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6" r:id="rId2"/>
    <p:sldId id="429" r:id="rId3"/>
    <p:sldId id="417" r:id="rId4"/>
    <p:sldId id="433" r:id="rId5"/>
    <p:sldId id="434" r:id="rId6"/>
    <p:sldId id="431" r:id="rId7"/>
    <p:sldId id="435" r:id="rId8"/>
    <p:sldId id="436" r:id="rId9"/>
    <p:sldId id="437" r:id="rId10"/>
    <p:sldId id="438" r:id="rId11"/>
    <p:sldId id="256" r:id="rId12"/>
    <p:sldId id="420" r:id="rId13"/>
    <p:sldId id="440" r:id="rId14"/>
    <p:sldId id="441" r:id="rId15"/>
    <p:sldId id="439" r:id="rId16"/>
    <p:sldId id="442" r:id="rId17"/>
    <p:sldId id="443" r:id="rId18"/>
    <p:sldId id="444" r:id="rId19"/>
  </p:sldIdLst>
  <p:sldSz cx="9144000" cy="5143500" type="screen16x9"/>
  <p:notesSz cx="7086600" cy="93726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91A"/>
    <a:srgbClr val="6699FF"/>
    <a:srgbClr val="082439"/>
    <a:srgbClr val="042035"/>
    <a:srgbClr val="102C41"/>
    <a:srgbClr val="1D384C"/>
    <a:srgbClr val="4A5F6F"/>
    <a:srgbClr val="011D32"/>
    <a:srgbClr val="002E4B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6" autoAdjust="0"/>
    <p:restoredTop sz="93842" autoAdjust="0"/>
  </p:normalViewPr>
  <p:slideViewPr>
    <p:cSldViewPr snapToGrid="0">
      <p:cViewPr varScale="1">
        <p:scale>
          <a:sx n="83" d="100"/>
          <a:sy n="83" d="100"/>
        </p:scale>
        <p:origin x="1044" y="52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1" i="1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1: </a:t>
            </a:r>
            <a:r>
              <a:rPr lang="en-GB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profile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1A7E5-F741-4BA8-9431-70A3798A88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36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46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20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72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2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7064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364125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400981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315645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380806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7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1524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8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06897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9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311607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1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1800" b="0" baseline="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016" y="0"/>
            <a:ext cx="9037320" cy="263822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err="1"/>
              <a:t>Amphilimus</a:t>
            </a:r>
            <a:r>
              <a:rPr lang="en-US" sz="2800" dirty="0"/>
              <a:t>- vs </a:t>
            </a:r>
            <a:r>
              <a:rPr lang="en-US" sz="2800" dirty="0" err="1"/>
              <a:t>zotarolimus</a:t>
            </a:r>
            <a:r>
              <a:rPr lang="en-US" sz="2800" dirty="0"/>
              <a:t>-eluting stents in patients with diabetes and coronary artery disease </a:t>
            </a:r>
            <a:br>
              <a:rPr lang="en-US" dirty="0"/>
            </a:br>
            <a:r>
              <a:rPr lang="en-US" dirty="0"/>
              <a:t>(SUGAR trial)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762" y="2717245"/>
            <a:ext cx="8185150" cy="666750"/>
          </a:xfrm>
        </p:spPr>
        <p:txBody>
          <a:bodyPr/>
          <a:lstStyle/>
          <a:p>
            <a:pPr eaLnBrk="1" hangingPunct="1"/>
            <a:r>
              <a:rPr lang="en-US" sz="2500" b="1" i="0" dirty="0"/>
              <a:t>Rafael </a:t>
            </a:r>
            <a:r>
              <a:rPr lang="en-US" sz="2500" b="1" i="0" dirty="0" err="1"/>
              <a:t>Romaguera</a:t>
            </a:r>
            <a:r>
              <a:rPr lang="en-US" b="1" i="0" dirty="0"/>
              <a:t> </a:t>
            </a:r>
          </a:p>
          <a:p>
            <a:pPr eaLnBrk="1" hangingPunct="1"/>
            <a:r>
              <a:rPr lang="en-US" sz="2000" i="0" dirty="0"/>
              <a:t>and Pablo Salinas </a:t>
            </a:r>
          </a:p>
          <a:p>
            <a:pPr eaLnBrk="1" hangingPunct="1"/>
            <a:r>
              <a:rPr lang="en-US" sz="2000" i="0" dirty="0"/>
              <a:t>on behalf of the SUGAR trial investigators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8D2C2640-8F84-4EF2-AFC5-DA6B4FC7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770210"/>
            <a:ext cx="5343525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i="0" dirty="0">
                <a:solidFill>
                  <a:schemeClr val="tx1"/>
                </a:solidFill>
              </a:rPr>
              <a:t>email: </a:t>
            </a:r>
            <a:r>
              <a:rPr lang="en-US" sz="1100" i="0" dirty="0" err="1">
                <a:solidFill>
                  <a:schemeClr val="tx1"/>
                </a:solidFill>
              </a:rPr>
              <a:t>rafaromaguera@gmail</a:t>
            </a:r>
            <a:r>
              <a:rPr lang="en-US" sz="1100" i="0" dirty="0">
                <a:solidFill>
                  <a:schemeClr val="tx1"/>
                </a:solidFill>
              </a:rPr>
              <a:t>           Twitter: @rafa_romaguera</a:t>
            </a:r>
          </a:p>
        </p:txBody>
      </p:sp>
      <p:pic>
        <p:nvPicPr>
          <p:cNvPr id="16" name="Picture 1409" descr="para gif">
            <a:extLst>
              <a:ext uri="{FF2B5EF4-FFF2-40B4-BE49-F238E27FC236}">
                <a16:creationId xmlns:a16="http://schemas.microsoft.com/office/drawing/2014/main" id="{B3B6F5CF-7A00-4E41-BB8D-9CB243CD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1250"/>
          <a:stretch>
            <a:fillRect/>
          </a:stretch>
        </p:blipFill>
        <p:spPr bwMode="auto">
          <a:xfrm>
            <a:off x="7762082" y="4732538"/>
            <a:ext cx="1174750" cy="28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533400" y="1004888"/>
            <a:ext cx="8383587" cy="3181350"/>
          </a:xfrm>
          <a:prstGeom prst="rect">
            <a:avLst/>
          </a:prstGeom>
          <a:solidFill>
            <a:srgbClr val="011D32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5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Events and assumptions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060006"/>
            <a:ext cx="8231188" cy="597343"/>
          </a:xfrm>
        </p:spPr>
        <p:txBody>
          <a:bodyPr/>
          <a:lstStyle/>
          <a:p>
            <a:pPr eaLnBrk="1" hangingPunct="1"/>
            <a:r>
              <a:rPr lang="en-US" sz="2100" dirty="0"/>
              <a:t>Primary endpoint: </a:t>
            </a:r>
            <a:r>
              <a:rPr lang="en-US" sz="2100" dirty="0">
                <a:solidFill>
                  <a:srgbClr val="FEB91A"/>
                </a:solidFill>
              </a:rPr>
              <a:t>TLF at 1-year </a:t>
            </a:r>
            <a:r>
              <a:rPr lang="en-US" sz="2100" dirty="0"/>
              <a:t>(cardiac death + target-vessel MI + target-lesion failure)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2100" dirty="0"/>
              <a:t>Adjudication by independent CEC &amp; </a:t>
            </a:r>
            <a:r>
              <a:rPr lang="en-US" sz="2100" dirty="0" err="1"/>
              <a:t>Barcicore</a:t>
            </a:r>
            <a:r>
              <a:rPr lang="en-US" sz="2100" dirty="0"/>
              <a:t>-Lab.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dirty="0"/>
              <a:t>Hypothesis at 1-year: </a:t>
            </a:r>
            <a:r>
              <a:rPr lang="en-US" dirty="0">
                <a:solidFill>
                  <a:srgbClr val="FEB91A"/>
                </a:solidFill>
              </a:rPr>
              <a:t>Non-inferiority at 1-year</a:t>
            </a:r>
            <a:r>
              <a:rPr lang="en-US" dirty="0"/>
              <a:t>. α=0.025, β=80%, 8% events in Resolute Onyx group, 4% NI margin (1.5 RR). </a:t>
            </a:r>
            <a:r>
              <a:rPr lang="en-US" dirty="0">
                <a:solidFill>
                  <a:srgbClr val="FEB91A"/>
                </a:solidFill>
              </a:rPr>
              <a:t>Prespecified superiority analysis if NI is met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42605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ne 10"/>
          <p:cNvCxnSpPr/>
          <p:nvPr/>
        </p:nvCxnSpPr>
        <p:spPr bwMode="auto">
          <a:xfrm>
            <a:off x="4048929" y="2022842"/>
            <a:ext cx="0" cy="1416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11"/>
          <p:cNvCxnSpPr>
            <a:cxnSpLocks/>
          </p:cNvCxnSpPr>
          <p:nvPr/>
        </p:nvCxnSpPr>
        <p:spPr bwMode="auto">
          <a:xfrm>
            <a:off x="2612393" y="2162599"/>
            <a:ext cx="0" cy="3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947574" y="928001"/>
            <a:ext cx="2303081" cy="2668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900" b="0" i="0" dirty="0">
                <a:solidFill>
                  <a:schemeClr val="tx1"/>
                </a:solidFill>
                <a:latin typeface="+mj-lt"/>
                <a:ea typeface="Times New Roman"/>
              </a:rPr>
              <a:t>3465 </a:t>
            </a:r>
            <a:r>
              <a:rPr lang="en-GB" sz="900" b="0" i="0" dirty="0" err="1">
                <a:solidFill>
                  <a:schemeClr val="tx1"/>
                </a:solidFill>
                <a:latin typeface="+mj-lt"/>
                <a:ea typeface="Times New Roman"/>
              </a:rPr>
              <a:t>pt</a:t>
            </a:r>
            <a:r>
              <a:rPr lang="en-GB" sz="900" b="0" i="0" dirty="0">
                <a:solidFill>
                  <a:schemeClr val="tx1"/>
                </a:solidFill>
                <a:latin typeface="+mj-lt"/>
                <a:ea typeface="Times New Roman"/>
              </a:rPr>
              <a:t> with DM treated with PCI</a:t>
            </a:r>
          </a:p>
        </p:txBody>
      </p:sp>
      <p:cxnSp>
        <p:nvCxnSpPr>
          <p:cNvPr id="15" name="Line 16"/>
          <p:cNvCxnSpPr>
            <a:cxnSpLocks/>
          </p:cNvCxnSpPr>
          <p:nvPr/>
        </p:nvCxnSpPr>
        <p:spPr bwMode="auto">
          <a:xfrm>
            <a:off x="4079927" y="1202417"/>
            <a:ext cx="0" cy="4810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751203" y="1302207"/>
            <a:ext cx="1744764" cy="1946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</a:rPr>
              <a:t>2290 not screened or ineligible</a:t>
            </a:r>
          </a:p>
        </p:txBody>
      </p:sp>
      <p:cxnSp>
        <p:nvCxnSpPr>
          <p:cNvPr id="17" name="Line 18"/>
          <p:cNvCxnSpPr/>
          <p:nvPr/>
        </p:nvCxnSpPr>
        <p:spPr bwMode="auto">
          <a:xfrm>
            <a:off x="4079927" y="1408085"/>
            <a:ext cx="61150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947575" y="1707327"/>
            <a:ext cx="2303081" cy="3304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i="0" dirty="0">
                <a:solidFill>
                  <a:srgbClr val="FEB91A"/>
                </a:solidFill>
                <a:latin typeface="+mj-lt"/>
                <a:ea typeface="Times New Roman"/>
              </a:rPr>
              <a:t>1175 enrolled </a:t>
            </a:r>
            <a:r>
              <a:rPr lang="en-GB" sz="900" b="0" i="0" dirty="0">
                <a:solidFill>
                  <a:schemeClr val="tx1"/>
                </a:solidFill>
                <a:latin typeface="+mj-lt"/>
                <a:ea typeface="Times New Roman"/>
              </a:rPr>
              <a:t>and randomly assigned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743077" y="2483781"/>
            <a:ext cx="2648344" cy="75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900" b="0" i="0" dirty="0">
                <a:solidFill>
                  <a:schemeClr val="tx1"/>
                </a:solidFill>
                <a:latin typeface="+mj-lt"/>
                <a:ea typeface="Times New Roman"/>
              </a:rPr>
              <a:t>  </a:t>
            </a:r>
            <a:r>
              <a:rPr lang="en-GB" sz="1000" i="0" dirty="0">
                <a:solidFill>
                  <a:srgbClr val="FEB91A"/>
                </a:solidFill>
                <a:latin typeface="+mj-lt"/>
                <a:ea typeface="Times New Roman"/>
              </a:rPr>
              <a:t>586 assigned to Cre8 </a:t>
            </a:r>
            <a:r>
              <a:rPr lang="en-GB" sz="1000" i="0" dirty="0">
                <a:solidFill>
                  <a:srgbClr val="FEB91A"/>
                </a:solidFill>
                <a:latin typeface="+mj-lt"/>
              </a:rPr>
              <a:t>EVO stents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</a:rPr>
              <a:t>581 given assigned stents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</a:rPr>
              <a:t>3 crossover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</a:rPr>
              <a:t>1 given non-study stent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</a:rPr>
              <a:t>1 given no stent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722100" y="2468636"/>
            <a:ext cx="2571669" cy="75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i="0" dirty="0">
                <a:solidFill>
                  <a:srgbClr val="FEB91A"/>
                </a:solidFill>
                <a:latin typeface="+mj-lt"/>
                <a:ea typeface="Times New Roman"/>
              </a:rPr>
              <a:t>  589 assigned to Resolute </a:t>
            </a:r>
            <a:r>
              <a:rPr lang="en-GB" sz="1000" i="0" dirty="0">
                <a:solidFill>
                  <a:srgbClr val="FEB91A"/>
                </a:solidFill>
                <a:latin typeface="+mj-lt"/>
              </a:rPr>
              <a:t>Onyx stents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</a:rPr>
              <a:t>587 given assigned stents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</a:rPr>
              <a:t>1 crossover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</a:rPr>
              <a:t>1 given non-study stent</a:t>
            </a:r>
          </a:p>
          <a:p>
            <a:pPr algn="ctr">
              <a:spcAft>
                <a:spcPts val="0"/>
              </a:spcAft>
            </a:pPr>
            <a:endParaRPr lang="en-GB" sz="900" b="0" i="0" dirty="0">
              <a:solidFill>
                <a:schemeClr val="tx1"/>
              </a:solidFill>
              <a:latin typeface="+mj-lt"/>
              <a:ea typeface="Times New Roman"/>
            </a:endParaRPr>
          </a:p>
        </p:txBody>
      </p:sp>
      <p:cxnSp>
        <p:nvCxnSpPr>
          <p:cNvPr id="21" name="Line 22"/>
          <p:cNvCxnSpPr>
            <a:cxnSpLocks/>
          </p:cNvCxnSpPr>
          <p:nvPr/>
        </p:nvCxnSpPr>
        <p:spPr bwMode="auto">
          <a:xfrm>
            <a:off x="2609931" y="2162599"/>
            <a:ext cx="29518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ne 27"/>
          <p:cNvCxnSpPr>
            <a:cxnSpLocks/>
          </p:cNvCxnSpPr>
          <p:nvPr/>
        </p:nvCxnSpPr>
        <p:spPr bwMode="auto">
          <a:xfrm>
            <a:off x="5561815" y="3236122"/>
            <a:ext cx="0" cy="9786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32"/>
          <p:cNvCxnSpPr>
            <a:cxnSpLocks/>
          </p:cNvCxnSpPr>
          <p:nvPr/>
        </p:nvCxnSpPr>
        <p:spPr bwMode="auto">
          <a:xfrm>
            <a:off x="5561815" y="3631582"/>
            <a:ext cx="28608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5918621" y="3477942"/>
            <a:ext cx="1989509" cy="563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18 did not complete 1-year follow-up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0 withdrew consent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13 non-cardiovascular death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5 lost to follow-up</a:t>
            </a:r>
          </a:p>
          <a:p>
            <a:pPr marL="135255" indent="-135255" algn="ctr">
              <a:spcAft>
                <a:spcPts val="0"/>
              </a:spcAft>
            </a:pPr>
            <a:br>
              <a:rPr lang="en-GB" sz="900" b="0" i="0" dirty="0">
                <a:solidFill>
                  <a:schemeClr val="tx1"/>
                </a:solidFill>
                <a:latin typeface="+mj-lt"/>
                <a:ea typeface="Times New Roman"/>
              </a:rPr>
            </a:br>
            <a:endParaRPr lang="en-GB" sz="900" b="0" i="0" dirty="0">
              <a:solidFill>
                <a:schemeClr val="tx1"/>
              </a:solidFill>
              <a:latin typeface="+mj-lt"/>
              <a:ea typeface="Times New Roman"/>
            </a:endParaRPr>
          </a:p>
        </p:txBody>
      </p:sp>
      <p:cxnSp>
        <p:nvCxnSpPr>
          <p:cNvPr id="28" name="Line 36"/>
          <p:cNvCxnSpPr>
            <a:cxnSpLocks/>
          </p:cNvCxnSpPr>
          <p:nvPr/>
        </p:nvCxnSpPr>
        <p:spPr bwMode="auto">
          <a:xfrm>
            <a:off x="2590768" y="3622050"/>
            <a:ext cx="28561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467348" y="665732"/>
            <a:ext cx="138564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br>
              <a:rPr lang="en-GB" altLang="en-US" sz="900" i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GB" altLang="en-US" sz="900" b="0" i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467348" y="579171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endParaRPr lang="en-GB" altLang="en-US" sz="900" i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defTabSz="685800" eaLnBrk="0" hangingPunct="0"/>
            <a:br>
              <a:rPr lang="en-GB" altLang="en-US" sz="900" i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GB" altLang="en-US" sz="900" b="0" i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3806969" y="440670"/>
            <a:ext cx="138564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endParaRPr lang="en-GB" altLang="en-US" sz="900" i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defTabSz="685800" eaLnBrk="0" hangingPunct="0"/>
            <a:br>
              <a:rPr lang="en-GB" altLang="en-US" sz="900" i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GB" altLang="en-US" sz="900" i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defTabSz="685800" eaLnBrk="0" hangingPunct="0"/>
            <a:br>
              <a:rPr lang="en-GB" altLang="en-US" sz="900" i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GB" altLang="en-US" sz="900" b="0" i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Line 11"/>
          <p:cNvCxnSpPr>
            <a:cxnSpLocks/>
          </p:cNvCxnSpPr>
          <p:nvPr/>
        </p:nvCxnSpPr>
        <p:spPr bwMode="auto">
          <a:xfrm>
            <a:off x="5561815" y="2155455"/>
            <a:ext cx="0" cy="3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27"/>
          <p:cNvCxnSpPr>
            <a:cxnSpLocks/>
          </p:cNvCxnSpPr>
          <p:nvPr/>
        </p:nvCxnSpPr>
        <p:spPr bwMode="auto">
          <a:xfrm>
            <a:off x="2590768" y="3236122"/>
            <a:ext cx="0" cy="9786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1743076" y="4253932"/>
            <a:ext cx="2648345" cy="3780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900" b="0" i="0" dirty="0">
                <a:solidFill>
                  <a:schemeClr val="tx1"/>
                </a:solidFill>
                <a:latin typeface="+mj-lt"/>
                <a:ea typeface="Times New Roman"/>
              </a:rPr>
              <a:t>574 followed up at 12 months</a:t>
            </a:r>
            <a:endParaRPr lang="en-GB" sz="900" b="0" i="0" dirty="0">
              <a:solidFill>
                <a:schemeClr val="tx1"/>
              </a:solidFill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900" b="0" i="0" dirty="0">
                <a:solidFill>
                  <a:schemeClr val="tx1"/>
                </a:solidFill>
                <a:latin typeface="+mj-lt"/>
                <a:ea typeface="Times New Roman"/>
              </a:rPr>
              <a:t>586 included in intention-to-treat analysis</a:t>
            </a:r>
          </a:p>
          <a:p>
            <a:pPr algn="ctr">
              <a:spcAft>
                <a:spcPts val="0"/>
              </a:spcAft>
            </a:pPr>
            <a:endParaRPr lang="en-GB" sz="900" b="0" i="0" dirty="0">
              <a:solidFill>
                <a:schemeClr val="tx1"/>
              </a:solidFill>
              <a:latin typeface="+mj-lt"/>
              <a:ea typeface="Times New Roman"/>
            </a:endParaRPr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2947574" y="3477942"/>
            <a:ext cx="1989510" cy="56338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12 did not complete 1-year follow-up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0 withdrew consent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8 non-cardiovascular death</a:t>
            </a:r>
          </a:p>
          <a:p>
            <a:pPr algn="ctr">
              <a:spcAft>
                <a:spcPts val="0"/>
              </a:spcAft>
            </a:pPr>
            <a:r>
              <a:rPr lang="en-GB" sz="800" b="0" i="0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4 lost to follow-up</a:t>
            </a:r>
          </a:p>
          <a:p>
            <a:pPr marL="135255" indent="-135255" algn="ctr">
              <a:spcAft>
                <a:spcPts val="0"/>
              </a:spcAft>
            </a:pPr>
            <a:br>
              <a:rPr lang="en-GB" sz="900" b="0" i="0" dirty="0">
                <a:solidFill>
                  <a:schemeClr val="tx1"/>
                </a:solidFill>
                <a:latin typeface="+mj-lt"/>
                <a:ea typeface="Times New Roman"/>
              </a:rPr>
            </a:br>
            <a:endParaRPr lang="en-GB" sz="900" b="0" i="0" dirty="0">
              <a:solidFill>
                <a:schemeClr val="tx1"/>
              </a:solidFill>
              <a:latin typeface="+mj-lt"/>
              <a:ea typeface="Times New Roman"/>
            </a:endParaRP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8260A381-F660-4D2D-8A51-DE243E239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046" y="4253932"/>
            <a:ext cx="2648343" cy="3780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900" b="0" i="0" dirty="0">
                <a:solidFill>
                  <a:schemeClr val="tx1"/>
                </a:solidFill>
                <a:latin typeface="+mj-lt"/>
                <a:ea typeface="Times New Roman"/>
              </a:rPr>
              <a:t>571 followed up at 12 months</a:t>
            </a:r>
            <a:endParaRPr lang="en-GB" sz="900" b="0" i="0" dirty="0">
              <a:solidFill>
                <a:schemeClr val="tx1"/>
              </a:solidFill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900" b="0" i="0" dirty="0">
                <a:solidFill>
                  <a:schemeClr val="tx1"/>
                </a:solidFill>
                <a:latin typeface="+mj-lt"/>
                <a:ea typeface="Times New Roman"/>
              </a:rPr>
              <a:t>589 included in intention-to-treat analysis</a:t>
            </a:r>
          </a:p>
          <a:p>
            <a:pPr algn="ctr">
              <a:spcAft>
                <a:spcPts val="0"/>
              </a:spcAft>
            </a:pPr>
            <a:endParaRPr lang="en-GB" sz="900" b="0" i="0" dirty="0">
              <a:solidFill>
                <a:schemeClr val="tx1"/>
              </a:solidFill>
              <a:latin typeface="+mj-lt"/>
              <a:ea typeface="Times New Roman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489935BA-0B83-4F0E-A5EF-96908F092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368508"/>
            <a:ext cx="7769225" cy="4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>
                <a:solidFill>
                  <a:schemeClr val="tx1"/>
                </a:solidFill>
              </a:rPr>
              <a:t>Trial profile</a:t>
            </a:r>
          </a:p>
        </p:txBody>
      </p:sp>
    </p:spTree>
    <p:extLst>
      <p:ext uri="{BB962C8B-B14F-4D97-AF65-F5344CB8AC3E}">
        <p14:creationId xmlns:p14="http://schemas.microsoft.com/office/powerpoint/2010/main" val="2907720020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Baseline characteristics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6F1947-A06E-4594-B9FC-C9222CCC7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25138"/>
              </p:ext>
            </p:extLst>
          </p:nvPr>
        </p:nvGraphicFramePr>
        <p:xfrm>
          <a:off x="1461295" y="798943"/>
          <a:ext cx="6215062" cy="389556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98041">
                  <a:extLst>
                    <a:ext uri="{9D8B030D-6E8A-4147-A177-3AD203B41FA5}">
                      <a16:colId xmlns:a16="http://schemas.microsoft.com/office/drawing/2014/main" val="983305508"/>
                    </a:ext>
                  </a:extLst>
                </a:gridCol>
                <a:gridCol w="1657267">
                  <a:extLst>
                    <a:ext uri="{9D8B030D-6E8A-4147-A177-3AD203B41FA5}">
                      <a16:colId xmlns:a16="http://schemas.microsoft.com/office/drawing/2014/main" val="3493330543"/>
                    </a:ext>
                  </a:extLst>
                </a:gridCol>
                <a:gridCol w="1659754">
                  <a:extLst>
                    <a:ext uri="{9D8B030D-6E8A-4147-A177-3AD203B41FA5}">
                      <a16:colId xmlns:a16="http://schemas.microsoft.com/office/drawing/2014/main" val="1217554839"/>
                    </a:ext>
                  </a:extLst>
                </a:gridCol>
              </a:tblGrid>
              <a:tr h="419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9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</a:rPr>
                        <a:t>Cre8 EVO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</a:rPr>
                        <a:t>(n=586)</a:t>
                      </a:r>
                      <a:endParaRPr lang="es-ES" sz="1000" b="1" dirty="0">
                        <a:solidFill>
                          <a:srgbClr val="FEB91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</a:rPr>
                        <a:t>Resolute Onyx</a:t>
                      </a:r>
                      <a:endParaRPr lang="es-ES" sz="1000" b="1" dirty="0">
                        <a:solidFill>
                          <a:srgbClr val="FEB91A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</a:rPr>
                        <a:t>(n=589)</a:t>
                      </a:r>
                      <a:endParaRPr lang="es-ES" sz="1000" b="1" dirty="0">
                        <a:solidFill>
                          <a:srgbClr val="FEB91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468480591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Age (years)</a:t>
                      </a:r>
                      <a:endParaRPr lang="es-E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68.6 (9.8)</a:t>
                      </a:r>
                      <a:endParaRPr lang="es-E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67.2 (10.6)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1357152017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Male sex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449 (76.6%)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439 (74.5%)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4037483820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LVEF</a:t>
                      </a:r>
                      <a:endParaRPr lang="es-E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56.6 (11.3)</a:t>
                      </a:r>
                      <a:endParaRPr lang="es-E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56.7 (10.8)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1928713230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</a:rPr>
                        <a:t>Indication index procedure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1966691645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     Chronic coronary syndromes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243 (41.5%)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229 (38.9%)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1097389479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     NSTEACS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277 (47.3%)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280 (47.5%)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1861681152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     STEMI</a:t>
                      </a:r>
                      <a:endParaRPr lang="es-E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66 (11.3%)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80 (13.6%)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2905198287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Diabetes and metabolic characteristics</a:t>
                      </a:r>
                      <a:endParaRPr lang="es-E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1881064723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Diabetes type 2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565 (96.4%)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557 (94.6%)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881881559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Years with known diabetes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10.6 (8.7)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11.4 (9.2)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1820304940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Insulin-treated diabetes at randomization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183 (31.2%)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194 (32.9%)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1087790543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Waist circumference (cm)</a:t>
                      </a:r>
                      <a:endParaRPr lang="es-E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103.1 (13.5)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102.5 (12.4)</a:t>
                      </a:r>
                      <a:endParaRPr lang="es-E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2622310130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LDL cholesterol (mg/dL)</a:t>
                      </a:r>
                      <a:endParaRPr lang="es-E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78.8 (44.7)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80.9 (45.5)</a:t>
                      </a:r>
                      <a:endParaRPr lang="es-E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3679214733"/>
                  </a:ext>
                </a:extLst>
              </a:tr>
              <a:tr h="16663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HbA1c (%)</a:t>
                      </a:r>
                      <a:endParaRPr lang="es-E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7.4 (1.5)</a:t>
                      </a:r>
                      <a:endParaRPr lang="es-E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7.5 (1.5)</a:t>
                      </a:r>
                      <a:endParaRPr lang="es-E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2172867441"/>
                  </a:ext>
                </a:extLst>
              </a:tr>
              <a:tr h="869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Creatinine clearance (mL/min)</a:t>
                      </a:r>
                      <a:endParaRPr lang="es-E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70.0 (25.4)</a:t>
                      </a:r>
                      <a:endParaRPr lang="es-E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73.1 (24.0)</a:t>
                      </a:r>
                      <a:endParaRPr lang="es-E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55" marR="39755" marT="0" marB="0"/>
                </a:tc>
                <a:extLst>
                  <a:ext uri="{0D108BD9-81ED-4DB2-BD59-A6C34878D82A}">
                    <a16:rowId xmlns:a16="http://schemas.microsoft.com/office/drawing/2014/main" val="415829098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Procedural characteristics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2608EED-323A-48AC-B1C5-2996A3FB5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71205"/>
              </p:ext>
            </p:extLst>
          </p:nvPr>
        </p:nvGraphicFramePr>
        <p:xfrm>
          <a:off x="1478756" y="813955"/>
          <a:ext cx="6136482" cy="389979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61400">
                  <a:extLst>
                    <a:ext uri="{9D8B030D-6E8A-4147-A177-3AD203B41FA5}">
                      <a16:colId xmlns:a16="http://schemas.microsoft.com/office/drawing/2014/main" val="1926347384"/>
                    </a:ext>
                  </a:extLst>
                </a:gridCol>
                <a:gridCol w="1636313">
                  <a:extLst>
                    <a:ext uri="{9D8B030D-6E8A-4147-A177-3AD203B41FA5}">
                      <a16:colId xmlns:a16="http://schemas.microsoft.com/office/drawing/2014/main" val="2696787385"/>
                    </a:ext>
                  </a:extLst>
                </a:gridCol>
                <a:gridCol w="1638769">
                  <a:extLst>
                    <a:ext uri="{9D8B030D-6E8A-4147-A177-3AD203B41FA5}">
                      <a16:colId xmlns:a16="http://schemas.microsoft.com/office/drawing/2014/main" val="2986869061"/>
                    </a:ext>
                  </a:extLst>
                </a:gridCol>
              </a:tblGrid>
              <a:tr h="541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s-E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</a:rPr>
                        <a:t>Cre8 EVO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</a:rPr>
                        <a:t>(patients=586)</a:t>
                      </a:r>
                      <a:endParaRPr lang="es-ES" sz="1000" dirty="0">
                        <a:solidFill>
                          <a:srgbClr val="FEB91A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</a:rPr>
                        <a:t>(lesions=879)</a:t>
                      </a:r>
                      <a:endParaRPr lang="es-ES" sz="1000" dirty="0">
                        <a:solidFill>
                          <a:srgbClr val="FEB91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</a:rPr>
                        <a:t>Resolute Onyx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</a:rPr>
                        <a:t>(patients=589)</a:t>
                      </a:r>
                      <a:endParaRPr lang="es-ES" sz="1000" dirty="0">
                        <a:solidFill>
                          <a:srgbClr val="FEB91A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</a:rPr>
                        <a:t>(lesions=950)</a:t>
                      </a:r>
                      <a:endParaRPr lang="es-ES" sz="1000" dirty="0">
                        <a:solidFill>
                          <a:srgbClr val="FEB91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3983238633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Syntax Score at randomization</a:t>
                      </a:r>
                      <a:endParaRPr lang="es-E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13.0 (9.7)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13.0 (8.7)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2121592722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Number of vessel diseased</a:t>
                      </a:r>
                      <a:endParaRPr lang="es-E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1624311511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     2</a:t>
                      </a:r>
                      <a:endParaRPr lang="es-E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189 (32.3%)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200 (34.0%)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525880334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     3</a:t>
                      </a:r>
                      <a:endParaRPr lang="es-E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102 (17.4%)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107 (18.2%)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2302183168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Number of stents per patient</a:t>
                      </a:r>
                      <a:endParaRPr lang="es-E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1.63 (1.02)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1.75 (1.07)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2287988411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Complete revascularization</a:t>
                      </a:r>
                      <a:endParaRPr lang="es-E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397 (67.7%)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389 (66.0%)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384674292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Staged procedures</a:t>
                      </a:r>
                      <a:endParaRPr lang="es-E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21 (3.6%)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30 (5.1%)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1313398484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Target vessel Left Main</a:t>
                      </a:r>
                      <a:endParaRPr lang="es-E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28 (3.7%)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25 (3.2%)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369399547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Chronic total occlusion</a:t>
                      </a:r>
                      <a:endParaRPr lang="es-E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16 (2.1%)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19 (2.4%)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2319213593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Bifurcation with 2-stents</a:t>
                      </a:r>
                      <a:endParaRPr lang="es-E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43 (5.6%)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38 (4.9%)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1719931881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Reference vessel diameter </a:t>
                      </a:r>
                      <a:endParaRPr lang="es-E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2.98 (0.51)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2.96 (0.50)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2586407614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Total stented length (mm)</a:t>
                      </a:r>
                      <a:endParaRPr lang="es-E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26.5 (13.7)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27.4 (14.9)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461298738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</a:rPr>
                        <a:t>Postdilation</a:t>
                      </a:r>
                      <a:endParaRPr lang="es-ES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286 (37.4%)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226 (28.9%)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3350386537"/>
                  </a:ext>
                </a:extLst>
              </a:tr>
              <a:tr h="1339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</a:rPr>
                        <a:t>Rotational atherectomy</a:t>
                      </a:r>
                      <a:endParaRPr lang="es-E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22 (2.9%)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11 (1.4%)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6" marR="31956" marT="0" marB="0"/>
                </a:tc>
                <a:extLst>
                  <a:ext uri="{0D108BD9-81ED-4DB2-BD59-A6C34878D82A}">
                    <a16:rowId xmlns:a16="http://schemas.microsoft.com/office/drawing/2014/main" val="2867916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51730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Treatment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74FF33D-A08B-4D50-AC46-067FFAE66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12077"/>
              </p:ext>
            </p:extLst>
          </p:nvPr>
        </p:nvGraphicFramePr>
        <p:xfrm>
          <a:off x="1343025" y="890149"/>
          <a:ext cx="6679406" cy="364234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782641">
                  <a:extLst>
                    <a:ext uri="{9D8B030D-6E8A-4147-A177-3AD203B41FA5}">
                      <a16:colId xmlns:a16="http://schemas.microsoft.com/office/drawing/2014/main" val="3775057320"/>
                    </a:ext>
                  </a:extLst>
                </a:gridCol>
                <a:gridCol w="1671187">
                  <a:extLst>
                    <a:ext uri="{9D8B030D-6E8A-4147-A177-3AD203B41FA5}">
                      <a16:colId xmlns:a16="http://schemas.microsoft.com/office/drawing/2014/main" val="3651710155"/>
                    </a:ext>
                  </a:extLst>
                </a:gridCol>
                <a:gridCol w="1561645">
                  <a:extLst>
                    <a:ext uri="{9D8B030D-6E8A-4147-A177-3AD203B41FA5}">
                      <a16:colId xmlns:a16="http://schemas.microsoft.com/office/drawing/2014/main" val="3325181281"/>
                    </a:ext>
                  </a:extLst>
                </a:gridCol>
                <a:gridCol w="663933">
                  <a:extLst>
                    <a:ext uri="{9D8B030D-6E8A-4147-A177-3AD203B41FA5}">
                      <a16:colId xmlns:a16="http://schemas.microsoft.com/office/drawing/2014/main" val="3078656706"/>
                    </a:ext>
                  </a:extLst>
                </a:gridCol>
              </a:tblGrid>
              <a:tr h="398378">
                <a:tc>
                  <a:txBody>
                    <a:bodyPr/>
                    <a:lstStyle/>
                    <a:p>
                      <a:endParaRPr lang="es-ES" sz="900" b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  <a:latin typeface="+mj-lt"/>
                        </a:rPr>
                        <a:t>Cre8 EVO</a:t>
                      </a:r>
                      <a:endParaRPr lang="es-ES" sz="1000" dirty="0">
                        <a:solidFill>
                          <a:srgbClr val="FEB91A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  <a:latin typeface="+mj-lt"/>
                        </a:rPr>
                        <a:t>(n=586)</a:t>
                      </a:r>
                      <a:endParaRPr lang="es-ES" sz="1000" dirty="0">
                        <a:solidFill>
                          <a:srgbClr val="FEB91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  <a:latin typeface="+mj-lt"/>
                        </a:rPr>
                        <a:t>Resolute Onyx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  <a:latin typeface="+mj-lt"/>
                        </a:rPr>
                        <a:t>(n=589)</a:t>
                      </a:r>
                      <a:endParaRPr lang="es-ES" sz="1000" dirty="0">
                        <a:solidFill>
                          <a:srgbClr val="FEB91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EB91A"/>
                          </a:solidFill>
                          <a:effectLst/>
                          <a:latin typeface="+mj-lt"/>
                        </a:rPr>
                        <a:t>p-value</a:t>
                      </a:r>
                      <a:endParaRPr lang="es-ES" sz="1000" dirty="0">
                        <a:solidFill>
                          <a:srgbClr val="FEB91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1238505653"/>
                  </a:ext>
                </a:extLst>
              </a:tr>
              <a:tr h="158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  <a:latin typeface="+mj-lt"/>
                        </a:rPr>
                        <a:t>Medication at discharge</a:t>
                      </a:r>
                      <a:endParaRPr lang="es-ES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  <a:latin typeface="+mj-lt"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  <a:latin typeface="+mj-lt"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1">
                          <a:effectLst/>
                          <a:latin typeface="+mj-lt"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953306974"/>
                  </a:ext>
                </a:extLst>
              </a:tr>
              <a:tr h="158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  <a:latin typeface="+mj-lt"/>
                        </a:rPr>
                        <a:t>Acetylsalicylic acid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560 (95.6%)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567 (96.3%)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0.54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1058444998"/>
                  </a:ext>
                </a:extLst>
              </a:tr>
              <a:tr h="158101"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  <a:latin typeface="+mj-lt"/>
                        </a:rPr>
                        <a:t>P2Y12-inhibitors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0.98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3087277023"/>
                  </a:ext>
                </a:extLst>
              </a:tr>
              <a:tr h="158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</a:rPr>
                        <a:t>     Clopidogrel</a:t>
                      </a:r>
                      <a:endParaRPr lang="es-E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282 (48.1%)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278 (47.2%)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1867038323"/>
                  </a:ext>
                </a:extLst>
              </a:tr>
              <a:tr h="158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  <a:latin typeface="+mj-lt"/>
                        </a:rPr>
                        <a:t>     Prasugrel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47 (8%)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47 (8%)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2674706545"/>
                  </a:ext>
                </a:extLst>
              </a:tr>
              <a:tr h="158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  <a:latin typeface="+mj-lt"/>
                        </a:rPr>
                        <a:t>     Ticagrelor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241 (41.1%)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249 (42.3%)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1081469873"/>
                  </a:ext>
                </a:extLst>
              </a:tr>
              <a:tr h="158101">
                <a:tc grid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</a:rPr>
                        <a:t>Glucose-lowering drugs</a:t>
                      </a:r>
                      <a:endParaRPr lang="es-E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781746"/>
                  </a:ext>
                </a:extLst>
              </a:tr>
              <a:tr h="158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  <a:latin typeface="+mj-lt"/>
                        </a:rPr>
                        <a:t>     Insulin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200 (34.1%)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219 (37.2%)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0.28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1445138322"/>
                  </a:ext>
                </a:extLst>
              </a:tr>
              <a:tr h="158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  <a:latin typeface="+mj-lt"/>
                        </a:rPr>
                        <a:t>     SGLT2 inhibitors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119 (20.3%)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107 (18.2%)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0.35</a:t>
                      </a:r>
                      <a:endParaRPr lang="es-E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2367470372"/>
                  </a:ext>
                </a:extLst>
              </a:tr>
              <a:tr h="158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  <a:latin typeface="+mj-lt"/>
                        </a:rPr>
                        <a:t>     GLP1 agonists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18 (3.1%)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14 (2.4%)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0.46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1429193351"/>
                  </a:ext>
                </a:extLst>
              </a:tr>
              <a:tr h="158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  <a:latin typeface="+mj-lt"/>
                        </a:rPr>
                        <a:t>Dual antiplatelet therapy</a:t>
                      </a:r>
                      <a:endParaRPr lang="es-ES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 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3127267267"/>
                  </a:ext>
                </a:extLst>
              </a:tr>
              <a:tr h="158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  <a:latin typeface="+mj-lt"/>
                        </a:rPr>
                        <a:t>At 1 month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552 (94.2%)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554 (94.1%)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0.919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3347586170"/>
                  </a:ext>
                </a:extLst>
              </a:tr>
              <a:tr h="158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>
                          <a:effectLst/>
                          <a:latin typeface="+mj-lt"/>
                        </a:rPr>
                        <a:t>At 6 months</a:t>
                      </a:r>
                      <a:endParaRPr lang="es-ES" sz="9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504 (86%)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504 (85.6%)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0.830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1803067096"/>
                  </a:ext>
                </a:extLst>
              </a:tr>
              <a:tr h="15810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</a:rPr>
                        <a:t>At 12 months</a:t>
                      </a:r>
                      <a:endParaRPr lang="es-E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314 (53.6%)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+mj-lt"/>
                        </a:rPr>
                        <a:t>349 (59.3%)</a:t>
                      </a:r>
                      <a:endParaRPr lang="es-E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0.050</a:t>
                      </a:r>
                      <a:endParaRPr lang="es-E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8" marR="37718" marT="0" marB="0"/>
                </a:tc>
                <a:extLst>
                  <a:ext uri="{0D108BD9-81ED-4DB2-BD59-A6C34878D82A}">
                    <a16:rowId xmlns:a16="http://schemas.microsoft.com/office/drawing/2014/main" val="2830176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10629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Primary endpoint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515711-2778-4DA8-8D49-DD913633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7" y="849675"/>
            <a:ext cx="4550664" cy="356451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82CC522-BA51-4117-819A-363BAD46CF08}"/>
              </a:ext>
            </a:extLst>
          </p:cNvPr>
          <p:cNvSpPr/>
          <p:nvPr/>
        </p:nvSpPr>
        <p:spPr bwMode="auto">
          <a:xfrm>
            <a:off x="1357313" y="1335881"/>
            <a:ext cx="3400425" cy="2214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28D9076-8186-4A24-87C8-7FB49DA8BF54}"/>
              </a:ext>
            </a:extLst>
          </p:cNvPr>
          <p:cNvSpPr txBox="1">
            <a:spLocks noChangeArrowheads="1"/>
          </p:cNvSpPr>
          <p:nvPr/>
        </p:nvSpPr>
        <p:spPr>
          <a:xfrm>
            <a:off x="5050630" y="1117158"/>
            <a:ext cx="3979069" cy="3340542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214313" eaLnBrk="1" hangingPunct="1"/>
            <a:endParaRPr lang="en-US" i="0" kern="0" dirty="0"/>
          </a:p>
          <a:p>
            <a:pPr marL="214313" indent="-214313" algn="ctr" eaLnBrk="1" hangingPunct="1"/>
            <a:r>
              <a:rPr lang="en-US" sz="2000" i="0" dirty="0">
                <a:effectLst/>
                <a:ea typeface="MS ??"/>
              </a:rPr>
              <a:t>Difference -3.73% </a:t>
            </a:r>
          </a:p>
          <a:p>
            <a:pPr marL="0" indent="0" algn="ctr" eaLnBrk="1" hangingPunct="1">
              <a:buNone/>
            </a:pPr>
            <a:r>
              <a:rPr lang="en-US" sz="2000" i="0" dirty="0">
                <a:ea typeface="MS ??"/>
              </a:rPr>
              <a:t>(</a:t>
            </a:r>
            <a:r>
              <a:rPr lang="en-US" sz="2000" i="0" dirty="0">
                <a:effectLst/>
                <a:ea typeface="MS ??"/>
              </a:rPr>
              <a:t>95% CI -7.01 to -0.45)</a:t>
            </a:r>
          </a:p>
          <a:p>
            <a:pPr marL="0" indent="0" algn="ctr" eaLnBrk="1" hangingPunct="1">
              <a:buNone/>
            </a:pPr>
            <a:r>
              <a:rPr lang="en-US" sz="2000" i="0" dirty="0">
                <a:solidFill>
                  <a:srgbClr val="FEB91A"/>
                </a:solidFill>
                <a:effectLst/>
                <a:ea typeface="MS ??"/>
              </a:rPr>
              <a:t>p &lt;0.001 for noninferiority</a:t>
            </a:r>
            <a:endParaRPr lang="en-US" sz="2000" i="0" kern="0" dirty="0">
              <a:solidFill>
                <a:srgbClr val="FEB91A"/>
              </a:solidFill>
            </a:endParaRPr>
          </a:p>
          <a:p>
            <a:pPr marL="214313" indent="-214313" algn="ctr" eaLnBrk="1" hangingPunct="1"/>
            <a:endParaRPr lang="en-US" sz="2000" i="0" kern="0" dirty="0"/>
          </a:p>
          <a:p>
            <a:pPr marL="214313" indent="-214313" algn="ctr" eaLnBrk="1" hangingPunct="1"/>
            <a:r>
              <a:rPr lang="en-US" sz="2000" i="0" dirty="0">
                <a:effectLst/>
                <a:ea typeface="MS ??"/>
              </a:rPr>
              <a:t>HR 0.65 (95% CI 0.44 to 0.96)</a:t>
            </a:r>
          </a:p>
          <a:p>
            <a:pPr marL="0" indent="0" algn="ctr" eaLnBrk="1" hangingPunct="1">
              <a:buNone/>
            </a:pPr>
            <a:r>
              <a:rPr lang="en-US" sz="2000" i="0" dirty="0">
                <a:solidFill>
                  <a:srgbClr val="FEB91A"/>
                </a:solidFill>
                <a:effectLst/>
                <a:ea typeface="MS ??"/>
              </a:rPr>
              <a:t>p = 0.030 for superiority</a:t>
            </a:r>
            <a:endParaRPr lang="en-US" sz="2000" i="0" kern="0" dirty="0">
              <a:solidFill>
                <a:srgbClr val="FEB9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092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dirty="0"/>
              <a:t>Individual components of the p</a:t>
            </a:r>
            <a:r>
              <a:rPr lang="en-US" sz="2500" dirty="0"/>
              <a:t>rimary endpoint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1527B3-21A0-49EA-85AC-0F177C1BB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 r="1999" b="2074"/>
          <a:stretch/>
        </p:blipFill>
        <p:spPr>
          <a:xfrm>
            <a:off x="2050923" y="757581"/>
            <a:ext cx="4757071" cy="40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4874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dirty="0"/>
              <a:t>Other secondary </a:t>
            </a:r>
            <a:r>
              <a:rPr lang="en-US" sz="2500" dirty="0"/>
              <a:t>endpoints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4E111C5-721C-4D61-96B3-38D3520E0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50883"/>
              </p:ext>
            </p:extLst>
          </p:nvPr>
        </p:nvGraphicFramePr>
        <p:xfrm>
          <a:off x="1373983" y="921113"/>
          <a:ext cx="6698455" cy="344678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83630">
                  <a:extLst>
                    <a:ext uri="{9D8B030D-6E8A-4147-A177-3AD203B41FA5}">
                      <a16:colId xmlns:a16="http://schemas.microsoft.com/office/drawing/2014/main" val="3428729309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943308656"/>
                    </a:ext>
                  </a:extLst>
                </a:gridCol>
                <a:gridCol w="1083076">
                  <a:extLst>
                    <a:ext uri="{9D8B030D-6E8A-4147-A177-3AD203B41FA5}">
                      <a16:colId xmlns:a16="http://schemas.microsoft.com/office/drawing/2014/main" val="2185168081"/>
                    </a:ext>
                  </a:extLst>
                </a:gridCol>
                <a:gridCol w="1188636">
                  <a:extLst>
                    <a:ext uri="{9D8B030D-6E8A-4147-A177-3AD203B41FA5}">
                      <a16:colId xmlns:a16="http://schemas.microsoft.com/office/drawing/2014/main" val="2722598066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190168439"/>
                    </a:ext>
                  </a:extLst>
                </a:gridCol>
              </a:tblGrid>
              <a:tr h="340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FEB91A"/>
                          </a:solidFill>
                          <a:effectLst/>
                          <a:latin typeface="+mn-lt"/>
                        </a:rPr>
                        <a:t>Cre8 EVO</a:t>
                      </a:r>
                      <a:endParaRPr lang="es-ES" sz="1000" dirty="0">
                        <a:solidFill>
                          <a:srgbClr val="FEB91A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FEB91A"/>
                          </a:solidFill>
                          <a:effectLst/>
                          <a:latin typeface="+mn-lt"/>
                        </a:rPr>
                        <a:t>(n=586)</a:t>
                      </a:r>
                      <a:endParaRPr lang="es-ES" sz="1000" dirty="0">
                        <a:solidFill>
                          <a:srgbClr val="FEB91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FEB91A"/>
                          </a:solidFill>
                          <a:effectLst/>
                          <a:latin typeface="+mn-lt"/>
                        </a:rPr>
                        <a:t>Resolute Onyx</a:t>
                      </a:r>
                      <a:endParaRPr lang="es-ES" sz="1000">
                        <a:solidFill>
                          <a:srgbClr val="FEB91A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FEB91A"/>
                          </a:solidFill>
                          <a:effectLst/>
                          <a:latin typeface="+mn-lt"/>
                        </a:rPr>
                        <a:t>(n=589)</a:t>
                      </a:r>
                      <a:endParaRPr lang="es-ES" sz="1000">
                        <a:solidFill>
                          <a:srgbClr val="FEB91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 (95% CI)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p-value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extLst>
                  <a:ext uri="{0D108BD9-81ED-4DB2-BD59-A6C34878D82A}">
                    <a16:rowId xmlns:a16="http://schemas.microsoft.com/office/drawing/2014/main" val="510110358"/>
                  </a:ext>
                </a:extLst>
              </a:tr>
              <a:tr h="292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All-cause mortality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20 (3.4%)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29 (5.0%)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0.69 (0.39-1.22)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0.201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extLst>
                  <a:ext uri="{0D108BD9-81ED-4DB2-BD59-A6C34878D82A}">
                    <a16:rowId xmlns:a16="http://schemas.microsoft.com/office/drawing/2014/main" val="3412021768"/>
                  </a:ext>
                </a:extLst>
              </a:tr>
              <a:tr h="292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Any MI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34 (6.2%)</a:t>
                      </a:r>
                      <a:endParaRPr lang="es-E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43 (7.7%)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0.78 (0.50-1.23)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0.289</a:t>
                      </a:r>
                      <a:endParaRPr lang="es-E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extLst>
                  <a:ext uri="{0D108BD9-81ED-4DB2-BD59-A6C34878D82A}">
                    <a16:rowId xmlns:a16="http://schemas.microsoft.com/office/drawing/2014/main" val="3845418776"/>
                  </a:ext>
                </a:extLst>
              </a:tr>
              <a:tr h="292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Any revascularizations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29 (5.0%)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37 (6.3%)</a:t>
                      </a:r>
                      <a:endParaRPr lang="es-E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0.78 (0.48-1.27)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0.314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extLst>
                  <a:ext uri="{0D108BD9-81ED-4DB2-BD59-A6C34878D82A}">
                    <a16:rowId xmlns:a16="http://schemas.microsoft.com/office/drawing/2014/main" val="9387116"/>
                  </a:ext>
                </a:extLst>
              </a:tr>
              <a:tr h="292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Target vessel revascularization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18 (3.1%)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24 (4.1%)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0.75 (0.40-1.37)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0.346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extLst>
                  <a:ext uri="{0D108BD9-81ED-4DB2-BD59-A6C34878D82A}">
                    <a16:rowId xmlns:a16="http://schemas.microsoft.com/office/drawing/2014/main" val="949175868"/>
                  </a:ext>
                </a:extLst>
              </a:tr>
              <a:tr h="292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Definite stent thrombosis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6 (1.0%)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5 (0.9%)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1.20 (0.37-3.94)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0.760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extLst>
                  <a:ext uri="{0D108BD9-81ED-4DB2-BD59-A6C34878D82A}">
                    <a16:rowId xmlns:a16="http://schemas.microsoft.com/office/drawing/2014/main" val="3367233498"/>
                  </a:ext>
                </a:extLst>
              </a:tr>
              <a:tr h="292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Probable or definite stent thrombosis</a:t>
                      </a:r>
                      <a:endParaRPr lang="es-E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8 (1.4%)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8 (1.4%)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1.00 (0.38-2.67)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0.994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extLst>
                  <a:ext uri="{0D108BD9-81ED-4DB2-BD59-A6C34878D82A}">
                    <a16:rowId xmlns:a16="http://schemas.microsoft.com/office/drawing/2014/main" val="3539342838"/>
                  </a:ext>
                </a:extLst>
              </a:tr>
              <a:tr h="1350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     Acute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 (0.5%)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 (0.3%)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extLst>
                  <a:ext uri="{0D108BD9-81ED-4DB2-BD59-A6C34878D82A}">
                    <a16:rowId xmlns:a16="http://schemas.microsoft.com/office/drawing/2014/main" val="924364178"/>
                  </a:ext>
                </a:extLst>
              </a:tr>
              <a:tr h="1350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     Subacute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4 (0.7%)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4 (0.7%)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extLst>
                  <a:ext uri="{0D108BD9-81ED-4DB2-BD59-A6C34878D82A}">
                    <a16:rowId xmlns:a16="http://schemas.microsoft.com/office/drawing/2014/main" val="366317697"/>
                  </a:ext>
                </a:extLst>
              </a:tr>
              <a:tr h="1350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     Late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 (0.2%)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 (0.3%)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extLst>
                  <a:ext uri="{0D108BD9-81ED-4DB2-BD59-A6C34878D82A}">
                    <a16:rowId xmlns:a16="http://schemas.microsoft.com/office/drawing/2014/main" val="4068341269"/>
                  </a:ext>
                </a:extLst>
              </a:tr>
              <a:tr h="292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Target vessel failure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44 (7.5%)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65 (11.1%)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0.67 (0.46-0.99)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0.042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extLst>
                  <a:ext uri="{0D108BD9-81ED-4DB2-BD59-A6C34878D82A}">
                    <a16:rowId xmlns:a16="http://schemas.microsoft.com/office/drawing/2014/main" val="2968485587"/>
                  </a:ext>
                </a:extLst>
              </a:tr>
              <a:tr h="292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MACE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64 (11.7%)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88 (15.7%)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0.74 (0.53-1.02)</a:t>
                      </a:r>
                      <a:endParaRPr lang="es-E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0.067</a:t>
                      </a:r>
                      <a:endParaRPr lang="es-E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0" marR="32220" marT="0" marB="0" anchor="ctr"/>
                </a:tc>
                <a:extLst>
                  <a:ext uri="{0D108BD9-81ED-4DB2-BD59-A6C34878D82A}">
                    <a16:rowId xmlns:a16="http://schemas.microsoft.com/office/drawing/2014/main" val="320959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779247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Conclusions</a:t>
            </a:r>
            <a:endParaRPr lang="en-US" sz="25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865DC-A500-43F0-A85C-AD2B68FB4136}"/>
              </a:ext>
            </a:extLst>
          </p:cNvPr>
          <p:cNvSpPr txBox="1">
            <a:spLocks noChangeArrowheads="1"/>
          </p:cNvSpPr>
          <p:nvPr/>
        </p:nvSpPr>
        <p:spPr>
          <a:xfrm>
            <a:off x="407194" y="609947"/>
            <a:ext cx="8586787" cy="3633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214313" eaLnBrk="1" hangingPunct="1"/>
            <a:endParaRPr lang="en-US" i="0" kern="0" dirty="0"/>
          </a:p>
          <a:p>
            <a:pPr marL="214313" indent="-214313" eaLnBrk="1" hangingPunct="1"/>
            <a:r>
              <a:rPr lang="en-US" sz="2000" i="0" dirty="0"/>
              <a:t>SUGAR is the first powered trial to compare new-generation DES in patients with diabetes, and also the first to include a broad population of patients with diabetes (all-comers design).</a:t>
            </a:r>
          </a:p>
          <a:p>
            <a:pPr marL="214313" indent="-214313" eaLnBrk="1" hangingPunct="1"/>
            <a:endParaRPr lang="en-US" sz="2000" i="0" dirty="0"/>
          </a:p>
          <a:p>
            <a:pPr marL="214313" indent="-214313" eaLnBrk="1" hangingPunct="1"/>
            <a:r>
              <a:rPr lang="en-US" sz="2000" b="1" dirty="0">
                <a:solidFill>
                  <a:srgbClr val="FEB91A"/>
                </a:solidFill>
                <a:effectLst/>
                <a:ea typeface="MS ??"/>
              </a:rPr>
              <a:t>Cre8 EVO stents were non-inferior to Resolute Onyx stents </a:t>
            </a:r>
            <a:r>
              <a:rPr lang="en-US" sz="2000" i="0" dirty="0">
                <a:effectLst/>
                <a:ea typeface="MS ??"/>
              </a:rPr>
              <a:t>with regards to TLF composite outcome.</a:t>
            </a:r>
          </a:p>
          <a:p>
            <a:pPr marL="214313" indent="-214313" eaLnBrk="1" hangingPunct="1"/>
            <a:endParaRPr lang="en-US" sz="2000" dirty="0">
              <a:effectLst/>
              <a:ea typeface="MS ??"/>
            </a:endParaRPr>
          </a:p>
          <a:p>
            <a:pPr marL="214313" indent="-214313" eaLnBrk="1" hangingPunct="1"/>
            <a:r>
              <a:rPr lang="en-US" sz="2000" i="0" dirty="0">
                <a:ea typeface="MS ??"/>
              </a:rPr>
              <a:t>In the prespecified superiority analysis, </a:t>
            </a:r>
            <a:r>
              <a:rPr lang="en-US" sz="2000" b="1" dirty="0">
                <a:solidFill>
                  <a:srgbClr val="FEB91A"/>
                </a:solidFill>
                <a:effectLst/>
                <a:ea typeface="MS ??"/>
                <a:cs typeface="Times New Roman" panose="02020603050405020304" pitchFamily="18" charset="0"/>
              </a:rPr>
              <a:t>Cre8 EVO stents were also </a:t>
            </a:r>
            <a:r>
              <a:rPr lang="en-US" sz="2000" b="1" i="0" dirty="0">
                <a:solidFill>
                  <a:srgbClr val="FEB91A"/>
                </a:solidFill>
                <a:effectLst/>
                <a:ea typeface="MS ??"/>
                <a:cs typeface="Times New Roman" panose="02020603050405020304" pitchFamily="18" charset="0"/>
              </a:rPr>
              <a:t>superior </a:t>
            </a:r>
            <a:r>
              <a:rPr lang="en-US" sz="2000" i="0" dirty="0">
                <a:effectLst/>
                <a:ea typeface="MS ??"/>
                <a:cs typeface="Times New Roman" panose="02020603050405020304" pitchFamily="18" charset="0"/>
              </a:rPr>
              <a:t>to Resolute Onyx stents with regards to the same outcome (35</a:t>
            </a:r>
            <a:r>
              <a:rPr lang="en-US" sz="2000" i="0">
                <a:effectLst/>
                <a:ea typeface="MS ??"/>
                <a:cs typeface="Times New Roman" panose="02020603050405020304" pitchFamily="18" charset="0"/>
              </a:rPr>
              <a:t>% risk </a:t>
            </a:r>
            <a:r>
              <a:rPr lang="en-US" sz="2000" i="0" dirty="0">
                <a:effectLst/>
                <a:ea typeface="MS ??"/>
                <a:cs typeface="Times New Roman" panose="02020603050405020304" pitchFamily="18" charset="0"/>
              </a:rPr>
              <a:t>reduction of TLF at 1-year).</a:t>
            </a:r>
            <a:endParaRPr lang="en-US" sz="2000" i="0" dirty="0">
              <a:effectLst/>
              <a:ea typeface="MS ??"/>
            </a:endParaRPr>
          </a:p>
          <a:p>
            <a:pPr marL="214313" indent="-214313" eaLnBrk="1" hangingPunct="1"/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56161812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881834"/>
            <a:ext cx="7886700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Within the past 12 months, I (</a:t>
            </a:r>
            <a:r>
              <a:rPr lang="en-US" sz="2000" kern="1200" dirty="0">
                <a:solidFill>
                  <a:schemeClr val="tx2"/>
                </a:solidFill>
              </a:rPr>
              <a:t>Rafael </a:t>
            </a:r>
            <a:r>
              <a:rPr lang="en-US" sz="2000" kern="1200" dirty="0" err="1">
                <a:solidFill>
                  <a:schemeClr val="tx2"/>
                </a:solidFill>
              </a:rPr>
              <a:t>Romaguera</a:t>
            </a:r>
            <a:r>
              <a:rPr lang="en-US" sz="2000" dirty="0"/>
              <a:t>)or my spouse/partner have had a financial interest/arrangement or affiliation with the organization(s) listed below.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16129"/>
              </p:ext>
            </p:extLst>
          </p:nvPr>
        </p:nvGraphicFramePr>
        <p:xfrm>
          <a:off x="846931" y="1995006"/>
          <a:ext cx="7450138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+mn-lt"/>
                        </a:rPr>
                        <a:t>Affiliation/Financial</a:t>
                      </a:r>
                      <a:r>
                        <a:rPr lang="en-US" sz="1400" u="sng" baseline="0" dirty="0">
                          <a:solidFill>
                            <a:schemeClr val="tx1"/>
                          </a:solidFill>
                          <a:latin typeface="+mn-lt"/>
                        </a:rPr>
                        <a:t> Relationship</a:t>
                      </a:r>
                      <a:endParaRPr lang="en-US" sz="14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+mn-lt"/>
                        </a:rPr>
                        <a:t>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Grant/Research Support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Consulting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Fees/Honoraria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Boston Scientific,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Biotronik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Major Stock Shareholder/Equity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Royalty Income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Ownership/Founder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Intellectual Property Rights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Other Financial Benefit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/>
              <a:t>Disclosure Statement of Financial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2306796" y="4334051"/>
            <a:ext cx="453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tx1"/>
                </a:solidFill>
              </a:rPr>
              <a:t>Faculty disclosure information can be found on the app</a:t>
            </a:r>
          </a:p>
        </p:txBody>
      </p:sp>
    </p:spTree>
    <p:extLst>
      <p:ext uri="{BB962C8B-B14F-4D97-AF65-F5344CB8AC3E}">
        <p14:creationId xmlns:p14="http://schemas.microsoft.com/office/powerpoint/2010/main" val="411118866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Background: overview of the problem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4AD8F25-D998-4B1F-A36F-7B9B799D8477}"/>
              </a:ext>
            </a:extLst>
          </p:cNvPr>
          <p:cNvGrpSpPr/>
          <p:nvPr/>
        </p:nvGrpSpPr>
        <p:grpSpPr>
          <a:xfrm>
            <a:off x="835016" y="1301718"/>
            <a:ext cx="2814963" cy="2668302"/>
            <a:chOff x="3402957" y="1553178"/>
            <a:chExt cx="2338086" cy="203714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784A3EA-9D0C-4C5B-BC61-D1168EAE5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02957" y="1553178"/>
              <a:ext cx="2338086" cy="203714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06F58844-8A70-423A-AD12-BDDD8CB7B27C}"/>
                </a:ext>
              </a:extLst>
            </p:cNvPr>
            <p:cNvSpPr/>
            <p:nvPr/>
          </p:nvSpPr>
          <p:spPr bwMode="auto">
            <a:xfrm>
              <a:off x="3402957" y="1553178"/>
              <a:ext cx="670560" cy="443262"/>
            </a:xfrm>
            <a:prstGeom prst="rect">
              <a:avLst/>
            </a:prstGeom>
            <a:solidFill>
              <a:srgbClr val="04203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1" u="none" strike="noStrike" cap="none" normalizeH="0" baseline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7357197-4040-43E9-9D4B-AD99747DC120}"/>
                </a:ext>
              </a:extLst>
            </p:cNvPr>
            <p:cNvSpPr/>
            <p:nvPr/>
          </p:nvSpPr>
          <p:spPr bwMode="auto">
            <a:xfrm>
              <a:off x="3402957" y="1857978"/>
              <a:ext cx="670560" cy="443262"/>
            </a:xfrm>
            <a:prstGeom prst="rect">
              <a:avLst/>
            </a:prstGeom>
            <a:solidFill>
              <a:srgbClr val="08243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1" u="none" strike="noStrike" cap="none" normalizeH="0" baseline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C88A240D-8112-491F-B5C1-E4CF26F028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500" y="1117158"/>
            <a:ext cx="5029200" cy="3340542"/>
          </a:xfrm>
        </p:spPr>
        <p:txBody>
          <a:bodyPr/>
          <a:lstStyle/>
          <a:p>
            <a:pPr marL="214313" indent="-214313" eaLnBrk="1" hangingPunct="1"/>
            <a:endParaRPr lang="en-US" dirty="0"/>
          </a:p>
          <a:p>
            <a:pPr marL="214313" indent="-214313" eaLnBrk="1" hangingPunct="1"/>
            <a:r>
              <a:rPr lang="en-US" dirty="0"/>
              <a:t>463 million patients with DM worldwide</a:t>
            </a:r>
          </a:p>
          <a:p>
            <a:pPr marL="214313" indent="-214313" eaLnBrk="1" hangingPunct="1"/>
            <a:endParaRPr lang="en-US" sz="2100" dirty="0"/>
          </a:p>
          <a:p>
            <a:pPr marL="214313" indent="-214313" eaLnBrk="1" hangingPunct="1"/>
            <a:endParaRPr lang="en-US" dirty="0"/>
          </a:p>
          <a:p>
            <a:pPr marL="214313" indent="-214313" eaLnBrk="1" hangingPunct="1"/>
            <a:r>
              <a:rPr lang="en-US" sz="2100" dirty="0"/>
              <a:t>In US, </a:t>
            </a:r>
            <a:r>
              <a:rPr lang="en-US" dirty="0">
                <a:solidFill>
                  <a:schemeClr val="tx2"/>
                </a:solidFill>
              </a:rPr>
              <a:t>38% of PCI have diabetes</a:t>
            </a:r>
          </a:p>
          <a:p>
            <a:pPr marL="0" indent="0" eaLnBrk="1" hangingPunct="1">
              <a:buNone/>
            </a:pPr>
            <a:r>
              <a:rPr lang="en-US" dirty="0"/>
              <a:t>      (~250.000 patients in 2019)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5B248420-6B98-4C8B-8B87-C52CC8259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680" y="4798785"/>
            <a:ext cx="5343525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i="0" dirty="0">
                <a:solidFill>
                  <a:schemeClr val="tx1"/>
                </a:solidFill>
              </a:rPr>
              <a:t>IDF </a:t>
            </a:r>
            <a:r>
              <a:rPr lang="en-US" sz="1100" i="0" dirty="0" err="1">
                <a:solidFill>
                  <a:schemeClr val="tx1"/>
                </a:solidFill>
              </a:rPr>
              <a:t>Athlas</a:t>
            </a:r>
            <a:r>
              <a:rPr lang="en-US" sz="1100" i="0" dirty="0">
                <a:solidFill>
                  <a:schemeClr val="tx1"/>
                </a:solidFill>
              </a:rPr>
              <a:t> 9</a:t>
            </a:r>
            <a:r>
              <a:rPr lang="en-US" sz="1100" i="0" baseline="30000" dirty="0">
                <a:solidFill>
                  <a:schemeClr val="tx1"/>
                </a:solidFill>
              </a:rPr>
              <a:t>th</a:t>
            </a:r>
            <a:r>
              <a:rPr lang="en-US" sz="1100" i="0" dirty="0">
                <a:solidFill>
                  <a:schemeClr val="tx1"/>
                </a:solidFill>
              </a:rPr>
              <a:t> edition.      		    </a:t>
            </a:r>
            <a:r>
              <a:rPr lang="en-US" sz="1100" i="0" dirty="0" err="1">
                <a:solidFill>
                  <a:schemeClr val="tx1"/>
                </a:solidFill>
              </a:rPr>
              <a:t>Inohara</a:t>
            </a:r>
            <a:r>
              <a:rPr lang="en-US" sz="1100" i="0" dirty="0">
                <a:solidFill>
                  <a:schemeClr val="tx1"/>
                </a:solidFill>
              </a:rPr>
              <a:t> T. JACC 2020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Background: overview of the problem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88A240D-8112-491F-B5C1-E4CF26F028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3412" y="1081440"/>
            <a:ext cx="4799334" cy="3340542"/>
          </a:xfrm>
        </p:spPr>
        <p:txBody>
          <a:bodyPr/>
          <a:lstStyle/>
          <a:p>
            <a:pPr marL="214313" indent="-214313" eaLnBrk="1" hangingPunct="1"/>
            <a:endParaRPr lang="en-US" dirty="0"/>
          </a:p>
          <a:p>
            <a:pPr marL="214313" indent="-214313" eaLnBrk="1" hangingPunct="1"/>
            <a:r>
              <a:rPr lang="en-US" dirty="0"/>
              <a:t>Patients with DM have 2x risk of events with contemporary DES</a:t>
            </a:r>
          </a:p>
          <a:p>
            <a:pPr marL="214313" indent="-214313" eaLnBrk="1" hangingPunct="1"/>
            <a:endParaRPr lang="en-US" dirty="0"/>
          </a:p>
          <a:p>
            <a:pPr marL="214313" indent="-214313" eaLnBrk="1" hangingPunct="1"/>
            <a:r>
              <a:rPr lang="en-US" dirty="0"/>
              <a:t>Patients with DM &amp; multivessel disease have ↑ mortality compared to CABG when treated with DES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AF6BBD-ECD3-42DB-9EBA-1A6A5FF3B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3"/>
          <a:stretch/>
        </p:blipFill>
        <p:spPr>
          <a:xfrm>
            <a:off x="167450" y="1467202"/>
            <a:ext cx="4047363" cy="1954655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CBF0AE3F-99EE-4E24-B69E-C7E6F8A6E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93" y="4798785"/>
            <a:ext cx="5343525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i="0" dirty="0">
                <a:solidFill>
                  <a:schemeClr val="tx1"/>
                </a:solidFill>
              </a:rPr>
              <a:t>Silver S. JACC </a:t>
            </a:r>
            <a:r>
              <a:rPr lang="en-US" sz="1100" i="0" dirty="0" err="1">
                <a:solidFill>
                  <a:schemeClr val="tx1"/>
                </a:solidFill>
              </a:rPr>
              <a:t>Intv</a:t>
            </a:r>
            <a:r>
              <a:rPr lang="en-US" sz="1100" i="0" dirty="0">
                <a:solidFill>
                  <a:schemeClr val="tx1"/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64649911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Background: overview of the problem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88A240D-8112-491F-B5C1-E4CF26F028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27806" y="1474076"/>
            <a:ext cx="3634902" cy="2161823"/>
          </a:xfrm>
        </p:spPr>
        <p:txBody>
          <a:bodyPr/>
          <a:lstStyle/>
          <a:p>
            <a:pPr marL="214313" indent="-214313" eaLnBrk="1" hangingPunct="1"/>
            <a:endParaRPr lang="en-US" dirty="0"/>
          </a:p>
          <a:p>
            <a:pPr marL="214313" indent="-214313" eaLnBrk="1" hangingPunct="1"/>
            <a:r>
              <a:rPr lang="en-US" dirty="0"/>
              <a:t>Cre8 EVO stents have shown positive results in non-randomized and small-randomized studies.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CBF0AE3F-99EE-4E24-B69E-C7E6F8A6E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691" y="4798785"/>
            <a:ext cx="7512407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i="0" dirty="0" err="1">
                <a:solidFill>
                  <a:schemeClr val="tx1"/>
                </a:solidFill>
              </a:rPr>
              <a:t>Romaguera</a:t>
            </a:r>
            <a:r>
              <a:rPr lang="en-US" sz="1100" i="0" dirty="0">
                <a:solidFill>
                  <a:schemeClr val="tx1"/>
                </a:solidFill>
              </a:rPr>
              <a:t> R. JACC </a:t>
            </a:r>
            <a:r>
              <a:rPr lang="en-US" sz="1100" i="0" dirty="0" err="1">
                <a:solidFill>
                  <a:schemeClr val="tx1"/>
                </a:solidFill>
              </a:rPr>
              <a:t>Intv</a:t>
            </a:r>
            <a:r>
              <a:rPr lang="en-US" sz="1100" i="0" dirty="0">
                <a:solidFill>
                  <a:schemeClr val="tx1"/>
                </a:solidFill>
              </a:rPr>
              <a:t> 2016	Stella P. Circulation 2019		Carrie D. JACC 2012	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CF7E3F5-BE44-4D8C-B6FF-348FF467D039}"/>
              </a:ext>
            </a:extLst>
          </p:cNvPr>
          <p:cNvGrpSpPr/>
          <p:nvPr/>
        </p:nvGrpSpPr>
        <p:grpSpPr>
          <a:xfrm>
            <a:off x="319486" y="1035844"/>
            <a:ext cx="4366814" cy="3406711"/>
            <a:chOff x="83742" y="665226"/>
            <a:chExt cx="4791456" cy="3813048"/>
          </a:xfrm>
        </p:grpSpPr>
        <p:pic>
          <p:nvPicPr>
            <p:cNvPr id="9" name="Immagine 4">
              <a:extLst>
                <a:ext uri="{FF2B5EF4-FFF2-40B4-BE49-F238E27FC236}">
                  <a16:creationId xmlns:a16="http://schemas.microsoft.com/office/drawing/2014/main" id="{3E0DAFE4-845E-4A84-9444-93DDF4C44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742" y="665226"/>
              <a:ext cx="4791456" cy="3813048"/>
            </a:xfrm>
            <a:prstGeom prst="rect">
              <a:avLst/>
            </a:prstGeom>
          </p:spPr>
        </p:pic>
        <p:sp>
          <p:nvSpPr>
            <p:cNvPr id="10" name="Freccia in giù 18">
              <a:extLst>
                <a:ext uri="{FF2B5EF4-FFF2-40B4-BE49-F238E27FC236}">
                  <a16:creationId xmlns:a16="http://schemas.microsoft.com/office/drawing/2014/main" id="{4A2E91F5-741D-41DB-A44D-A840A50A7E91}"/>
                </a:ext>
              </a:extLst>
            </p:cNvPr>
            <p:cNvSpPr/>
            <p:nvPr/>
          </p:nvSpPr>
          <p:spPr>
            <a:xfrm>
              <a:off x="1072463" y="2365567"/>
              <a:ext cx="369102" cy="307778"/>
            </a:xfrm>
            <a:prstGeom prst="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in giù 19">
              <a:extLst>
                <a:ext uri="{FF2B5EF4-FFF2-40B4-BE49-F238E27FC236}">
                  <a16:creationId xmlns:a16="http://schemas.microsoft.com/office/drawing/2014/main" id="{9C9FCB78-A2FC-43A0-A8A7-EA28E8638425}"/>
                </a:ext>
              </a:extLst>
            </p:cNvPr>
            <p:cNvSpPr/>
            <p:nvPr/>
          </p:nvSpPr>
          <p:spPr>
            <a:xfrm>
              <a:off x="2397492" y="1807173"/>
              <a:ext cx="369102" cy="504022"/>
            </a:xfrm>
            <a:prstGeom prst="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ccia in giù 20">
              <a:extLst>
                <a:ext uri="{FF2B5EF4-FFF2-40B4-BE49-F238E27FC236}">
                  <a16:creationId xmlns:a16="http://schemas.microsoft.com/office/drawing/2014/main" id="{89121752-5373-4687-8A51-E3D6F7AA1555}"/>
                </a:ext>
              </a:extLst>
            </p:cNvPr>
            <p:cNvSpPr/>
            <p:nvPr/>
          </p:nvSpPr>
          <p:spPr>
            <a:xfrm>
              <a:off x="3723557" y="1234254"/>
              <a:ext cx="369102" cy="756952"/>
            </a:xfrm>
            <a:prstGeom prst="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21">
              <a:extLst>
                <a:ext uri="{FF2B5EF4-FFF2-40B4-BE49-F238E27FC236}">
                  <a16:creationId xmlns:a16="http://schemas.microsoft.com/office/drawing/2014/main" id="{4C95E0C0-4A96-4D47-BDD2-A4C1F364C240}"/>
                </a:ext>
              </a:extLst>
            </p:cNvPr>
            <p:cNvSpPr/>
            <p:nvPr/>
          </p:nvSpPr>
          <p:spPr>
            <a:xfrm>
              <a:off x="2309291" y="2275423"/>
              <a:ext cx="5533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>
                  <a:solidFill>
                    <a:srgbClr val="0000FF"/>
                  </a:solidFill>
                </a:rPr>
                <a:t>-44%</a:t>
              </a:r>
              <a:endParaRPr lang="it-IT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Rettangolo 22">
              <a:extLst>
                <a:ext uri="{FF2B5EF4-FFF2-40B4-BE49-F238E27FC236}">
                  <a16:creationId xmlns:a16="http://schemas.microsoft.com/office/drawing/2014/main" id="{F031A14E-A848-4769-8E4F-2568D3D4F500}"/>
                </a:ext>
              </a:extLst>
            </p:cNvPr>
            <p:cNvSpPr/>
            <p:nvPr/>
          </p:nvSpPr>
          <p:spPr>
            <a:xfrm>
              <a:off x="3639690" y="1949792"/>
              <a:ext cx="5533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>
                  <a:solidFill>
                    <a:srgbClr val="0000FF"/>
                  </a:solidFill>
                </a:rPr>
                <a:t>-47%</a:t>
              </a:r>
              <a:endParaRPr lang="it-IT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Rettangolo 23">
              <a:extLst>
                <a:ext uri="{FF2B5EF4-FFF2-40B4-BE49-F238E27FC236}">
                  <a16:creationId xmlns:a16="http://schemas.microsoft.com/office/drawing/2014/main" id="{602FCEDA-665B-4083-A7B9-488F5C8FEED0}"/>
                </a:ext>
              </a:extLst>
            </p:cNvPr>
            <p:cNvSpPr/>
            <p:nvPr/>
          </p:nvSpPr>
          <p:spPr>
            <a:xfrm>
              <a:off x="978923" y="2616534"/>
              <a:ext cx="5533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>
                  <a:solidFill>
                    <a:srgbClr val="0000FF"/>
                  </a:solidFill>
                </a:rPr>
                <a:t>-40%</a:t>
              </a:r>
              <a:endParaRPr lang="it-IT" sz="14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66908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533400" y="1004889"/>
            <a:ext cx="8383587" cy="938212"/>
          </a:xfrm>
          <a:prstGeom prst="rect">
            <a:avLst/>
          </a:prstGeom>
          <a:solidFill>
            <a:srgbClr val="011D32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5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Objective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117158"/>
            <a:ext cx="8231188" cy="30861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100" dirty="0"/>
              <a:t>To compare Cre8 EVO stents to a contemporary DES in patients with DM and coronary artery disease</a:t>
            </a:r>
          </a:p>
        </p:txBody>
      </p:sp>
    </p:spTree>
    <p:extLst>
      <p:ext uri="{BB962C8B-B14F-4D97-AF65-F5344CB8AC3E}">
        <p14:creationId xmlns:p14="http://schemas.microsoft.com/office/powerpoint/2010/main" val="22263557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533400" y="1004888"/>
            <a:ext cx="8383587" cy="3445668"/>
          </a:xfrm>
          <a:prstGeom prst="rect">
            <a:avLst/>
          </a:prstGeom>
          <a:solidFill>
            <a:srgbClr val="011D32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5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117158"/>
            <a:ext cx="8231188" cy="597343"/>
          </a:xfrm>
        </p:spPr>
        <p:txBody>
          <a:bodyPr/>
          <a:lstStyle/>
          <a:p>
            <a:pPr eaLnBrk="1" hangingPunct="1"/>
            <a:r>
              <a:rPr lang="en-US" sz="2100" dirty="0"/>
              <a:t>Investigator initiated, randomized (1:1), multicenter (23 centers in Spain), controlled, parallel trial.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2100" dirty="0"/>
              <a:t>Randomization: web-based, no stratification, blocks of four.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dirty="0"/>
              <a:t>Masking: event committee.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dirty="0"/>
              <a:t>Funding: Spanish Society of Cardiology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42370004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376232" y="954880"/>
            <a:ext cx="8383587" cy="3524249"/>
          </a:xfrm>
          <a:prstGeom prst="rect">
            <a:avLst/>
          </a:prstGeom>
          <a:solidFill>
            <a:srgbClr val="011D32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5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Patients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3682" y="1067150"/>
            <a:ext cx="8231188" cy="597343"/>
          </a:xfrm>
        </p:spPr>
        <p:txBody>
          <a:bodyPr/>
          <a:lstStyle/>
          <a:p>
            <a:pPr eaLnBrk="1" hangingPunct="1"/>
            <a:r>
              <a:rPr lang="en-US" sz="2100" dirty="0"/>
              <a:t>INCLUSION CRITERIA:</a:t>
            </a:r>
          </a:p>
          <a:p>
            <a:pPr lvl="2" eaLnBrk="1" hangingPunct="1"/>
            <a:r>
              <a:rPr lang="en-US" dirty="0"/>
              <a:t>Diabetes mellitus according to ADA</a:t>
            </a:r>
          </a:p>
          <a:p>
            <a:pPr lvl="2" eaLnBrk="1" hangingPunct="1"/>
            <a:r>
              <a:rPr lang="en-US" dirty="0"/>
              <a:t>Indication for PCI</a:t>
            </a:r>
          </a:p>
          <a:p>
            <a:pPr marL="685800" lvl="2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EX</a:t>
            </a:r>
            <a:r>
              <a:rPr lang="en-US" sz="2100" dirty="0"/>
              <a:t>CLUSION CRITERIA:</a:t>
            </a:r>
          </a:p>
          <a:p>
            <a:pPr lvl="2" eaLnBrk="1" hangingPunct="1"/>
            <a:r>
              <a:rPr lang="en-US" dirty="0"/>
              <a:t>Life expectancy &lt;2 years</a:t>
            </a:r>
          </a:p>
          <a:p>
            <a:pPr lvl="2" eaLnBrk="1" hangingPunct="1"/>
            <a:r>
              <a:rPr lang="en-US" dirty="0"/>
              <a:t>Cardiogenic shock at presentation</a:t>
            </a:r>
          </a:p>
          <a:p>
            <a:pPr lvl="2" eaLnBrk="1" hangingPunct="1"/>
            <a:r>
              <a:rPr lang="en-US" dirty="0"/>
              <a:t>Mechanical ventilation</a:t>
            </a:r>
          </a:p>
          <a:p>
            <a:pPr lvl="2" eaLnBrk="1" hangingPunct="1"/>
            <a:r>
              <a:rPr lang="en-US" dirty="0"/>
              <a:t>Contraindication for DAPT at least 1 month</a:t>
            </a:r>
          </a:p>
          <a:p>
            <a:pPr lvl="2" eaLnBrk="1" hangingPunct="1"/>
            <a:r>
              <a:rPr lang="en-US" dirty="0"/>
              <a:t>Pregnancy</a:t>
            </a:r>
          </a:p>
          <a:p>
            <a:pPr marL="685800" lvl="2" indent="0" eaLnBrk="1" hangingPunct="1">
              <a:buNone/>
            </a:pPr>
            <a:endParaRPr lang="en-U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A974451-CCA2-4724-89BF-76C961B8C47C}"/>
              </a:ext>
            </a:extLst>
          </p:cNvPr>
          <p:cNvSpPr/>
          <p:nvPr/>
        </p:nvSpPr>
        <p:spPr bwMode="auto">
          <a:xfrm>
            <a:off x="5965031" y="1514475"/>
            <a:ext cx="2550319" cy="2400300"/>
          </a:xfrm>
          <a:prstGeom prst="ellipse">
            <a:avLst/>
          </a:prstGeom>
          <a:noFill/>
          <a:ln w="28575" cap="flat" cmpd="sng" algn="ctr">
            <a:solidFill>
              <a:srgbClr val="FEB9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5D5201-4B89-4CA1-8083-1A8C57DB01ED}"/>
              </a:ext>
            </a:extLst>
          </p:cNvPr>
          <p:cNvSpPr txBox="1"/>
          <p:nvPr/>
        </p:nvSpPr>
        <p:spPr>
          <a:xfrm>
            <a:off x="6077210" y="1981781"/>
            <a:ext cx="232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0" dirty="0" err="1">
                <a:solidFill>
                  <a:schemeClr val="tx1"/>
                </a:solidFill>
              </a:rPr>
              <a:t>All-comers</a:t>
            </a:r>
            <a:endParaRPr lang="es-ES" sz="1400" i="0" dirty="0">
              <a:solidFill>
                <a:schemeClr val="tx1"/>
              </a:solidFill>
            </a:endParaRPr>
          </a:p>
          <a:p>
            <a:pPr algn="ctr"/>
            <a:endParaRPr lang="es-ES" sz="1400" i="0" dirty="0">
              <a:solidFill>
                <a:schemeClr val="tx1"/>
              </a:solidFill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</a:rPr>
              <a:t>No </a:t>
            </a:r>
            <a:r>
              <a:rPr lang="es-ES" sz="1400" b="0" i="0" dirty="0" err="1">
                <a:solidFill>
                  <a:schemeClr val="tx1"/>
                </a:solidFill>
              </a:rPr>
              <a:t>limitation</a:t>
            </a:r>
            <a:r>
              <a:rPr lang="es-ES" sz="1400" b="0" i="0" dirty="0">
                <a:solidFill>
                  <a:schemeClr val="tx1"/>
                </a:solidFill>
              </a:rPr>
              <a:t> in </a:t>
            </a:r>
            <a:r>
              <a:rPr lang="es-ES" sz="1400" b="0" i="0" dirty="0" err="1">
                <a:solidFill>
                  <a:schemeClr val="tx1"/>
                </a:solidFill>
              </a:rPr>
              <a:t>clinical</a:t>
            </a:r>
            <a:r>
              <a:rPr lang="es-ES" sz="1400" b="0" i="0" dirty="0">
                <a:solidFill>
                  <a:schemeClr val="tx1"/>
                </a:solidFill>
              </a:rPr>
              <a:t> </a:t>
            </a:r>
            <a:r>
              <a:rPr lang="es-ES" sz="1400" b="0" i="0" dirty="0" err="1">
                <a:solidFill>
                  <a:schemeClr val="tx1"/>
                </a:solidFill>
              </a:rPr>
              <a:t>presentation</a:t>
            </a:r>
            <a:r>
              <a:rPr lang="es-ES" sz="1400" b="0" i="0" dirty="0">
                <a:solidFill>
                  <a:schemeClr val="tx1"/>
                </a:solidFill>
              </a:rPr>
              <a:t>, </a:t>
            </a:r>
            <a:r>
              <a:rPr lang="es-ES" sz="1400" b="0" i="0" dirty="0" err="1">
                <a:solidFill>
                  <a:schemeClr val="tx1"/>
                </a:solidFill>
              </a:rPr>
              <a:t>complexity</a:t>
            </a:r>
            <a:r>
              <a:rPr lang="es-ES" sz="1400" b="0" i="0" dirty="0">
                <a:solidFill>
                  <a:schemeClr val="tx1"/>
                </a:solidFill>
              </a:rPr>
              <a:t>, </a:t>
            </a:r>
            <a:r>
              <a:rPr lang="es-ES" sz="1400" b="0" i="0" dirty="0" err="1">
                <a:solidFill>
                  <a:schemeClr val="tx1"/>
                </a:solidFill>
              </a:rPr>
              <a:t>number</a:t>
            </a:r>
            <a:r>
              <a:rPr lang="es-ES" sz="1400" b="0" i="0" dirty="0">
                <a:solidFill>
                  <a:schemeClr val="tx1"/>
                </a:solidFill>
              </a:rPr>
              <a:t> </a:t>
            </a:r>
            <a:r>
              <a:rPr lang="es-ES" sz="1400" b="0" i="0" dirty="0" err="1">
                <a:solidFill>
                  <a:schemeClr val="tx1"/>
                </a:solidFill>
              </a:rPr>
              <a:t>of</a:t>
            </a:r>
            <a:r>
              <a:rPr lang="es-ES" sz="1400" b="0" i="0" dirty="0">
                <a:solidFill>
                  <a:schemeClr val="tx1"/>
                </a:solidFill>
              </a:rPr>
              <a:t> </a:t>
            </a:r>
            <a:r>
              <a:rPr lang="es-ES" sz="1400" b="0" i="0" dirty="0" err="1">
                <a:solidFill>
                  <a:schemeClr val="tx1"/>
                </a:solidFill>
              </a:rPr>
              <a:t>lessions</a:t>
            </a:r>
            <a:r>
              <a:rPr lang="es-ES" sz="1400" b="0" i="0" dirty="0">
                <a:solidFill>
                  <a:schemeClr val="tx1"/>
                </a:solidFill>
              </a:rPr>
              <a:t>, </a:t>
            </a:r>
            <a:r>
              <a:rPr lang="es-ES" sz="1400" b="0" i="0" dirty="0" err="1">
                <a:solidFill>
                  <a:schemeClr val="tx1"/>
                </a:solidFill>
              </a:rPr>
              <a:t>left</a:t>
            </a:r>
            <a:r>
              <a:rPr lang="es-ES" sz="1400" b="0" i="0" dirty="0">
                <a:solidFill>
                  <a:schemeClr val="tx1"/>
                </a:solidFill>
              </a:rPr>
              <a:t> </a:t>
            </a:r>
            <a:r>
              <a:rPr lang="es-ES" sz="1400" b="0" i="0" dirty="0" err="1">
                <a:solidFill>
                  <a:schemeClr val="tx1"/>
                </a:solidFill>
              </a:rPr>
              <a:t>main</a:t>
            </a:r>
            <a:r>
              <a:rPr lang="es-ES" sz="1400" b="0" i="0" dirty="0">
                <a:solidFill>
                  <a:schemeClr val="tx1"/>
                </a:solidFill>
              </a:rPr>
              <a:t> </a:t>
            </a:r>
            <a:r>
              <a:rPr lang="es-ES" sz="1400" b="0" i="0" dirty="0" err="1">
                <a:solidFill>
                  <a:schemeClr val="tx1"/>
                </a:solidFill>
              </a:rPr>
              <a:t>disease</a:t>
            </a:r>
            <a:r>
              <a:rPr lang="es-ES" sz="1400" b="0" i="0" dirty="0">
                <a:solidFill>
                  <a:schemeClr val="tx1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00016554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Procedures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6C77A0-F255-46B0-BBA9-270014201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b="6283"/>
          <a:stretch/>
        </p:blipFill>
        <p:spPr>
          <a:xfrm>
            <a:off x="685800" y="1164431"/>
            <a:ext cx="7772400" cy="2714625"/>
          </a:xfr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6B9B9492-1C8D-44D8-9944-2CAF3A07E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93" y="4798785"/>
            <a:ext cx="5343525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i="0" dirty="0" err="1">
                <a:solidFill>
                  <a:schemeClr val="tx1"/>
                </a:solidFill>
              </a:rPr>
              <a:t>Romaguera</a:t>
            </a:r>
            <a:r>
              <a:rPr lang="en-US" sz="1100" i="0" dirty="0">
                <a:solidFill>
                  <a:schemeClr val="tx1"/>
                </a:solidFill>
              </a:rPr>
              <a:t> R. AHJ 2020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1B5B72A-03ED-4446-948C-E6C0C06BF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4851" y="3930362"/>
            <a:ext cx="5343525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i="0" dirty="0">
                <a:solidFill>
                  <a:schemeClr val="tx1"/>
                </a:solidFill>
              </a:rPr>
              <a:t>70-80 µm</a:t>
            </a:r>
          </a:p>
          <a:p>
            <a:pPr algn="ctr"/>
            <a:r>
              <a:rPr lang="en-US" sz="1100" i="0" dirty="0">
                <a:solidFill>
                  <a:schemeClr val="tx1"/>
                </a:solidFill>
              </a:rPr>
              <a:t>No polymer</a:t>
            </a:r>
          </a:p>
          <a:p>
            <a:pPr algn="ctr"/>
            <a:r>
              <a:rPr lang="en-US" sz="1100" i="0" dirty="0">
                <a:solidFill>
                  <a:schemeClr val="tx1"/>
                </a:solidFill>
              </a:rPr>
              <a:t>Sirolimus + carrier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08C3676A-FEDE-4E78-860C-2C5A1AB5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468" y="3930362"/>
            <a:ext cx="5343525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i="0" dirty="0">
                <a:solidFill>
                  <a:schemeClr val="tx1"/>
                </a:solidFill>
              </a:rPr>
              <a:t>92-102 µm</a:t>
            </a:r>
          </a:p>
          <a:p>
            <a:pPr algn="ctr"/>
            <a:r>
              <a:rPr lang="en-US" sz="1100" i="0" dirty="0">
                <a:solidFill>
                  <a:schemeClr val="tx1"/>
                </a:solidFill>
              </a:rPr>
              <a:t>Permanent polymer</a:t>
            </a:r>
          </a:p>
          <a:p>
            <a:pPr algn="ctr"/>
            <a:r>
              <a:rPr lang="en-US" sz="1100" i="0" dirty="0" err="1">
                <a:solidFill>
                  <a:schemeClr val="tx1"/>
                </a:solidFill>
              </a:rPr>
              <a:t>Zotarolimus</a:t>
            </a:r>
            <a:r>
              <a:rPr lang="en-US" sz="1100" i="0" dirty="0">
                <a:solidFill>
                  <a:schemeClr val="tx1"/>
                </a:solidFill>
              </a:rPr>
              <a:t> alone</a:t>
            </a:r>
          </a:p>
        </p:txBody>
      </p:sp>
    </p:spTree>
    <p:extLst>
      <p:ext uri="{BB962C8B-B14F-4D97-AF65-F5344CB8AC3E}">
        <p14:creationId xmlns:p14="http://schemas.microsoft.com/office/powerpoint/2010/main" val="1540293921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39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7442</TotalTime>
  <Words>2777</Words>
  <Application>Microsoft Office PowerPoint</Application>
  <PresentationFormat>Presentación en pantalla (16:9)</PresentationFormat>
  <Paragraphs>441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 2</vt:lpstr>
      <vt:lpstr>CRF_2006_background</vt:lpstr>
      <vt:lpstr>Amphilimus- vs zotarolimus-eluting stents in patients with diabetes and coronary artery disease  (SUGAR trial)</vt:lpstr>
      <vt:lpstr>Presentación de PowerPoint</vt:lpstr>
      <vt:lpstr>Background: overview of the problem</vt:lpstr>
      <vt:lpstr>Background: overview of the problem</vt:lpstr>
      <vt:lpstr>Background: overview of the problem</vt:lpstr>
      <vt:lpstr>Objective</vt:lpstr>
      <vt:lpstr>Design</vt:lpstr>
      <vt:lpstr>Patients</vt:lpstr>
      <vt:lpstr>Procedures</vt:lpstr>
      <vt:lpstr>Events and assumptions</vt:lpstr>
      <vt:lpstr>Presentación de PowerPoint</vt:lpstr>
      <vt:lpstr>Baseline characteristics</vt:lpstr>
      <vt:lpstr>Procedural characteristics</vt:lpstr>
      <vt:lpstr>Treatment</vt:lpstr>
      <vt:lpstr>Primary endpoint</vt:lpstr>
      <vt:lpstr>Individual components of the primary endpoint</vt:lpstr>
      <vt:lpstr>Other secondary endpoints</vt:lpstr>
      <vt:lpstr>Conclusions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Rafa</cp:lastModifiedBy>
  <cp:revision>270</cp:revision>
  <dcterms:created xsi:type="dcterms:W3CDTF">2015-03-17T14:58:49Z</dcterms:created>
  <dcterms:modified xsi:type="dcterms:W3CDTF">2021-10-27T18:42:28Z</dcterms:modified>
</cp:coreProperties>
</file>