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41"/>
  </p:notesMasterIdLst>
  <p:handoutMasterIdLst>
    <p:handoutMasterId r:id="rId42"/>
  </p:handoutMasterIdLst>
  <p:sldIdLst>
    <p:sldId id="279" r:id="rId6"/>
    <p:sldId id="262" r:id="rId7"/>
    <p:sldId id="342" r:id="rId8"/>
    <p:sldId id="304" r:id="rId9"/>
    <p:sldId id="346" r:id="rId10"/>
    <p:sldId id="348" r:id="rId11"/>
    <p:sldId id="350" r:id="rId12"/>
    <p:sldId id="351" r:id="rId13"/>
    <p:sldId id="352" r:id="rId14"/>
    <p:sldId id="312" r:id="rId15"/>
    <p:sldId id="355" r:id="rId16"/>
    <p:sldId id="378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21" r:id="rId26"/>
    <p:sldId id="364" r:id="rId27"/>
    <p:sldId id="365" r:id="rId28"/>
    <p:sldId id="323" r:id="rId29"/>
    <p:sldId id="367" r:id="rId30"/>
    <p:sldId id="370" r:id="rId31"/>
    <p:sldId id="369" r:id="rId32"/>
    <p:sldId id="371" r:id="rId33"/>
    <p:sldId id="372" r:id="rId34"/>
    <p:sldId id="366" r:id="rId35"/>
    <p:sldId id="374" r:id="rId36"/>
    <p:sldId id="375" r:id="rId37"/>
    <p:sldId id="376" r:id="rId38"/>
    <p:sldId id="377" r:id="rId39"/>
    <p:sldId id="339" r:id="rId40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D31"/>
    <a:srgbClr val="178CCB"/>
    <a:srgbClr val="052049"/>
    <a:srgbClr val="18A3AC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0" autoAdjust="0"/>
    <p:restoredTop sz="95859" autoAdjust="0"/>
  </p:normalViewPr>
  <p:slideViewPr>
    <p:cSldViewPr snapToGrid="0" showGuides="1">
      <p:cViewPr varScale="1">
        <p:scale>
          <a:sx n="80" d="100"/>
          <a:sy n="80" d="100"/>
        </p:scale>
        <p:origin x="604" y="56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11/10/2021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92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Here are my disclosures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3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81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en-US" dirty="0" err="1"/>
              <a:t>ALiveCors</a:t>
            </a:r>
            <a:r>
              <a:rPr lang="en-US" dirty="0"/>
              <a:t> only over-read for first treatment period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59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Differed by baseline AFEQT and education</a:t>
            </a:r>
          </a:p>
          <a:p>
            <a:r>
              <a:rPr lang="en-US" dirty="0"/>
              <a:t>None had coronary disease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0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had coronary disease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914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335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0493"/>
            <a:ext cx="1307578" cy="8502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85" y="2037522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0520" y="244258"/>
            <a:ext cx="8893479" cy="48992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80" y="2015504"/>
            <a:ext cx="1615440" cy="1615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0"/>
            <a:ext cx="2994420" cy="201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14" y="2015504"/>
            <a:ext cx="1615440" cy="1615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56753" cy="2015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0" y="2015504"/>
            <a:ext cx="1615440" cy="161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2760609" cy="2015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01417"/>
            <a:ext cx="3826840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88" y="1401417"/>
            <a:ext cx="3852277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82408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401416"/>
            <a:ext cx="3831618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UCSF | Health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51" r:id="rId7"/>
    <p:sldLayoutId id="2147483953" r:id="rId8"/>
    <p:sldLayoutId id="2147484000" r:id="rId9"/>
    <p:sldLayoutId id="2147483950" r:id="rId10"/>
    <p:sldLayoutId id="2147483960" r:id="rId11"/>
    <p:sldLayoutId id="2147483961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54" r:id="rId19"/>
    <p:sldLayoutId id="2147483959" r:id="rId20"/>
    <p:sldLayoutId id="2147484002" r:id="rId21"/>
    <p:sldLayoutId id="2147484003" r:id="rId22"/>
    <p:sldLayoutId id="2147484004" r:id="rId23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7B9495-27C0-4F6F-BD92-5787293E43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231FB-6A5D-49ED-B063-00605EEA51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DD6BDA1-7C78-45A4-A353-0D919882DC6F}"/>
              </a:ext>
            </a:extLst>
          </p:cNvPr>
          <p:cNvSpPr txBox="1">
            <a:spLocks/>
          </p:cNvSpPr>
          <p:nvPr/>
        </p:nvSpPr>
        <p:spPr>
          <a:xfrm>
            <a:off x="85660" y="4547426"/>
            <a:ext cx="1925638" cy="238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65D26-67D5-4CD2-90EC-E629659F24B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1229525-4FAC-44B3-A7E1-2973AC36AEF8}"/>
              </a:ext>
            </a:extLst>
          </p:cNvPr>
          <p:cNvSpPr txBox="1">
            <a:spLocks/>
          </p:cNvSpPr>
          <p:nvPr/>
        </p:nvSpPr>
        <p:spPr>
          <a:xfrm>
            <a:off x="85660" y="891414"/>
            <a:ext cx="5205413" cy="174942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37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800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j-ea"/>
                <a:cs typeface="Arial" pitchFamily="34" charset="0"/>
              </a:rPr>
              <a:t>1 R01 HL158825-01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j-ea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51698C-96EA-4822-B26A-BCC9AA3979F7}"/>
              </a:ext>
            </a:extLst>
          </p:cNvPr>
          <p:cNvSpPr/>
          <p:nvPr/>
        </p:nvSpPr>
        <p:spPr>
          <a:xfrm>
            <a:off x="1236068" y="-201043"/>
            <a:ext cx="69554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Segoe Condensed" panose="020B0606040200020203" pitchFamily="34" charset="0"/>
            </a:endParaRPr>
          </a:p>
          <a:p>
            <a:endParaRPr lang="en-US" sz="1800" b="0" i="0" u="none" strike="noStrike" baseline="0" dirty="0">
              <a:latin typeface="Segoe Condensed" panose="020B0606040200020203" pitchFamily="34" charset="0"/>
            </a:endParaRPr>
          </a:p>
          <a:p>
            <a:pPr algn="ctr"/>
            <a:r>
              <a:rPr lang="en-US" sz="2800" b="1" i="0" u="none" strike="noStrike" baseline="0" dirty="0"/>
              <a:t>The</a:t>
            </a:r>
            <a:r>
              <a:rPr lang="en-US" sz="1800" b="1" i="0" u="none" strike="noStrike" baseline="0" dirty="0">
                <a:latin typeface="Segoe Condensed" panose="020B0606040200020203" pitchFamily="34" charset="0"/>
              </a:rPr>
              <a:t> </a:t>
            </a:r>
            <a:r>
              <a:rPr lang="en-US" sz="2800" b="1" i="0" u="none" strike="noStrike" baseline="0" dirty="0"/>
              <a:t>Individualized Studies of Triggers of Paroxysmal Atrial Fibrillation Trial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C2E82-80F6-46E7-9E0E-AF78A391E1BF}"/>
              </a:ext>
            </a:extLst>
          </p:cNvPr>
          <p:cNvSpPr txBox="1"/>
          <p:nvPr/>
        </p:nvSpPr>
        <p:spPr bwMode="auto">
          <a:xfrm>
            <a:off x="846575" y="2362465"/>
            <a:ext cx="8024963" cy="16040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Gregory M Marcus, MD, MAS, Madelaine Faulkner Modrow, MPH, Christopher H Schmid, PhD, Kathi Sigona, MA, Gregory Nah, MA, Jiabei Yang, MS, Tzu-Chun Chu, MPH, Sean Joyce, BS, Shiffen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Gettabecha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MPH,  Kelsey Ogomori, Vivian Yang, Xochitl Butcher, Mellanie True Hills, BS, Debbe McCall, MBA, Kathleen Sciarappa, EdD, Ida Sim, MD, PhD, Mark J Pletcher, MD, MPH, Jeffrey E Olgin, MD</a:t>
            </a:r>
            <a:endParaRPr lang="en-US" sz="1600" kern="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E0DDA-E014-4C7C-BA0F-A657ABABE060}"/>
              </a:ext>
            </a:extLst>
          </p:cNvPr>
          <p:cNvSpPr/>
          <p:nvPr/>
        </p:nvSpPr>
        <p:spPr bwMode="auto">
          <a:xfrm>
            <a:off x="137459" y="4547426"/>
            <a:ext cx="8920881" cy="88580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CFF6A-D58F-4D8C-AC04-2FEB85524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194" y="3898644"/>
            <a:ext cx="1914997" cy="1237122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DF1D795C-55F5-4F14-94DA-D8FE3228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82" y="1374107"/>
            <a:ext cx="2496036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6399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09CE6-BDDA-4157-96B6-484EC02E10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6D6BD6-CEA6-491F-A170-0E026903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10" y="478821"/>
            <a:ext cx="8173580" cy="458587"/>
          </a:xfrm>
        </p:spPr>
        <p:txBody>
          <a:bodyPr/>
          <a:lstStyle/>
          <a:p>
            <a:r>
              <a:rPr lang="en-US" dirty="0"/>
              <a:t>Methods: Inclusion Criteria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018B7-ABB0-4E37-9347-5864478C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 symptomatic AF patients </a:t>
            </a:r>
          </a:p>
          <a:p>
            <a:r>
              <a:rPr lang="en-US" dirty="0"/>
              <a:t>Owned a smartphone (either Android or iOS)</a:t>
            </a:r>
          </a:p>
          <a:p>
            <a:r>
              <a:rPr lang="en-US" dirty="0"/>
              <a:t>Interested in testing a presumed AF trigger they could readily introduce or withhold</a:t>
            </a:r>
          </a:p>
        </p:txBody>
      </p:sp>
    </p:spTree>
    <p:extLst>
      <p:ext uri="{BB962C8B-B14F-4D97-AF65-F5344CB8AC3E}">
        <p14:creationId xmlns:p14="http://schemas.microsoft.com/office/powerpoint/2010/main" val="28620264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09CE6-BDDA-4157-96B6-484EC02E10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6D6BD6-CEA6-491F-A170-0E026903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10" y="478821"/>
            <a:ext cx="8173580" cy="458587"/>
          </a:xfrm>
        </p:spPr>
        <p:txBody>
          <a:bodyPr/>
          <a:lstStyle/>
          <a:p>
            <a:r>
              <a:rPr lang="en-US" dirty="0"/>
              <a:t>Methods: Exclusion Criteria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018B7-ABB0-4E37-9347-5864478C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who planned to change their AF management (e.g., with catheter ablation or medication changes) in the subsequent 6 months</a:t>
            </a:r>
          </a:p>
          <a:p>
            <a:r>
              <a:rPr lang="en-US" dirty="0"/>
              <a:t>Did not speak English</a:t>
            </a:r>
          </a:p>
          <a:p>
            <a:r>
              <a:rPr lang="en-US" dirty="0"/>
              <a:t>A history of an AV junction ablation</a:t>
            </a:r>
          </a:p>
        </p:txBody>
      </p:sp>
    </p:spTree>
    <p:extLst>
      <p:ext uri="{BB962C8B-B14F-4D97-AF65-F5344CB8AC3E}">
        <p14:creationId xmlns:p14="http://schemas.microsoft.com/office/powerpoint/2010/main" val="21092678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9E365-25D0-48C5-B5E9-52B500A330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9E11BA-8A88-4B0B-8D1E-B647C569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180574"/>
            <a:ext cx="8173580" cy="458587"/>
          </a:xfrm>
        </p:spPr>
        <p:txBody>
          <a:bodyPr/>
          <a:lstStyle/>
          <a:p>
            <a:r>
              <a:rPr lang="en-US" dirty="0"/>
              <a:t>Methods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F97D7-29A7-41D1-8BDF-59832623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643113"/>
            <a:ext cx="5460654" cy="2932045"/>
          </a:xfrm>
        </p:spPr>
        <p:txBody>
          <a:bodyPr/>
          <a:lstStyle/>
          <a:p>
            <a:r>
              <a:rPr lang="en-US" dirty="0"/>
              <a:t>Recruited via Health eHeart Study, StopAfib.org, social media, word of mouth, and healthcare providers</a:t>
            </a:r>
          </a:p>
          <a:p>
            <a:r>
              <a:rPr lang="en-US" dirty="0"/>
              <a:t>Interested participants downloaded the Eureka mobile app</a:t>
            </a:r>
          </a:p>
          <a:p>
            <a:pPr lvl="1"/>
            <a:r>
              <a:rPr lang="en-US" dirty="0"/>
              <a:t>Eureka is an NIH-funded digital research platform housed at UCSF</a:t>
            </a:r>
          </a:p>
          <a:p>
            <a:r>
              <a:rPr lang="en-US" dirty="0"/>
              <a:t>Eligibility was determined on the mobile app</a:t>
            </a:r>
          </a:p>
          <a:p>
            <a:r>
              <a:rPr lang="en-US" dirty="0"/>
              <a:t>Eligible participants were consented on the mobile app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4860C298-7F22-4CD7-99C9-F74591DB9E72}"/>
              </a:ext>
            </a:extLst>
          </p:cNvPr>
          <p:cNvGrpSpPr>
            <a:grpSpLocks/>
          </p:cNvGrpSpPr>
          <p:nvPr/>
        </p:nvGrpSpPr>
        <p:grpSpPr bwMode="auto">
          <a:xfrm>
            <a:off x="6112565" y="128295"/>
            <a:ext cx="2514600" cy="4605337"/>
            <a:chOff x="3658522" y="1219200"/>
            <a:chExt cx="2514600" cy="460533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D91C98AF-1CB1-4973-993B-E1EA4C8DE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8522" y="1219200"/>
              <a:ext cx="2514600" cy="4605338"/>
              <a:chOff x="6095686" y="1812324"/>
              <a:chExt cx="2100707" cy="4226064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8923E6F5-90F5-4D6C-9ED8-A41F7C31E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5686" y="1812324"/>
                <a:ext cx="2100707" cy="422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id="{C5A963BB-8D02-4BAA-985A-597F822D1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9693" y="2500533"/>
                <a:ext cx="1593392" cy="2829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2D3DEB8-C864-450D-B0F8-89E45F45B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068" y="2057400"/>
              <a:ext cx="1744980" cy="73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96315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9E365-25D0-48C5-B5E9-52B500A330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9E11BA-8A88-4B0B-8D1E-B647C569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F97D7-29A7-41D1-8BDF-59832623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007134"/>
            <a:ext cx="4336529" cy="2932045"/>
          </a:xfrm>
        </p:spPr>
        <p:txBody>
          <a:bodyPr/>
          <a:lstStyle/>
          <a:p>
            <a:r>
              <a:rPr lang="en-US" dirty="0"/>
              <a:t>Those who already owned a </a:t>
            </a:r>
            <a:r>
              <a:rPr lang="en-US" dirty="0" err="1"/>
              <a:t>KardiaMobile</a:t>
            </a:r>
            <a:r>
              <a:rPr lang="en-US" dirty="0"/>
              <a:t> (AliveCor, San Francisco) could integrate their device</a:t>
            </a:r>
          </a:p>
          <a:p>
            <a:pPr lvl="1"/>
            <a:r>
              <a:rPr lang="en-US" dirty="0"/>
              <a:t>Otherwise participants were sent a device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B97907C-7838-445D-9E33-CA249F73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11720" r="4568"/>
          <a:stretch>
            <a:fillRect/>
          </a:stretch>
        </p:blipFill>
        <p:spPr bwMode="auto">
          <a:xfrm>
            <a:off x="5158227" y="829715"/>
            <a:ext cx="353218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66908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9E365-25D0-48C5-B5E9-52B500A330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6937D-EACB-428F-A884-936990A8B58C}"/>
              </a:ext>
            </a:extLst>
          </p:cNvPr>
          <p:cNvGrpSpPr/>
          <p:nvPr/>
        </p:nvGrpSpPr>
        <p:grpSpPr>
          <a:xfrm>
            <a:off x="1590552" y="556432"/>
            <a:ext cx="4548141" cy="3725462"/>
            <a:chOff x="2312006" y="548043"/>
            <a:chExt cx="4548141" cy="37254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4644E5-9905-41F4-AAE3-69E6AA8F7F4D}"/>
                </a:ext>
              </a:extLst>
            </p:cNvPr>
            <p:cNvGrpSpPr/>
            <p:nvPr/>
          </p:nvGrpSpPr>
          <p:grpSpPr>
            <a:xfrm>
              <a:off x="2312006" y="548043"/>
              <a:ext cx="4548141" cy="3725462"/>
              <a:chOff x="2312006" y="548043"/>
              <a:chExt cx="4548141" cy="3725462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D5DDB0AB-7DE7-4CEA-9819-FBD0EA7B2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334" r="62455" b="10912"/>
              <a:stretch/>
            </p:blipFill>
            <p:spPr bwMode="auto">
              <a:xfrm>
                <a:off x="2312006" y="548043"/>
                <a:ext cx="4296471" cy="3725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EFA942-5F42-4410-9D5C-BAB8B8DBD3FB}"/>
                  </a:ext>
                </a:extLst>
              </p:cNvPr>
              <p:cNvSpPr/>
              <p:nvPr/>
            </p:nvSpPr>
            <p:spPr bwMode="auto">
              <a:xfrm>
                <a:off x="6316910" y="548043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7B92CA-CB6D-418E-980C-B77997038A9E}"/>
                  </a:ext>
                </a:extLst>
              </p:cNvPr>
              <p:cNvSpPr/>
              <p:nvPr/>
            </p:nvSpPr>
            <p:spPr bwMode="auto">
              <a:xfrm>
                <a:off x="6365196" y="118554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39479E-7A3A-4988-9E43-03A31131930B}"/>
                  </a:ext>
                </a:extLst>
              </p:cNvPr>
              <p:cNvSpPr/>
              <p:nvPr/>
            </p:nvSpPr>
            <p:spPr bwMode="auto">
              <a:xfrm>
                <a:off x="6316910" y="2729522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A0946F-FC76-4A93-B4C9-308E88B28EB9}"/>
                  </a:ext>
                </a:extLst>
              </p:cNvPr>
              <p:cNvSpPr/>
              <p:nvPr/>
            </p:nvSpPr>
            <p:spPr bwMode="auto">
              <a:xfrm>
                <a:off x="6373585" y="327008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9E87C0-AAD8-4653-B8C4-4D4FAA270FA0}"/>
                </a:ext>
              </a:extLst>
            </p:cNvPr>
            <p:cNvSpPr/>
            <p:nvPr/>
          </p:nvSpPr>
          <p:spPr bwMode="auto">
            <a:xfrm>
              <a:off x="3481431" y="1652516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E4C9B2-2E79-4ADE-A3A4-12B39A9D45D4}"/>
                </a:ext>
              </a:extLst>
            </p:cNvPr>
            <p:cNvSpPr/>
            <p:nvPr/>
          </p:nvSpPr>
          <p:spPr bwMode="auto">
            <a:xfrm>
              <a:off x="3481431" y="3728667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85B3ED-224A-458F-B159-4C750DE1FC33}"/>
              </a:ext>
            </a:extLst>
          </p:cNvPr>
          <p:cNvSpPr txBox="1"/>
          <p:nvPr/>
        </p:nvSpPr>
        <p:spPr bwMode="auto">
          <a:xfrm>
            <a:off x="212392" y="2237079"/>
            <a:ext cx="3695888" cy="49244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Randomly Assigned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9E11BA-8A88-4B0B-8D1E-B647C569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</p:spTree>
    <p:extLst>
      <p:ext uri="{BB962C8B-B14F-4D97-AF65-F5344CB8AC3E}">
        <p14:creationId xmlns:p14="http://schemas.microsoft.com/office/powerpoint/2010/main" val="373686942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9E365-25D0-48C5-B5E9-52B500A330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6937D-EACB-428F-A884-936990A8B58C}"/>
              </a:ext>
            </a:extLst>
          </p:cNvPr>
          <p:cNvGrpSpPr/>
          <p:nvPr/>
        </p:nvGrpSpPr>
        <p:grpSpPr>
          <a:xfrm>
            <a:off x="1590552" y="556432"/>
            <a:ext cx="4548141" cy="3725462"/>
            <a:chOff x="2312006" y="548043"/>
            <a:chExt cx="4548141" cy="37254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4644E5-9905-41F4-AAE3-69E6AA8F7F4D}"/>
                </a:ext>
              </a:extLst>
            </p:cNvPr>
            <p:cNvGrpSpPr/>
            <p:nvPr/>
          </p:nvGrpSpPr>
          <p:grpSpPr>
            <a:xfrm>
              <a:off x="2312006" y="548043"/>
              <a:ext cx="4548141" cy="3725462"/>
              <a:chOff x="2312006" y="548043"/>
              <a:chExt cx="4548141" cy="3725462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D5DDB0AB-7DE7-4CEA-9819-FBD0EA7B2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334" r="62455" b="10912"/>
              <a:stretch/>
            </p:blipFill>
            <p:spPr bwMode="auto">
              <a:xfrm>
                <a:off x="2312006" y="548043"/>
                <a:ext cx="4296471" cy="3725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EFA942-5F42-4410-9D5C-BAB8B8DBD3FB}"/>
                  </a:ext>
                </a:extLst>
              </p:cNvPr>
              <p:cNvSpPr/>
              <p:nvPr/>
            </p:nvSpPr>
            <p:spPr bwMode="auto">
              <a:xfrm>
                <a:off x="6316910" y="548043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7B92CA-CB6D-418E-980C-B77997038A9E}"/>
                  </a:ext>
                </a:extLst>
              </p:cNvPr>
              <p:cNvSpPr/>
              <p:nvPr/>
            </p:nvSpPr>
            <p:spPr bwMode="auto">
              <a:xfrm>
                <a:off x="6365196" y="118554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39479E-7A3A-4988-9E43-03A31131930B}"/>
                  </a:ext>
                </a:extLst>
              </p:cNvPr>
              <p:cNvSpPr/>
              <p:nvPr/>
            </p:nvSpPr>
            <p:spPr bwMode="auto">
              <a:xfrm>
                <a:off x="6316910" y="2729522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A0946F-FC76-4A93-B4C9-308E88B28EB9}"/>
                  </a:ext>
                </a:extLst>
              </p:cNvPr>
              <p:cNvSpPr/>
              <p:nvPr/>
            </p:nvSpPr>
            <p:spPr bwMode="auto">
              <a:xfrm>
                <a:off x="6373585" y="327008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9E87C0-AAD8-4653-B8C4-4D4FAA270FA0}"/>
                </a:ext>
              </a:extLst>
            </p:cNvPr>
            <p:cNvSpPr/>
            <p:nvPr/>
          </p:nvSpPr>
          <p:spPr bwMode="auto">
            <a:xfrm>
              <a:off x="3481431" y="1652516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E4C9B2-2E79-4ADE-A3A4-12B39A9D45D4}"/>
                </a:ext>
              </a:extLst>
            </p:cNvPr>
            <p:cNvSpPr/>
            <p:nvPr/>
          </p:nvSpPr>
          <p:spPr bwMode="auto">
            <a:xfrm>
              <a:off x="3481431" y="3728667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85B3ED-224A-458F-B159-4C750DE1FC33}"/>
              </a:ext>
            </a:extLst>
          </p:cNvPr>
          <p:cNvSpPr txBox="1"/>
          <p:nvPr/>
        </p:nvSpPr>
        <p:spPr bwMode="auto">
          <a:xfrm>
            <a:off x="212392" y="2237079"/>
            <a:ext cx="3695888" cy="49244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Randomly Assigned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9E11BA-8A88-4B0B-8D1E-B647C569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D47322-6E41-4DC4-817C-CCE32EA104F0}"/>
              </a:ext>
            </a:extLst>
          </p:cNvPr>
          <p:cNvCxnSpPr>
            <a:cxnSpLocks/>
          </p:cNvCxnSpPr>
          <p:nvPr/>
        </p:nvCxnSpPr>
        <p:spPr>
          <a:xfrm>
            <a:off x="3011647" y="1551963"/>
            <a:ext cx="3296874" cy="1333850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F1FF8F3-8EA0-40FE-A840-C42CB7D2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313" y="1845412"/>
            <a:ext cx="2742621" cy="2932045"/>
          </a:xfrm>
        </p:spPr>
        <p:txBody>
          <a:bodyPr/>
          <a:lstStyle/>
          <a:p>
            <a:r>
              <a:rPr lang="en-US" dirty="0"/>
              <a:t>Participants selected from a menu of triggers</a:t>
            </a:r>
          </a:p>
          <a:p>
            <a:pPr lvl="1"/>
            <a:r>
              <a:rPr lang="en-US" dirty="0"/>
              <a:t>Could write-in “custom” triggers to test</a:t>
            </a:r>
          </a:p>
        </p:txBody>
      </p:sp>
    </p:spTree>
    <p:extLst>
      <p:ext uri="{BB962C8B-B14F-4D97-AF65-F5344CB8AC3E}">
        <p14:creationId xmlns:p14="http://schemas.microsoft.com/office/powerpoint/2010/main" val="533325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9E365-25D0-48C5-B5E9-52B500A330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6937D-EACB-428F-A884-936990A8B58C}"/>
              </a:ext>
            </a:extLst>
          </p:cNvPr>
          <p:cNvGrpSpPr/>
          <p:nvPr/>
        </p:nvGrpSpPr>
        <p:grpSpPr>
          <a:xfrm>
            <a:off x="1590552" y="556432"/>
            <a:ext cx="4548141" cy="3725462"/>
            <a:chOff x="2312006" y="548043"/>
            <a:chExt cx="4548141" cy="37254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4644E5-9905-41F4-AAE3-69E6AA8F7F4D}"/>
                </a:ext>
              </a:extLst>
            </p:cNvPr>
            <p:cNvGrpSpPr/>
            <p:nvPr/>
          </p:nvGrpSpPr>
          <p:grpSpPr>
            <a:xfrm>
              <a:off x="2312006" y="548043"/>
              <a:ext cx="4548141" cy="3725462"/>
              <a:chOff x="2312006" y="548043"/>
              <a:chExt cx="4548141" cy="3725462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D5DDB0AB-7DE7-4CEA-9819-FBD0EA7B2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334" r="62455" b="10912"/>
              <a:stretch/>
            </p:blipFill>
            <p:spPr bwMode="auto">
              <a:xfrm>
                <a:off x="2312006" y="548043"/>
                <a:ext cx="4296471" cy="3725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EFA942-5F42-4410-9D5C-BAB8B8DBD3FB}"/>
                  </a:ext>
                </a:extLst>
              </p:cNvPr>
              <p:cNvSpPr/>
              <p:nvPr/>
            </p:nvSpPr>
            <p:spPr bwMode="auto">
              <a:xfrm>
                <a:off x="6316910" y="548043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7B92CA-CB6D-418E-980C-B77997038A9E}"/>
                  </a:ext>
                </a:extLst>
              </p:cNvPr>
              <p:cNvSpPr/>
              <p:nvPr/>
            </p:nvSpPr>
            <p:spPr bwMode="auto">
              <a:xfrm>
                <a:off x="6365196" y="118554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39479E-7A3A-4988-9E43-03A31131930B}"/>
                  </a:ext>
                </a:extLst>
              </p:cNvPr>
              <p:cNvSpPr/>
              <p:nvPr/>
            </p:nvSpPr>
            <p:spPr bwMode="auto">
              <a:xfrm>
                <a:off x="6316910" y="2729522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A0946F-FC76-4A93-B4C9-308E88B28EB9}"/>
                  </a:ext>
                </a:extLst>
              </p:cNvPr>
              <p:cNvSpPr/>
              <p:nvPr/>
            </p:nvSpPr>
            <p:spPr bwMode="auto">
              <a:xfrm>
                <a:off x="6373585" y="327008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9E87C0-AAD8-4653-B8C4-4D4FAA270FA0}"/>
                </a:ext>
              </a:extLst>
            </p:cNvPr>
            <p:cNvSpPr/>
            <p:nvPr/>
          </p:nvSpPr>
          <p:spPr bwMode="auto">
            <a:xfrm>
              <a:off x="3481431" y="1652516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E4C9B2-2E79-4ADE-A3A4-12B39A9D45D4}"/>
                </a:ext>
              </a:extLst>
            </p:cNvPr>
            <p:cNvSpPr/>
            <p:nvPr/>
          </p:nvSpPr>
          <p:spPr bwMode="auto">
            <a:xfrm>
              <a:off x="3481431" y="3728667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85B3ED-224A-458F-B159-4C750DE1FC33}"/>
              </a:ext>
            </a:extLst>
          </p:cNvPr>
          <p:cNvSpPr txBox="1"/>
          <p:nvPr/>
        </p:nvSpPr>
        <p:spPr bwMode="auto">
          <a:xfrm>
            <a:off x="212392" y="2237079"/>
            <a:ext cx="3695888" cy="49244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Randomly Assigned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9E11BA-8A88-4B0B-8D1E-B647C569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D47322-6E41-4DC4-817C-CCE32EA104F0}"/>
              </a:ext>
            </a:extLst>
          </p:cNvPr>
          <p:cNvCxnSpPr>
            <a:cxnSpLocks/>
          </p:cNvCxnSpPr>
          <p:nvPr/>
        </p:nvCxnSpPr>
        <p:spPr>
          <a:xfrm>
            <a:off x="3707934" y="1652516"/>
            <a:ext cx="2600587" cy="1233297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F1FF8F3-8EA0-40FE-A840-C42CB7D2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687" y="575717"/>
            <a:ext cx="2742621" cy="2932045"/>
          </a:xfrm>
        </p:spPr>
        <p:txBody>
          <a:bodyPr/>
          <a:lstStyle/>
          <a:p>
            <a:r>
              <a:rPr lang="en-US" dirty="0"/>
              <a:t>Randomly assigned in one-week blocks with daily text-based  instructions to expose to a given trigger at some point during that week versus avoid their trigger for the entire week </a:t>
            </a:r>
          </a:p>
        </p:txBody>
      </p:sp>
    </p:spTree>
    <p:extLst>
      <p:ext uri="{BB962C8B-B14F-4D97-AF65-F5344CB8AC3E}">
        <p14:creationId xmlns:p14="http://schemas.microsoft.com/office/powerpoint/2010/main" val="28590043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9E365-25D0-48C5-B5E9-52B500A330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6937D-EACB-428F-A884-936990A8B58C}"/>
              </a:ext>
            </a:extLst>
          </p:cNvPr>
          <p:cNvGrpSpPr/>
          <p:nvPr/>
        </p:nvGrpSpPr>
        <p:grpSpPr>
          <a:xfrm>
            <a:off x="1590552" y="556432"/>
            <a:ext cx="4548141" cy="3725462"/>
            <a:chOff x="2312006" y="548043"/>
            <a:chExt cx="4548141" cy="37254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4644E5-9905-41F4-AAE3-69E6AA8F7F4D}"/>
                </a:ext>
              </a:extLst>
            </p:cNvPr>
            <p:cNvGrpSpPr/>
            <p:nvPr/>
          </p:nvGrpSpPr>
          <p:grpSpPr>
            <a:xfrm>
              <a:off x="2312006" y="548043"/>
              <a:ext cx="4548141" cy="3725462"/>
              <a:chOff x="2312006" y="548043"/>
              <a:chExt cx="4548141" cy="3725462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D5DDB0AB-7DE7-4CEA-9819-FBD0EA7B2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334" r="62455" b="10912"/>
              <a:stretch/>
            </p:blipFill>
            <p:spPr bwMode="auto">
              <a:xfrm>
                <a:off x="2312006" y="548043"/>
                <a:ext cx="4296471" cy="3725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EFA942-5F42-4410-9D5C-BAB8B8DBD3FB}"/>
                  </a:ext>
                </a:extLst>
              </p:cNvPr>
              <p:cNvSpPr/>
              <p:nvPr/>
            </p:nvSpPr>
            <p:spPr bwMode="auto">
              <a:xfrm>
                <a:off x="6316910" y="548043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7B92CA-CB6D-418E-980C-B77997038A9E}"/>
                  </a:ext>
                </a:extLst>
              </p:cNvPr>
              <p:cNvSpPr/>
              <p:nvPr/>
            </p:nvSpPr>
            <p:spPr bwMode="auto">
              <a:xfrm>
                <a:off x="6365196" y="118554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39479E-7A3A-4988-9E43-03A31131930B}"/>
                  </a:ext>
                </a:extLst>
              </p:cNvPr>
              <p:cNvSpPr/>
              <p:nvPr/>
            </p:nvSpPr>
            <p:spPr bwMode="auto">
              <a:xfrm>
                <a:off x="6316910" y="2729522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A0946F-FC76-4A93-B4C9-308E88B28EB9}"/>
                  </a:ext>
                </a:extLst>
              </p:cNvPr>
              <p:cNvSpPr/>
              <p:nvPr/>
            </p:nvSpPr>
            <p:spPr bwMode="auto">
              <a:xfrm>
                <a:off x="6373585" y="327008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9E87C0-AAD8-4653-B8C4-4D4FAA270FA0}"/>
                </a:ext>
              </a:extLst>
            </p:cNvPr>
            <p:cNvSpPr/>
            <p:nvPr/>
          </p:nvSpPr>
          <p:spPr bwMode="auto">
            <a:xfrm>
              <a:off x="3481431" y="1652516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E4C9B2-2E79-4ADE-A3A4-12B39A9D45D4}"/>
                </a:ext>
              </a:extLst>
            </p:cNvPr>
            <p:cNvSpPr/>
            <p:nvPr/>
          </p:nvSpPr>
          <p:spPr bwMode="auto">
            <a:xfrm>
              <a:off x="3481431" y="3728667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85B3ED-224A-458F-B159-4C750DE1FC33}"/>
              </a:ext>
            </a:extLst>
          </p:cNvPr>
          <p:cNvSpPr txBox="1"/>
          <p:nvPr/>
        </p:nvSpPr>
        <p:spPr bwMode="auto">
          <a:xfrm>
            <a:off x="212392" y="2237079"/>
            <a:ext cx="3695888" cy="49244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Randomly Assigned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9E11BA-8A88-4B0B-8D1E-B647C569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D47322-6E41-4DC4-817C-CCE32EA104F0}"/>
              </a:ext>
            </a:extLst>
          </p:cNvPr>
          <p:cNvCxnSpPr>
            <a:cxnSpLocks/>
          </p:cNvCxnSpPr>
          <p:nvPr/>
        </p:nvCxnSpPr>
        <p:spPr>
          <a:xfrm>
            <a:off x="3707934" y="1652516"/>
            <a:ext cx="2600587" cy="1233297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F1FF8F3-8EA0-40FE-A840-C42CB7D2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521" y="1966295"/>
            <a:ext cx="2742621" cy="2932045"/>
          </a:xfrm>
        </p:spPr>
        <p:txBody>
          <a:bodyPr/>
          <a:lstStyle/>
          <a:p>
            <a:r>
              <a:rPr lang="en-US" dirty="0"/>
              <a:t>Trigger compliance was assessed with daily questionnaires </a:t>
            </a:r>
          </a:p>
        </p:txBody>
      </p:sp>
    </p:spTree>
    <p:extLst>
      <p:ext uri="{BB962C8B-B14F-4D97-AF65-F5344CB8AC3E}">
        <p14:creationId xmlns:p14="http://schemas.microsoft.com/office/powerpoint/2010/main" val="112671091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9E365-25D0-48C5-B5E9-52B500A330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6937D-EACB-428F-A884-936990A8B58C}"/>
              </a:ext>
            </a:extLst>
          </p:cNvPr>
          <p:cNvGrpSpPr/>
          <p:nvPr/>
        </p:nvGrpSpPr>
        <p:grpSpPr>
          <a:xfrm>
            <a:off x="1590552" y="556432"/>
            <a:ext cx="4548141" cy="3725462"/>
            <a:chOff x="2312006" y="548043"/>
            <a:chExt cx="4548141" cy="37254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4644E5-9905-41F4-AAE3-69E6AA8F7F4D}"/>
                </a:ext>
              </a:extLst>
            </p:cNvPr>
            <p:cNvGrpSpPr/>
            <p:nvPr/>
          </p:nvGrpSpPr>
          <p:grpSpPr>
            <a:xfrm>
              <a:off x="2312006" y="548043"/>
              <a:ext cx="4548141" cy="3725462"/>
              <a:chOff x="2312006" y="548043"/>
              <a:chExt cx="4548141" cy="3725462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D5DDB0AB-7DE7-4CEA-9819-FBD0EA7B2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334" r="62455" b="10912"/>
              <a:stretch/>
            </p:blipFill>
            <p:spPr bwMode="auto">
              <a:xfrm>
                <a:off x="2312006" y="548043"/>
                <a:ext cx="4296471" cy="3725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EFA942-5F42-4410-9D5C-BAB8B8DBD3FB}"/>
                  </a:ext>
                </a:extLst>
              </p:cNvPr>
              <p:cNvSpPr/>
              <p:nvPr/>
            </p:nvSpPr>
            <p:spPr bwMode="auto">
              <a:xfrm>
                <a:off x="6316910" y="548043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7B92CA-CB6D-418E-980C-B77997038A9E}"/>
                  </a:ext>
                </a:extLst>
              </p:cNvPr>
              <p:cNvSpPr/>
              <p:nvPr/>
            </p:nvSpPr>
            <p:spPr bwMode="auto">
              <a:xfrm>
                <a:off x="6365196" y="118554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39479E-7A3A-4988-9E43-03A31131930B}"/>
                  </a:ext>
                </a:extLst>
              </p:cNvPr>
              <p:cNvSpPr/>
              <p:nvPr/>
            </p:nvSpPr>
            <p:spPr bwMode="auto">
              <a:xfrm>
                <a:off x="6316910" y="2729522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A0946F-FC76-4A93-B4C9-308E88B28EB9}"/>
                  </a:ext>
                </a:extLst>
              </p:cNvPr>
              <p:cNvSpPr/>
              <p:nvPr/>
            </p:nvSpPr>
            <p:spPr bwMode="auto">
              <a:xfrm>
                <a:off x="6373585" y="327008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9E87C0-AAD8-4653-B8C4-4D4FAA270FA0}"/>
                </a:ext>
              </a:extLst>
            </p:cNvPr>
            <p:cNvSpPr/>
            <p:nvPr/>
          </p:nvSpPr>
          <p:spPr bwMode="auto">
            <a:xfrm>
              <a:off x="3481431" y="1652516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E4C9B2-2E79-4ADE-A3A4-12B39A9D45D4}"/>
                </a:ext>
              </a:extLst>
            </p:cNvPr>
            <p:cNvSpPr/>
            <p:nvPr/>
          </p:nvSpPr>
          <p:spPr bwMode="auto">
            <a:xfrm>
              <a:off x="3481431" y="3728667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85B3ED-224A-458F-B159-4C750DE1FC33}"/>
              </a:ext>
            </a:extLst>
          </p:cNvPr>
          <p:cNvSpPr txBox="1"/>
          <p:nvPr/>
        </p:nvSpPr>
        <p:spPr bwMode="auto">
          <a:xfrm>
            <a:off x="212392" y="2237079"/>
            <a:ext cx="3695888" cy="49244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Randomly Assigned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9E11BA-8A88-4B0B-8D1E-B647C569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D47322-6E41-4DC4-817C-CCE32EA104F0}"/>
              </a:ext>
            </a:extLst>
          </p:cNvPr>
          <p:cNvCxnSpPr>
            <a:cxnSpLocks/>
          </p:cNvCxnSpPr>
          <p:nvPr/>
        </p:nvCxnSpPr>
        <p:spPr>
          <a:xfrm>
            <a:off x="4723002" y="2072081"/>
            <a:ext cx="1585519" cy="813732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hape 67">
            <a:extLst>
              <a:ext uri="{FF2B5EF4-FFF2-40B4-BE49-F238E27FC236}">
                <a16:creationId xmlns:a16="http://schemas.microsoft.com/office/drawing/2014/main" id="{F2B43776-2F38-4EE8-A62D-BB9C9C85B021}"/>
              </a:ext>
            </a:extLst>
          </p:cNvPr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64" y="311285"/>
            <a:ext cx="1789865" cy="462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96B94CB-DB5B-4529-AF67-0BF988DBCD5A}"/>
              </a:ext>
            </a:extLst>
          </p:cNvPr>
          <p:cNvSpPr/>
          <p:nvPr/>
        </p:nvSpPr>
        <p:spPr bwMode="auto">
          <a:xfrm>
            <a:off x="6467912" y="1719743"/>
            <a:ext cx="1879106" cy="713064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6617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9E365-25D0-48C5-B5E9-52B500A330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6937D-EACB-428F-A884-936990A8B58C}"/>
              </a:ext>
            </a:extLst>
          </p:cNvPr>
          <p:cNvGrpSpPr/>
          <p:nvPr/>
        </p:nvGrpSpPr>
        <p:grpSpPr>
          <a:xfrm>
            <a:off x="1590552" y="556432"/>
            <a:ext cx="4548141" cy="3725462"/>
            <a:chOff x="2312006" y="548043"/>
            <a:chExt cx="4548141" cy="37254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4644E5-9905-41F4-AAE3-69E6AA8F7F4D}"/>
                </a:ext>
              </a:extLst>
            </p:cNvPr>
            <p:cNvGrpSpPr/>
            <p:nvPr/>
          </p:nvGrpSpPr>
          <p:grpSpPr>
            <a:xfrm>
              <a:off x="2312006" y="548043"/>
              <a:ext cx="4548141" cy="3725462"/>
              <a:chOff x="2312006" y="548043"/>
              <a:chExt cx="4548141" cy="3725462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D5DDB0AB-7DE7-4CEA-9819-FBD0EA7B2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334" r="62455" b="10912"/>
              <a:stretch/>
            </p:blipFill>
            <p:spPr bwMode="auto">
              <a:xfrm>
                <a:off x="2312006" y="548043"/>
                <a:ext cx="4296471" cy="3725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EFA942-5F42-4410-9D5C-BAB8B8DBD3FB}"/>
                  </a:ext>
                </a:extLst>
              </p:cNvPr>
              <p:cNvSpPr/>
              <p:nvPr/>
            </p:nvSpPr>
            <p:spPr bwMode="auto">
              <a:xfrm>
                <a:off x="6316910" y="548043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7B92CA-CB6D-418E-980C-B77997038A9E}"/>
                  </a:ext>
                </a:extLst>
              </p:cNvPr>
              <p:cNvSpPr/>
              <p:nvPr/>
            </p:nvSpPr>
            <p:spPr bwMode="auto">
              <a:xfrm>
                <a:off x="6365196" y="118554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39479E-7A3A-4988-9E43-03A31131930B}"/>
                  </a:ext>
                </a:extLst>
              </p:cNvPr>
              <p:cNvSpPr/>
              <p:nvPr/>
            </p:nvSpPr>
            <p:spPr bwMode="auto">
              <a:xfrm>
                <a:off x="6316910" y="2729522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A0946F-FC76-4A93-B4C9-308E88B28EB9}"/>
                  </a:ext>
                </a:extLst>
              </p:cNvPr>
              <p:cNvSpPr/>
              <p:nvPr/>
            </p:nvSpPr>
            <p:spPr bwMode="auto">
              <a:xfrm>
                <a:off x="6373585" y="3270080"/>
                <a:ext cx="486562" cy="458587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9E87C0-AAD8-4653-B8C4-4D4FAA270FA0}"/>
                </a:ext>
              </a:extLst>
            </p:cNvPr>
            <p:cNvSpPr/>
            <p:nvPr/>
          </p:nvSpPr>
          <p:spPr bwMode="auto">
            <a:xfrm>
              <a:off x="3481431" y="1652516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E4C9B2-2E79-4ADE-A3A4-12B39A9D45D4}"/>
                </a:ext>
              </a:extLst>
            </p:cNvPr>
            <p:cNvSpPr/>
            <p:nvPr/>
          </p:nvSpPr>
          <p:spPr bwMode="auto">
            <a:xfrm>
              <a:off x="3481431" y="3728667"/>
              <a:ext cx="251670" cy="15950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85B3ED-224A-458F-B159-4C750DE1FC33}"/>
              </a:ext>
            </a:extLst>
          </p:cNvPr>
          <p:cNvSpPr txBox="1"/>
          <p:nvPr/>
        </p:nvSpPr>
        <p:spPr bwMode="auto">
          <a:xfrm>
            <a:off x="212392" y="2237079"/>
            <a:ext cx="3695888" cy="49244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Randomly Assigned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9E11BA-8A88-4B0B-8D1E-B647C569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D47322-6E41-4DC4-817C-CCE32EA104F0}"/>
              </a:ext>
            </a:extLst>
          </p:cNvPr>
          <p:cNvCxnSpPr>
            <a:cxnSpLocks/>
          </p:cNvCxnSpPr>
          <p:nvPr/>
        </p:nvCxnSpPr>
        <p:spPr>
          <a:xfrm>
            <a:off x="4295163" y="2106018"/>
            <a:ext cx="1988889" cy="405804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D5C0ED-2CF7-4471-BF3A-862716A3D4DD}"/>
              </a:ext>
            </a:extLst>
          </p:cNvPr>
          <p:cNvCxnSpPr>
            <a:cxnSpLocks/>
          </p:cNvCxnSpPr>
          <p:nvPr/>
        </p:nvCxnSpPr>
        <p:spPr>
          <a:xfrm flipV="1">
            <a:off x="4315114" y="2520595"/>
            <a:ext cx="1969638" cy="398772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uble Brace 21">
            <a:extLst>
              <a:ext uri="{FF2B5EF4-FFF2-40B4-BE49-F238E27FC236}">
                <a16:creationId xmlns:a16="http://schemas.microsoft.com/office/drawing/2014/main" id="{C5FD6DD1-9B4C-4243-8736-9931EF54DF35}"/>
              </a:ext>
            </a:extLst>
          </p:cNvPr>
          <p:cNvSpPr/>
          <p:nvPr/>
        </p:nvSpPr>
        <p:spPr>
          <a:xfrm rot="16200000">
            <a:off x="3820163" y="944785"/>
            <a:ext cx="1006678" cy="3127043"/>
          </a:xfrm>
          <a:prstGeom prst="bracePair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FD575C0-D221-4CF4-BED1-CA517B00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834" y="1271888"/>
            <a:ext cx="2742621" cy="2932045"/>
          </a:xfrm>
        </p:spPr>
        <p:txBody>
          <a:bodyPr/>
          <a:lstStyle/>
          <a:p>
            <a:r>
              <a:rPr lang="en-US" dirty="0"/>
              <a:t>All participants received daily text-based queries regarding the presence or absence of AF the previous day </a:t>
            </a:r>
          </a:p>
        </p:txBody>
      </p:sp>
    </p:spTree>
    <p:extLst>
      <p:ext uri="{BB962C8B-B14F-4D97-AF65-F5344CB8AC3E}">
        <p14:creationId xmlns:p14="http://schemas.microsoft.com/office/powerpoint/2010/main" val="9402880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AABF09-4EA3-421A-99BC-549426B6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Disclosures</a:t>
            </a:r>
            <a:r>
              <a:rPr lang="en-US" sz="3200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CFEDB8-65EA-4BB1-99F6-6ED1C518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801" y="853881"/>
            <a:ext cx="6103249" cy="2932045"/>
          </a:xfrm>
        </p:spPr>
        <p:txBody>
          <a:bodyPr/>
          <a:lstStyle/>
          <a:p>
            <a:r>
              <a:rPr lang="en-US" sz="1600" dirty="0"/>
              <a:t>Research</a:t>
            </a:r>
          </a:p>
          <a:p>
            <a:pPr lvl="1"/>
            <a:r>
              <a:rPr lang="en-US" sz="1600" dirty="0"/>
              <a:t>NIH (NIBIB, NCI, NHLBI)</a:t>
            </a:r>
          </a:p>
          <a:p>
            <a:pPr lvl="1"/>
            <a:r>
              <a:rPr lang="en-US" sz="1600" dirty="0"/>
              <a:t>PCORI</a:t>
            </a:r>
          </a:p>
          <a:p>
            <a:pPr lvl="1"/>
            <a:r>
              <a:rPr lang="en-US" sz="1600" dirty="0"/>
              <a:t>TRDRP</a:t>
            </a:r>
          </a:p>
          <a:p>
            <a:pPr lvl="1"/>
            <a:r>
              <a:rPr lang="en-US" sz="1600" dirty="0"/>
              <a:t>Medtronic</a:t>
            </a:r>
          </a:p>
          <a:p>
            <a:pPr lvl="1"/>
            <a:r>
              <a:rPr lang="en-US" sz="1600" dirty="0"/>
              <a:t>Eight Sleep </a:t>
            </a:r>
          </a:p>
          <a:p>
            <a:pPr lvl="1"/>
            <a:r>
              <a:rPr lang="en-US" sz="1600" dirty="0"/>
              <a:t>Baylis </a:t>
            </a:r>
          </a:p>
          <a:p>
            <a:r>
              <a:rPr lang="en-US" altLang="en-US" sz="1600" dirty="0">
                <a:solidFill>
                  <a:srgbClr val="002060"/>
                </a:solidFill>
              </a:rPr>
              <a:t>Consulting</a:t>
            </a:r>
          </a:p>
          <a:p>
            <a:pPr lvl="1"/>
            <a:r>
              <a:rPr lang="en-US" altLang="en-US" sz="1600" dirty="0" err="1">
                <a:solidFill>
                  <a:srgbClr val="002060"/>
                </a:solidFill>
              </a:rPr>
              <a:t>InCarda</a:t>
            </a:r>
            <a:r>
              <a:rPr lang="en-US" altLang="en-US" sz="1600" dirty="0">
                <a:solidFill>
                  <a:srgbClr val="002060"/>
                </a:solidFill>
              </a:rPr>
              <a:t> Therapeutics </a:t>
            </a:r>
          </a:p>
          <a:p>
            <a:pPr lvl="1"/>
            <a:r>
              <a:rPr lang="en-US" altLang="en-US" sz="1600" dirty="0">
                <a:solidFill>
                  <a:srgbClr val="002060"/>
                </a:solidFill>
              </a:rPr>
              <a:t>Johnson and Johnson </a:t>
            </a:r>
          </a:p>
          <a:p>
            <a:r>
              <a:rPr lang="en-US" altLang="en-US" sz="1600" dirty="0">
                <a:solidFill>
                  <a:srgbClr val="002060"/>
                </a:solidFill>
              </a:rPr>
              <a:t>Equity </a:t>
            </a:r>
          </a:p>
          <a:p>
            <a:pPr lvl="1"/>
            <a:r>
              <a:rPr lang="en-US" altLang="en-US" sz="1600" dirty="0" err="1">
                <a:solidFill>
                  <a:srgbClr val="002060"/>
                </a:solidFill>
              </a:rPr>
              <a:t>InCarda</a:t>
            </a:r>
            <a:r>
              <a:rPr lang="en-US" altLang="en-US" sz="1600" dirty="0">
                <a:solidFill>
                  <a:srgbClr val="002060"/>
                </a:solidFill>
              </a:rPr>
              <a:t> Therapeutics (as co-founder)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4362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FCEF7D-377B-4642-803C-104F45EA5D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6365F6-3A0B-4D39-8033-F5E161C9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E28D6D8-2CA6-4770-AB47-784B615F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777337"/>
            <a:ext cx="78962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09532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09CE6-BDDA-4157-96B6-484EC02E10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6D6BD6-CEA6-491F-A170-0E026903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10" y="186947"/>
            <a:ext cx="8173580" cy="458587"/>
          </a:xfrm>
        </p:spPr>
        <p:txBody>
          <a:bodyPr/>
          <a:lstStyle/>
          <a:p>
            <a:r>
              <a:rPr lang="en-US" dirty="0"/>
              <a:t>Methods: Outcomes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018B7-ABB0-4E37-9347-5864478C3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35" y="813174"/>
            <a:ext cx="8137665" cy="2932045"/>
          </a:xfrm>
        </p:spPr>
        <p:txBody>
          <a:bodyPr/>
          <a:lstStyle/>
          <a:p>
            <a:r>
              <a:rPr lang="en-US" dirty="0"/>
              <a:t>The primary outcome was the follow-up AFEQT using intention to treat </a:t>
            </a:r>
          </a:p>
          <a:p>
            <a:r>
              <a:rPr lang="en-US" dirty="0"/>
              <a:t>Secondary outcomes included:</a:t>
            </a:r>
          </a:p>
          <a:p>
            <a:pPr lvl="1"/>
            <a:r>
              <a:rPr lang="en-US" dirty="0"/>
              <a:t>The number of daily AF episodes recorded in the final 4 weeks of the primary study period</a:t>
            </a:r>
          </a:p>
          <a:p>
            <a:pPr lvl="1"/>
            <a:r>
              <a:rPr lang="en-US" dirty="0"/>
              <a:t>The N-of-1 trials analyzed as intention-to-treat and “per-protocol”</a:t>
            </a:r>
          </a:p>
          <a:p>
            <a:pPr lvl="2"/>
            <a:r>
              <a:rPr lang="en-US" dirty="0"/>
              <a:t>Meta-analyses and network meta-analyses of the relationships between specific triggers and the risk of an AF event</a:t>
            </a:r>
          </a:p>
        </p:txBody>
      </p:sp>
    </p:spTree>
    <p:extLst>
      <p:ext uri="{BB962C8B-B14F-4D97-AF65-F5344CB8AC3E}">
        <p14:creationId xmlns:p14="http://schemas.microsoft.com/office/powerpoint/2010/main" val="51747852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09CE6-BDDA-4157-96B6-484EC02E10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6D6BD6-CEA6-491F-A170-0E026903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6" y="473555"/>
            <a:ext cx="8173580" cy="458587"/>
          </a:xfrm>
        </p:spPr>
        <p:txBody>
          <a:bodyPr/>
          <a:lstStyle/>
          <a:p>
            <a:r>
              <a:rPr lang="en-US" dirty="0"/>
              <a:t>Methods: Power Calculations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018B7-ABB0-4E37-9347-5864478C3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35" y="1190819"/>
            <a:ext cx="8137665" cy="2932045"/>
          </a:xfrm>
        </p:spPr>
        <p:txBody>
          <a:bodyPr/>
          <a:lstStyle/>
          <a:p>
            <a:r>
              <a:rPr lang="en-US" dirty="0"/>
              <a:t>We estimated 239 patients in each group would provide 80% power to detect a mean change of 5 AFEQT points using a two-sided alpha of 0.05. </a:t>
            </a:r>
          </a:p>
        </p:txBody>
      </p:sp>
    </p:spTree>
    <p:extLst>
      <p:ext uri="{BB962C8B-B14F-4D97-AF65-F5344CB8AC3E}">
        <p14:creationId xmlns:p14="http://schemas.microsoft.com/office/powerpoint/2010/main" val="176448087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99B0D-FF1B-406D-95B1-1BA3742C55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6BB9C-AF08-4367-B7C5-B2715F50B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6" y="186947"/>
            <a:ext cx="8023860" cy="43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3025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09CE6-BDDA-4157-96B6-484EC02E10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6D6BD6-CEA6-491F-A170-0E026903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10" y="478821"/>
            <a:ext cx="8173580" cy="458587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CBA5B0-9E45-4F9B-8635-102366224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83897"/>
              </p:ext>
            </p:extLst>
          </p:nvPr>
        </p:nvGraphicFramePr>
        <p:xfrm>
          <a:off x="2345327" y="60860"/>
          <a:ext cx="4634313" cy="5021780"/>
        </p:xfrm>
        <a:graphic>
          <a:graphicData uri="http://schemas.openxmlformats.org/drawingml/2006/table">
            <a:tbl>
              <a:tblPr firstRow="1" firstCol="1" bandRow="1"/>
              <a:tblGrid>
                <a:gridCol w="1743652">
                  <a:extLst>
                    <a:ext uri="{9D8B030D-6E8A-4147-A177-3AD203B41FA5}">
                      <a16:colId xmlns:a16="http://schemas.microsoft.com/office/drawing/2014/main" val="4161786849"/>
                    </a:ext>
                  </a:extLst>
                </a:gridCol>
                <a:gridCol w="1469828">
                  <a:extLst>
                    <a:ext uri="{9D8B030D-6E8A-4147-A177-3AD203B41FA5}">
                      <a16:colId xmlns:a16="http://schemas.microsoft.com/office/drawing/2014/main" val="847809828"/>
                    </a:ext>
                  </a:extLst>
                </a:gridCol>
                <a:gridCol w="1420833">
                  <a:extLst>
                    <a:ext uri="{9D8B030D-6E8A-4147-A177-3AD203B41FA5}">
                      <a16:colId xmlns:a16="http://schemas.microsoft.com/office/drawing/2014/main" val="630818915"/>
                    </a:ext>
                  </a:extLst>
                </a:gridCol>
              </a:tblGrid>
              <a:tr h="6307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Trigger Testing Arm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N=251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SD or #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Only Arm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N=248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SD or #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69093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baseline AFEQT score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± 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± 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710841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Age (years)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± 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± 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0511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696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Height (feet)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 ± 0.3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 ± 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200556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Weight (pounds)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 ± 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 ± 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407887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 (Male)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 (61%)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 (56%)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08575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203939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 (92%)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 (93%)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42310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(2%)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539919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(5%)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(3%)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64428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(2%)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65060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(0.4%)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(2%)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00428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Hispanic ethnicity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(6.4%)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(3.2%)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35505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33631"/>
                  </a:ext>
                </a:extLst>
              </a:tr>
              <a:tr h="41271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Undergraduate degree or higher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 (74%)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 (62%)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97495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Some college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(21%)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(26%)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6928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 or less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(4%)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(10%)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08529"/>
                  </a:ext>
                </a:extLst>
              </a:tr>
              <a:tr h="1947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(2%)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02" marR="36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57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86416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09CE6-BDDA-4157-96B6-484EC02E10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6D6BD6-CEA6-491F-A170-0E026903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10" y="478821"/>
            <a:ext cx="8173580" cy="458587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6AD57D-9A30-438F-844D-645B82E4A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19654"/>
              </p:ext>
            </p:extLst>
          </p:nvPr>
        </p:nvGraphicFramePr>
        <p:xfrm>
          <a:off x="2332140" y="1058130"/>
          <a:ext cx="4479720" cy="3027240"/>
        </p:xfrm>
        <a:graphic>
          <a:graphicData uri="http://schemas.openxmlformats.org/drawingml/2006/table">
            <a:tbl>
              <a:tblPr firstRow="1" firstCol="1" bandRow="1"/>
              <a:tblGrid>
                <a:gridCol w="1685487">
                  <a:extLst>
                    <a:ext uri="{9D8B030D-6E8A-4147-A177-3AD203B41FA5}">
                      <a16:colId xmlns:a16="http://schemas.microsoft.com/office/drawing/2014/main" val="793315561"/>
                    </a:ext>
                  </a:extLst>
                </a:gridCol>
                <a:gridCol w="1420796">
                  <a:extLst>
                    <a:ext uri="{9D8B030D-6E8A-4147-A177-3AD203B41FA5}">
                      <a16:colId xmlns:a16="http://schemas.microsoft.com/office/drawing/2014/main" val="3975229267"/>
                    </a:ext>
                  </a:extLst>
                </a:gridCol>
                <a:gridCol w="1373437">
                  <a:extLst>
                    <a:ext uri="{9D8B030D-6E8A-4147-A177-3AD203B41FA5}">
                      <a16:colId xmlns:a16="http://schemas.microsoft.com/office/drawing/2014/main" val="2404854256"/>
                    </a:ext>
                  </a:extLst>
                </a:gridCol>
              </a:tblGrid>
              <a:tr h="4959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Trigger Testing Arm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N=251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SD or #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Only Arm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N=248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 SD or #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692027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Taking a Vaughan-Williams Class 1 or 3 drug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(23%)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 (27%)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6231"/>
                  </a:ext>
                </a:extLst>
              </a:tr>
              <a:tr h="1137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 (41%)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 (44%)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196749"/>
                  </a:ext>
                </a:extLst>
              </a:tr>
              <a:tr h="1137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(7%)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(12%)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879977"/>
                  </a:ext>
                </a:extLst>
              </a:tr>
              <a:tr h="1137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Coronary artery disease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(11%)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(11%)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901381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 of myocardial infarction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(3%)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(4%)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777768"/>
                  </a:ext>
                </a:extLst>
              </a:tr>
              <a:tr h="1137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Congestive heart failure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(5%)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(7%)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217079"/>
                  </a:ext>
                </a:extLst>
              </a:tr>
              <a:tr h="1137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 of stroke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(6%)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(10%)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9207"/>
                  </a:ext>
                </a:extLst>
              </a:tr>
              <a:tr h="1137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Sleep apnea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 (31%)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(30%)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60" marR="21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045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20479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83C87-3A4F-446E-9645-F6611DDE01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26B373-3393-4B15-844C-6F883CB4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7BA7B-87F9-477E-8F3F-6F78046ED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Triggers selected during the initial N-of-1 assessment period included caffeine (n=53), alcohol (n=43), reduced sleep (n=31), exercise (n=30), laying on left side (n=17), dehydration (n=10), large meals (n=7), cold food or drink (n=5), specific diets (n=6) and customized triggers (n=4)</a:t>
            </a:r>
          </a:p>
        </p:txBody>
      </p:sp>
    </p:spTree>
    <p:extLst>
      <p:ext uri="{BB962C8B-B14F-4D97-AF65-F5344CB8AC3E}">
        <p14:creationId xmlns:p14="http://schemas.microsoft.com/office/powerpoint/2010/main" val="264907637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09CE6-BDDA-4157-96B6-484EC02E10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6D6BD6-CEA6-491F-A170-0E026903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10" y="208329"/>
            <a:ext cx="8173580" cy="45858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9C4AD2-F8F7-4F61-ACE1-3D2BE8EC2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16021"/>
              </p:ext>
            </p:extLst>
          </p:nvPr>
        </p:nvGraphicFramePr>
        <p:xfrm>
          <a:off x="2107096" y="174571"/>
          <a:ext cx="6345141" cy="4760600"/>
        </p:xfrm>
        <a:graphic>
          <a:graphicData uri="http://schemas.openxmlformats.org/drawingml/2006/table">
            <a:tbl>
              <a:tblPr firstRow="1" firstCol="1" bandRow="1"/>
              <a:tblGrid>
                <a:gridCol w="1894596">
                  <a:extLst>
                    <a:ext uri="{9D8B030D-6E8A-4147-A177-3AD203B41FA5}">
                      <a16:colId xmlns:a16="http://schemas.microsoft.com/office/drawing/2014/main" val="3853275385"/>
                    </a:ext>
                  </a:extLst>
                </a:gridCol>
                <a:gridCol w="1380212">
                  <a:extLst>
                    <a:ext uri="{9D8B030D-6E8A-4147-A177-3AD203B41FA5}">
                      <a16:colId xmlns:a16="http://schemas.microsoft.com/office/drawing/2014/main" val="877691977"/>
                    </a:ext>
                  </a:extLst>
                </a:gridCol>
                <a:gridCol w="996821">
                  <a:extLst>
                    <a:ext uri="{9D8B030D-6E8A-4147-A177-3AD203B41FA5}">
                      <a16:colId xmlns:a16="http://schemas.microsoft.com/office/drawing/2014/main" val="4275944925"/>
                    </a:ext>
                  </a:extLst>
                </a:gridCol>
                <a:gridCol w="1035159">
                  <a:extLst>
                    <a:ext uri="{9D8B030D-6E8A-4147-A177-3AD203B41FA5}">
                      <a16:colId xmlns:a16="http://schemas.microsoft.com/office/drawing/2014/main" val="2645366737"/>
                    </a:ext>
                  </a:extLst>
                </a:gridCol>
                <a:gridCol w="1038353">
                  <a:extLst>
                    <a:ext uri="{9D8B030D-6E8A-4147-A177-3AD203B41FA5}">
                      <a16:colId xmlns:a16="http://schemas.microsoft.com/office/drawing/2014/main" val="4064334867"/>
                    </a:ext>
                  </a:extLst>
                </a:gridCol>
              </a:tblGrid>
              <a:tr h="1586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09064"/>
                  </a:ext>
                </a:extLst>
              </a:tr>
              <a:tr h="3361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Trigger-Testing Arm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AFEQT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686711"/>
                  </a:ext>
                </a:extLst>
              </a:tr>
              <a:tr h="3361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10-week AFEQT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906674"/>
                  </a:ext>
                </a:extLst>
              </a:tr>
              <a:tr h="3361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AFEQT Difference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25266"/>
                  </a:ext>
                </a:extLst>
              </a:tr>
              <a:tr h="3361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Only Arm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AFEQT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790945"/>
                  </a:ext>
                </a:extLst>
              </a:tr>
              <a:tr h="3361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10-week AFEQT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3963"/>
                  </a:ext>
                </a:extLst>
              </a:tr>
              <a:tr h="3361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AFEQT Difference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083503"/>
                  </a:ext>
                </a:extLst>
              </a:tr>
              <a:tr h="6912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difference in 10-week AFEQT between Arms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43039"/>
                  </a:ext>
                </a:extLst>
              </a:tr>
              <a:tr h="3361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*Adjusted for baseline AFEQT and education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-0.9 to 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34819"/>
                  </a:ext>
                </a:extLst>
              </a:tr>
              <a:tr h="3361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†Adjusted for baseline AFEQT, age and race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 to 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75" marR="367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29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73693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83C87-3A4F-446E-9645-F6611DDE01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26B373-3393-4B15-844C-6F883CB4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7BA7B-87F9-477E-8F3F-6F78046ED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00" y="995900"/>
            <a:ext cx="8137665" cy="2932045"/>
          </a:xfrm>
        </p:spPr>
        <p:txBody>
          <a:bodyPr/>
          <a:lstStyle/>
          <a:p>
            <a:r>
              <a:rPr lang="en-US" dirty="0"/>
              <a:t>Those randomized to N-of-1 testing self-reported 40% fewer AF events in the 4 weeks following receiving the results of their N-of-1 study compared to monitoring-only participants during the same time frame (adjusted RR 0.60, 95% CI 0.43-0.83, p&lt;0.0001).</a:t>
            </a:r>
          </a:p>
          <a:p>
            <a:pPr lvl="1"/>
            <a:r>
              <a:rPr lang="en-US" dirty="0"/>
              <a:t>Driven by those testing alcohol, dehydration, and exercise (each alone was associated with significantly less AF in the last 4 weeks) </a:t>
            </a:r>
          </a:p>
        </p:txBody>
      </p:sp>
    </p:spTree>
    <p:extLst>
      <p:ext uri="{BB962C8B-B14F-4D97-AF65-F5344CB8AC3E}">
        <p14:creationId xmlns:p14="http://schemas.microsoft.com/office/powerpoint/2010/main" val="80636449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83C87-3A4F-446E-9645-F6611DDE01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26B373-3393-4B15-844C-6F883CB4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35" y="186947"/>
            <a:ext cx="8173580" cy="458587"/>
          </a:xfrm>
        </p:spPr>
        <p:txBody>
          <a:bodyPr/>
          <a:lstStyle/>
          <a:p>
            <a:r>
              <a:rPr lang="en-US" dirty="0"/>
              <a:t>Results: N-of-1 Trials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7BA7B-87F9-477E-8F3F-6F78046ED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35" y="530846"/>
            <a:ext cx="8137665" cy="2932045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No significant differences examining exposures in intention-to-treat were observed</a:t>
            </a:r>
          </a:p>
          <a:p>
            <a:pPr>
              <a:spcAft>
                <a:spcPts val="300"/>
              </a:spcAft>
            </a:pPr>
            <a:r>
              <a:rPr lang="en-US" dirty="0"/>
              <a:t>No significant relationships were observed when analyses were restricted to the first treatment period</a:t>
            </a:r>
          </a:p>
          <a:p>
            <a:pPr lvl="1">
              <a:spcAft>
                <a:spcPts val="300"/>
              </a:spcAft>
            </a:pPr>
            <a:r>
              <a:rPr lang="en-US" dirty="0" err="1"/>
              <a:t>KardiaMobile</a:t>
            </a:r>
            <a:r>
              <a:rPr lang="en-US" dirty="0"/>
              <a:t> over-reads were only available for the first treatment period </a:t>
            </a:r>
          </a:p>
          <a:p>
            <a:pPr>
              <a:spcAft>
                <a:spcPts val="300"/>
              </a:spcAft>
            </a:pPr>
            <a:r>
              <a:rPr lang="en-US" dirty="0"/>
              <a:t>Of all study periods: 326 participants conducted 474 trials testing various triggers: caffeine (n=100), alcohol (n=82), exercise (n=75), reduced sleep (n=66), laying on left side (n=42), dehydration (n=37), cold food or drink (n=9), large meals (n=29), specific diets (n=17) and customized triggers (n=17)</a:t>
            </a:r>
          </a:p>
        </p:txBody>
      </p:sp>
    </p:spTree>
    <p:extLst>
      <p:ext uri="{BB962C8B-B14F-4D97-AF65-F5344CB8AC3E}">
        <p14:creationId xmlns:p14="http://schemas.microsoft.com/office/powerpoint/2010/main" val="31395245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AABF09-4EA3-421A-99BC-549426B6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Funder </a:t>
            </a:r>
            <a:r>
              <a:rPr lang="en-US" sz="3200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CFEDB8-65EA-4BB1-99F6-6ED1C518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801" y="853881"/>
            <a:ext cx="6103249" cy="2932045"/>
          </a:xfrm>
        </p:spPr>
        <p:txBody>
          <a:bodyPr/>
          <a:lstStyle/>
          <a:p>
            <a:r>
              <a:rPr lang="en-US" sz="1600" dirty="0"/>
              <a:t>The Patient Outcomes Research Institute</a:t>
            </a:r>
          </a:p>
          <a:p>
            <a:pPr lvl="1"/>
            <a:r>
              <a:rPr lang="en-US" sz="1600" dirty="0"/>
              <a:t>Investigator-initiated</a:t>
            </a:r>
          </a:p>
          <a:p>
            <a:pPr lvl="1"/>
            <a:r>
              <a:rPr lang="en-US" sz="1600" dirty="0"/>
              <a:t>Part of a Patient-Powered Research Network Grant</a:t>
            </a:r>
          </a:p>
          <a:p>
            <a:pPr lvl="1"/>
            <a:r>
              <a:rPr lang="en-US" sz="1600" dirty="0"/>
              <a:t>Funder was not involved in study design or conduct of the study Research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82B8F798-7867-4A5C-9E1E-61D6C8860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23" y="415731"/>
            <a:ext cx="1343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59537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28875-D7A3-4A34-9F33-63304EB1B0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2D8E5-B9D0-4041-991E-F4585209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6" y="112018"/>
            <a:ext cx="2972458" cy="1541854"/>
          </a:xfrm>
        </p:spPr>
        <p:txBody>
          <a:bodyPr/>
          <a:lstStyle/>
          <a:p>
            <a:r>
              <a:rPr lang="en-US" dirty="0"/>
              <a:t>Meta-analyses of all treatment periods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3C1F45-CE58-4B4B-BE09-BFCEFA96A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88110"/>
              </p:ext>
            </p:extLst>
          </p:nvPr>
        </p:nvGraphicFramePr>
        <p:xfrm>
          <a:off x="3490624" y="204843"/>
          <a:ext cx="5402414" cy="4305165"/>
        </p:xfrm>
        <a:graphic>
          <a:graphicData uri="http://schemas.openxmlformats.org/drawingml/2006/table">
            <a:tbl>
              <a:tblPr firstRow="1" firstCol="1" bandRow="1"/>
              <a:tblGrid>
                <a:gridCol w="1456152">
                  <a:extLst>
                    <a:ext uri="{9D8B030D-6E8A-4147-A177-3AD203B41FA5}">
                      <a16:colId xmlns:a16="http://schemas.microsoft.com/office/drawing/2014/main" val="3704106457"/>
                    </a:ext>
                  </a:extLst>
                </a:gridCol>
                <a:gridCol w="1066389">
                  <a:extLst>
                    <a:ext uri="{9D8B030D-6E8A-4147-A177-3AD203B41FA5}">
                      <a16:colId xmlns:a16="http://schemas.microsoft.com/office/drawing/2014/main" val="3648786862"/>
                    </a:ext>
                  </a:extLst>
                </a:gridCol>
                <a:gridCol w="889281">
                  <a:extLst>
                    <a:ext uri="{9D8B030D-6E8A-4147-A177-3AD203B41FA5}">
                      <a16:colId xmlns:a16="http://schemas.microsoft.com/office/drawing/2014/main" val="1771039840"/>
                    </a:ext>
                  </a:extLst>
                </a:gridCol>
                <a:gridCol w="1431702">
                  <a:extLst>
                    <a:ext uri="{9D8B030D-6E8A-4147-A177-3AD203B41FA5}">
                      <a16:colId xmlns:a16="http://schemas.microsoft.com/office/drawing/2014/main" val="76431077"/>
                    </a:ext>
                  </a:extLst>
                </a:gridCol>
                <a:gridCol w="558890">
                  <a:extLst>
                    <a:ext uri="{9D8B030D-6E8A-4147-A177-3AD203B41FA5}">
                      <a16:colId xmlns:a16="http://schemas.microsoft.com/office/drawing/2014/main" val="3868929890"/>
                    </a:ext>
                  </a:extLst>
                </a:gridCol>
              </a:tblGrid>
              <a:tr h="151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Odds of Self-reported AF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11006"/>
                  </a:ext>
                </a:extLst>
              </a:tr>
              <a:tr h="151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Intention-to-Treat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protocol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162139"/>
                  </a:ext>
                </a:extLst>
              </a:tr>
              <a:tr h="303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(95% CrI)</a:t>
                      </a:r>
                      <a:r>
                        <a:rPr lang="en-US" sz="1100" b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††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Pr(OR &gt; 1)</a:t>
                      </a:r>
                      <a:r>
                        <a:rPr lang="en-US" sz="1100" b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†††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 (95% CrI)</a:t>
                      </a:r>
                      <a:r>
                        <a:rPr lang="en-US" sz="1100" b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††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Pr(OR &gt; 1)</a:t>
                      </a:r>
                      <a:r>
                        <a:rPr lang="en-US" sz="1100" b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†††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767706"/>
                  </a:ext>
                </a:extLst>
              </a:tr>
              <a:tr h="3033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 (0.81-1.72)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1.77 (1.20-2.69)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312240"/>
                  </a:ext>
                </a:extLst>
              </a:tr>
              <a:tr h="3033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Caffeine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 (0.68-1.45)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 (0.58-1.55)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146560"/>
                  </a:ext>
                </a:extLst>
              </a:tr>
              <a:tr h="3209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Lack of sleep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 (0.71-1.53)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259580"/>
                  </a:ext>
                </a:extLst>
              </a:tr>
              <a:tr h="3033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 (0.64-1.68)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 (0.50-1.95)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541666"/>
                  </a:ext>
                </a:extLst>
              </a:tr>
              <a:tr h="3209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Dehydration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1.73 (0.61-4.06)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602382"/>
                  </a:ext>
                </a:extLst>
              </a:tr>
              <a:tr h="3033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Cold food or drink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0.53 (0.14-2.03)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0.85 (0.08-10.27)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939745"/>
                  </a:ext>
                </a:extLst>
              </a:tr>
              <a:tr h="3033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Laying on left side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 (0.51-2.09)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0.81 (0.38-1.63)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76798"/>
                  </a:ext>
                </a:extLst>
              </a:tr>
              <a:tr h="3033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Large meals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 (0.51-1.65)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 (0.22-1.40)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567025"/>
                  </a:ext>
                </a:extLst>
              </a:tr>
              <a:tr h="3033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 (0.22-3.49)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6.30 (0.83-23.90)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900709"/>
                  </a:ext>
                </a:extLst>
              </a:tr>
              <a:tr h="3033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 (0.28-5.49)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3.46 (0.68-12.13)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12" marR="32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469226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0C26D172-1135-48F1-BACC-3D826EB2F3B0}"/>
              </a:ext>
            </a:extLst>
          </p:cNvPr>
          <p:cNvSpPr/>
          <p:nvPr/>
        </p:nvSpPr>
        <p:spPr bwMode="auto">
          <a:xfrm>
            <a:off x="6746727" y="1097280"/>
            <a:ext cx="2254149" cy="349857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7929F-D00B-409C-B176-60F7783304C3}"/>
              </a:ext>
            </a:extLst>
          </p:cNvPr>
          <p:cNvSpPr/>
          <p:nvPr/>
        </p:nvSpPr>
        <p:spPr bwMode="auto">
          <a:xfrm>
            <a:off x="2825178" y="1114507"/>
            <a:ext cx="2254149" cy="349857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5D0917-8A80-4A2A-A45F-8A0D2FF5D2D7}"/>
              </a:ext>
            </a:extLst>
          </p:cNvPr>
          <p:cNvSpPr/>
          <p:nvPr/>
        </p:nvSpPr>
        <p:spPr bwMode="auto">
          <a:xfrm>
            <a:off x="2800915" y="1417632"/>
            <a:ext cx="2254149" cy="349857"/>
          </a:xfrm>
          <a:prstGeom prst="ellipse">
            <a:avLst/>
          </a:prstGeom>
          <a:noFill/>
          <a:ln w="25400" algn="ctr">
            <a:solidFill>
              <a:srgbClr val="90BD3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DEA8D9-6AA2-459C-9C0B-03A9BE2FEE27}"/>
              </a:ext>
            </a:extLst>
          </p:cNvPr>
          <p:cNvSpPr/>
          <p:nvPr/>
        </p:nvSpPr>
        <p:spPr bwMode="auto">
          <a:xfrm>
            <a:off x="6810341" y="1365033"/>
            <a:ext cx="2254149" cy="349857"/>
          </a:xfrm>
          <a:prstGeom prst="ellipse">
            <a:avLst/>
          </a:prstGeom>
          <a:noFill/>
          <a:ln w="25400" algn="ctr">
            <a:solidFill>
              <a:srgbClr val="90BD3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2282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28875-D7A3-4A34-9F33-63304EB1B0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2D8E5-B9D0-4041-991E-F4585209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32" y="87464"/>
            <a:ext cx="7582917" cy="1056824"/>
          </a:xfrm>
        </p:spPr>
        <p:txBody>
          <a:bodyPr/>
          <a:lstStyle/>
          <a:p>
            <a:pPr algn="ctr"/>
            <a:r>
              <a:rPr lang="en-US" dirty="0"/>
              <a:t>Network meta-analyses of all treatment periods: intention-to-treat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826663-7E0E-4EF8-BF64-E95A0F90D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64972" y="1347595"/>
            <a:ext cx="7014056" cy="28200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66A8DB-04B9-475D-BDCE-FAE143DFA17E}"/>
              </a:ext>
            </a:extLst>
          </p:cNvPr>
          <p:cNvSpPr/>
          <p:nvPr/>
        </p:nvSpPr>
        <p:spPr bwMode="auto">
          <a:xfrm>
            <a:off x="7426518" y="3792772"/>
            <a:ext cx="238539" cy="26239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475448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28875-D7A3-4A34-9F33-63304EB1B0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2D8E5-B9D0-4041-991E-F4585209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41" y="178331"/>
            <a:ext cx="7582917" cy="1056824"/>
          </a:xfrm>
        </p:spPr>
        <p:txBody>
          <a:bodyPr/>
          <a:lstStyle/>
          <a:p>
            <a:pPr algn="ctr"/>
            <a:r>
              <a:rPr lang="en-US" dirty="0"/>
              <a:t>Network meta-analyses of all treatment periods: per-protocol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66A8DB-04B9-475D-BDCE-FAE143DFA17E}"/>
              </a:ext>
            </a:extLst>
          </p:cNvPr>
          <p:cNvSpPr/>
          <p:nvPr/>
        </p:nvSpPr>
        <p:spPr bwMode="auto">
          <a:xfrm>
            <a:off x="7426518" y="3792772"/>
            <a:ext cx="238539" cy="26239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A2549-9B33-4E34-9CCC-CDA4B5807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905962" y="1490410"/>
            <a:ext cx="7014056" cy="282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1603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A5D06-2FBE-43E2-B628-DDC4BE636C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3FA77A-2732-40F1-BFF1-1DE12E74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D185-510A-4A99-AC38-166D8004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35" y="995899"/>
            <a:ext cx="8137665" cy="2932045"/>
          </a:xfrm>
        </p:spPr>
        <p:txBody>
          <a:bodyPr/>
          <a:lstStyle/>
          <a:p>
            <a:r>
              <a:rPr lang="en-US" dirty="0"/>
              <a:t>Although target enrollment numbers were achieved, there was substantial attrition</a:t>
            </a:r>
          </a:p>
          <a:p>
            <a:pPr lvl="1"/>
            <a:r>
              <a:rPr lang="en-US" dirty="0"/>
              <a:t>Likely bias introduced by the nature of those lost-to follow-up</a:t>
            </a:r>
          </a:p>
          <a:p>
            <a:r>
              <a:rPr lang="en-US" dirty="0"/>
              <a:t>Continuous ECG monitoring was not employed</a:t>
            </a:r>
          </a:p>
          <a:p>
            <a:r>
              <a:rPr lang="en-US" dirty="0"/>
              <a:t>Self-reported AF may not be accurate</a:t>
            </a:r>
          </a:p>
          <a:p>
            <a:r>
              <a:rPr lang="en-US"/>
              <a:t>The </a:t>
            </a:r>
            <a:r>
              <a:rPr lang="en-US" dirty="0"/>
              <a:t>population studied may not represent the general population with AF </a:t>
            </a:r>
          </a:p>
          <a:p>
            <a:pPr marL="2952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5890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A5D06-2FBE-43E2-B628-DDC4BE636C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3FA77A-2732-40F1-BFF1-1DE12E74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D185-510A-4A99-AC38-166D8004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35" y="777337"/>
            <a:ext cx="8137665" cy="2932045"/>
          </a:xfrm>
        </p:spPr>
        <p:txBody>
          <a:bodyPr/>
          <a:lstStyle/>
          <a:p>
            <a:r>
              <a:rPr lang="en-US" dirty="0"/>
              <a:t>Randomized assignment to individual trigger testing did not result in improved AF-related quality of life</a:t>
            </a:r>
          </a:p>
          <a:p>
            <a:r>
              <a:rPr lang="en-US" dirty="0"/>
              <a:t>Those randomized to trigger testing subsequently reported less AF episodes </a:t>
            </a:r>
          </a:p>
          <a:p>
            <a:pPr lvl="1"/>
            <a:r>
              <a:rPr lang="en-US" dirty="0"/>
              <a:t>Perhaps less prone to recall bias than the AFEQT</a:t>
            </a:r>
          </a:p>
          <a:p>
            <a:pPr lvl="1"/>
            <a:r>
              <a:rPr lang="en-US" dirty="0"/>
              <a:t>Perhaps AFEQT captured experiences more broadly pertinent to AF severity </a:t>
            </a:r>
          </a:p>
          <a:p>
            <a:r>
              <a:rPr lang="en-US" dirty="0"/>
              <a:t>Although caffeine was the most common trigger selected for testing, only alcohol exhibited consistent evidence of a near-term effect on self-reported AF episodes</a:t>
            </a:r>
          </a:p>
        </p:txBody>
      </p:sp>
    </p:spTree>
    <p:extLst>
      <p:ext uri="{BB962C8B-B14F-4D97-AF65-F5344CB8AC3E}">
        <p14:creationId xmlns:p14="http://schemas.microsoft.com/office/powerpoint/2010/main" val="354606869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6F282-6B3E-400B-857F-89BDD3C5AB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EE0E4-B249-4619-A09C-5334A57E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05" y="1418811"/>
            <a:ext cx="8137665" cy="293204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Thank You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98CFD0-13D3-4F39-8583-390B574B2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82" y="2189093"/>
            <a:ext cx="1600200" cy="4800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778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F5B82-ABA2-474F-806C-B042ED41FE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1A936F-29E0-48EB-9D0B-38391129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501" y="513239"/>
            <a:ext cx="8173580" cy="458587"/>
          </a:xfrm>
        </p:spPr>
        <p:txBody>
          <a:bodyPr/>
          <a:lstStyle/>
          <a:p>
            <a:r>
              <a:rPr lang="en-US" dirty="0"/>
              <a:t>Risk Factors for Atrial Fibrillation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54DAF-94FE-47E9-AF34-C1E6C8CA1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Age, Male sex, European ancestry, hypertension, diabetes, increased BMI, heart failure, coronary disease, obstructive sleep apnea</a:t>
            </a:r>
          </a:p>
          <a:p>
            <a:pPr lvl="1"/>
            <a:r>
              <a:rPr lang="en-US" dirty="0"/>
              <a:t>Fairly static, chronic, and often immutable </a:t>
            </a:r>
          </a:p>
        </p:txBody>
      </p:sp>
    </p:spTree>
    <p:extLst>
      <p:ext uri="{BB962C8B-B14F-4D97-AF65-F5344CB8AC3E}">
        <p14:creationId xmlns:p14="http://schemas.microsoft.com/office/powerpoint/2010/main" val="22385917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C3E1A-5062-4985-A6AE-59811183ED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B316D8-6597-4EEF-A86F-71A9D53B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83" y="381315"/>
            <a:ext cx="8173580" cy="458587"/>
          </a:xfrm>
        </p:spPr>
        <p:txBody>
          <a:bodyPr/>
          <a:lstStyle/>
          <a:p>
            <a:r>
              <a:rPr lang="en-US" dirty="0"/>
              <a:t>What about acute effects?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B97A0-E18F-49D4-A381-1C79F93C9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we, or our patients, influence the chance a discrete episode of AF will occur? </a:t>
            </a:r>
          </a:p>
        </p:txBody>
      </p:sp>
    </p:spTree>
    <p:extLst>
      <p:ext uri="{BB962C8B-B14F-4D97-AF65-F5344CB8AC3E}">
        <p14:creationId xmlns:p14="http://schemas.microsoft.com/office/powerpoint/2010/main" val="41631003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7F610-5F95-4AA9-996C-73B8B94126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1EDD84C-F610-4A38-A81D-14B88F21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136" y="578410"/>
            <a:ext cx="6267841" cy="36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647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D7FB6-6AB5-4603-A465-082E42D670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FF8B08-99BE-4E67-8170-A0274151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N-of-1 Studies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1A8C9-E142-4387-BB03-BDA91A31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2" y="1105727"/>
            <a:ext cx="8137665" cy="2932045"/>
          </a:xfrm>
        </p:spPr>
        <p:txBody>
          <a:bodyPr/>
          <a:lstStyle/>
          <a:p>
            <a:r>
              <a:rPr lang="en-US" dirty="0"/>
              <a:t>To conduct an N-of-1 Study (or studies), you need:</a:t>
            </a:r>
          </a:p>
          <a:p>
            <a:pPr lvl="1"/>
            <a:r>
              <a:rPr lang="en-US" dirty="0"/>
              <a:t>An exposure and outcome that are:</a:t>
            </a:r>
          </a:p>
          <a:p>
            <a:pPr lvl="2"/>
            <a:r>
              <a:rPr lang="en-US" dirty="0"/>
              <a:t>Repeated</a:t>
            </a:r>
          </a:p>
          <a:p>
            <a:pPr lvl="2"/>
            <a:r>
              <a:rPr lang="en-US" dirty="0"/>
              <a:t>And have near-term effects</a:t>
            </a:r>
          </a:p>
          <a:p>
            <a:pPr lvl="1"/>
            <a:r>
              <a:rPr lang="en-US" dirty="0"/>
              <a:t>An exposure that is modifiable (can introduce or withhold) </a:t>
            </a:r>
          </a:p>
          <a:p>
            <a:pPr lvl="1"/>
            <a:r>
              <a:rPr lang="en-US" dirty="0"/>
              <a:t>An outcome that is not catastrophic </a:t>
            </a:r>
          </a:p>
          <a:p>
            <a:pPr lvl="2"/>
            <a:endParaRPr lang="en-US" dirty="0"/>
          </a:p>
          <a:p>
            <a:pPr lvl="1"/>
            <a:endParaRPr lang="en-US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124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E6BA2-59F3-4FAD-A8EF-19AAA47AE3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3A2A83-910C-4DAB-9E60-EB3511FA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25" y="810039"/>
            <a:ext cx="8173580" cy="458587"/>
          </a:xfrm>
        </p:spPr>
        <p:txBody>
          <a:bodyPr/>
          <a:lstStyle/>
          <a:p>
            <a:pPr algn="ctr"/>
            <a:r>
              <a:rPr lang="en-US" dirty="0"/>
              <a:t>2014 Health eHeart Alliance Patient-Powered Research Summit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1764C-6015-44AE-A69F-5863EEA4C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6" y="1401416"/>
            <a:ext cx="8137665" cy="2932045"/>
          </a:xfrm>
        </p:spPr>
        <p:txBody>
          <a:bodyPr/>
          <a:lstStyle/>
          <a:p>
            <a:r>
              <a:rPr lang="en-US" dirty="0"/>
              <a:t>A brainstorming session that brought together cardiovascular patients and investigators funded by PCORI</a:t>
            </a:r>
          </a:p>
          <a:p>
            <a:r>
              <a:rPr lang="en-US" dirty="0"/>
              <a:t>Dr. Ida Sim gave a talk on N-of-1 Studies</a:t>
            </a:r>
          </a:p>
          <a:p>
            <a:r>
              <a:rPr lang="en-US" dirty="0"/>
              <a:t>An atrial fibrillation interest group organically formed</a:t>
            </a:r>
          </a:p>
          <a:p>
            <a:pPr lvl="1"/>
            <a:r>
              <a:rPr lang="en-US" dirty="0"/>
              <a:t>Designed this study</a:t>
            </a:r>
          </a:p>
          <a:p>
            <a:pPr lvl="1"/>
            <a:r>
              <a:rPr lang="en-US" dirty="0"/>
              <a:t>Original members of that group, including three AF patients, are coauthors of this presentation and the resulting manuscript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024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AC193-B3FE-4178-848B-89F5BA6C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E33AA5-9108-4785-A784-13824776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6" y="280460"/>
            <a:ext cx="8690415" cy="458587"/>
          </a:xfrm>
        </p:spPr>
        <p:txBody>
          <a:bodyPr/>
          <a:lstStyle/>
          <a:p>
            <a:r>
              <a:rPr lang="en-US" dirty="0"/>
              <a:t>We needed a “menu” of potential AF triggers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FA8B3FB-06EF-4530-8AD1-3F29A0E04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8" y="652321"/>
            <a:ext cx="6287149" cy="395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612BF985-664D-4550-84BC-D57110C26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057" y="2258612"/>
            <a:ext cx="2209800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N=957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55F3B4A-4C46-4815-9EEB-8610B4FDC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189" y="4364221"/>
            <a:ext cx="32861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050" dirty="0"/>
              <a:t>Groh  et al. </a:t>
            </a:r>
            <a:r>
              <a:rPr lang="en-US" altLang="en-US" sz="1050" i="1" dirty="0"/>
              <a:t>Heart Rhythm </a:t>
            </a:r>
            <a:r>
              <a:rPr lang="en-US" altLang="en-US" sz="105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649024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9757</TotalTime>
  <Words>1743</Words>
  <Application>Microsoft Office PowerPoint</Application>
  <PresentationFormat>On-screen Show (16:9)</PresentationFormat>
  <Paragraphs>370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.AppleSystemUIFont</vt:lpstr>
      <vt:lpstr>Arial</vt:lpstr>
      <vt:lpstr>Calibri</vt:lpstr>
      <vt:lpstr>Garamond</vt:lpstr>
      <vt:lpstr>Segoe Condensed</vt:lpstr>
      <vt:lpstr>Times New Roman</vt:lpstr>
      <vt:lpstr>Wingdings</vt:lpstr>
      <vt:lpstr>UCSF Classic</vt:lpstr>
      <vt:lpstr>UCSF Contemporary</vt:lpstr>
      <vt:lpstr>PowerPoint Presentation</vt:lpstr>
      <vt:lpstr>Disclosures </vt:lpstr>
      <vt:lpstr>Funder  </vt:lpstr>
      <vt:lpstr>Risk Factors for Atrial Fibrillation </vt:lpstr>
      <vt:lpstr>What about acute effects? </vt:lpstr>
      <vt:lpstr>PowerPoint Presentation</vt:lpstr>
      <vt:lpstr>N-of-1 Studies </vt:lpstr>
      <vt:lpstr>2014 Health eHeart Alliance Patient-Powered Research Summit</vt:lpstr>
      <vt:lpstr>We needed a “menu” of potential AF triggers</vt:lpstr>
      <vt:lpstr>Methods: Inclusion Criteria </vt:lpstr>
      <vt:lpstr>Methods: Exclusion Criteria 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Methods: Outcomes </vt:lpstr>
      <vt:lpstr>Methods: Power Calculations  </vt:lpstr>
      <vt:lpstr>PowerPoint Presentation</vt:lpstr>
      <vt:lpstr>Results </vt:lpstr>
      <vt:lpstr>Results </vt:lpstr>
      <vt:lpstr>Results </vt:lpstr>
      <vt:lpstr>Results</vt:lpstr>
      <vt:lpstr>Results </vt:lpstr>
      <vt:lpstr>Results: N-of-1 Trials  </vt:lpstr>
      <vt:lpstr>Meta-analyses of all treatment periods</vt:lpstr>
      <vt:lpstr>Network meta-analyses of all treatment periods: intention-to-treat</vt:lpstr>
      <vt:lpstr>Network meta-analyses of all treatment periods: per-protocol </vt:lpstr>
      <vt:lpstr>Limitations </vt:lpstr>
      <vt:lpstr>Conclusions 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Marcus, Gregory</cp:lastModifiedBy>
  <cp:revision>192</cp:revision>
  <dcterms:created xsi:type="dcterms:W3CDTF">2017-04-18T17:07:44Z</dcterms:created>
  <dcterms:modified xsi:type="dcterms:W3CDTF">2021-11-10T21:25:17Z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