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3" r:id="rId5"/>
    <p:sldId id="259" r:id="rId6"/>
    <p:sldId id="260" r:id="rId7"/>
    <p:sldId id="261" r:id="rId8"/>
    <p:sldId id="272" r:id="rId9"/>
    <p:sldId id="262" r:id="rId10"/>
    <p:sldId id="264" r:id="rId11"/>
    <p:sldId id="265" r:id="rId12"/>
    <p:sldId id="266" r:id="rId13"/>
    <p:sldId id="271"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39A672-EBA4-C2A2-1D44-1AA6B0F7C54C}" name="Kirsten Dorans" initials="KD" userId="S::kdorans@tulane.edu::dea554f5-9f97-44e0-aa65-cbff4b1ea23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4" autoAdjust="0"/>
    <p:restoredTop sz="84606" autoAdjust="0"/>
  </p:normalViewPr>
  <p:slideViewPr>
    <p:cSldViewPr snapToGrid="0">
      <p:cViewPr varScale="1">
        <p:scale>
          <a:sx n="170" d="100"/>
          <a:sy n="170" d="100"/>
        </p:scale>
        <p:origin x="31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he\Box%20Sync\Projects\CRHC%20Project\Publications\Phase%20I%20Paper\20211012%20Resul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he\Box%20Sync\Projects\CRHC%20Project\Publications\Phase%20I%20Paper\20211012%20Resul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he\Box%20Sync\Projects\CRHC%20Project\Publications\Phase%20I%20Paper\20211012%20Resul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he\Box%20Sync\Projects\CRHC%20Project\Publications\Phase%20I%20Paper\20211012%20Results.xls"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jhe\Box%20Sync\Projects\CRHC%20Project\Publications\Phase%20I%20Paper\Figure%20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99726596675415"/>
          <c:y val="5.7688306283811899E-2"/>
          <c:w val="0.82827837926509185"/>
          <c:h val="0.78936065810125799"/>
        </c:manualLayout>
      </c:layout>
      <c:lineChart>
        <c:grouping val="standard"/>
        <c:varyColors val="0"/>
        <c:ser>
          <c:idx val="0"/>
          <c:order val="0"/>
          <c:tx>
            <c:strRef>
              <c:f>Figure2!$D$1</c:f>
              <c:strCache>
                <c:ptCount val="1"/>
                <c:pt idx="0">
                  <c:v>Intervention</c:v>
                </c:pt>
              </c:strCache>
            </c:strRef>
          </c:tx>
          <c:spPr>
            <a:ln w="31750" cap="rnd">
              <a:solidFill>
                <a:schemeClr val="accent1"/>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9.375E-2"/>
                  <c:y val="-6.2421972534332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FB-40D5-B496-455BD46E6C03}"/>
                </c:ext>
              </c:extLst>
            </c:dLbl>
            <c:dLbl>
              <c:idx val="1"/>
              <c:layout>
                <c:manualLayout>
                  <c:x val="-7.2916666666666671E-2"/>
                  <c:y val="-7.2825634623387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FB-40D5-B496-455BD46E6C03}"/>
                </c:ext>
              </c:extLst>
            </c:dLbl>
            <c:dLbl>
              <c:idx val="2"/>
              <c:layout>
                <c:manualLayout>
                  <c:x val="-8.6805555555555552E-2"/>
                  <c:y val="-0.131814425974530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FB-40D5-B496-455BD46E6C0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Figure2!$G$3:$G$6</c:f>
                <c:numCache>
                  <c:formatCode>General</c:formatCode>
                  <c:ptCount val="4"/>
                  <c:pt idx="0">
                    <c:v>0</c:v>
                  </c:pt>
                  <c:pt idx="1">
                    <c:v>1.2829999999999999E-2</c:v>
                  </c:pt>
                  <c:pt idx="2">
                    <c:v>1.8339999999999999E-2</c:v>
                  </c:pt>
                  <c:pt idx="3">
                    <c:v>1.6920000000000001E-2</c:v>
                  </c:pt>
                </c:numCache>
              </c:numRef>
            </c:plus>
            <c:minus>
              <c:numRef>
                <c:f>Figure2!$G$3:$G$6</c:f>
                <c:numCache>
                  <c:formatCode>General</c:formatCode>
                  <c:ptCount val="4"/>
                  <c:pt idx="0">
                    <c:v>0</c:v>
                  </c:pt>
                  <c:pt idx="1">
                    <c:v>1.2829999999999999E-2</c:v>
                  </c:pt>
                  <c:pt idx="2">
                    <c:v>1.8339999999999999E-2</c:v>
                  </c:pt>
                  <c:pt idx="3">
                    <c:v>1.6920000000000001E-2</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Figure2!$E$3:$E$6</c:f>
              <c:numCache>
                <c:formatCode>0.0%</c:formatCode>
                <c:ptCount val="4"/>
                <c:pt idx="0">
                  <c:v>0</c:v>
                </c:pt>
                <c:pt idx="1">
                  <c:v>0.17879999999999999</c:v>
                </c:pt>
                <c:pt idx="2">
                  <c:v>0.2702</c:v>
                </c:pt>
                <c:pt idx="3">
                  <c:v>0.5696</c:v>
                </c:pt>
              </c:numCache>
            </c:numRef>
          </c:val>
          <c:smooth val="0"/>
          <c:extLst>
            <c:ext xmlns:c16="http://schemas.microsoft.com/office/drawing/2014/chart" uri="{C3380CC4-5D6E-409C-BE32-E72D297353CC}">
              <c16:uniqueId val="{00000003-E5FB-40D5-B496-455BD46E6C03}"/>
            </c:ext>
          </c:extLst>
        </c:ser>
        <c:ser>
          <c:idx val="1"/>
          <c:order val="1"/>
          <c:tx>
            <c:strRef>
              <c:f>Figure2!$H$1</c:f>
              <c:strCache>
                <c:ptCount val="1"/>
                <c:pt idx="0">
                  <c:v>Control</c:v>
                </c:pt>
              </c:strCache>
            </c:strRef>
          </c:tx>
          <c:spPr>
            <a:ln w="31750" cap="rnd">
              <a:solidFill>
                <a:schemeClr val="accent2"/>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4-E5FB-40D5-B496-455BD46E6C03}"/>
                </c:ext>
              </c:extLst>
            </c:dLbl>
            <c:dLbl>
              <c:idx val="1"/>
              <c:layout>
                <c:manualLayout>
                  <c:x val="-7.2916666666666671E-2"/>
                  <c:y val="6.7623803578859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FB-40D5-B496-455BD46E6C03}"/>
                </c:ext>
              </c:extLst>
            </c:dLbl>
            <c:dLbl>
              <c:idx val="2"/>
              <c:layout>
                <c:manualLayout>
                  <c:x val="-6.25E-2"/>
                  <c:y val="-6.2421972534332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FB-40D5-B496-455BD46E6C03}"/>
                </c:ext>
              </c:extLst>
            </c:dLbl>
            <c:dLbl>
              <c:idx val="3"/>
              <c:tx>
                <c:rich>
                  <a:bodyPr/>
                  <a:lstStyle/>
                  <a:p>
                    <a:r>
                      <a:rPr lang="en-US"/>
                      <a:t>19.9%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694-461A-B0F1-3BC92E5A2CA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Figure2!$K$3:$K$6</c:f>
                <c:numCache>
                  <c:formatCode>General</c:formatCode>
                  <c:ptCount val="4"/>
                  <c:pt idx="0">
                    <c:v>0</c:v>
                  </c:pt>
                  <c:pt idx="1">
                    <c:v>1.1469999999999999E-2</c:v>
                  </c:pt>
                  <c:pt idx="2">
                    <c:v>8.0400000000000003E-3</c:v>
                  </c:pt>
                  <c:pt idx="3">
                    <c:v>1.2500000000000001E-2</c:v>
                  </c:pt>
                </c:numCache>
              </c:numRef>
            </c:plus>
            <c:minus>
              <c:numRef>
                <c:f>Figure2!$K$3:$K$6</c:f>
                <c:numCache>
                  <c:formatCode>General</c:formatCode>
                  <c:ptCount val="4"/>
                  <c:pt idx="0">
                    <c:v>0</c:v>
                  </c:pt>
                  <c:pt idx="1">
                    <c:v>1.1469999999999999E-2</c:v>
                  </c:pt>
                  <c:pt idx="2">
                    <c:v>8.0400000000000003E-3</c:v>
                  </c:pt>
                  <c:pt idx="3">
                    <c:v>1.2500000000000001E-2</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Figure2!$I$3:$I$6</c:f>
              <c:numCache>
                <c:formatCode>0.0%</c:formatCode>
                <c:ptCount val="4"/>
                <c:pt idx="0">
                  <c:v>0</c:v>
                </c:pt>
                <c:pt idx="1">
                  <c:v>0.13420000000000001</c:v>
                </c:pt>
                <c:pt idx="2">
                  <c:v>6.4509999999999998E-2</c:v>
                </c:pt>
                <c:pt idx="3">
                  <c:v>0.19950000000000001</c:v>
                </c:pt>
              </c:numCache>
            </c:numRef>
          </c:val>
          <c:smooth val="0"/>
          <c:extLst>
            <c:ext xmlns:c16="http://schemas.microsoft.com/office/drawing/2014/chart" uri="{C3380CC4-5D6E-409C-BE32-E72D297353CC}">
              <c16:uniqueId val="{00000007-E5FB-40D5-B496-455BD46E6C03}"/>
            </c:ext>
          </c:extLst>
        </c:ser>
        <c:dLbls>
          <c:showLegendKey val="0"/>
          <c:showVal val="0"/>
          <c:showCatName val="0"/>
          <c:showSerName val="0"/>
          <c:showPercent val="0"/>
          <c:showBubbleSize val="0"/>
        </c:dLbls>
        <c:marker val="1"/>
        <c:smooth val="0"/>
        <c:axId val="1234699424"/>
        <c:axId val="1"/>
      </c:lineChart>
      <c:catAx>
        <c:axId val="1234699424"/>
        <c:scaling>
          <c:orientation val="minMax"/>
        </c:scaling>
        <c:delete val="0"/>
        <c:axPos val="b"/>
        <c:title>
          <c:tx>
            <c:rich>
              <a:bodyPr/>
              <a:lstStyle/>
              <a:p>
                <a:pPr>
                  <a:defRPr/>
                </a:pPr>
                <a:r>
                  <a:rPr lang="en-US" dirty="0"/>
                  <a:t>Months</a:t>
                </a:r>
              </a:p>
            </c:rich>
          </c:tx>
          <c:overlay val="0"/>
          <c:spPr>
            <a:noFill/>
            <a:ln w="25400">
              <a:noFill/>
            </a:ln>
          </c:spPr>
        </c:title>
        <c:numFmt formatCode="General" sourceLinked="1"/>
        <c:majorTickMark val="none"/>
        <c:minorTickMark val="out"/>
        <c:tickLblPos val="nextTo"/>
        <c:spPr>
          <a:noFill/>
          <a:ln w="9525" cap="flat" cmpd="sng" algn="ctr">
            <a:solidFill>
              <a:schemeClr val="tx1">
                <a:lumMod val="95000"/>
                <a:lumOff val="5000"/>
              </a:schemeClr>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max val="0.8"/>
        </c:scaling>
        <c:delete val="0"/>
        <c:axPos val="l"/>
        <c:numFmt formatCode="0%" sourceLinked="0"/>
        <c:majorTickMark val="out"/>
        <c:minorTickMark val="none"/>
        <c:tickLblPos val="nextTo"/>
        <c:spPr>
          <a:noFill/>
          <a:ln w="9525">
            <a:solidFill>
              <a:schemeClr val="tx1">
                <a:lumMod val="95000"/>
                <a:lumOff val="5000"/>
              </a:schemeClr>
            </a:solidFill>
          </a:ln>
          <a:effectLst/>
        </c:spPr>
        <c:txPr>
          <a:bodyPr rot="0" vert="horz"/>
          <a:lstStyle/>
          <a:p>
            <a:pPr>
              <a:defRPr/>
            </a:pPr>
            <a:endParaRPr lang="en-US"/>
          </a:p>
        </c:txPr>
        <c:crossAx val="1234699424"/>
        <c:crosses val="autoZero"/>
        <c:crossBetween val="between"/>
        <c:majorUnit val="0.2"/>
        <c:minorUnit val="0.1"/>
      </c:valAx>
      <c:spPr>
        <a:noFill/>
        <a:ln w="25400">
          <a:noFill/>
        </a:ln>
      </c:spPr>
    </c:plotArea>
    <c:legend>
      <c:legendPos val="r"/>
      <c:layout>
        <c:manualLayout>
          <c:xMode val="edge"/>
          <c:yMode val="edge"/>
          <c:x val="0.15160560659084282"/>
          <c:y val="6.0332041828104817E-2"/>
          <c:w val="0.28883284120734909"/>
          <c:h val="0.15797141696239278"/>
        </c:manualLayout>
      </c:layout>
      <c:overlay val="1"/>
      <c:spPr>
        <a:noFill/>
        <a:ln w="25400">
          <a:noFill/>
        </a:ln>
      </c:spPr>
    </c:legend>
    <c:plotVisOnly val="1"/>
    <c:dispBlanksAs val="gap"/>
    <c:showDLblsOverMax val="0"/>
  </c:chart>
  <c:spPr>
    <a:noFill/>
    <a:ln w="9525" cap="flat" cmpd="sng" algn="ctr">
      <a:noFill/>
      <a:round/>
    </a:ln>
    <a:effectLst/>
  </c:spPr>
  <c:txPr>
    <a:bodyPr/>
    <a:lstStyle/>
    <a:p>
      <a:pPr>
        <a:defRPr sz="1800" b="0" i="0" u="none" strike="noStrike" baseline="0">
          <a:solidFill>
            <a:schemeClr val="tx1">
              <a:lumMod val="95000"/>
              <a:lumOff val="5000"/>
            </a:schemeClr>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3634076990377"/>
          <c:y val="5.7688306283811899E-2"/>
          <c:w val="0.83846921478565184"/>
          <c:h val="0.78415882705673035"/>
        </c:manualLayout>
      </c:layout>
      <c:lineChart>
        <c:grouping val="standard"/>
        <c:varyColors val="0"/>
        <c:ser>
          <c:idx val="0"/>
          <c:order val="0"/>
          <c:tx>
            <c:strRef>
              <c:f>Figure2!$D$1</c:f>
              <c:strCache>
                <c:ptCount val="1"/>
                <c:pt idx="0">
                  <c:v>Intervention</c:v>
                </c:pt>
              </c:strCache>
            </c:strRef>
          </c:tx>
          <c:spPr>
            <a:ln w="31750" cap="rnd">
              <a:solidFill>
                <a:schemeClr val="accent1"/>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0.11189468655135007"/>
                  <c:y val="-6.7623803578859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70-4D14-8AF3-9A16B08876E9}"/>
                </c:ext>
              </c:extLst>
            </c:dLbl>
            <c:dLbl>
              <c:idx val="1"/>
              <c:layout>
                <c:manualLayout>
                  <c:x val="-7.5799704724409445E-2"/>
                  <c:y val="-6.2421972534332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70-4D14-8AF3-9A16B08876E9}"/>
                </c:ext>
              </c:extLst>
            </c:dLbl>
            <c:dLbl>
              <c:idx val="2"/>
              <c:layout>
                <c:manualLayout>
                  <c:x val="-8.30186384090663E-2"/>
                  <c:y val="-7.80274656679151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70-4D14-8AF3-9A16B08876E9}"/>
                </c:ext>
              </c:extLst>
            </c:dLbl>
            <c:dLbl>
              <c:idx val="3"/>
              <c:layout>
                <c:manualLayout>
                  <c:x val="-9.2592592592594287E-3"/>
                  <c:y val="-6.7901234567901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70-4D14-8AF3-9A16B08876E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Figure2!$G$7:$G$10</c:f>
                <c:numCache>
                  <c:formatCode>General</c:formatCode>
                  <c:ptCount val="4"/>
                  <c:pt idx="0">
                    <c:v>1.111E-2</c:v>
                  </c:pt>
                  <c:pt idx="1">
                    <c:v>1.7409999999999998E-2</c:v>
                  </c:pt>
                  <c:pt idx="2">
                    <c:v>2.2669999999999999E-2</c:v>
                  </c:pt>
                  <c:pt idx="3">
                    <c:v>1.502E-2</c:v>
                  </c:pt>
                </c:numCache>
              </c:numRef>
            </c:plus>
            <c:minus>
              <c:numRef>
                <c:f>Figure2!$G$7:$G$10</c:f>
                <c:numCache>
                  <c:formatCode>General</c:formatCode>
                  <c:ptCount val="4"/>
                  <c:pt idx="0">
                    <c:v>1.111E-2</c:v>
                  </c:pt>
                  <c:pt idx="1">
                    <c:v>1.7409999999999998E-2</c:v>
                  </c:pt>
                  <c:pt idx="2">
                    <c:v>2.2669999999999999E-2</c:v>
                  </c:pt>
                  <c:pt idx="3">
                    <c:v>1.502E-2</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Figure2!$E$7:$E$10</c:f>
              <c:numCache>
                <c:formatCode>0.0%</c:formatCode>
                <c:ptCount val="4"/>
                <c:pt idx="0">
                  <c:v>0.12609999999999999</c:v>
                </c:pt>
                <c:pt idx="1">
                  <c:v>0.45390000000000003</c:v>
                </c:pt>
                <c:pt idx="2">
                  <c:v>0.51759999999999995</c:v>
                </c:pt>
                <c:pt idx="3">
                  <c:v>0.77290000000000003</c:v>
                </c:pt>
              </c:numCache>
            </c:numRef>
          </c:val>
          <c:smooth val="0"/>
          <c:extLst>
            <c:ext xmlns:c16="http://schemas.microsoft.com/office/drawing/2014/chart" uri="{C3380CC4-5D6E-409C-BE32-E72D297353CC}">
              <c16:uniqueId val="{00000003-8570-4D14-8AF3-9A16B08876E9}"/>
            </c:ext>
          </c:extLst>
        </c:ser>
        <c:ser>
          <c:idx val="1"/>
          <c:order val="1"/>
          <c:tx>
            <c:strRef>
              <c:f>Figure2!$H$1</c:f>
              <c:strCache>
                <c:ptCount val="1"/>
                <c:pt idx="0">
                  <c:v>Control</c:v>
                </c:pt>
              </c:strCache>
            </c:strRef>
          </c:tx>
          <c:spPr>
            <a:ln w="31750" cap="rnd">
              <a:solidFill>
                <a:schemeClr val="accent2"/>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3.472222222222222E-3"/>
                  <c:y val="4.6816479400749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70-4D14-8AF3-9A16B08876E9}"/>
                </c:ext>
              </c:extLst>
            </c:dLbl>
            <c:dLbl>
              <c:idx val="1"/>
              <c:layout>
                <c:manualLayout>
                  <c:x val="-6.25E-2"/>
                  <c:y val="7.2825634623387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70-4D14-8AF3-9A16B08876E9}"/>
                </c:ext>
              </c:extLst>
            </c:dLbl>
            <c:dLbl>
              <c:idx val="2"/>
              <c:layout>
                <c:manualLayout>
                  <c:x val="-6.9444444444444448E-2"/>
                  <c:y val="5.72201414898044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70-4D14-8AF3-9A16B08876E9}"/>
                </c:ext>
              </c:extLst>
            </c:dLbl>
            <c:dLbl>
              <c:idx val="3"/>
              <c:layout>
                <c:manualLayout>
                  <c:x val="-9.2592592592594287E-3"/>
                  <c:y val="6.4814814814814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70-4D14-8AF3-9A16B08876E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Figure2!$K$7:$K$10</c:f>
                <c:numCache>
                  <c:formatCode>General</c:formatCode>
                  <c:ptCount val="4"/>
                  <c:pt idx="0">
                    <c:v>0.01</c:v>
                  </c:pt>
                  <c:pt idx="1">
                    <c:v>1.753E-2</c:v>
                  </c:pt>
                  <c:pt idx="2">
                    <c:v>1.5709999999999998E-2</c:v>
                  </c:pt>
                  <c:pt idx="3">
                    <c:v>1.584E-2</c:v>
                  </c:pt>
                </c:numCache>
              </c:numRef>
            </c:plus>
            <c:minus>
              <c:numRef>
                <c:f>Figure2!$K$7:$K$10</c:f>
                <c:numCache>
                  <c:formatCode>General</c:formatCode>
                  <c:ptCount val="4"/>
                  <c:pt idx="0">
                    <c:v>0.01</c:v>
                  </c:pt>
                  <c:pt idx="1">
                    <c:v>1.753E-2</c:v>
                  </c:pt>
                  <c:pt idx="2">
                    <c:v>1.5709999999999998E-2</c:v>
                  </c:pt>
                  <c:pt idx="3">
                    <c:v>1.584E-2</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Figure2!$I$7:$I$10</c:f>
              <c:numCache>
                <c:formatCode>0.0%</c:formatCode>
                <c:ptCount val="4"/>
                <c:pt idx="0">
                  <c:v>0.13320000000000001</c:v>
                </c:pt>
                <c:pt idx="1">
                  <c:v>0.36359999999999998</c:v>
                </c:pt>
                <c:pt idx="2">
                  <c:v>0.2135</c:v>
                </c:pt>
                <c:pt idx="3">
                  <c:v>0.44540000000000002</c:v>
                </c:pt>
              </c:numCache>
            </c:numRef>
          </c:val>
          <c:smooth val="0"/>
          <c:extLst>
            <c:ext xmlns:c16="http://schemas.microsoft.com/office/drawing/2014/chart" uri="{C3380CC4-5D6E-409C-BE32-E72D297353CC}">
              <c16:uniqueId val="{00000007-8570-4D14-8AF3-9A16B08876E9}"/>
            </c:ext>
          </c:extLst>
        </c:ser>
        <c:dLbls>
          <c:showLegendKey val="0"/>
          <c:showVal val="0"/>
          <c:showCatName val="0"/>
          <c:showSerName val="0"/>
          <c:showPercent val="0"/>
          <c:showBubbleSize val="0"/>
        </c:dLbls>
        <c:marker val="1"/>
        <c:smooth val="0"/>
        <c:axId val="1234698592"/>
        <c:axId val="1"/>
      </c:lineChart>
      <c:catAx>
        <c:axId val="1234698592"/>
        <c:scaling>
          <c:orientation val="minMax"/>
        </c:scaling>
        <c:delete val="0"/>
        <c:axPos val="b"/>
        <c:title>
          <c:tx>
            <c:rich>
              <a:bodyPr/>
              <a:lstStyle/>
              <a:p>
                <a:pPr>
                  <a:defRPr/>
                </a:pPr>
                <a:r>
                  <a:rPr lang="en-US" dirty="0"/>
                  <a:t>Months</a:t>
                </a:r>
              </a:p>
            </c:rich>
          </c:tx>
          <c:overlay val="0"/>
          <c:spPr>
            <a:noFill/>
            <a:ln w="25400">
              <a:noFill/>
            </a:ln>
          </c:spPr>
        </c:title>
        <c:numFmt formatCode="General" sourceLinked="1"/>
        <c:majorTickMark val="out"/>
        <c:minorTickMark val="out"/>
        <c:tickLblPos val="nextTo"/>
        <c:spPr>
          <a:noFill/>
          <a:ln w="9525" cap="flat" cmpd="sng" algn="ctr">
            <a:solidFill>
              <a:schemeClr val="tx1"/>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max val="1"/>
        </c:scaling>
        <c:delete val="0"/>
        <c:axPos val="l"/>
        <c:numFmt formatCode="0%" sourceLinked="0"/>
        <c:majorTickMark val="out"/>
        <c:minorTickMark val="none"/>
        <c:tickLblPos val="nextTo"/>
        <c:spPr>
          <a:noFill/>
          <a:ln w="9525">
            <a:solidFill>
              <a:schemeClr val="tx1">
                <a:lumMod val="95000"/>
                <a:lumOff val="5000"/>
              </a:schemeClr>
            </a:solidFill>
          </a:ln>
          <a:effectLst/>
        </c:spPr>
        <c:txPr>
          <a:bodyPr rot="0" vert="horz"/>
          <a:lstStyle/>
          <a:p>
            <a:pPr>
              <a:defRPr/>
            </a:pPr>
            <a:endParaRPr lang="en-US"/>
          </a:p>
        </c:txPr>
        <c:crossAx val="1234698592"/>
        <c:crosses val="autoZero"/>
        <c:crossBetween val="between"/>
        <c:majorUnit val="0.2"/>
        <c:minorUnit val="0.1"/>
      </c:valAx>
      <c:spPr>
        <a:noFill/>
        <a:ln w="25400">
          <a:noFill/>
        </a:ln>
      </c:spPr>
    </c:plotArea>
    <c:plotVisOnly val="1"/>
    <c:dispBlanksAs val="gap"/>
    <c:showDLblsOverMax val="0"/>
  </c:chart>
  <c:spPr>
    <a:noFill/>
    <a:ln w="9525" cap="flat" cmpd="sng" algn="ctr">
      <a:noFill/>
      <a:round/>
    </a:ln>
    <a:effectLst/>
  </c:spPr>
  <c:txPr>
    <a:bodyPr/>
    <a:lstStyle/>
    <a:p>
      <a:pPr>
        <a:defRPr sz="1800" b="0" i="0" u="none" strike="noStrike" baseline="0">
          <a:solidFill>
            <a:schemeClr val="tx1">
              <a:lumMod val="95000"/>
              <a:lumOff val="5000"/>
            </a:schemeClr>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3535651793526"/>
          <c:y val="5.9821057012068246E-2"/>
          <c:w val="0.81845199037620298"/>
          <c:h val="0.78302261608684676"/>
        </c:manualLayout>
      </c:layout>
      <c:lineChart>
        <c:grouping val="standard"/>
        <c:varyColors val="0"/>
        <c:ser>
          <c:idx val="0"/>
          <c:order val="0"/>
          <c:tx>
            <c:strRef>
              <c:f>Figure2!$D$1</c:f>
              <c:strCache>
                <c:ptCount val="1"/>
                <c:pt idx="0">
                  <c:v>Intervention</c:v>
                </c:pt>
              </c:strCache>
            </c:strRef>
          </c:tx>
          <c:spPr>
            <a:ln w="31750" cap="rnd">
              <a:solidFill>
                <a:schemeClr val="accent1"/>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6.5972222222222252E-2"/>
                  <c:y val="-4.6816479400749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EA-47DF-A630-10818F12F300}"/>
                </c:ext>
              </c:extLst>
            </c:dLbl>
            <c:dLbl>
              <c:idx val="1"/>
              <c:layout>
                <c:manualLayout>
                  <c:x val="-7.2916666666666671E-2"/>
                  <c:y val="6.2421972534332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EA-47DF-A630-10818F12F300}"/>
                </c:ext>
              </c:extLst>
            </c:dLbl>
            <c:dLbl>
              <c:idx val="2"/>
              <c:layout>
                <c:manualLayout>
                  <c:x val="-7.638888888888902E-2"/>
                  <c:y val="6.2421972534332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EA-47DF-A630-10818F12F30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Figure2!$G$11:$G$14</c:f>
                <c:numCache>
                  <c:formatCode>General</c:formatCode>
                  <c:ptCount val="4"/>
                  <c:pt idx="0">
                    <c:v>0.70082</c:v>
                  </c:pt>
                  <c:pt idx="1">
                    <c:v>0.74799000000000004</c:v>
                  </c:pt>
                  <c:pt idx="2">
                    <c:v>0.89981999999999995</c:v>
                  </c:pt>
                  <c:pt idx="3">
                    <c:v>0.62344999999999995</c:v>
                  </c:pt>
                </c:numCache>
              </c:numRef>
            </c:plus>
            <c:minus>
              <c:numRef>
                <c:f>Figure2!$G$11:$G$14</c:f>
                <c:numCache>
                  <c:formatCode>General</c:formatCode>
                  <c:ptCount val="4"/>
                  <c:pt idx="0">
                    <c:v>0.70082</c:v>
                  </c:pt>
                  <c:pt idx="1">
                    <c:v>0.74799000000000004</c:v>
                  </c:pt>
                  <c:pt idx="2">
                    <c:v>0.89981999999999995</c:v>
                  </c:pt>
                  <c:pt idx="3">
                    <c:v>0.62344999999999995</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Figure2!$E$11:$E$14</c:f>
              <c:numCache>
                <c:formatCode>0.0</c:formatCode>
                <c:ptCount val="4"/>
                <c:pt idx="0">
                  <c:v>156.96</c:v>
                </c:pt>
                <c:pt idx="1">
                  <c:v>142.85</c:v>
                </c:pt>
                <c:pt idx="2">
                  <c:v>141.47999999999999</c:v>
                </c:pt>
                <c:pt idx="3">
                  <c:v>130.54</c:v>
                </c:pt>
              </c:numCache>
            </c:numRef>
          </c:val>
          <c:smooth val="0"/>
          <c:extLst>
            <c:ext xmlns:c16="http://schemas.microsoft.com/office/drawing/2014/chart" uri="{C3380CC4-5D6E-409C-BE32-E72D297353CC}">
              <c16:uniqueId val="{00000003-98EA-47DF-A630-10818F12F300}"/>
            </c:ext>
          </c:extLst>
        </c:ser>
        <c:ser>
          <c:idx val="1"/>
          <c:order val="1"/>
          <c:tx>
            <c:strRef>
              <c:f>Figure2!$H$1</c:f>
              <c:strCache>
                <c:ptCount val="1"/>
                <c:pt idx="0">
                  <c:v>Control</c:v>
                </c:pt>
              </c:strCache>
            </c:strRef>
          </c:tx>
          <c:spPr>
            <a:ln w="31750" cap="rnd">
              <a:solidFill>
                <a:schemeClr val="accent2"/>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0.1111111111111111"/>
                  <c:y val="4.6816479400749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EA-47DF-A630-10818F12F300}"/>
                </c:ext>
              </c:extLst>
            </c:dLbl>
            <c:dLbl>
              <c:idx val="1"/>
              <c:layout>
                <c:manualLayout>
                  <c:x val="-7.2916666666666671E-2"/>
                  <c:y val="-6.7623803578859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EA-47DF-A630-10818F12F300}"/>
                </c:ext>
              </c:extLst>
            </c:dLbl>
            <c:dLbl>
              <c:idx val="2"/>
              <c:layout>
                <c:manualLayout>
                  <c:x val="-6.9444444444444448E-2"/>
                  <c:y val="-5.2018310445276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EA-47DF-A630-10818F12F30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Figure2!$K$11:$K$14</c:f>
                <c:numCache>
                  <c:formatCode>General</c:formatCode>
                  <c:ptCount val="4"/>
                  <c:pt idx="0">
                    <c:v>0.62224999999999997</c:v>
                  </c:pt>
                  <c:pt idx="1">
                    <c:v>0.76380000000000003</c:v>
                  </c:pt>
                  <c:pt idx="2">
                    <c:v>0.83</c:v>
                  </c:pt>
                  <c:pt idx="3">
                    <c:v>0.66476999999999997</c:v>
                  </c:pt>
                </c:numCache>
              </c:numRef>
            </c:plus>
            <c:minus>
              <c:numRef>
                <c:f>Figure2!$K$11:$K$14</c:f>
                <c:numCache>
                  <c:formatCode>General</c:formatCode>
                  <c:ptCount val="4"/>
                  <c:pt idx="0">
                    <c:v>0.62224999999999997</c:v>
                  </c:pt>
                  <c:pt idx="1">
                    <c:v>0.76380000000000003</c:v>
                  </c:pt>
                  <c:pt idx="2">
                    <c:v>0.83</c:v>
                  </c:pt>
                  <c:pt idx="3">
                    <c:v>0.66476999999999997</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Figure2!$I$11:$I$14</c:f>
              <c:numCache>
                <c:formatCode>0.0</c:formatCode>
                <c:ptCount val="4"/>
                <c:pt idx="0">
                  <c:v>155.38</c:v>
                </c:pt>
                <c:pt idx="1">
                  <c:v>146.53</c:v>
                </c:pt>
                <c:pt idx="2">
                  <c:v>154.83000000000001</c:v>
                </c:pt>
                <c:pt idx="3">
                  <c:v>143.53</c:v>
                </c:pt>
              </c:numCache>
            </c:numRef>
          </c:val>
          <c:smooth val="0"/>
          <c:extLst>
            <c:ext xmlns:c16="http://schemas.microsoft.com/office/drawing/2014/chart" uri="{C3380CC4-5D6E-409C-BE32-E72D297353CC}">
              <c16:uniqueId val="{00000007-98EA-47DF-A630-10818F12F300}"/>
            </c:ext>
          </c:extLst>
        </c:ser>
        <c:dLbls>
          <c:showLegendKey val="0"/>
          <c:showVal val="0"/>
          <c:showCatName val="0"/>
          <c:showSerName val="0"/>
          <c:showPercent val="0"/>
          <c:showBubbleSize val="0"/>
        </c:dLbls>
        <c:marker val="1"/>
        <c:smooth val="0"/>
        <c:axId val="1343545536"/>
        <c:axId val="1"/>
      </c:lineChart>
      <c:catAx>
        <c:axId val="1343545536"/>
        <c:scaling>
          <c:orientation val="minMax"/>
        </c:scaling>
        <c:delete val="0"/>
        <c:axPos val="b"/>
        <c:title>
          <c:tx>
            <c:rich>
              <a:bodyPr/>
              <a:lstStyle/>
              <a:p>
                <a:pPr>
                  <a:defRPr/>
                </a:pPr>
                <a:r>
                  <a:rPr lang="en-US" dirty="0"/>
                  <a:t>Months</a:t>
                </a:r>
              </a:p>
            </c:rich>
          </c:tx>
          <c:overlay val="0"/>
          <c:spPr>
            <a:noFill/>
            <a:ln w="25400">
              <a:noFill/>
            </a:ln>
          </c:spPr>
        </c:title>
        <c:numFmt formatCode="General" sourceLinked="1"/>
        <c:majorTickMark val="out"/>
        <c:minorTickMark val="out"/>
        <c:tickLblPos val="nextTo"/>
        <c:spPr>
          <a:noFill/>
          <a:ln w="9525" cap="flat" cmpd="sng" algn="ctr">
            <a:solidFill>
              <a:schemeClr val="tx1"/>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max val="180"/>
          <c:min val="120"/>
        </c:scaling>
        <c:delete val="0"/>
        <c:axPos val="l"/>
        <c:numFmt formatCode="0" sourceLinked="0"/>
        <c:majorTickMark val="out"/>
        <c:minorTickMark val="none"/>
        <c:tickLblPos val="nextTo"/>
        <c:spPr>
          <a:noFill/>
          <a:ln w="9525">
            <a:solidFill>
              <a:schemeClr val="tx1">
                <a:lumMod val="95000"/>
                <a:lumOff val="5000"/>
              </a:schemeClr>
            </a:solidFill>
          </a:ln>
          <a:effectLst/>
        </c:spPr>
        <c:txPr>
          <a:bodyPr rot="0" vert="horz"/>
          <a:lstStyle/>
          <a:p>
            <a:pPr>
              <a:defRPr/>
            </a:pPr>
            <a:endParaRPr lang="en-US"/>
          </a:p>
        </c:txPr>
        <c:crossAx val="1343545536"/>
        <c:crosses val="autoZero"/>
        <c:crossBetween val="between"/>
        <c:majorUnit val="20"/>
        <c:minorUnit val="10"/>
      </c:valAx>
      <c:spPr>
        <a:noFill/>
        <a:ln w="25400">
          <a:noFill/>
        </a:ln>
      </c:spPr>
    </c:plotArea>
    <c:plotVisOnly val="1"/>
    <c:dispBlanksAs val="gap"/>
    <c:showDLblsOverMax val="0"/>
  </c:chart>
  <c:spPr>
    <a:noFill/>
    <a:ln w="9525" cap="flat" cmpd="sng" algn="ctr">
      <a:noFill/>
      <a:round/>
    </a:ln>
    <a:effectLst/>
  </c:spPr>
  <c:txPr>
    <a:bodyPr/>
    <a:lstStyle/>
    <a:p>
      <a:pPr>
        <a:defRPr sz="1800" b="0" i="0" u="none" strike="noStrike" baseline="0">
          <a:solidFill>
            <a:schemeClr val="tx1">
              <a:lumMod val="95000"/>
              <a:lumOff val="5000"/>
            </a:schemeClr>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43115704286965"/>
          <c:y val="5.9821057012068246E-2"/>
          <c:w val="0.8263743985126859"/>
          <c:h val="0.78202607632847398"/>
        </c:manualLayout>
      </c:layout>
      <c:lineChart>
        <c:grouping val="standard"/>
        <c:varyColors val="0"/>
        <c:ser>
          <c:idx val="0"/>
          <c:order val="0"/>
          <c:tx>
            <c:strRef>
              <c:f>Figure2!$D$1</c:f>
              <c:strCache>
                <c:ptCount val="1"/>
                <c:pt idx="0">
                  <c:v>Intervention</c:v>
                </c:pt>
              </c:strCache>
            </c:strRef>
          </c:tx>
          <c:spPr>
            <a:ln w="31750" cap="rnd">
              <a:solidFill>
                <a:schemeClr val="accent1"/>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6.2500000000000028E-2"/>
                  <c:y val="-4.6816479400749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29-418E-B234-A8DFA8271DFE}"/>
                </c:ext>
              </c:extLst>
            </c:dLbl>
            <c:dLbl>
              <c:idx val="1"/>
              <c:layout>
                <c:manualLayout>
                  <c:x val="-5.9027777777777776E-2"/>
                  <c:y val="5.20183104452767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29-418E-B234-A8DFA8271DFE}"/>
                </c:ext>
              </c:extLst>
            </c:dLbl>
            <c:dLbl>
              <c:idx val="2"/>
              <c:layout>
                <c:manualLayout>
                  <c:x val="-5.5555555555555552E-2"/>
                  <c:y val="5.20183104452767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29-418E-B234-A8DFA8271DF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errBars>
            <c:errDir val="y"/>
            <c:errBarType val="both"/>
            <c:errValType val="cust"/>
            <c:noEndCap val="0"/>
            <c:plus>
              <c:numRef>
                <c:f>Figure2!$G$15:$G$18</c:f>
                <c:numCache>
                  <c:formatCode>General</c:formatCode>
                  <c:ptCount val="4"/>
                  <c:pt idx="0">
                    <c:v>0.39150000000000001</c:v>
                  </c:pt>
                  <c:pt idx="1">
                    <c:v>0.41393999999999997</c:v>
                  </c:pt>
                  <c:pt idx="2">
                    <c:v>0.52027999999999996</c:v>
                  </c:pt>
                  <c:pt idx="3">
                    <c:v>0.42238999999999999</c:v>
                  </c:pt>
                </c:numCache>
              </c:numRef>
            </c:plus>
            <c:minus>
              <c:numRef>
                <c:f>Figure2!$G$15:$G$18</c:f>
                <c:numCache>
                  <c:formatCode>General</c:formatCode>
                  <c:ptCount val="4"/>
                  <c:pt idx="0">
                    <c:v>0.39150000000000001</c:v>
                  </c:pt>
                  <c:pt idx="1">
                    <c:v>0.41393999999999997</c:v>
                  </c:pt>
                  <c:pt idx="2">
                    <c:v>0.52027999999999996</c:v>
                  </c:pt>
                  <c:pt idx="3">
                    <c:v>0.42238999999999999</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Figure2!$E$15:$E$18</c:f>
              <c:numCache>
                <c:formatCode>0.0</c:formatCode>
                <c:ptCount val="4"/>
                <c:pt idx="0">
                  <c:v>87.938400000000001</c:v>
                </c:pt>
                <c:pt idx="1">
                  <c:v>81.024100000000004</c:v>
                </c:pt>
                <c:pt idx="2">
                  <c:v>78.182299999999998</c:v>
                </c:pt>
                <c:pt idx="3">
                  <c:v>73.185900000000004</c:v>
                </c:pt>
              </c:numCache>
            </c:numRef>
          </c:val>
          <c:smooth val="0"/>
          <c:extLst>
            <c:ext xmlns:c16="http://schemas.microsoft.com/office/drawing/2014/chart" uri="{C3380CC4-5D6E-409C-BE32-E72D297353CC}">
              <c16:uniqueId val="{00000003-8429-418E-B234-A8DFA8271DFE}"/>
            </c:ext>
          </c:extLst>
        </c:ser>
        <c:ser>
          <c:idx val="1"/>
          <c:order val="1"/>
          <c:tx>
            <c:strRef>
              <c:f>Figure2!$H$1</c:f>
              <c:strCache>
                <c:ptCount val="1"/>
                <c:pt idx="0">
                  <c:v>Control</c:v>
                </c:pt>
              </c:strCache>
            </c:strRef>
          </c:tx>
          <c:spPr>
            <a:ln w="31750" cap="rnd">
              <a:solidFill>
                <a:schemeClr val="accent2"/>
              </a:solidFill>
              <a:round/>
            </a:ln>
            <a:effectLst/>
          </c:spPr>
          <c:marker>
            <c:symbol val="circle"/>
            <c:size val="5"/>
            <c:spPr>
              <a:solidFill>
                <a:schemeClr val="tx1">
                  <a:lumMod val="95000"/>
                  <a:lumOff val="5000"/>
                </a:schemeClr>
              </a:solidFill>
              <a:ln>
                <a:solidFill>
                  <a:schemeClr val="tx1">
                    <a:lumMod val="95000"/>
                    <a:lumOff val="5000"/>
                  </a:schemeClr>
                </a:solidFill>
              </a:ln>
            </c:spPr>
          </c:marker>
          <c:dLbls>
            <c:dLbl>
              <c:idx val="0"/>
              <c:layout>
                <c:manualLayout>
                  <c:x val="-7.6388888888888895E-2"/>
                  <c:y val="6.7623803578859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29-418E-B234-A8DFA8271DFE}"/>
                </c:ext>
              </c:extLst>
            </c:dLbl>
            <c:dLbl>
              <c:idx val="1"/>
              <c:layout>
                <c:manualLayout>
                  <c:x val="-6.25E-2"/>
                  <c:y val="-6.7623803578859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29-418E-B234-A8DFA8271DFE}"/>
                </c:ext>
              </c:extLst>
            </c:dLbl>
            <c:dLbl>
              <c:idx val="2"/>
              <c:layout>
                <c:manualLayout>
                  <c:x val="-5.5555555555555552E-2"/>
                  <c:y val="-4.6816479400749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29-418E-B234-A8DFA8271DF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Figure2!$K$15:$K$18</c:f>
                <c:numCache>
                  <c:formatCode>General</c:formatCode>
                  <c:ptCount val="4"/>
                  <c:pt idx="0">
                    <c:v>0.37883</c:v>
                  </c:pt>
                  <c:pt idx="1">
                    <c:v>0.38551999999999997</c:v>
                  </c:pt>
                  <c:pt idx="2">
                    <c:v>0.55303000000000002</c:v>
                  </c:pt>
                  <c:pt idx="3">
                    <c:v>0.41646</c:v>
                  </c:pt>
                </c:numCache>
              </c:numRef>
            </c:plus>
            <c:minus>
              <c:numRef>
                <c:f>Figure2!$K$15:$K$18</c:f>
                <c:numCache>
                  <c:formatCode>General</c:formatCode>
                  <c:ptCount val="4"/>
                  <c:pt idx="0">
                    <c:v>0.37883</c:v>
                  </c:pt>
                  <c:pt idx="1">
                    <c:v>0.38551999999999997</c:v>
                  </c:pt>
                  <c:pt idx="2">
                    <c:v>0.55303000000000002</c:v>
                  </c:pt>
                  <c:pt idx="3">
                    <c:v>0.41646</c:v>
                  </c:pt>
                </c:numCache>
              </c:numRef>
            </c:minus>
            <c:spPr>
              <a:ln w="25400">
                <a:solidFill>
                  <a:schemeClr val="tx1">
                    <a:lumMod val="95000"/>
                    <a:lumOff val="5000"/>
                  </a:schemeClr>
                </a:solidFill>
                <a:prstDash val="solid"/>
              </a:ln>
            </c:spPr>
          </c:errBars>
          <c:cat>
            <c:numRef>
              <c:f>Figure2!$B$3:$B$6</c:f>
              <c:numCache>
                <c:formatCode>General</c:formatCode>
                <c:ptCount val="4"/>
                <c:pt idx="0">
                  <c:v>0</c:v>
                </c:pt>
                <c:pt idx="1">
                  <c:v>6</c:v>
                </c:pt>
                <c:pt idx="2">
                  <c:v>12</c:v>
                </c:pt>
                <c:pt idx="3">
                  <c:v>18</c:v>
                </c:pt>
              </c:numCache>
            </c:numRef>
          </c:cat>
          <c:val>
            <c:numRef>
              <c:f>Figure2!$I$15:$I$18</c:f>
              <c:numCache>
                <c:formatCode>0.0</c:formatCode>
                <c:ptCount val="4"/>
                <c:pt idx="0">
                  <c:v>87.204300000000003</c:v>
                </c:pt>
                <c:pt idx="1">
                  <c:v>82.668499999999995</c:v>
                </c:pt>
                <c:pt idx="2">
                  <c:v>84.494399999999999</c:v>
                </c:pt>
                <c:pt idx="3">
                  <c:v>79.517600000000002</c:v>
                </c:pt>
              </c:numCache>
            </c:numRef>
          </c:val>
          <c:smooth val="0"/>
          <c:extLst>
            <c:ext xmlns:c16="http://schemas.microsoft.com/office/drawing/2014/chart" uri="{C3380CC4-5D6E-409C-BE32-E72D297353CC}">
              <c16:uniqueId val="{00000007-8429-418E-B234-A8DFA8271DFE}"/>
            </c:ext>
          </c:extLst>
        </c:ser>
        <c:dLbls>
          <c:showLegendKey val="0"/>
          <c:showVal val="0"/>
          <c:showCatName val="0"/>
          <c:showSerName val="0"/>
          <c:showPercent val="0"/>
          <c:showBubbleSize val="0"/>
        </c:dLbls>
        <c:marker val="1"/>
        <c:smooth val="0"/>
        <c:axId val="1343543456"/>
        <c:axId val="1"/>
      </c:lineChart>
      <c:catAx>
        <c:axId val="1343543456"/>
        <c:scaling>
          <c:orientation val="minMax"/>
        </c:scaling>
        <c:delete val="0"/>
        <c:axPos val="b"/>
        <c:title>
          <c:tx>
            <c:rich>
              <a:bodyPr/>
              <a:lstStyle/>
              <a:p>
                <a:pPr>
                  <a:defRPr/>
                </a:pPr>
                <a:r>
                  <a:rPr lang="en-US" dirty="0"/>
                  <a:t>Months</a:t>
                </a:r>
              </a:p>
            </c:rich>
          </c:tx>
          <c:overlay val="0"/>
          <c:spPr>
            <a:noFill/>
            <a:ln w="25400">
              <a:noFill/>
            </a:ln>
          </c:spPr>
        </c:title>
        <c:numFmt formatCode="General" sourceLinked="1"/>
        <c:majorTickMark val="out"/>
        <c:minorTickMark val="out"/>
        <c:tickLblPos val="nextTo"/>
        <c:spPr>
          <a:noFill/>
          <a:ln w="9525" cap="flat" cmpd="sng" algn="ctr">
            <a:solidFill>
              <a:schemeClr val="tx1">
                <a:lumMod val="95000"/>
                <a:lumOff val="5000"/>
              </a:schemeClr>
            </a:solidFill>
            <a:round/>
          </a:ln>
          <a:effectLst/>
        </c:spPr>
        <c:txPr>
          <a:bodyPr rot="0" vert="horz"/>
          <a:lstStyle/>
          <a:p>
            <a:pPr>
              <a:defRPr/>
            </a:pPr>
            <a:endParaRPr lang="en-US"/>
          </a:p>
        </c:txPr>
        <c:crossAx val="1"/>
        <c:crosses val="autoZero"/>
        <c:auto val="1"/>
        <c:lblAlgn val="ctr"/>
        <c:lblOffset val="100"/>
        <c:noMultiLvlLbl val="0"/>
      </c:catAx>
      <c:valAx>
        <c:axId val="1"/>
        <c:scaling>
          <c:orientation val="minMax"/>
          <c:max val="100"/>
          <c:min val="70"/>
        </c:scaling>
        <c:delete val="0"/>
        <c:axPos val="l"/>
        <c:numFmt formatCode="0" sourceLinked="0"/>
        <c:majorTickMark val="out"/>
        <c:minorTickMark val="none"/>
        <c:tickLblPos val="nextTo"/>
        <c:spPr>
          <a:noFill/>
          <a:ln w="9525">
            <a:solidFill>
              <a:schemeClr val="tx1">
                <a:lumMod val="95000"/>
                <a:lumOff val="5000"/>
              </a:schemeClr>
            </a:solidFill>
          </a:ln>
          <a:effectLst/>
        </c:spPr>
        <c:txPr>
          <a:bodyPr rot="0" vert="horz"/>
          <a:lstStyle/>
          <a:p>
            <a:pPr>
              <a:defRPr/>
            </a:pPr>
            <a:endParaRPr lang="en-US"/>
          </a:p>
        </c:txPr>
        <c:crossAx val="1343543456"/>
        <c:crosses val="autoZero"/>
        <c:crossBetween val="between"/>
        <c:majorUnit val="10"/>
        <c:minorUnit val="5"/>
      </c:valAx>
      <c:spPr>
        <a:noFill/>
        <a:ln w="25400">
          <a:noFill/>
        </a:ln>
      </c:spPr>
    </c:plotArea>
    <c:plotVisOnly val="1"/>
    <c:dispBlanksAs val="gap"/>
    <c:showDLblsOverMax val="0"/>
  </c:chart>
  <c:spPr>
    <a:noFill/>
    <a:ln w="9525" cap="flat" cmpd="sng" algn="ctr">
      <a:noFill/>
      <a:round/>
    </a:ln>
    <a:effectLst/>
  </c:spPr>
  <c:txPr>
    <a:bodyPr/>
    <a:lstStyle/>
    <a:p>
      <a:pPr>
        <a:defRPr sz="18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'Fig3 Subgrp Forest Plot'!$A$5</c:f>
              <c:strCache>
                <c:ptCount val="1"/>
                <c:pt idx="0">
                  <c:v>&gt;=60</c:v>
                </c:pt>
              </c:strCache>
            </c:strRef>
          </c:tx>
          <c:spPr>
            <a:ln w="19050" cap="rnd">
              <a:solidFill>
                <a:schemeClr val="tx1"/>
              </a:solidFill>
              <a:round/>
            </a:ln>
            <a:effectLst/>
          </c:spPr>
          <c:marker>
            <c:symbol val="circle"/>
            <c:size val="5"/>
            <c:spPr>
              <a:solidFill>
                <a:schemeClr val="accent1"/>
              </a:solidFill>
              <a:ln w="9525">
                <a:solidFill>
                  <a:schemeClr val="accent1"/>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00-35A8-4EC9-8CFD-4A526417E463}"/>
              </c:ext>
            </c:extLst>
          </c:dPt>
          <c:dPt>
            <c:idx val="1"/>
            <c:marker>
              <c:symbol val="none"/>
            </c:marker>
            <c:bubble3D val="0"/>
            <c:extLst>
              <c:ext xmlns:c16="http://schemas.microsoft.com/office/drawing/2014/chart" uri="{C3380CC4-5D6E-409C-BE32-E72D297353CC}">
                <c16:uniqueId val="{00000001-35A8-4EC9-8CFD-4A526417E463}"/>
              </c:ext>
            </c:extLst>
          </c:dPt>
          <c:dPt>
            <c:idx val="2"/>
            <c:marker>
              <c:symbol val="none"/>
            </c:marker>
            <c:bubble3D val="0"/>
            <c:extLst>
              <c:ext xmlns:c16="http://schemas.microsoft.com/office/drawing/2014/chart" uri="{C3380CC4-5D6E-409C-BE32-E72D297353CC}">
                <c16:uniqueId val="{00000002-35A8-4EC9-8CFD-4A526417E463}"/>
              </c:ext>
            </c:extLst>
          </c:dPt>
          <c:xVal>
            <c:numRef>
              <c:f>'Fig3 Subgrp Forest Plot'!$M$4:$M$6</c:f>
              <c:numCache>
                <c:formatCode>0.0</c:formatCode>
                <c:ptCount val="3"/>
                <c:pt idx="0">
                  <c:v>36.9</c:v>
                </c:pt>
                <c:pt idx="1">
                  <c:v>34.700000000000003</c:v>
                </c:pt>
                <c:pt idx="2">
                  <c:v>39.1</c:v>
                </c:pt>
              </c:numCache>
            </c:numRef>
          </c:xVal>
          <c:yVal>
            <c:numRef>
              <c:f>'Fig3 Subgrp Forest Plot'!$L$4:$L$6</c:f>
              <c:numCache>
                <c:formatCode>General</c:formatCode>
                <c:ptCount val="3"/>
                <c:pt idx="0">
                  <c:v>16</c:v>
                </c:pt>
                <c:pt idx="1">
                  <c:v>16</c:v>
                </c:pt>
                <c:pt idx="2">
                  <c:v>16</c:v>
                </c:pt>
              </c:numCache>
            </c:numRef>
          </c:yVal>
          <c:smooth val="0"/>
          <c:extLst>
            <c:ext xmlns:c16="http://schemas.microsoft.com/office/drawing/2014/chart" uri="{C3380CC4-5D6E-409C-BE32-E72D297353CC}">
              <c16:uniqueId val="{00000003-35A8-4EC9-8CFD-4A526417E463}"/>
            </c:ext>
          </c:extLst>
        </c:ser>
        <c:ser>
          <c:idx val="1"/>
          <c:order val="1"/>
          <c:tx>
            <c:strRef>
              <c:f>'Fig3 Subgrp Forest Plot'!$A$6</c:f>
              <c:strCache>
                <c:ptCount val="1"/>
                <c:pt idx="0">
                  <c:v>&lt;60</c:v>
                </c:pt>
              </c:strCache>
            </c:strRef>
          </c:tx>
          <c:spPr>
            <a:ln w="19050" cap="rnd">
              <a:solidFill>
                <a:schemeClr val="tx1"/>
              </a:solidFill>
              <a:round/>
            </a:ln>
            <a:effectLst/>
          </c:spPr>
          <c:marker>
            <c:symbol val="circle"/>
            <c:size val="5"/>
            <c:spPr>
              <a:solidFill>
                <a:schemeClr val="accent2"/>
              </a:solidFill>
              <a:ln w="9525">
                <a:solidFill>
                  <a:schemeClr val="accent2"/>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04-35A8-4EC9-8CFD-4A526417E463}"/>
              </c:ext>
            </c:extLst>
          </c:dPt>
          <c:dPt>
            <c:idx val="1"/>
            <c:marker>
              <c:symbol val="none"/>
            </c:marker>
            <c:bubble3D val="0"/>
            <c:extLst>
              <c:ext xmlns:c16="http://schemas.microsoft.com/office/drawing/2014/chart" uri="{C3380CC4-5D6E-409C-BE32-E72D297353CC}">
                <c16:uniqueId val="{00000005-35A8-4EC9-8CFD-4A526417E463}"/>
              </c:ext>
            </c:extLst>
          </c:dPt>
          <c:dPt>
            <c:idx val="2"/>
            <c:marker>
              <c:symbol val="none"/>
            </c:marker>
            <c:bubble3D val="0"/>
            <c:extLst>
              <c:ext xmlns:c16="http://schemas.microsoft.com/office/drawing/2014/chart" uri="{C3380CC4-5D6E-409C-BE32-E72D297353CC}">
                <c16:uniqueId val="{00000006-35A8-4EC9-8CFD-4A526417E463}"/>
              </c:ext>
            </c:extLst>
          </c:dPt>
          <c:xVal>
            <c:numRef>
              <c:f>'Fig3 Subgrp Forest Plot'!$K$4:$K$6</c:f>
              <c:numCache>
                <c:formatCode>0.0</c:formatCode>
                <c:ptCount val="3"/>
                <c:pt idx="0">
                  <c:v>37.4</c:v>
                </c:pt>
                <c:pt idx="1">
                  <c:v>34.799999999999997</c:v>
                </c:pt>
                <c:pt idx="2">
                  <c:v>40</c:v>
                </c:pt>
              </c:numCache>
            </c:numRef>
          </c:xVal>
          <c:yVal>
            <c:numRef>
              <c:f>'Fig3 Subgrp Forest Plot'!$J$4:$J$6</c:f>
              <c:numCache>
                <c:formatCode>0</c:formatCode>
                <c:ptCount val="3"/>
                <c:pt idx="0">
                  <c:v>15</c:v>
                </c:pt>
                <c:pt idx="1">
                  <c:v>15</c:v>
                </c:pt>
                <c:pt idx="2">
                  <c:v>15</c:v>
                </c:pt>
              </c:numCache>
            </c:numRef>
          </c:yVal>
          <c:smooth val="0"/>
          <c:extLst>
            <c:ext xmlns:c16="http://schemas.microsoft.com/office/drawing/2014/chart" uri="{C3380CC4-5D6E-409C-BE32-E72D297353CC}">
              <c16:uniqueId val="{00000007-35A8-4EC9-8CFD-4A526417E463}"/>
            </c:ext>
          </c:extLst>
        </c:ser>
        <c:ser>
          <c:idx val="3"/>
          <c:order val="2"/>
          <c:tx>
            <c:strRef>
              <c:f>'Fig3 Subgrp Forest Plot'!$A$8</c:f>
              <c:strCache>
                <c:ptCount val="1"/>
                <c:pt idx="0">
                  <c:v>Men</c:v>
                </c:pt>
              </c:strCache>
            </c:strRef>
          </c:tx>
          <c:spPr>
            <a:ln w="19050" cap="rnd">
              <a:solidFill>
                <a:schemeClr val="tx1"/>
              </a:solidFill>
              <a:round/>
            </a:ln>
            <a:effectLst/>
          </c:spPr>
          <c:marker>
            <c:symbol val="circle"/>
            <c:size val="5"/>
            <c:spPr>
              <a:solidFill>
                <a:schemeClr val="accent4"/>
              </a:solidFill>
              <a:ln w="9525">
                <a:solidFill>
                  <a:schemeClr val="accent4"/>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08-35A8-4EC9-8CFD-4A526417E463}"/>
              </c:ext>
            </c:extLst>
          </c:dPt>
          <c:dPt>
            <c:idx val="1"/>
            <c:marker>
              <c:symbol val="none"/>
            </c:marker>
            <c:bubble3D val="0"/>
            <c:extLst>
              <c:ext xmlns:c16="http://schemas.microsoft.com/office/drawing/2014/chart" uri="{C3380CC4-5D6E-409C-BE32-E72D297353CC}">
                <c16:uniqueId val="{00000009-35A8-4EC9-8CFD-4A526417E463}"/>
              </c:ext>
            </c:extLst>
          </c:dPt>
          <c:dPt>
            <c:idx val="2"/>
            <c:marker>
              <c:symbol val="none"/>
            </c:marker>
            <c:bubble3D val="0"/>
            <c:extLst>
              <c:ext xmlns:c16="http://schemas.microsoft.com/office/drawing/2014/chart" uri="{C3380CC4-5D6E-409C-BE32-E72D297353CC}">
                <c16:uniqueId val="{0000000A-35A8-4EC9-8CFD-4A526417E463}"/>
              </c:ext>
            </c:extLst>
          </c:dPt>
          <c:xVal>
            <c:numRef>
              <c:f>'Fig3 Subgrp Forest Plot'!$M$7:$M$9</c:f>
              <c:numCache>
                <c:formatCode>0.0</c:formatCode>
                <c:ptCount val="3"/>
                <c:pt idx="0">
                  <c:v>36.4</c:v>
                </c:pt>
                <c:pt idx="1">
                  <c:v>33.9</c:v>
                </c:pt>
                <c:pt idx="2">
                  <c:v>38.9</c:v>
                </c:pt>
              </c:numCache>
            </c:numRef>
          </c:xVal>
          <c:yVal>
            <c:numRef>
              <c:f>'Fig3 Subgrp Forest Plot'!$L$7:$L$9</c:f>
              <c:numCache>
                <c:formatCode>General</c:formatCode>
                <c:ptCount val="3"/>
                <c:pt idx="0">
                  <c:v>13</c:v>
                </c:pt>
                <c:pt idx="1">
                  <c:v>13</c:v>
                </c:pt>
                <c:pt idx="2">
                  <c:v>13</c:v>
                </c:pt>
              </c:numCache>
            </c:numRef>
          </c:yVal>
          <c:smooth val="0"/>
          <c:extLst>
            <c:ext xmlns:c16="http://schemas.microsoft.com/office/drawing/2014/chart" uri="{C3380CC4-5D6E-409C-BE32-E72D297353CC}">
              <c16:uniqueId val="{0000000B-35A8-4EC9-8CFD-4A526417E463}"/>
            </c:ext>
          </c:extLst>
        </c:ser>
        <c:ser>
          <c:idx val="4"/>
          <c:order val="3"/>
          <c:tx>
            <c:strRef>
              <c:f>'Fig3 Subgrp Forest Plot'!$A$9</c:f>
              <c:strCache>
                <c:ptCount val="1"/>
                <c:pt idx="0">
                  <c:v>Women</c:v>
                </c:pt>
              </c:strCache>
            </c:strRef>
          </c:tx>
          <c:spPr>
            <a:ln w="19050" cap="rnd">
              <a:solidFill>
                <a:schemeClr val="tx1"/>
              </a:solidFill>
              <a:round/>
            </a:ln>
            <a:effectLst/>
          </c:spPr>
          <c:marker>
            <c:symbol val="circle"/>
            <c:size val="5"/>
            <c:spPr>
              <a:solidFill>
                <a:schemeClr val="accent5"/>
              </a:solidFill>
              <a:ln w="9525">
                <a:solidFill>
                  <a:schemeClr val="accent5"/>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0C-35A8-4EC9-8CFD-4A526417E463}"/>
              </c:ext>
            </c:extLst>
          </c:dPt>
          <c:dPt>
            <c:idx val="1"/>
            <c:marker>
              <c:symbol val="none"/>
            </c:marker>
            <c:bubble3D val="0"/>
            <c:extLst>
              <c:ext xmlns:c16="http://schemas.microsoft.com/office/drawing/2014/chart" uri="{C3380CC4-5D6E-409C-BE32-E72D297353CC}">
                <c16:uniqueId val="{0000000D-35A8-4EC9-8CFD-4A526417E463}"/>
              </c:ext>
            </c:extLst>
          </c:dPt>
          <c:dPt>
            <c:idx val="2"/>
            <c:marker>
              <c:symbol val="none"/>
            </c:marker>
            <c:bubble3D val="0"/>
            <c:extLst>
              <c:ext xmlns:c16="http://schemas.microsoft.com/office/drawing/2014/chart" uri="{C3380CC4-5D6E-409C-BE32-E72D297353CC}">
                <c16:uniqueId val="{0000000E-35A8-4EC9-8CFD-4A526417E463}"/>
              </c:ext>
            </c:extLst>
          </c:dPt>
          <c:xVal>
            <c:numRef>
              <c:f>'Fig3 Subgrp Forest Plot'!$K$7:$K$9</c:f>
              <c:numCache>
                <c:formatCode>0.0</c:formatCode>
                <c:ptCount val="3"/>
                <c:pt idx="0">
                  <c:v>37.700000000000003</c:v>
                </c:pt>
                <c:pt idx="1">
                  <c:v>35.5</c:v>
                </c:pt>
                <c:pt idx="2">
                  <c:v>40</c:v>
                </c:pt>
              </c:numCache>
            </c:numRef>
          </c:xVal>
          <c:yVal>
            <c:numRef>
              <c:f>'Fig3 Subgrp Forest Plot'!$J$7:$J$9</c:f>
              <c:numCache>
                <c:formatCode>0</c:formatCode>
                <c:ptCount val="3"/>
                <c:pt idx="0">
                  <c:v>12</c:v>
                </c:pt>
                <c:pt idx="1">
                  <c:v>12</c:v>
                </c:pt>
                <c:pt idx="2">
                  <c:v>12</c:v>
                </c:pt>
              </c:numCache>
            </c:numRef>
          </c:yVal>
          <c:smooth val="0"/>
          <c:extLst>
            <c:ext xmlns:c16="http://schemas.microsoft.com/office/drawing/2014/chart" uri="{C3380CC4-5D6E-409C-BE32-E72D297353CC}">
              <c16:uniqueId val="{0000000F-35A8-4EC9-8CFD-4A526417E463}"/>
            </c:ext>
          </c:extLst>
        </c:ser>
        <c:ser>
          <c:idx val="5"/>
          <c:order val="4"/>
          <c:tx>
            <c:strRef>
              <c:f>'Fig3 Subgrp Forest Plot'!$A$11</c:f>
              <c:strCache>
                <c:ptCount val="1"/>
                <c:pt idx="0">
                  <c:v>&gt;=High school</c:v>
                </c:pt>
              </c:strCache>
            </c:strRef>
          </c:tx>
          <c:spPr>
            <a:ln w="19050" cap="rnd">
              <a:solidFill>
                <a:schemeClr val="tx1"/>
              </a:solidFill>
              <a:round/>
            </a:ln>
            <a:effectLst/>
          </c:spPr>
          <c:marker>
            <c:symbol val="circle"/>
            <c:size val="5"/>
            <c:spPr>
              <a:solidFill>
                <a:schemeClr val="accent6"/>
              </a:solidFill>
              <a:ln w="9525">
                <a:solidFill>
                  <a:schemeClr val="accent6"/>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10-35A8-4EC9-8CFD-4A526417E463}"/>
              </c:ext>
            </c:extLst>
          </c:dPt>
          <c:dPt>
            <c:idx val="1"/>
            <c:marker>
              <c:symbol val="none"/>
            </c:marker>
            <c:bubble3D val="0"/>
            <c:extLst>
              <c:ext xmlns:c16="http://schemas.microsoft.com/office/drawing/2014/chart" uri="{C3380CC4-5D6E-409C-BE32-E72D297353CC}">
                <c16:uniqueId val="{00000011-35A8-4EC9-8CFD-4A526417E463}"/>
              </c:ext>
            </c:extLst>
          </c:dPt>
          <c:dPt>
            <c:idx val="2"/>
            <c:marker>
              <c:symbol val="none"/>
            </c:marker>
            <c:bubble3D val="0"/>
            <c:extLst>
              <c:ext xmlns:c16="http://schemas.microsoft.com/office/drawing/2014/chart" uri="{C3380CC4-5D6E-409C-BE32-E72D297353CC}">
                <c16:uniqueId val="{00000012-35A8-4EC9-8CFD-4A526417E463}"/>
              </c:ext>
            </c:extLst>
          </c:dPt>
          <c:xVal>
            <c:numRef>
              <c:f>'Fig3 Subgrp Forest Plot'!$M$10:$M$12</c:f>
              <c:numCache>
                <c:formatCode>0.0</c:formatCode>
                <c:ptCount val="3"/>
                <c:pt idx="0">
                  <c:v>37.700000000000003</c:v>
                </c:pt>
                <c:pt idx="1">
                  <c:v>35</c:v>
                </c:pt>
                <c:pt idx="2">
                  <c:v>40.4</c:v>
                </c:pt>
              </c:numCache>
            </c:numRef>
          </c:xVal>
          <c:yVal>
            <c:numRef>
              <c:f>'Fig3 Subgrp Forest Plot'!$L$10:$L$12</c:f>
              <c:numCache>
                <c:formatCode>General</c:formatCode>
                <c:ptCount val="3"/>
                <c:pt idx="0">
                  <c:v>10</c:v>
                </c:pt>
                <c:pt idx="1">
                  <c:v>10</c:v>
                </c:pt>
                <c:pt idx="2">
                  <c:v>10</c:v>
                </c:pt>
              </c:numCache>
            </c:numRef>
          </c:yVal>
          <c:smooth val="0"/>
          <c:extLst>
            <c:ext xmlns:c16="http://schemas.microsoft.com/office/drawing/2014/chart" uri="{C3380CC4-5D6E-409C-BE32-E72D297353CC}">
              <c16:uniqueId val="{00000013-35A8-4EC9-8CFD-4A526417E463}"/>
            </c:ext>
          </c:extLst>
        </c:ser>
        <c:ser>
          <c:idx val="6"/>
          <c:order val="5"/>
          <c:tx>
            <c:strRef>
              <c:f>'Fig3 Subgrp Forest Plot'!$A$12</c:f>
              <c:strCache>
                <c:ptCount val="1"/>
                <c:pt idx="0">
                  <c:v>&lt;High school</c:v>
                </c:pt>
              </c:strCache>
            </c:strRef>
          </c:tx>
          <c:spPr>
            <a:ln w="19050" cap="rnd">
              <a:solidFill>
                <a:schemeClr val="tx1"/>
              </a:solidFill>
              <a:round/>
            </a:ln>
            <a:effectLst/>
          </c:spPr>
          <c:marker>
            <c:symbol val="circle"/>
            <c:size val="5"/>
            <c:spPr>
              <a:solidFill>
                <a:schemeClr val="accent1">
                  <a:lumMod val="60000"/>
                </a:schemeClr>
              </a:solidFill>
              <a:ln w="9525">
                <a:solidFill>
                  <a:schemeClr val="accent1">
                    <a:lumMod val="60000"/>
                  </a:schemeClr>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14-35A8-4EC9-8CFD-4A526417E463}"/>
              </c:ext>
            </c:extLst>
          </c:dPt>
          <c:dPt>
            <c:idx val="1"/>
            <c:marker>
              <c:symbol val="none"/>
            </c:marker>
            <c:bubble3D val="0"/>
            <c:extLst>
              <c:ext xmlns:c16="http://schemas.microsoft.com/office/drawing/2014/chart" uri="{C3380CC4-5D6E-409C-BE32-E72D297353CC}">
                <c16:uniqueId val="{00000015-35A8-4EC9-8CFD-4A526417E463}"/>
              </c:ext>
            </c:extLst>
          </c:dPt>
          <c:dPt>
            <c:idx val="2"/>
            <c:marker>
              <c:symbol val="none"/>
            </c:marker>
            <c:bubble3D val="0"/>
            <c:extLst>
              <c:ext xmlns:c16="http://schemas.microsoft.com/office/drawing/2014/chart" uri="{C3380CC4-5D6E-409C-BE32-E72D297353CC}">
                <c16:uniqueId val="{00000016-35A8-4EC9-8CFD-4A526417E463}"/>
              </c:ext>
            </c:extLst>
          </c:dPt>
          <c:xVal>
            <c:numRef>
              <c:f>'Fig3 Subgrp Forest Plot'!$K$10:$K$12</c:f>
              <c:numCache>
                <c:formatCode>0.0</c:formatCode>
                <c:ptCount val="3"/>
                <c:pt idx="0">
                  <c:v>37</c:v>
                </c:pt>
                <c:pt idx="1">
                  <c:v>34.700000000000003</c:v>
                </c:pt>
                <c:pt idx="2">
                  <c:v>39.200000000000003</c:v>
                </c:pt>
              </c:numCache>
            </c:numRef>
          </c:xVal>
          <c:yVal>
            <c:numRef>
              <c:f>'Fig3 Subgrp Forest Plot'!$J$10:$J$12</c:f>
              <c:numCache>
                <c:formatCode>0</c:formatCode>
                <c:ptCount val="3"/>
                <c:pt idx="0">
                  <c:v>9</c:v>
                </c:pt>
                <c:pt idx="1">
                  <c:v>9</c:v>
                </c:pt>
                <c:pt idx="2">
                  <c:v>9</c:v>
                </c:pt>
              </c:numCache>
            </c:numRef>
          </c:yVal>
          <c:smooth val="0"/>
          <c:extLst>
            <c:ext xmlns:c16="http://schemas.microsoft.com/office/drawing/2014/chart" uri="{C3380CC4-5D6E-409C-BE32-E72D297353CC}">
              <c16:uniqueId val="{00000017-35A8-4EC9-8CFD-4A526417E463}"/>
            </c:ext>
          </c:extLst>
        </c:ser>
        <c:ser>
          <c:idx val="7"/>
          <c:order val="6"/>
          <c:tx>
            <c:strRef>
              <c:f>'Fig3 Subgrp Forest Plot'!$A$14</c:f>
              <c:strCache>
                <c:ptCount val="1"/>
                <c:pt idx="0">
                  <c:v>Yes</c:v>
                </c:pt>
              </c:strCache>
            </c:strRef>
          </c:tx>
          <c:spPr>
            <a:ln w="19050" cap="rnd">
              <a:solidFill>
                <a:schemeClr val="tx1"/>
              </a:solidFill>
              <a:round/>
            </a:ln>
            <a:effectLst/>
          </c:spPr>
          <c:marker>
            <c:symbol val="circle"/>
            <c:size val="5"/>
            <c:spPr>
              <a:solidFill>
                <a:schemeClr val="accent2">
                  <a:lumMod val="60000"/>
                </a:schemeClr>
              </a:solidFill>
              <a:ln w="9525">
                <a:solidFill>
                  <a:schemeClr val="accent2">
                    <a:lumMod val="60000"/>
                  </a:schemeClr>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18-35A8-4EC9-8CFD-4A526417E463}"/>
              </c:ext>
            </c:extLst>
          </c:dPt>
          <c:dPt>
            <c:idx val="1"/>
            <c:marker>
              <c:symbol val="none"/>
            </c:marker>
            <c:bubble3D val="0"/>
            <c:extLst>
              <c:ext xmlns:c16="http://schemas.microsoft.com/office/drawing/2014/chart" uri="{C3380CC4-5D6E-409C-BE32-E72D297353CC}">
                <c16:uniqueId val="{00000019-35A8-4EC9-8CFD-4A526417E463}"/>
              </c:ext>
            </c:extLst>
          </c:dPt>
          <c:dPt>
            <c:idx val="2"/>
            <c:marker>
              <c:symbol val="none"/>
            </c:marker>
            <c:bubble3D val="0"/>
            <c:extLst>
              <c:ext xmlns:c16="http://schemas.microsoft.com/office/drawing/2014/chart" uri="{C3380CC4-5D6E-409C-BE32-E72D297353CC}">
                <c16:uniqueId val="{0000001A-35A8-4EC9-8CFD-4A526417E463}"/>
              </c:ext>
            </c:extLst>
          </c:dPt>
          <c:xVal>
            <c:numRef>
              <c:f>'Fig3 Subgrp Forest Plot'!$M$13:$M$15</c:f>
              <c:numCache>
                <c:formatCode>0.0</c:formatCode>
                <c:ptCount val="3"/>
                <c:pt idx="0">
                  <c:v>37.5</c:v>
                </c:pt>
                <c:pt idx="1">
                  <c:v>35.200000000000003</c:v>
                </c:pt>
                <c:pt idx="2">
                  <c:v>39.799999999999997</c:v>
                </c:pt>
              </c:numCache>
            </c:numRef>
          </c:xVal>
          <c:yVal>
            <c:numRef>
              <c:f>'Fig3 Subgrp Forest Plot'!$L$13:$L$15</c:f>
              <c:numCache>
                <c:formatCode>General</c:formatCode>
                <c:ptCount val="3"/>
                <c:pt idx="0">
                  <c:v>7</c:v>
                </c:pt>
                <c:pt idx="1">
                  <c:v>7</c:v>
                </c:pt>
                <c:pt idx="2">
                  <c:v>7</c:v>
                </c:pt>
              </c:numCache>
            </c:numRef>
          </c:yVal>
          <c:smooth val="0"/>
          <c:extLst>
            <c:ext xmlns:c16="http://schemas.microsoft.com/office/drawing/2014/chart" uri="{C3380CC4-5D6E-409C-BE32-E72D297353CC}">
              <c16:uniqueId val="{0000001B-35A8-4EC9-8CFD-4A526417E463}"/>
            </c:ext>
          </c:extLst>
        </c:ser>
        <c:ser>
          <c:idx val="8"/>
          <c:order val="7"/>
          <c:tx>
            <c:strRef>
              <c:f>'Fig3 Subgrp Forest Plot'!$A$15</c:f>
              <c:strCache>
                <c:ptCount val="1"/>
                <c:pt idx="0">
                  <c:v>No</c:v>
                </c:pt>
              </c:strCache>
            </c:strRef>
          </c:tx>
          <c:spPr>
            <a:ln w="19050" cap="rnd">
              <a:solidFill>
                <a:schemeClr val="tx1"/>
              </a:solidFill>
              <a:round/>
            </a:ln>
            <a:effectLst/>
          </c:spPr>
          <c:marker>
            <c:symbol val="circle"/>
            <c:size val="5"/>
            <c:spPr>
              <a:solidFill>
                <a:schemeClr val="accent3">
                  <a:lumMod val="60000"/>
                </a:schemeClr>
              </a:solidFill>
              <a:ln w="9525">
                <a:solidFill>
                  <a:schemeClr val="accent3">
                    <a:lumMod val="60000"/>
                  </a:schemeClr>
                </a:solidFill>
              </a:ln>
              <a:effectLst/>
            </c:spPr>
          </c:marker>
          <c:dPt>
            <c:idx val="0"/>
            <c:marker>
              <c:symbol val="square"/>
              <c:size val="5"/>
              <c:spPr>
                <a:solidFill>
                  <a:schemeClr val="tx1"/>
                </a:solidFill>
                <a:ln w="9525">
                  <a:solidFill>
                    <a:schemeClr val="accent3">
                      <a:lumMod val="60000"/>
                    </a:schemeClr>
                  </a:solidFill>
                </a:ln>
                <a:effectLst/>
              </c:spPr>
            </c:marker>
            <c:bubble3D val="0"/>
            <c:extLst>
              <c:ext xmlns:c16="http://schemas.microsoft.com/office/drawing/2014/chart" uri="{C3380CC4-5D6E-409C-BE32-E72D297353CC}">
                <c16:uniqueId val="{0000001C-35A8-4EC9-8CFD-4A526417E463}"/>
              </c:ext>
            </c:extLst>
          </c:dPt>
          <c:dPt>
            <c:idx val="1"/>
            <c:marker>
              <c:symbol val="none"/>
            </c:marker>
            <c:bubble3D val="0"/>
            <c:extLst>
              <c:ext xmlns:c16="http://schemas.microsoft.com/office/drawing/2014/chart" uri="{C3380CC4-5D6E-409C-BE32-E72D297353CC}">
                <c16:uniqueId val="{0000001D-35A8-4EC9-8CFD-4A526417E463}"/>
              </c:ext>
            </c:extLst>
          </c:dPt>
          <c:dPt>
            <c:idx val="2"/>
            <c:marker>
              <c:symbol val="none"/>
            </c:marker>
            <c:bubble3D val="0"/>
            <c:extLst>
              <c:ext xmlns:c16="http://schemas.microsoft.com/office/drawing/2014/chart" uri="{C3380CC4-5D6E-409C-BE32-E72D297353CC}">
                <c16:uniqueId val="{0000001E-35A8-4EC9-8CFD-4A526417E463}"/>
              </c:ext>
            </c:extLst>
          </c:dPt>
          <c:xVal>
            <c:numRef>
              <c:f>'Fig3 Subgrp Forest Plot'!$K$13:$K$15</c:f>
              <c:numCache>
                <c:formatCode>0.0</c:formatCode>
                <c:ptCount val="3"/>
                <c:pt idx="0">
                  <c:v>37.200000000000003</c:v>
                </c:pt>
                <c:pt idx="1">
                  <c:v>34.700000000000003</c:v>
                </c:pt>
                <c:pt idx="2">
                  <c:v>39.700000000000003</c:v>
                </c:pt>
              </c:numCache>
            </c:numRef>
          </c:xVal>
          <c:yVal>
            <c:numRef>
              <c:f>'Fig3 Subgrp Forest Plot'!$J$13:$J$15</c:f>
              <c:numCache>
                <c:formatCode>0</c:formatCode>
                <c:ptCount val="3"/>
                <c:pt idx="0">
                  <c:v>6</c:v>
                </c:pt>
                <c:pt idx="1">
                  <c:v>6</c:v>
                </c:pt>
                <c:pt idx="2">
                  <c:v>6</c:v>
                </c:pt>
              </c:numCache>
            </c:numRef>
          </c:yVal>
          <c:smooth val="0"/>
          <c:extLst>
            <c:ext xmlns:c16="http://schemas.microsoft.com/office/drawing/2014/chart" uri="{C3380CC4-5D6E-409C-BE32-E72D297353CC}">
              <c16:uniqueId val="{0000001F-35A8-4EC9-8CFD-4A526417E463}"/>
            </c:ext>
          </c:extLst>
        </c:ser>
        <c:ser>
          <c:idx val="9"/>
          <c:order val="8"/>
          <c:tx>
            <c:strRef>
              <c:f>'Fig3 Subgrp Forest Plot'!$A$17</c:f>
              <c:strCache>
                <c:ptCount val="1"/>
                <c:pt idx="0">
                  <c:v>High</c:v>
                </c:pt>
              </c:strCache>
            </c:strRef>
          </c:tx>
          <c:spPr>
            <a:ln w="19050" cap="rnd">
              <a:solidFill>
                <a:schemeClr val="tx1"/>
              </a:solidFill>
              <a:round/>
            </a:ln>
            <a:effectLst/>
          </c:spPr>
          <c:marker>
            <c:symbol val="circle"/>
            <c:size val="5"/>
            <c:spPr>
              <a:solidFill>
                <a:schemeClr val="accent4">
                  <a:lumMod val="60000"/>
                </a:schemeClr>
              </a:solidFill>
              <a:ln w="9525">
                <a:solidFill>
                  <a:schemeClr val="accent4">
                    <a:lumMod val="60000"/>
                  </a:schemeClr>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20-35A8-4EC9-8CFD-4A526417E463}"/>
              </c:ext>
            </c:extLst>
          </c:dPt>
          <c:dPt>
            <c:idx val="1"/>
            <c:marker>
              <c:symbol val="none"/>
            </c:marker>
            <c:bubble3D val="0"/>
            <c:extLst>
              <c:ext xmlns:c16="http://schemas.microsoft.com/office/drawing/2014/chart" uri="{C3380CC4-5D6E-409C-BE32-E72D297353CC}">
                <c16:uniqueId val="{00000021-35A8-4EC9-8CFD-4A526417E463}"/>
              </c:ext>
            </c:extLst>
          </c:dPt>
          <c:dPt>
            <c:idx val="2"/>
            <c:marker>
              <c:symbol val="none"/>
            </c:marker>
            <c:bubble3D val="0"/>
            <c:extLst>
              <c:ext xmlns:c16="http://schemas.microsoft.com/office/drawing/2014/chart" uri="{C3380CC4-5D6E-409C-BE32-E72D297353CC}">
                <c16:uniqueId val="{00000022-35A8-4EC9-8CFD-4A526417E463}"/>
              </c:ext>
            </c:extLst>
          </c:dPt>
          <c:xVal>
            <c:numRef>
              <c:f>'Fig3 Subgrp Forest Plot'!$M$16:$M$18</c:f>
              <c:numCache>
                <c:formatCode>0.0</c:formatCode>
                <c:ptCount val="3"/>
                <c:pt idx="0">
                  <c:v>35.5</c:v>
                </c:pt>
                <c:pt idx="1">
                  <c:v>33.1</c:v>
                </c:pt>
                <c:pt idx="2">
                  <c:v>37.9</c:v>
                </c:pt>
              </c:numCache>
            </c:numRef>
          </c:xVal>
          <c:yVal>
            <c:numRef>
              <c:f>'Fig3 Subgrp Forest Plot'!$L$16:$L$18</c:f>
              <c:numCache>
                <c:formatCode>General</c:formatCode>
                <c:ptCount val="3"/>
                <c:pt idx="0">
                  <c:v>4</c:v>
                </c:pt>
                <c:pt idx="1">
                  <c:v>4</c:v>
                </c:pt>
                <c:pt idx="2">
                  <c:v>4</c:v>
                </c:pt>
              </c:numCache>
            </c:numRef>
          </c:yVal>
          <c:smooth val="0"/>
          <c:extLst>
            <c:ext xmlns:c16="http://schemas.microsoft.com/office/drawing/2014/chart" uri="{C3380CC4-5D6E-409C-BE32-E72D297353CC}">
              <c16:uniqueId val="{00000023-35A8-4EC9-8CFD-4A526417E463}"/>
            </c:ext>
          </c:extLst>
        </c:ser>
        <c:ser>
          <c:idx val="10"/>
          <c:order val="9"/>
          <c:tx>
            <c:strRef>
              <c:f>'Fig3 Subgrp Forest Plot'!$A$18</c:f>
              <c:strCache>
                <c:ptCount val="1"/>
                <c:pt idx="0">
                  <c:v>Not high</c:v>
                </c:pt>
              </c:strCache>
            </c:strRef>
          </c:tx>
          <c:spPr>
            <a:ln w="19050" cap="rnd">
              <a:solidFill>
                <a:schemeClr val="tx1"/>
              </a:solidFill>
              <a:round/>
            </a:ln>
            <a:effectLst/>
          </c:spPr>
          <c:marker>
            <c:symbol val="circle"/>
            <c:size val="5"/>
            <c:spPr>
              <a:solidFill>
                <a:schemeClr val="accent5">
                  <a:lumMod val="60000"/>
                </a:schemeClr>
              </a:solidFill>
              <a:ln w="9525">
                <a:solidFill>
                  <a:schemeClr val="accent5">
                    <a:lumMod val="60000"/>
                  </a:schemeClr>
                </a:solidFill>
              </a:ln>
              <a:effectLst/>
            </c:spPr>
          </c:marker>
          <c:dPt>
            <c:idx val="0"/>
            <c:marker>
              <c:symbol val="square"/>
              <c:size val="5"/>
              <c:spPr>
                <a:solidFill>
                  <a:schemeClr val="tx1"/>
                </a:solidFill>
                <a:ln w="9525">
                  <a:solidFill>
                    <a:schemeClr val="tx1"/>
                  </a:solidFill>
                </a:ln>
                <a:effectLst/>
              </c:spPr>
            </c:marker>
            <c:bubble3D val="0"/>
            <c:extLst>
              <c:ext xmlns:c16="http://schemas.microsoft.com/office/drawing/2014/chart" uri="{C3380CC4-5D6E-409C-BE32-E72D297353CC}">
                <c16:uniqueId val="{00000024-35A8-4EC9-8CFD-4A526417E463}"/>
              </c:ext>
            </c:extLst>
          </c:dPt>
          <c:dPt>
            <c:idx val="1"/>
            <c:marker>
              <c:symbol val="none"/>
            </c:marker>
            <c:bubble3D val="0"/>
            <c:extLst>
              <c:ext xmlns:c16="http://schemas.microsoft.com/office/drawing/2014/chart" uri="{C3380CC4-5D6E-409C-BE32-E72D297353CC}">
                <c16:uniqueId val="{00000025-35A8-4EC9-8CFD-4A526417E463}"/>
              </c:ext>
            </c:extLst>
          </c:dPt>
          <c:dPt>
            <c:idx val="2"/>
            <c:marker>
              <c:symbol val="none"/>
            </c:marker>
            <c:bubble3D val="0"/>
            <c:extLst>
              <c:ext xmlns:c16="http://schemas.microsoft.com/office/drawing/2014/chart" uri="{C3380CC4-5D6E-409C-BE32-E72D297353CC}">
                <c16:uniqueId val="{00000026-35A8-4EC9-8CFD-4A526417E463}"/>
              </c:ext>
            </c:extLst>
          </c:dPt>
          <c:xVal>
            <c:numRef>
              <c:f>'Fig3 Subgrp Forest Plot'!$K$16:$K$18</c:f>
              <c:numCache>
                <c:formatCode>0.0</c:formatCode>
                <c:ptCount val="3"/>
                <c:pt idx="0">
                  <c:v>38.9</c:v>
                </c:pt>
                <c:pt idx="1">
                  <c:v>36.5</c:v>
                </c:pt>
                <c:pt idx="2">
                  <c:v>41.2</c:v>
                </c:pt>
              </c:numCache>
            </c:numRef>
          </c:xVal>
          <c:yVal>
            <c:numRef>
              <c:f>'Fig3 Subgrp Forest Plot'!$J$16:$J$18</c:f>
              <c:numCache>
                <c:formatCode>0</c:formatCode>
                <c:ptCount val="3"/>
                <c:pt idx="0">
                  <c:v>3</c:v>
                </c:pt>
                <c:pt idx="1">
                  <c:v>3</c:v>
                </c:pt>
                <c:pt idx="2">
                  <c:v>3</c:v>
                </c:pt>
              </c:numCache>
            </c:numRef>
          </c:yVal>
          <c:smooth val="0"/>
          <c:extLst>
            <c:ext xmlns:c16="http://schemas.microsoft.com/office/drawing/2014/chart" uri="{C3380CC4-5D6E-409C-BE32-E72D297353CC}">
              <c16:uniqueId val="{00000027-35A8-4EC9-8CFD-4A526417E463}"/>
            </c:ext>
          </c:extLst>
        </c:ser>
        <c:ser>
          <c:idx val="2"/>
          <c:order val="10"/>
          <c:tx>
            <c:strRef>
              <c:f>'Fig3 Subgrp Forest Plot'!$A$19</c:f>
              <c:strCache>
                <c:ptCount val="1"/>
                <c:pt idx="0">
                  <c:v>Overall</c:v>
                </c:pt>
              </c:strCache>
            </c:strRef>
          </c:tx>
          <c:spPr>
            <a:ln w="19050" cap="rnd">
              <a:solidFill>
                <a:schemeClr val="tx1"/>
              </a:solidFill>
              <a:round/>
            </a:ln>
            <a:effectLst/>
          </c:spPr>
          <c:marker>
            <c:symbol val="circle"/>
            <c:size val="5"/>
            <c:spPr>
              <a:solidFill>
                <a:schemeClr val="accent3"/>
              </a:solidFill>
              <a:ln w="9525">
                <a:solidFill>
                  <a:schemeClr val="accent3"/>
                </a:solidFill>
              </a:ln>
              <a:effectLst/>
            </c:spPr>
          </c:marker>
          <c:dPt>
            <c:idx val="0"/>
            <c:marker>
              <c:symbol val="diamond"/>
              <c:size val="10"/>
              <c:spPr>
                <a:solidFill>
                  <a:schemeClr val="tx1"/>
                </a:solidFill>
                <a:ln w="9525">
                  <a:solidFill>
                    <a:schemeClr val="tx1"/>
                  </a:solidFill>
                </a:ln>
                <a:effectLst/>
              </c:spPr>
            </c:marker>
            <c:bubble3D val="0"/>
            <c:extLst>
              <c:ext xmlns:c16="http://schemas.microsoft.com/office/drawing/2014/chart" uri="{C3380CC4-5D6E-409C-BE32-E72D297353CC}">
                <c16:uniqueId val="{00000028-35A8-4EC9-8CFD-4A526417E463}"/>
              </c:ext>
            </c:extLst>
          </c:dPt>
          <c:dPt>
            <c:idx val="1"/>
            <c:marker>
              <c:symbol val="none"/>
            </c:marker>
            <c:bubble3D val="0"/>
            <c:extLst>
              <c:ext xmlns:c16="http://schemas.microsoft.com/office/drawing/2014/chart" uri="{C3380CC4-5D6E-409C-BE32-E72D297353CC}">
                <c16:uniqueId val="{00000029-35A8-4EC9-8CFD-4A526417E463}"/>
              </c:ext>
            </c:extLst>
          </c:dPt>
          <c:dPt>
            <c:idx val="2"/>
            <c:marker>
              <c:symbol val="none"/>
            </c:marker>
            <c:bubble3D val="0"/>
            <c:extLst>
              <c:ext xmlns:c16="http://schemas.microsoft.com/office/drawing/2014/chart" uri="{C3380CC4-5D6E-409C-BE32-E72D297353CC}">
                <c16:uniqueId val="{0000002A-35A8-4EC9-8CFD-4A526417E463}"/>
              </c:ext>
            </c:extLst>
          </c:dPt>
          <c:xVal>
            <c:numRef>
              <c:f>'Fig3 Subgrp Forest Plot'!$K$19:$K$21</c:f>
              <c:numCache>
                <c:formatCode>0.0</c:formatCode>
                <c:ptCount val="3"/>
                <c:pt idx="0">
                  <c:v>37</c:v>
                </c:pt>
                <c:pt idx="1">
                  <c:v>34.9</c:v>
                </c:pt>
                <c:pt idx="2">
                  <c:v>39.1</c:v>
                </c:pt>
              </c:numCache>
            </c:numRef>
          </c:xVal>
          <c:yVal>
            <c:numRef>
              <c:f>'Fig3 Subgrp Forest Plot'!$J$19:$J$21</c:f>
              <c:numCache>
                <c:formatCode>0</c:formatCode>
                <c:ptCount val="3"/>
                <c:pt idx="0">
                  <c:v>1</c:v>
                </c:pt>
                <c:pt idx="1">
                  <c:v>1</c:v>
                </c:pt>
                <c:pt idx="2">
                  <c:v>1</c:v>
                </c:pt>
              </c:numCache>
            </c:numRef>
          </c:yVal>
          <c:smooth val="0"/>
          <c:extLst>
            <c:ext xmlns:c16="http://schemas.microsoft.com/office/drawing/2014/chart" uri="{C3380CC4-5D6E-409C-BE32-E72D297353CC}">
              <c16:uniqueId val="{0000002B-35A8-4EC9-8CFD-4A526417E463}"/>
            </c:ext>
          </c:extLst>
        </c:ser>
        <c:dLbls>
          <c:showLegendKey val="0"/>
          <c:showVal val="0"/>
          <c:showCatName val="0"/>
          <c:showSerName val="0"/>
          <c:showPercent val="0"/>
          <c:showBubbleSize val="0"/>
        </c:dLbls>
        <c:axId val="229043520"/>
        <c:axId val="229044080"/>
      </c:scatterChart>
      <c:valAx>
        <c:axId val="229043520"/>
        <c:scaling>
          <c:orientation val="minMax"/>
          <c:max val="50"/>
          <c:min val="0"/>
        </c:scaling>
        <c:delete val="0"/>
        <c:axPos val="b"/>
        <c:numFmt formatCode="0" sourceLinked="0"/>
        <c:majorTickMark val="out"/>
        <c:minorTickMark val="none"/>
        <c:tickLblPos val="nextTo"/>
        <c:spPr>
          <a:noFill/>
          <a:ln w="12700" cap="flat" cmpd="sng" algn="ctr">
            <a:solidFill>
              <a:schemeClr val="tx1">
                <a:lumMod val="95000"/>
                <a:lumOff val="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en-US"/>
          </a:p>
        </c:txPr>
        <c:crossAx val="229044080"/>
        <c:crosses val="autoZero"/>
        <c:crossBetween val="midCat"/>
        <c:majorUnit val="25"/>
        <c:minorUnit val="5"/>
      </c:valAx>
      <c:valAx>
        <c:axId val="229044080"/>
        <c:scaling>
          <c:orientation val="minMax"/>
        </c:scaling>
        <c:delete val="1"/>
        <c:axPos val="l"/>
        <c:numFmt formatCode="General" sourceLinked="1"/>
        <c:majorTickMark val="none"/>
        <c:minorTickMark val="none"/>
        <c:tickLblPos val="nextTo"/>
        <c:crossAx val="229043520"/>
        <c:crosses val="autoZero"/>
        <c:crossBetween val="midCat"/>
      </c:valAx>
      <c:spPr>
        <a:noFill/>
        <a:ln>
          <a:noFill/>
        </a:ln>
        <a:effectLst/>
      </c:spPr>
    </c:plotArea>
    <c:plotVisOnly val="1"/>
    <c:dispBlanksAs val="gap"/>
    <c:showDLblsOverMax val="0"/>
  </c:chart>
  <c:spPr>
    <a:noFill/>
    <a:ln>
      <a:noFill/>
    </a:ln>
    <a:effectLst/>
  </c:spPr>
  <c:txPr>
    <a:bodyPr/>
    <a:lstStyle/>
    <a:p>
      <a:pPr>
        <a:defRPr sz="1400">
          <a:solidFill>
            <a:schemeClr val="tx1">
              <a:lumMod val="95000"/>
              <a:lumOff val="5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BD8DC-3A5F-4DB8-A861-EDE14398B238}" type="datetimeFigureOut">
              <a:rPr lang="en-US" smtClean="0"/>
              <a:t>11/11/2021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AE3B56-BB6C-49FE-A3E4-C3BED3F54DAC}" type="slidenum">
              <a:rPr lang="en-US" smtClean="0"/>
              <a:t>‹#›</a:t>
            </a:fld>
            <a:endParaRPr lang="en-US" dirty="0"/>
          </a:p>
        </p:txBody>
      </p:sp>
    </p:spTree>
    <p:extLst>
      <p:ext uri="{BB962C8B-B14F-4D97-AF65-F5344CB8AC3E}">
        <p14:creationId xmlns:p14="http://schemas.microsoft.com/office/powerpoint/2010/main" val="305595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AE3B56-BB6C-49FE-A3E4-C3BED3F54DAC}" type="slidenum">
              <a:rPr lang="en-US" smtClean="0"/>
              <a:t>2</a:t>
            </a:fld>
            <a:endParaRPr lang="en-US" dirty="0"/>
          </a:p>
        </p:txBody>
      </p:sp>
    </p:spTree>
    <p:extLst>
      <p:ext uri="{BB962C8B-B14F-4D97-AF65-F5344CB8AC3E}">
        <p14:creationId xmlns:p14="http://schemas.microsoft.com/office/powerpoint/2010/main" val="2936942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405174-C029-471B-BA55-65514BB92936}" type="slidenum">
              <a:rPr lang="en-US" smtClean="0"/>
              <a:t>4</a:t>
            </a:fld>
            <a:endParaRPr lang="en-US" dirty="0"/>
          </a:p>
        </p:txBody>
      </p:sp>
    </p:spTree>
    <p:extLst>
      <p:ext uri="{BB962C8B-B14F-4D97-AF65-F5344CB8AC3E}">
        <p14:creationId xmlns:p14="http://schemas.microsoft.com/office/powerpoint/2010/main" val="403722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2114-5780-4553-BC31-59D0F6675C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C40E5E-4515-4FC2-8B31-F9E1A46E59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4C75AB-8CA9-404F-AC53-FDDA2FDB335D}"/>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F93D7999-E483-4CD9-817C-55A363F504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4764DF-245A-4E8D-97A3-992CDFEFB355}"/>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23354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0B8F-BC01-4DEC-924C-2C78CB1E67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992E43-DDA3-4051-87BC-3AC6D6FB3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070127-5C9C-49CE-9A17-9DA0BCC8C23E}"/>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09F3A8CF-FFA8-4B79-8D91-A62F216E30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F70D3D-E76F-4A78-86E6-AF9A35A28691}"/>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428278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0AD00F-3208-4FCD-ACEF-B47D16EEB4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BA48C-B881-4C94-A319-FDFB77B557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A00FB-8760-43B8-8B8D-B627332FA90E}"/>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3FC86FA5-7FE1-49DA-BD32-635FB99DEC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FFC9D0-E9C9-49F4-9F66-CA1AF2536401}"/>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19042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FAB2-9A1F-40AB-B44B-BFDA628156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61A4E-9572-4F55-A9F0-97FF3F0C5D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4E011-787E-4AF6-BBA7-684BD9A3FE05}"/>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1608B3C3-AFEF-4AD6-AF47-9C9E5963F4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352FE1-8A72-41E0-8A9B-F5C4C78DC4C8}"/>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181423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2627-A1A7-4E91-B792-D5FA80E782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11E9D4-357F-467E-8EB1-3A4379265D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8FD7F8-01B4-4AC1-A9E1-4B1554BB2862}"/>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6777476A-AC08-477A-ABAB-A4321C118E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8784CB-D798-4CA1-B2E9-DD704970FD15}"/>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70546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E313B-FA19-4EDE-AC04-F6A545507D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67EBC-0105-4940-9228-ED726EC108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CA3C7B-8487-4140-A857-11112CF47B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04E2F8-F7EA-46E2-A78B-953777341469}"/>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6" name="Footer Placeholder 5">
            <a:extLst>
              <a:ext uri="{FF2B5EF4-FFF2-40B4-BE49-F238E27FC236}">
                <a16:creationId xmlns:a16="http://schemas.microsoft.com/office/drawing/2014/main" id="{884631A0-B271-44AA-8BB0-1F22F2B976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7A84DCE-597A-475B-9B38-BD75BD85DD08}"/>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36064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B878-9D45-4F75-AB83-1D80CB2DFB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B3294D-0947-4A58-A9E8-754D0C37B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BA5ABA-B14C-451C-B689-1D089685DA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DA2A6F-A36F-4FFC-AB05-17DD57D74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E46546-7439-42FA-AAF7-DE2D4C5BC4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2D5F57-70CA-434E-A235-D51ACF8977C1}"/>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8" name="Footer Placeholder 7">
            <a:extLst>
              <a:ext uri="{FF2B5EF4-FFF2-40B4-BE49-F238E27FC236}">
                <a16:creationId xmlns:a16="http://schemas.microsoft.com/office/drawing/2014/main" id="{AF26C4E8-0352-45F4-9F2E-363F0EC1A4C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C5D0EFD-8791-4045-883A-B84DF5B6B015}"/>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5792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5FF0-D618-4ACD-AFC3-3F7EC04E9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8A28FF-E2D4-4003-A72B-595CF9404ADC}"/>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4" name="Footer Placeholder 3">
            <a:extLst>
              <a:ext uri="{FF2B5EF4-FFF2-40B4-BE49-F238E27FC236}">
                <a16:creationId xmlns:a16="http://schemas.microsoft.com/office/drawing/2014/main" id="{11E29CC9-F3F3-4419-8BB4-F07924BF2EB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1537BA-E5C1-4559-B6C0-90EDA0A0F291}"/>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128923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44388-66A9-4304-9748-218A6903061D}"/>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3" name="Footer Placeholder 2">
            <a:extLst>
              <a:ext uri="{FF2B5EF4-FFF2-40B4-BE49-F238E27FC236}">
                <a16:creationId xmlns:a16="http://schemas.microsoft.com/office/drawing/2014/main" id="{E4EBB08E-57F0-4068-A16C-D9F188F7E8F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47B7089-ADDE-4228-A600-F4DB090C4ADA}"/>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180398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A682-110E-4F74-AC8C-445145210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84D8FC-60CE-4F5C-970B-1223943CB0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D285D-50C4-4E6B-A107-BA5E37159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B9D06C-25E6-4187-BB78-E5F99040D1E5}"/>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6" name="Footer Placeholder 5">
            <a:extLst>
              <a:ext uri="{FF2B5EF4-FFF2-40B4-BE49-F238E27FC236}">
                <a16:creationId xmlns:a16="http://schemas.microsoft.com/office/drawing/2014/main" id="{E23B3E22-2514-4AA8-89A1-C04704BAAB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B4B891-4090-462D-8C94-205A61784E86}"/>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3037392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89E05-AE87-489F-8EDE-E9C2A396E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0042B-1DAA-4670-8627-B92FA7A89C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918351B-B08B-4E5F-BE9A-1A63DCC91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C39C78-0422-4424-B225-BB685D101EFF}"/>
              </a:ext>
            </a:extLst>
          </p:cNvPr>
          <p:cNvSpPr>
            <a:spLocks noGrp="1"/>
          </p:cNvSpPr>
          <p:nvPr>
            <p:ph type="dt" sz="half" idx="10"/>
          </p:nvPr>
        </p:nvSpPr>
        <p:spPr/>
        <p:txBody>
          <a:bodyPr/>
          <a:lstStyle/>
          <a:p>
            <a:fld id="{AEF67814-2985-48AA-A13F-1ADDA3D1241F}" type="datetimeFigureOut">
              <a:rPr lang="en-US" smtClean="0"/>
              <a:t>11/11/2021</a:t>
            </a:fld>
            <a:endParaRPr lang="en-US" dirty="0"/>
          </a:p>
        </p:txBody>
      </p:sp>
      <p:sp>
        <p:nvSpPr>
          <p:cNvPr id="6" name="Footer Placeholder 5">
            <a:extLst>
              <a:ext uri="{FF2B5EF4-FFF2-40B4-BE49-F238E27FC236}">
                <a16:creationId xmlns:a16="http://schemas.microsoft.com/office/drawing/2014/main" id="{130952BE-50D7-439F-B1C2-0F3A40684B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80296A-C463-4D8F-9AE0-8E6EB07E7DC1}"/>
              </a:ext>
            </a:extLst>
          </p:cNvPr>
          <p:cNvSpPr>
            <a:spLocks noGrp="1"/>
          </p:cNvSpPr>
          <p:nvPr>
            <p:ph type="sldNum" sz="quarter" idx="12"/>
          </p:nvPr>
        </p:nvSpPr>
        <p:spPr/>
        <p:txBody>
          <a:bodyPr/>
          <a:lstStyle/>
          <a:p>
            <a:fld id="{B4E62BDB-EED7-44A8-8514-2C15735A909D}" type="slidenum">
              <a:rPr lang="en-US" smtClean="0"/>
              <a:t>‹#›</a:t>
            </a:fld>
            <a:endParaRPr lang="en-US" dirty="0"/>
          </a:p>
        </p:txBody>
      </p:sp>
    </p:spTree>
    <p:extLst>
      <p:ext uri="{BB962C8B-B14F-4D97-AF65-F5344CB8AC3E}">
        <p14:creationId xmlns:p14="http://schemas.microsoft.com/office/powerpoint/2010/main" val="64765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6576CA-DDBC-4131-A340-ECC3932908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0AA106-2C32-45C6-B9E0-09DF0A5F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21C02-DB14-4906-8905-47A7C3D48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67814-2985-48AA-A13F-1ADDA3D1241F}" type="datetimeFigureOut">
              <a:rPr lang="en-US" smtClean="0"/>
              <a:t>11/11/2021</a:t>
            </a:fld>
            <a:endParaRPr lang="en-US" dirty="0"/>
          </a:p>
        </p:txBody>
      </p:sp>
      <p:sp>
        <p:nvSpPr>
          <p:cNvPr id="5" name="Footer Placeholder 4">
            <a:extLst>
              <a:ext uri="{FF2B5EF4-FFF2-40B4-BE49-F238E27FC236}">
                <a16:creationId xmlns:a16="http://schemas.microsoft.com/office/drawing/2014/main" id="{56BD0D12-D35B-47AB-BB0D-42A22D318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F293AA1-3DF1-4C88-8896-1A556B53E6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62BDB-EED7-44A8-8514-2C15735A909D}" type="slidenum">
              <a:rPr lang="en-US" smtClean="0"/>
              <a:t>‹#›</a:t>
            </a:fld>
            <a:endParaRPr lang="en-US" dirty="0"/>
          </a:p>
        </p:txBody>
      </p:sp>
    </p:spTree>
    <p:extLst>
      <p:ext uri="{BB962C8B-B14F-4D97-AF65-F5344CB8AC3E}">
        <p14:creationId xmlns:p14="http://schemas.microsoft.com/office/powerpoint/2010/main" val="5789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heart.org/heart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eart.org/hear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art.org/hear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5861-6CE6-42B0-B79C-8F6CD0AAA3EF}"/>
              </a:ext>
            </a:extLst>
          </p:cNvPr>
          <p:cNvSpPr>
            <a:spLocks noGrp="1"/>
          </p:cNvSpPr>
          <p:nvPr>
            <p:ph type="ctrTitle"/>
          </p:nvPr>
        </p:nvSpPr>
        <p:spPr>
          <a:xfrm>
            <a:off x="552450" y="522288"/>
            <a:ext cx="11210925" cy="2387600"/>
          </a:xfrm>
        </p:spPr>
        <p:txBody>
          <a:bodyPr>
            <a:noAutofit/>
          </a:bodyPr>
          <a:lstStyle/>
          <a:p>
            <a:r>
              <a:rPr lang="en-US" sz="4400" dirty="0">
                <a:solidFill>
                  <a:srgbClr val="C00000"/>
                </a:solidFill>
                <a:latin typeface="Times New Roman" panose="02020603050405020304" pitchFamily="18" charset="0"/>
                <a:cs typeface="Times New Roman" panose="02020603050405020304" pitchFamily="18" charset="0"/>
              </a:rPr>
              <a:t>A Cluster Randomized Trial of A Village Doctor-Led Intervention on Blood Pressure Control: China Rural Hypertension Control Project </a:t>
            </a:r>
          </a:p>
        </p:txBody>
      </p:sp>
      <p:sp>
        <p:nvSpPr>
          <p:cNvPr id="3" name="Subtitle 2">
            <a:extLst>
              <a:ext uri="{FF2B5EF4-FFF2-40B4-BE49-F238E27FC236}">
                <a16:creationId xmlns:a16="http://schemas.microsoft.com/office/drawing/2014/main" id="{482679F2-8F1C-4198-A82F-D35398C5C8AF}"/>
              </a:ext>
            </a:extLst>
          </p:cNvPr>
          <p:cNvSpPr>
            <a:spLocks noGrp="1"/>
          </p:cNvSpPr>
          <p:nvPr>
            <p:ph type="subTitle" idx="1"/>
          </p:nvPr>
        </p:nvSpPr>
        <p:spPr>
          <a:xfrm>
            <a:off x="1524000" y="3143249"/>
            <a:ext cx="9144000" cy="2238375"/>
          </a:xfrm>
        </p:spPr>
        <p:txBody>
          <a:bodyPr>
            <a:noAutofit/>
          </a:bodyPr>
          <a:lstStyle/>
          <a:p>
            <a:pPr>
              <a:lnSpc>
                <a:spcPct val="100000"/>
              </a:lnSpc>
              <a:spcBef>
                <a:spcPts val="0"/>
              </a:spcBef>
            </a:pPr>
            <a:r>
              <a:rPr lang="en-US" sz="2800" dirty="0">
                <a:latin typeface="Arial" panose="020B0604020202020204" pitchFamily="34" charset="0"/>
                <a:cs typeface="Arial" panose="020B0604020202020204" pitchFamily="34" charset="0"/>
              </a:rPr>
              <a:t>Yingxian Sun, Zhao Li, Xiaofan Guo, Ying Zhou, Nanxiang Ouyang, Liying Xing, Guozhe Sun, Jianjun Mu, Daowen Wang, Chunxia Zhao, Jun Wang, Ning Ye, Liqiang Zheng, Shuang Chen, Ye Chang, Ruihai Yang, Jiang He, for CRHCP Study Group</a:t>
            </a:r>
          </a:p>
        </p:txBody>
      </p:sp>
      <p:sp>
        <p:nvSpPr>
          <p:cNvPr id="4" name="TextBox 3">
            <a:extLst>
              <a:ext uri="{FF2B5EF4-FFF2-40B4-BE49-F238E27FC236}">
                <a16:creationId xmlns:a16="http://schemas.microsoft.com/office/drawing/2014/main" id="{370563D1-045A-4D63-ABA5-FC55FCF459C3}"/>
              </a:ext>
            </a:extLst>
          </p:cNvPr>
          <p:cNvSpPr txBox="1"/>
          <p:nvPr/>
        </p:nvSpPr>
        <p:spPr>
          <a:xfrm>
            <a:off x="2028825" y="5614985"/>
            <a:ext cx="8119530" cy="523220"/>
          </a:xfrm>
          <a:prstGeom prst="rect">
            <a:avLst/>
          </a:prstGeom>
          <a:noFill/>
        </p:spPr>
        <p:txBody>
          <a:bodyPr wrap="none" rtlCol="0">
            <a:spAutoFit/>
          </a:bodyPr>
          <a:lstStyle/>
          <a:p>
            <a:r>
              <a:rPr lang="en-US" sz="2800" i="0" dirty="0">
                <a:solidFill>
                  <a:srgbClr val="5F6368"/>
                </a:solidFill>
                <a:effectLst/>
                <a:latin typeface="Arial" panose="020B0604020202020204" pitchFamily="34" charset="0"/>
                <a:cs typeface="Arial" panose="020B0604020202020204" pitchFamily="34" charset="0"/>
              </a:rPr>
              <a:t>All authors have no conflicts of interest to declare.</a:t>
            </a:r>
            <a:endParaRPr lang="en-US" sz="2800" dirty="0">
              <a:latin typeface="Arial" panose="020B0604020202020204" pitchFamily="34" charset="0"/>
              <a:cs typeface="Arial" panose="020B0604020202020204" pitchFamily="34" charset="0"/>
            </a:endParaRPr>
          </a:p>
        </p:txBody>
      </p:sp>
      <p:pic>
        <p:nvPicPr>
          <p:cNvPr id="5" name="Picture 4">
            <a:hlinkClick r:id="rId2"/>
            <a:extLst>
              <a:ext uri="{FF2B5EF4-FFF2-40B4-BE49-F238E27FC236}">
                <a16:creationId xmlns:a16="http://schemas.microsoft.com/office/drawing/2014/main" id="{9157BE7E-9CAC-4E85-99DE-B14EF9F7D4B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3386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C747-6DFE-4266-A477-56F90406500B}"/>
              </a:ext>
            </a:extLst>
          </p:cNvPr>
          <p:cNvSpPr>
            <a:spLocks noGrp="1"/>
          </p:cNvSpPr>
          <p:nvPr>
            <p:ph type="title"/>
          </p:nvPr>
        </p:nvSpPr>
        <p:spPr>
          <a:xfrm>
            <a:off x="838200" y="231775"/>
            <a:ext cx="10515600" cy="1325563"/>
          </a:xfrm>
        </p:spPr>
        <p:txBody>
          <a:bodyPr>
            <a:normAutofit/>
          </a:bodyPr>
          <a:lstStyle/>
          <a:p>
            <a:pPr algn="ctr"/>
            <a:r>
              <a:rPr lang="en-US" sz="3600" kern="100" dirty="0">
                <a:solidFill>
                  <a:srgbClr val="C00000"/>
                </a:solidFill>
                <a:effectLst/>
                <a:latin typeface="Times New Roman" panose="02020603050405020304" pitchFamily="18" charset="0"/>
                <a:ea typeface="DengXian" panose="02010600030101010101" pitchFamily="2" charset="-122"/>
                <a:cs typeface="Times New Roman" panose="02020603050405020304" pitchFamily="18" charset="0"/>
              </a:rPr>
              <a:t>Effectiveness of the Village Doctor-Led Intervention on the Primary and Secondary Outcomes </a:t>
            </a:r>
            <a:endParaRPr lang="en-US" sz="3600" dirty="0">
              <a:solidFill>
                <a:srgbClr val="C00000"/>
              </a:solidFill>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46EAB0D-02AB-4DE1-949F-069DFECAE5E5}"/>
              </a:ext>
            </a:extLst>
          </p:cNvPr>
          <p:cNvGraphicFramePr>
            <a:graphicFrameLocks noGrp="1"/>
          </p:cNvGraphicFramePr>
          <p:nvPr>
            <p:extLst>
              <p:ext uri="{D42A27DB-BD31-4B8C-83A1-F6EECF244321}">
                <p14:modId xmlns:p14="http://schemas.microsoft.com/office/powerpoint/2010/main" val="1489261801"/>
              </p:ext>
            </p:extLst>
          </p:nvPr>
        </p:nvGraphicFramePr>
        <p:xfrm>
          <a:off x="838199" y="1550194"/>
          <a:ext cx="10515601" cy="4688681"/>
        </p:xfrm>
        <a:graphic>
          <a:graphicData uri="http://schemas.openxmlformats.org/drawingml/2006/table">
            <a:tbl>
              <a:tblPr firstRow="1" firstCol="1" bandRow="1">
                <a:tableStyleId>{5C22544A-7EE6-4342-B048-85BDC9FD1C3A}</a:tableStyleId>
              </a:tblPr>
              <a:tblGrid>
                <a:gridCol w="3829051">
                  <a:extLst>
                    <a:ext uri="{9D8B030D-6E8A-4147-A177-3AD203B41FA5}">
                      <a16:colId xmlns:a16="http://schemas.microsoft.com/office/drawing/2014/main" val="1772882697"/>
                    </a:ext>
                  </a:extLst>
                </a:gridCol>
                <a:gridCol w="1892300">
                  <a:extLst>
                    <a:ext uri="{9D8B030D-6E8A-4147-A177-3AD203B41FA5}">
                      <a16:colId xmlns:a16="http://schemas.microsoft.com/office/drawing/2014/main" val="3341745069"/>
                    </a:ext>
                  </a:extLst>
                </a:gridCol>
                <a:gridCol w="1892300">
                  <a:extLst>
                    <a:ext uri="{9D8B030D-6E8A-4147-A177-3AD203B41FA5}">
                      <a16:colId xmlns:a16="http://schemas.microsoft.com/office/drawing/2014/main" val="485783254"/>
                    </a:ext>
                  </a:extLst>
                </a:gridCol>
                <a:gridCol w="1892300">
                  <a:extLst>
                    <a:ext uri="{9D8B030D-6E8A-4147-A177-3AD203B41FA5}">
                      <a16:colId xmlns:a16="http://schemas.microsoft.com/office/drawing/2014/main" val="3517784289"/>
                    </a:ext>
                  </a:extLst>
                </a:gridCol>
                <a:gridCol w="1009650">
                  <a:extLst>
                    <a:ext uri="{9D8B030D-6E8A-4147-A177-3AD203B41FA5}">
                      <a16:colId xmlns:a16="http://schemas.microsoft.com/office/drawing/2014/main" val="3076868527"/>
                    </a:ext>
                  </a:extLst>
                </a:gridCol>
              </a:tblGrid>
              <a:tr h="699355">
                <a:tc rowSpan="2">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Study outcomes</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Proportion or mean change </a:t>
                      </a:r>
                    </a:p>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(95% CI)</a:t>
                      </a:r>
                      <a:endParaRPr lang="en-US" sz="2000" b="1" dirty="0"/>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rowSpan="2">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Net difference </a:t>
                      </a:r>
                    </a:p>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(95% CI)</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spcBef>
                          <a:spcPts val="0"/>
                        </a:spcBef>
                        <a:spcAft>
                          <a:spcPts val="0"/>
                        </a:spcAft>
                      </a:pPr>
                      <a:r>
                        <a:rPr lang="en-US" sz="2000" b="1" i="1" kern="100" dirty="0">
                          <a:solidFill>
                            <a:schemeClr val="tx1">
                              <a:lumMod val="95000"/>
                              <a:lumOff val="5000"/>
                            </a:schemeClr>
                          </a:solidFill>
                          <a:effectLst/>
                          <a:latin typeface="Arial" panose="020B0604020202020204" pitchFamily="34" charset="0"/>
                          <a:cs typeface="Arial" panose="020B0604020202020204" pitchFamily="34" charset="0"/>
                        </a:rPr>
                        <a:t>P</a:t>
                      </a: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 value</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017003"/>
                  </a:ext>
                </a:extLst>
              </a:tr>
              <a:tr h="349677">
                <a:tc vMerge="1">
                  <a:txBody>
                    <a:bodyPr/>
                    <a:lstStyle/>
                    <a:p>
                      <a:endParaRPr lang="en-US"/>
                    </a:p>
                  </a:txBody>
                  <a:tcPr/>
                </a:tc>
                <a:tc>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Intervention</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Usual care</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303942"/>
                  </a:ext>
                </a:extLst>
              </a:tr>
              <a:tr h="349677">
                <a:tc gridSpan="5">
                  <a:txBody>
                    <a:bodyPr/>
                    <a:lstStyle/>
                    <a:p>
                      <a:pPr marL="0" marR="0" algn="l">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Primary outcome</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algn="l">
                        <a:spcBef>
                          <a:spcPts val="0"/>
                        </a:spcBef>
                        <a:spcAft>
                          <a:spcPts val="0"/>
                        </a:spcAft>
                      </a:pP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2822755"/>
                  </a:ext>
                </a:extLst>
              </a:tr>
              <a:tr h="699355">
                <a:tc>
                  <a:txBody>
                    <a:bodyPr/>
                    <a:lstStyle/>
                    <a:p>
                      <a:pPr marL="102870" marR="0" algn="l">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Proportion of patients with BP &lt;130/80 mmHg at 18 months, %</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57.0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(55.3, 58.7)</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19.9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(18.7, 21.2)</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37.0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(34.9, 39.1)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&lt;0.001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2874295"/>
                  </a:ext>
                </a:extLst>
              </a:tr>
              <a:tr h="349677">
                <a:tc gridSpan="5">
                  <a:txBody>
                    <a:bodyPr/>
                    <a:lstStyle/>
                    <a:p>
                      <a:pPr marL="0" marR="0" algn="l">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Secondary and other outcomes</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algn="l">
                        <a:spcBef>
                          <a:spcPts val="0"/>
                        </a:spcBef>
                        <a:spcAft>
                          <a:spcPts val="0"/>
                        </a:spcAft>
                      </a:pP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6619872"/>
                  </a:ext>
                </a:extLst>
              </a:tr>
              <a:tr h="699355">
                <a:tc>
                  <a:txBody>
                    <a:bodyPr/>
                    <a:lstStyle/>
                    <a:p>
                      <a:pPr marL="102870" marR="0" algn="l">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Proportion of patients with BP &lt;140/90 mmHg at 18 months</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77.3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(75.8, 78.8)</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44.5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(43.0, 46.1)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32.7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(30.6, 34.9)</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&lt;0.001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4851473"/>
                  </a:ext>
                </a:extLst>
              </a:tr>
              <a:tr h="699355">
                <a:tc>
                  <a:txBody>
                    <a:bodyPr/>
                    <a:lstStyle/>
                    <a:p>
                      <a:pPr marL="102870" marR="0" algn="l">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Change in SBP from baseline to 18 months, mmHg</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-26.3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(-27.1, -25.4)</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-11.8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(-12.6, -11.0)</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-14.5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(-15.7, -13.3)</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&lt;0.001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896446"/>
                  </a:ext>
                </a:extLst>
              </a:tr>
              <a:tr h="842230">
                <a:tc>
                  <a:txBody>
                    <a:bodyPr/>
                    <a:lstStyle/>
                    <a:p>
                      <a:pPr marL="102870" marR="0" algn="l">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Change in DBP from baseline to 18 months, mm Hg</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-14.6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(-15.1, -14.2)</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-7.5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(-7.9, -7.2)</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-7.1 </a:t>
                      </a:r>
                    </a:p>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(-7.7, -6.5)</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&lt;0.001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36830" marR="3683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477549"/>
                  </a:ext>
                </a:extLst>
              </a:tr>
            </a:tbl>
          </a:graphicData>
        </a:graphic>
      </p:graphicFrame>
    </p:spTree>
    <p:extLst>
      <p:ext uri="{BB962C8B-B14F-4D97-AF65-F5344CB8AC3E}">
        <p14:creationId xmlns:p14="http://schemas.microsoft.com/office/powerpoint/2010/main" val="858176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D7A3-900C-43E8-98D4-902CD2376733}"/>
              </a:ext>
            </a:extLst>
          </p:cNvPr>
          <p:cNvSpPr>
            <a:spLocks noGrp="1"/>
          </p:cNvSpPr>
          <p:nvPr>
            <p:ph type="title"/>
          </p:nvPr>
        </p:nvSpPr>
        <p:spPr>
          <a:xfrm>
            <a:off x="838200" y="250825"/>
            <a:ext cx="10515600" cy="1325563"/>
          </a:xfrm>
        </p:spPr>
        <p:txBody>
          <a:bodyPr>
            <a:normAutofit/>
          </a:bodyPr>
          <a:lstStyle/>
          <a:p>
            <a:pPr algn="ctr"/>
            <a:r>
              <a:rPr lang="en-US" sz="3600" dirty="0">
                <a:solidFill>
                  <a:srgbClr val="C00000"/>
                </a:solidFill>
                <a:latin typeface="Times New Roman" panose="02020603050405020304" pitchFamily="18" charset="0"/>
                <a:cs typeface="Times New Roman" panose="02020603050405020304" pitchFamily="18" charset="0"/>
              </a:rPr>
              <a:t>Proportion of Patients with Controlled Blood Pressure During Trial Follow-up </a:t>
            </a:r>
          </a:p>
        </p:txBody>
      </p:sp>
      <p:graphicFrame>
        <p:nvGraphicFramePr>
          <p:cNvPr id="4" name="Chart 3">
            <a:extLst>
              <a:ext uri="{FF2B5EF4-FFF2-40B4-BE49-F238E27FC236}">
                <a16:creationId xmlns:a16="http://schemas.microsoft.com/office/drawing/2014/main" id="{2A7BB04D-0976-4A77-B48A-B9F559781825}"/>
              </a:ext>
            </a:extLst>
          </p:cNvPr>
          <p:cNvGraphicFramePr>
            <a:graphicFrameLocks noChangeAspect="1"/>
          </p:cNvGraphicFramePr>
          <p:nvPr>
            <p:extLst>
              <p:ext uri="{D42A27DB-BD31-4B8C-83A1-F6EECF244321}">
                <p14:modId xmlns:p14="http://schemas.microsoft.com/office/powerpoint/2010/main" val="2551591033"/>
              </p:ext>
            </p:extLst>
          </p:nvPr>
        </p:nvGraphicFramePr>
        <p:xfrm>
          <a:off x="640080" y="2011680"/>
          <a:ext cx="5486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0F2D1BC-64BA-40F3-A056-D30DA66C1D63}"/>
              </a:ext>
            </a:extLst>
          </p:cNvPr>
          <p:cNvSpPr txBox="1"/>
          <p:nvPr/>
        </p:nvSpPr>
        <p:spPr>
          <a:xfrm>
            <a:off x="1352549" y="1645920"/>
            <a:ext cx="4572000" cy="400110"/>
          </a:xfrm>
          <a:prstGeom prst="rect">
            <a:avLst/>
          </a:prstGeom>
          <a:noFill/>
        </p:spPr>
        <p:txBody>
          <a:bodyPr wrap="square">
            <a:spAutoFit/>
          </a:bodyPr>
          <a:lstStyle/>
          <a:p>
            <a:pPr algn="ctr"/>
            <a:r>
              <a:rPr lang="en-US" sz="2000" dirty="0">
                <a:solidFill>
                  <a:schemeClr val="tx1">
                    <a:lumMod val="95000"/>
                    <a:lumOff val="5000"/>
                  </a:schemeClr>
                </a:solidFill>
                <a:latin typeface="Arial" panose="020B0604020202020204" pitchFamily="34" charset="0"/>
                <a:cs typeface="Arial" panose="020B0604020202020204" pitchFamily="34" charset="0"/>
              </a:rPr>
              <a:t>Blood Pressure &lt; 130/80 mm Hg</a:t>
            </a:r>
            <a:endParaRPr lang="en-US" sz="2000" dirty="0"/>
          </a:p>
        </p:txBody>
      </p:sp>
      <p:graphicFrame>
        <p:nvGraphicFramePr>
          <p:cNvPr id="7" name="Chart 6">
            <a:extLst>
              <a:ext uri="{FF2B5EF4-FFF2-40B4-BE49-F238E27FC236}">
                <a16:creationId xmlns:a16="http://schemas.microsoft.com/office/drawing/2014/main" id="{6C5BAE16-8691-4D62-8658-D5FF89772CCF}"/>
              </a:ext>
            </a:extLst>
          </p:cNvPr>
          <p:cNvGraphicFramePr>
            <a:graphicFrameLocks noChangeAspect="1"/>
          </p:cNvGraphicFramePr>
          <p:nvPr>
            <p:extLst>
              <p:ext uri="{D42A27DB-BD31-4B8C-83A1-F6EECF244321}">
                <p14:modId xmlns:p14="http://schemas.microsoft.com/office/powerpoint/2010/main" val="2677062012"/>
              </p:ext>
            </p:extLst>
          </p:nvPr>
        </p:nvGraphicFramePr>
        <p:xfrm>
          <a:off x="6126480" y="201168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5866E339-C919-4100-85ED-18F385AFBFC5}"/>
              </a:ext>
            </a:extLst>
          </p:cNvPr>
          <p:cNvSpPr txBox="1"/>
          <p:nvPr/>
        </p:nvSpPr>
        <p:spPr>
          <a:xfrm>
            <a:off x="6838950" y="1645920"/>
            <a:ext cx="4572000" cy="400110"/>
          </a:xfrm>
          <a:prstGeom prst="rect">
            <a:avLst/>
          </a:prstGeom>
          <a:noFill/>
        </p:spPr>
        <p:txBody>
          <a:bodyPr wrap="square">
            <a:spAutoFit/>
          </a:bodyPr>
          <a:lstStyle/>
          <a:p>
            <a:pPr algn="ctr"/>
            <a:r>
              <a:rPr lang="en-US" sz="2000" dirty="0">
                <a:latin typeface="Arial" panose="020B0604020202020204" pitchFamily="34" charset="0"/>
                <a:cs typeface="Arial" panose="020B0604020202020204" pitchFamily="34" charset="0"/>
              </a:rPr>
              <a:t>Blood Pressure &lt; 140/90 mm Hg</a:t>
            </a:r>
          </a:p>
        </p:txBody>
      </p:sp>
      <p:pic>
        <p:nvPicPr>
          <p:cNvPr id="13" name="Picture 12">
            <a:hlinkClick r:id="rId4"/>
            <a:extLst>
              <a:ext uri="{FF2B5EF4-FFF2-40B4-BE49-F238E27FC236}">
                <a16:creationId xmlns:a16="http://schemas.microsoft.com/office/drawing/2014/main" id="{04664263-4E90-400A-B578-1EEFE8992B9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24977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D7A3-900C-43E8-98D4-902CD2376733}"/>
              </a:ext>
            </a:extLst>
          </p:cNvPr>
          <p:cNvSpPr>
            <a:spLocks noGrp="1"/>
          </p:cNvSpPr>
          <p:nvPr>
            <p:ph type="title"/>
          </p:nvPr>
        </p:nvSpPr>
        <p:spPr>
          <a:xfrm>
            <a:off x="838200" y="250825"/>
            <a:ext cx="10515600" cy="1325563"/>
          </a:xfrm>
        </p:spPr>
        <p:txBody>
          <a:bodyPr>
            <a:normAutofit/>
          </a:bodyPr>
          <a:lstStyle/>
          <a:p>
            <a:pPr algn="ctr"/>
            <a:r>
              <a:rPr lang="en-US" sz="3600" dirty="0">
                <a:solidFill>
                  <a:srgbClr val="C00000"/>
                </a:solidFill>
                <a:latin typeface="Times New Roman" panose="02020603050405020304" pitchFamily="18" charset="0"/>
                <a:cs typeface="Times New Roman" panose="02020603050405020304" pitchFamily="18" charset="0"/>
              </a:rPr>
              <a:t>Mean Systolic and Diastolic Blood Pressure During Trial Follow-up </a:t>
            </a:r>
          </a:p>
        </p:txBody>
      </p:sp>
      <p:pic>
        <p:nvPicPr>
          <p:cNvPr id="13" name="Picture 12">
            <a:hlinkClick r:id="rId2"/>
            <a:extLst>
              <a:ext uri="{FF2B5EF4-FFF2-40B4-BE49-F238E27FC236}">
                <a16:creationId xmlns:a16="http://schemas.microsoft.com/office/drawing/2014/main" id="{04664263-4E90-400A-B578-1EEFE8992B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graphicFrame>
        <p:nvGraphicFramePr>
          <p:cNvPr id="8" name="Chart 7">
            <a:extLst>
              <a:ext uri="{FF2B5EF4-FFF2-40B4-BE49-F238E27FC236}">
                <a16:creationId xmlns:a16="http://schemas.microsoft.com/office/drawing/2014/main" id="{EB1D4896-9792-4A5C-89C5-E7270F4E5EEA}"/>
              </a:ext>
            </a:extLst>
          </p:cNvPr>
          <p:cNvGraphicFramePr>
            <a:graphicFrameLocks/>
          </p:cNvGraphicFramePr>
          <p:nvPr>
            <p:extLst>
              <p:ext uri="{D42A27DB-BD31-4B8C-83A1-F6EECF244321}">
                <p14:modId xmlns:p14="http://schemas.microsoft.com/office/powerpoint/2010/main" val="737298595"/>
              </p:ext>
            </p:extLst>
          </p:nvPr>
        </p:nvGraphicFramePr>
        <p:xfrm>
          <a:off x="640080" y="2011680"/>
          <a:ext cx="5486400" cy="4114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D4F8AED1-AC4E-481A-8AAD-DD640A9C70B6}"/>
              </a:ext>
            </a:extLst>
          </p:cNvPr>
          <p:cNvGraphicFramePr>
            <a:graphicFrameLocks noChangeAspect="1"/>
          </p:cNvGraphicFramePr>
          <p:nvPr>
            <p:extLst>
              <p:ext uri="{D42A27DB-BD31-4B8C-83A1-F6EECF244321}">
                <p14:modId xmlns:p14="http://schemas.microsoft.com/office/powerpoint/2010/main" val="2378944125"/>
              </p:ext>
            </p:extLst>
          </p:nvPr>
        </p:nvGraphicFramePr>
        <p:xfrm>
          <a:off x="6126480" y="2011680"/>
          <a:ext cx="5486400" cy="411480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70FE1761-2F50-4F66-BAA3-19C6C6603665}"/>
              </a:ext>
            </a:extLst>
          </p:cNvPr>
          <p:cNvSpPr txBox="1"/>
          <p:nvPr/>
        </p:nvSpPr>
        <p:spPr>
          <a:xfrm>
            <a:off x="1371600" y="1645920"/>
            <a:ext cx="4754880" cy="400110"/>
          </a:xfrm>
          <a:prstGeom prst="rect">
            <a:avLst/>
          </a:prstGeom>
          <a:noFill/>
        </p:spPr>
        <p:txBody>
          <a:bodyPr wrap="square">
            <a:spAutoFit/>
          </a:bodyPr>
          <a:lstStyle/>
          <a:p>
            <a:pPr algn="ctr"/>
            <a:r>
              <a:rPr lang="en-US" sz="2000" dirty="0">
                <a:latin typeface="Arial" panose="020B0604020202020204" pitchFamily="34" charset="0"/>
                <a:cs typeface="Arial" panose="020B0604020202020204" pitchFamily="34" charset="0"/>
              </a:rPr>
              <a:t>Systolic Blood Pressure</a:t>
            </a:r>
          </a:p>
        </p:txBody>
      </p:sp>
      <p:sp>
        <p:nvSpPr>
          <p:cNvPr id="14" name="TextBox 13">
            <a:extLst>
              <a:ext uri="{FF2B5EF4-FFF2-40B4-BE49-F238E27FC236}">
                <a16:creationId xmlns:a16="http://schemas.microsoft.com/office/drawing/2014/main" id="{0B5C6F64-3325-4027-A0E7-FC97E2D45436}"/>
              </a:ext>
            </a:extLst>
          </p:cNvPr>
          <p:cNvSpPr txBox="1"/>
          <p:nvPr/>
        </p:nvSpPr>
        <p:spPr>
          <a:xfrm>
            <a:off x="6877050" y="1645920"/>
            <a:ext cx="4754880" cy="400110"/>
          </a:xfrm>
          <a:prstGeom prst="rect">
            <a:avLst/>
          </a:prstGeom>
          <a:noFill/>
        </p:spPr>
        <p:txBody>
          <a:bodyPr wrap="square">
            <a:spAutoFit/>
          </a:bodyPr>
          <a:lstStyle/>
          <a:p>
            <a:pPr algn="ctr"/>
            <a:r>
              <a:rPr lang="en-US" sz="2000" dirty="0">
                <a:latin typeface="Arial" panose="020B0604020202020204" pitchFamily="34" charset="0"/>
                <a:cs typeface="Arial" panose="020B0604020202020204" pitchFamily="34" charset="0"/>
              </a:rPr>
              <a:t>Diastolic Blood Pressure</a:t>
            </a:r>
          </a:p>
        </p:txBody>
      </p:sp>
    </p:spTree>
    <p:extLst>
      <p:ext uri="{BB962C8B-B14F-4D97-AF65-F5344CB8AC3E}">
        <p14:creationId xmlns:p14="http://schemas.microsoft.com/office/powerpoint/2010/main" val="8890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86E654F4-E8C2-4572-963D-7A7AA2B8A627}"/>
              </a:ext>
            </a:extLst>
          </p:cNvPr>
          <p:cNvGraphicFramePr>
            <a:graphicFrameLocks noGrp="1"/>
          </p:cNvGraphicFramePr>
          <p:nvPr>
            <p:ph sz="half" idx="1"/>
            <p:extLst>
              <p:ext uri="{D42A27DB-BD31-4B8C-83A1-F6EECF244321}">
                <p14:modId xmlns:p14="http://schemas.microsoft.com/office/powerpoint/2010/main" val="1762143354"/>
              </p:ext>
            </p:extLst>
          </p:nvPr>
        </p:nvGraphicFramePr>
        <p:xfrm>
          <a:off x="914400" y="640080"/>
          <a:ext cx="7375440" cy="5367870"/>
        </p:xfrm>
        <a:graphic>
          <a:graphicData uri="http://schemas.openxmlformats.org/drawingml/2006/table">
            <a:tbl>
              <a:tblPr firstRow="1" bandRow="1">
                <a:tableStyleId>{5C22544A-7EE6-4342-B048-85BDC9FD1C3A}</a:tableStyleId>
              </a:tblPr>
              <a:tblGrid>
                <a:gridCol w="1229240">
                  <a:extLst>
                    <a:ext uri="{9D8B030D-6E8A-4147-A177-3AD203B41FA5}">
                      <a16:colId xmlns:a16="http://schemas.microsoft.com/office/drawing/2014/main" val="2791024572"/>
                    </a:ext>
                  </a:extLst>
                </a:gridCol>
                <a:gridCol w="1148437">
                  <a:extLst>
                    <a:ext uri="{9D8B030D-6E8A-4147-A177-3AD203B41FA5}">
                      <a16:colId xmlns:a16="http://schemas.microsoft.com/office/drawing/2014/main" val="3221338024"/>
                    </a:ext>
                  </a:extLst>
                </a:gridCol>
                <a:gridCol w="1148437">
                  <a:extLst>
                    <a:ext uri="{9D8B030D-6E8A-4147-A177-3AD203B41FA5}">
                      <a16:colId xmlns:a16="http://schemas.microsoft.com/office/drawing/2014/main" val="1511454020"/>
                    </a:ext>
                  </a:extLst>
                </a:gridCol>
                <a:gridCol w="1148437">
                  <a:extLst>
                    <a:ext uri="{9D8B030D-6E8A-4147-A177-3AD203B41FA5}">
                      <a16:colId xmlns:a16="http://schemas.microsoft.com/office/drawing/2014/main" val="3501302529"/>
                    </a:ext>
                  </a:extLst>
                </a:gridCol>
                <a:gridCol w="1148437">
                  <a:extLst>
                    <a:ext uri="{9D8B030D-6E8A-4147-A177-3AD203B41FA5}">
                      <a16:colId xmlns:a16="http://schemas.microsoft.com/office/drawing/2014/main" val="2901823619"/>
                    </a:ext>
                  </a:extLst>
                </a:gridCol>
                <a:gridCol w="1552452">
                  <a:extLst>
                    <a:ext uri="{9D8B030D-6E8A-4147-A177-3AD203B41FA5}">
                      <a16:colId xmlns:a16="http://schemas.microsoft.com/office/drawing/2014/main" val="4149844064"/>
                    </a:ext>
                  </a:extLst>
                </a:gridCol>
              </a:tblGrid>
              <a:tr h="298483">
                <a:tc rowSpan="2">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Subgroups</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Intervention</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Arial" panose="020B0604020202020204" pitchFamily="34" charset="0"/>
                        <a:cs typeface="Arial" panose="020B0604020202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Control</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dirty="0">
                        <a:solidFill>
                          <a:schemeClr val="tx1">
                            <a:lumMod val="95000"/>
                            <a:lumOff val="5000"/>
                          </a:schemeClr>
                        </a:solidFill>
                        <a:latin typeface="Arial" panose="020B0604020202020204" pitchFamily="34" charset="0"/>
                        <a:cs typeface="Arial" panose="020B0604020202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Group Difference, % (95% CI)</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6625178"/>
                  </a:ext>
                </a:extLst>
              </a:tr>
              <a:tr h="413898">
                <a:tc vMerge="1">
                  <a:txBody>
                    <a:bodyPr/>
                    <a:lstStyle/>
                    <a:p>
                      <a:endParaRPr lang="en-US" sz="1200" dirty="0">
                        <a:solidFill>
                          <a:schemeClr val="tx1">
                            <a:lumMod val="95000"/>
                            <a:lumOff val="5000"/>
                          </a:schemeClr>
                        </a:solidFill>
                        <a:latin typeface="Arial" panose="020B0604020202020204" pitchFamily="34" charset="0"/>
                        <a:cs typeface="Arial" panose="020B0604020202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No. of patients</a:t>
                      </a:r>
                    </a:p>
                  </a:txBody>
                  <a:tcPr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Proportion, %</a:t>
                      </a:r>
                    </a:p>
                  </a:txBody>
                  <a:tcPr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No. of patients</a:t>
                      </a:r>
                    </a:p>
                  </a:txBody>
                  <a:tcPr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Proportion, %</a:t>
                      </a:r>
                    </a:p>
                  </a:txBody>
                  <a:tcPr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sz="1100" dirty="0">
                        <a:solidFill>
                          <a:schemeClr val="tx1">
                            <a:lumMod val="95000"/>
                            <a:lumOff val="5000"/>
                          </a:schemeClr>
                        </a:solidFill>
                        <a:latin typeface="Arial" panose="020B0604020202020204" pitchFamily="34" charset="0"/>
                        <a:cs typeface="Arial" panose="020B0604020202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4140887"/>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Age, years</a:t>
                      </a:r>
                    </a:p>
                  </a:txBody>
                  <a:tcPr marL="45720" marR="4572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064388"/>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≥60</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10,087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55.8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9,763</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18.9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36.9 (34.7, 39.1)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6025162"/>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&lt;60</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5,327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59.7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4,737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22.2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37.4 (34.8, 40.0)</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9916549"/>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Sex</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8712495"/>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Men</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5,924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55.2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5,474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18.8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36.4 (33.9, 38.9)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22821"/>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Women</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9,490</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58.4 </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9,026</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20.6</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37.7 (35.5, 40.0)</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1352797"/>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Education</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149451"/>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≥High school</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5,146</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58.9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4,571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21.2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37.7 (35.0, 40.4)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7313041"/>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&lt;High school </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10,151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56.4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9,777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19.4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37.0 (34.7, 39.2)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3922041"/>
                  </a:ext>
                </a:extLst>
              </a:tr>
              <a:tr h="274546">
                <a:tc gridSpan="3">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Antihypertensive medication use</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10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fontAlgn="b"/>
                      <a:endParaRPr lang="en-US" sz="11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7383083"/>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Yes</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9,373</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56.4</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7,872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18.9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37.5 (35.2, 39.8)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7965170"/>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No</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6,041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58.0</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6,628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20.8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rPr>
                        <a:t>37.2 (34.7, 39.7)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8279890"/>
                  </a:ext>
                </a:extLst>
              </a:tr>
              <a:tr h="274546">
                <a:tc gridSpan="2">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Cardiovascular risk</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10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7842646"/>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High</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6,931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53.6</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6,430</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18.1</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35.5 (33.1, 37.9)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5420826"/>
                  </a:ext>
                </a:extLst>
              </a:tr>
              <a:tr h="274546">
                <a:tc>
                  <a:txBody>
                    <a:bodyPr/>
                    <a:lstStyle/>
                    <a:p>
                      <a:pPr algn="l"/>
                      <a:r>
                        <a:rPr lang="en-US" sz="1400" b="0" dirty="0">
                          <a:solidFill>
                            <a:schemeClr val="tx1">
                              <a:lumMod val="95000"/>
                              <a:lumOff val="5000"/>
                            </a:schemeClr>
                          </a:solidFill>
                          <a:latin typeface="Arial" panose="020B0604020202020204" pitchFamily="34" charset="0"/>
                          <a:cs typeface="Arial" panose="020B0604020202020204" pitchFamily="34" charset="0"/>
                        </a:rPr>
                        <a:t>  Not high</a:t>
                      </a:r>
                    </a:p>
                  </a:txBody>
                  <a:tcPr marL="45720" marR="4572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8,017</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60.6</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7,569</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21.8</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chemeClr val="tx1">
                              <a:lumMod val="95000"/>
                              <a:lumOff val="5000"/>
                            </a:schemeClr>
                          </a:solidFill>
                          <a:effectLst/>
                          <a:latin typeface="Arial" panose="020B0604020202020204" pitchFamily="34" charset="0"/>
                        </a:rPr>
                        <a:t>38.9 (36.5, 41.2)</a:t>
                      </a:r>
                    </a:p>
                  </a:txBody>
                  <a:tcPr marL="9525" marR="9525"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5885555"/>
                  </a:ext>
                </a:extLst>
              </a:tr>
              <a:tr h="295641">
                <a:tc>
                  <a:txBody>
                    <a:bodyPr/>
                    <a:lstStyle/>
                    <a:p>
                      <a:pPr algn="l"/>
                      <a:endParaRPr lang="en-US" sz="1400" b="0" dirty="0">
                        <a:solidFill>
                          <a:schemeClr val="tx1">
                            <a:lumMod val="95000"/>
                            <a:lumOff val="5000"/>
                          </a:schemeClr>
                        </a:solidFill>
                        <a:latin typeface="Arial" panose="020B0604020202020204" pitchFamily="34" charset="0"/>
                        <a:cs typeface="Arial" panose="020B0604020202020204" pitchFamily="34" charset="0"/>
                      </a:endParaRPr>
                    </a:p>
                    <a:p>
                      <a:pPr algn="l"/>
                      <a:r>
                        <a:rPr lang="en-US" sz="1400" b="0" dirty="0">
                          <a:solidFill>
                            <a:schemeClr val="tx1">
                              <a:lumMod val="95000"/>
                              <a:lumOff val="5000"/>
                            </a:schemeClr>
                          </a:solidFill>
                          <a:latin typeface="Arial" panose="020B0604020202020204" pitchFamily="34" charset="0"/>
                          <a:cs typeface="Arial" panose="020B0604020202020204" pitchFamily="34" charset="0"/>
                        </a:rPr>
                        <a:t>Overall</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15,414</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57.0</a:t>
                      </a:r>
                    </a:p>
                  </a:txBody>
                  <a:tcPr marL="45720" marR="4572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14,500</a:t>
                      </a:r>
                    </a:p>
                  </a:txBody>
                  <a:tcPr marL="36830" marR="3683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19.9</a:t>
                      </a:r>
                    </a:p>
                  </a:txBody>
                  <a:tcPr marL="36830" marR="3683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400" b="0" kern="1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37.0 (34.9, 39.1)</a:t>
                      </a:r>
                    </a:p>
                  </a:txBody>
                  <a:tcPr marL="36830" marR="3683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7589083"/>
                  </a:ext>
                </a:extLst>
              </a:tr>
            </a:tbl>
          </a:graphicData>
        </a:graphic>
      </p:graphicFrame>
      <p:graphicFrame>
        <p:nvGraphicFramePr>
          <p:cNvPr id="13" name="Table 13">
            <a:extLst>
              <a:ext uri="{FF2B5EF4-FFF2-40B4-BE49-F238E27FC236}">
                <a16:creationId xmlns:a16="http://schemas.microsoft.com/office/drawing/2014/main" id="{A84FFA0F-C4A9-4D30-91D7-D3DA6344B4B9}"/>
              </a:ext>
            </a:extLst>
          </p:cNvPr>
          <p:cNvGraphicFramePr>
            <a:graphicFrameLocks noGrp="1"/>
          </p:cNvGraphicFramePr>
          <p:nvPr>
            <p:ph sz="half" idx="2"/>
            <p:extLst>
              <p:ext uri="{D42A27DB-BD31-4B8C-83A1-F6EECF244321}">
                <p14:modId xmlns:p14="http://schemas.microsoft.com/office/powerpoint/2010/main" val="566254132"/>
              </p:ext>
            </p:extLst>
          </p:nvPr>
        </p:nvGraphicFramePr>
        <p:xfrm>
          <a:off x="10125075" y="640080"/>
          <a:ext cx="1076324" cy="5625286"/>
        </p:xfrm>
        <a:graphic>
          <a:graphicData uri="http://schemas.openxmlformats.org/drawingml/2006/table">
            <a:tbl>
              <a:tblPr firstRow="1" bandRow="1">
                <a:tableStyleId>{5C22544A-7EE6-4342-B048-85BDC9FD1C3A}</a:tableStyleId>
              </a:tblPr>
              <a:tblGrid>
                <a:gridCol w="1076324">
                  <a:extLst>
                    <a:ext uri="{9D8B030D-6E8A-4147-A177-3AD203B41FA5}">
                      <a16:colId xmlns:a16="http://schemas.microsoft.com/office/drawing/2014/main" val="268460882"/>
                    </a:ext>
                  </a:extLst>
                </a:gridCol>
              </a:tblGrid>
              <a:tr h="735341">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P value for </a:t>
                      </a:r>
                      <a:r>
                        <a:rPr lang="en-US" sz="1400" b="0" dirty="0" err="1">
                          <a:solidFill>
                            <a:schemeClr val="tx1">
                              <a:lumMod val="95000"/>
                              <a:lumOff val="5000"/>
                            </a:schemeClr>
                          </a:solidFill>
                          <a:latin typeface="Arial" panose="020B0604020202020204" pitchFamily="34" charset="0"/>
                          <a:cs typeface="Arial" panose="020B0604020202020204" pitchFamily="34" charset="0"/>
                        </a:rPr>
                        <a:t>Homoge-neity</a:t>
                      </a: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2676676"/>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9281857"/>
                  </a:ext>
                </a:extLst>
              </a:tr>
              <a:tr h="551269">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0.95</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910752"/>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2182297"/>
                  </a:ext>
                </a:extLst>
              </a:tr>
              <a:tr h="551269">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0.21</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4548539"/>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3752150"/>
                  </a:ext>
                </a:extLst>
              </a:tr>
              <a:tr h="551269">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0.89</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7302841"/>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4805839"/>
                  </a:ext>
                </a:extLst>
              </a:tr>
              <a:tr h="551269">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0.82</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886852"/>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545240"/>
                  </a:ext>
                </a:extLst>
              </a:tr>
              <a:tr h="551269">
                <a:tc>
                  <a:txBody>
                    <a:bodyPr/>
                    <a:lstStyle/>
                    <a:p>
                      <a:pPr algn="ctr"/>
                      <a:r>
                        <a:rPr lang="en-US" sz="1400" b="0" dirty="0">
                          <a:solidFill>
                            <a:schemeClr val="tx1">
                              <a:lumMod val="95000"/>
                              <a:lumOff val="5000"/>
                            </a:schemeClr>
                          </a:solidFill>
                          <a:latin typeface="Arial" panose="020B0604020202020204" pitchFamily="34" charset="0"/>
                          <a:cs typeface="Arial" panose="020B0604020202020204" pitchFamily="34" charset="0"/>
                        </a:rPr>
                        <a:t>0.003</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2503903"/>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7116259"/>
                  </a:ext>
                </a:extLst>
              </a:tr>
              <a:tr h="275635">
                <a:tc>
                  <a:txBody>
                    <a:bodyPr/>
                    <a:lstStyle/>
                    <a:p>
                      <a:pPr algn="ct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2814381"/>
                  </a:ext>
                </a:extLst>
              </a:tr>
            </a:tbl>
          </a:graphicData>
        </a:graphic>
      </p:graphicFrame>
      <p:cxnSp>
        <p:nvCxnSpPr>
          <p:cNvPr id="12" name="Straight Connector 11">
            <a:extLst>
              <a:ext uri="{FF2B5EF4-FFF2-40B4-BE49-F238E27FC236}">
                <a16:creationId xmlns:a16="http://schemas.microsoft.com/office/drawing/2014/main" id="{41721102-DDE8-4A98-8A9A-F09262628E7A}"/>
              </a:ext>
            </a:extLst>
          </p:cNvPr>
          <p:cNvCxnSpPr/>
          <p:nvPr/>
        </p:nvCxnSpPr>
        <p:spPr>
          <a:xfrm>
            <a:off x="2277588" y="946362"/>
            <a:ext cx="2011680"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D9FAE5F-A0F9-4E42-BE5E-273589B546C2}"/>
              </a:ext>
            </a:extLst>
          </p:cNvPr>
          <p:cNvCxnSpPr/>
          <p:nvPr/>
        </p:nvCxnSpPr>
        <p:spPr>
          <a:xfrm>
            <a:off x="4566879" y="946355"/>
            <a:ext cx="2011680" cy="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086583717"/>
              </p:ext>
            </p:extLst>
          </p:nvPr>
        </p:nvGraphicFramePr>
        <p:xfrm>
          <a:off x="8103179" y="1115568"/>
          <a:ext cx="2194560" cy="5394960"/>
        </p:xfrm>
        <a:graphic>
          <a:graphicData uri="http://schemas.openxmlformats.org/drawingml/2006/chart">
            <c:chart xmlns:c="http://schemas.openxmlformats.org/drawingml/2006/chart" xmlns:r="http://schemas.openxmlformats.org/officeDocument/2006/relationships" r:id="rId2"/>
          </a:graphicData>
        </a:graphic>
      </p:graphicFrame>
      <p:cxnSp>
        <p:nvCxnSpPr>
          <p:cNvPr id="19" name="Straight Connector 18">
            <a:extLst>
              <a:ext uri="{FF2B5EF4-FFF2-40B4-BE49-F238E27FC236}">
                <a16:creationId xmlns:a16="http://schemas.microsoft.com/office/drawing/2014/main" id="{38C9F5C9-D7A8-43FC-8F31-CEED4CE9B711}"/>
              </a:ext>
            </a:extLst>
          </p:cNvPr>
          <p:cNvCxnSpPr/>
          <p:nvPr/>
        </p:nvCxnSpPr>
        <p:spPr>
          <a:xfrm>
            <a:off x="8292227" y="1369197"/>
            <a:ext cx="0" cy="4846320"/>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62060E4-5076-4F3E-9914-DF838793E42B}"/>
              </a:ext>
            </a:extLst>
          </p:cNvPr>
          <p:cNvCxnSpPr/>
          <p:nvPr/>
        </p:nvCxnSpPr>
        <p:spPr>
          <a:xfrm>
            <a:off x="9598540" y="1365990"/>
            <a:ext cx="0" cy="4818888"/>
          </a:xfrm>
          <a:prstGeom prst="line">
            <a:avLst/>
          </a:prstGeom>
          <a:ln w="1270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BD18FA9-4690-4F95-AFC6-A86BF743B352}"/>
              </a:ext>
            </a:extLst>
          </p:cNvPr>
          <p:cNvSpPr txBox="1"/>
          <p:nvPr/>
        </p:nvSpPr>
        <p:spPr>
          <a:xfrm>
            <a:off x="457203" y="76885"/>
            <a:ext cx="11287119" cy="523220"/>
          </a:xfrm>
          <a:prstGeom prst="rect">
            <a:avLst/>
          </a:prstGeom>
          <a:noFill/>
        </p:spPr>
        <p:txBody>
          <a:bodyPr wrap="square">
            <a:spAutoFit/>
          </a:bodyPr>
          <a:lstStyle/>
          <a:p>
            <a:pPr algn="ctr"/>
            <a:r>
              <a:rPr lang="en-US" sz="2800" dirty="0">
                <a:solidFill>
                  <a:srgbClr val="C00000"/>
                </a:solidFill>
                <a:effectLst/>
                <a:latin typeface="Times New Roman" panose="02020603050405020304" pitchFamily="18" charset="0"/>
                <a:ea typeface="SimSun" panose="02010600030101010101" pitchFamily="2" charset="-122"/>
              </a:rPr>
              <a:t>Proportions of Patients with BP &lt;130/80 mmHg at 18 Months by Subgroups</a:t>
            </a:r>
            <a:endParaRPr lang="en-US" sz="2800" dirty="0">
              <a:solidFill>
                <a:srgbClr val="C00000"/>
              </a:solidFill>
            </a:endParaRPr>
          </a:p>
        </p:txBody>
      </p:sp>
    </p:spTree>
    <p:extLst>
      <p:ext uri="{BB962C8B-B14F-4D97-AF65-F5344CB8AC3E}">
        <p14:creationId xmlns:p14="http://schemas.microsoft.com/office/powerpoint/2010/main" val="6580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333500"/>
            <a:ext cx="10515600" cy="4843463"/>
          </a:xfrm>
        </p:spPr>
        <p:txBody>
          <a:bodyPr>
            <a:noAutofit/>
          </a:bodyPr>
          <a:lstStyle/>
          <a:p>
            <a:pPr>
              <a:lnSpc>
                <a:spcPct val="100000"/>
              </a:lnSpc>
              <a:spcBef>
                <a:spcPts val="600"/>
              </a:spcBef>
              <a:spcAft>
                <a:spcPts val="600"/>
              </a:spcAft>
              <a:buClr>
                <a:srgbClr val="C00000"/>
              </a:buClr>
            </a:pPr>
            <a:r>
              <a:rPr lang="en-US" dirty="0">
                <a:latin typeface="Arial" panose="020B0604020202020204" pitchFamily="34" charset="0"/>
                <a:cs typeface="Arial" panose="020B0604020202020204" pitchFamily="34" charset="0"/>
              </a:rPr>
              <a:t>At 18 months, the proportion of patients who achieved BP &lt;130/80 mmHg was 57.0% in intervention and 19.9% in control, with a group difference of 37.0% (95% CI: 34.9% to 39.1%;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&lt;0.001). </a:t>
            </a:r>
          </a:p>
          <a:p>
            <a:pPr>
              <a:lnSpc>
                <a:spcPct val="100000"/>
              </a:lnSpc>
              <a:spcBef>
                <a:spcPts val="600"/>
              </a:spcBef>
              <a:spcAft>
                <a:spcPts val="600"/>
              </a:spcAft>
              <a:buClr>
                <a:srgbClr val="C00000"/>
              </a:buClr>
            </a:pPr>
            <a:r>
              <a:rPr lang="en-US" dirty="0">
                <a:latin typeface="Arial" panose="020B0604020202020204" pitchFamily="34" charset="0"/>
                <a:cs typeface="Arial" panose="020B0604020202020204" pitchFamily="34" charset="0"/>
              </a:rPr>
              <a:t>Mean systolic and diastolic BP decreased by -26.3 and -14.6 mmHg from baseline to 18 months in intervention and by -11.8 and -7.5 mmHg in control, respectively, with a net difference of  -14.5 mmHg (95% CI: -15.7 to -13.3 mmHg;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&lt;0.001) for systolic and -7.1 mmHg (-7.7 to -6.5 mmHg;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&lt;0.001) for diastolic BP.</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172045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447800"/>
            <a:ext cx="10515600" cy="4729163"/>
          </a:xfrm>
        </p:spPr>
        <p:txBody>
          <a:bodyPr>
            <a:noAutofit/>
          </a:bodyPr>
          <a:lstStyle/>
          <a:p>
            <a:pPr>
              <a:lnSpc>
                <a:spcPct val="10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The village doctor-led multifaceted intervention significantly improved blood pressure control among rural residents in China. </a:t>
            </a:r>
          </a:p>
          <a:p>
            <a:pPr>
              <a:lnSpc>
                <a:spcPct val="10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This feasible, effective, and sustainable implementation strategy could be scaled up in rural China and other low-resource settings for hypertension control, with the overall aim of reducing cardiovascular disease and all-cause mortality. </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881370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Acknowledgements</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447800"/>
            <a:ext cx="10515600" cy="4729163"/>
          </a:xfrm>
        </p:spPr>
        <p:txBody>
          <a:bodyPr>
            <a:noAutofit/>
          </a:bodyPr>
          <a:lstStyle/>
          <a:p>
            <a:pPr>
              <a:lnSpc>
                <a:spcPct val="10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The China Rural Hypertension Control Project was supported by the Ministry of Science and Technology of China (grant number 2017YFC1307600). The US investigators did not receive any financial support from this study. </a:t>
            </a:r>
          </a:p>
          <a:p>
            <a:pPr>
              <a:lnSpc>
                <a:spcPct val="10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We thank the CRHCP investigators, research staff, primary care providers, village doctors, and patients for their contribution to this work.</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420968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23177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200150"/>
            <a:ext cx="10515600" cy="4976813"/>
          </a:xfrm>
        </p:spPr>
        <p:txBody>
          <a:bodyPr>
            <a:noAutofit/>
          </a:bodyPr>
          <a:lstStyle/>
          <a:p>
            <a:pPr>
              <a:lnSpc>
                <a:spcPct val="100000"/>
              </a:lnSpc>
              <a:spcBef>
                <a:spcPts val="600"/>
              </a:spcBef>
              <a:spcAft>
                <a:spcPts val="600"/>
              </a:spcAft>
              <a:buClr>
                <a:srgbClr val="C00000"/>
              </a:buClr>
            </a:pPr>
            <a:r>
              <a:rPr lang="en-US" sz="2400" dirty="0">
                <a:latin typeface="Arial" panose="020B0604020202020204" pitchFamily="34" charset="0"/>
                <a:cs typeface="Arial" panose="020B0604020202020204" pitchFamily="34" charset="0"/>
              </a:rPr>
              <a:t>Hypertension is the leading global preventable risk factor for CVD and premature death. Approximately 75% of individuals with hypertension live in low- and middle-income countries.</a:t>
            </a:r>
          </a:p>
          <a:p>
            <a:pPr>
              <a:lnSpc>
                <a:spcPct val="100000"/>
              </a:lnSpc>
              <a:spcBef>
                <a:spcPts val="600"/>
              </a:spcBef>
              <a:spcAft>
                <a:spcPts val="600"/>
              </a:spcAft>
              <a:buClr>
                <a:srgbClr val="C00000"/>
              </a:buClr>
            </a:pPr>
            <a:r>
              <a:rPr lang="en-US" sz="2400" dirty="0">
                <a:latin typeface="Arial" panose="020B0604020202020204" pitchFamily="34" charset="0"/>
                <a:cs typeface="Arial" panose="020B0604020202020204" pitchFamily="34" charset="0"/>
              </a:rPr>
              <a:t>The prevalence of hypertension is high and increasing in China. In the most recent national survey in 2014, 27.8% or 292 million Chinese adults had hypertension (BP ≥140/90 mm Hg).</a:t>
            </a:r>
          </a:p>
          <a:p>
            <a:pPr>
              <a:lnSpc>
                <a:spcPct val="100000"/>
              </a:lnSpc>
              <a:spcBef>
                <a:spcPts val="600"/>
              </a:spcBef>
              <a:spcAft>
                <a:spcPts val="600"/>
              </a:spcAft>
              <a:buClr>
                <a:srgbClr val="C00000"/>
              </a:buClr>
            </a:pPr>
            <a:r>
              <a:rPr lang="en-US" sz="2400" dirty="0">
                <a:latin typeface="Arial" panose="020B0604020202020204" pitchFamily="34" charset="0"/>
                <a:cs typeface="Arial" panose="020B0604020202020204" pitchFamily="34" charset="0"/>
              </a:rPr>
              <a:t>The proportion of patients with controlled BP in China is low. Only 5.5% of hypertensive patients had BP controlled (&lt;140/90 mmHg) in rural China in 2014.</a:t>
            </a:r>
          </a:p>
          <a:p>
            <a:pPr>
              <a:lnSpc>
                <a:spcPct val="100000"/>
              </a:lnSpc>
              <a:spcBef>
                <a:spcPts val="600"/>
              </a:spcBef>
              <a:spcAft>
                <a:spcPts val="600"/>
              </a:spcAft>
              <a:buClr>
                <a:srgbClr val="C00000"/>
              </a:buClr>
            </a:pPr>
            <a:r>
              <a:rPr lang="en-US" sz="2400" dirty="0">
                <a:latin typeface="Arial" panose="020B0604020202020204" pitchFamily="34" charset="0"/>
                <a:cs typeface="Arial" panose="020B0604020202020204" pitchFamily="34" charset="0"/>
              </a:rPr>
              <a:t>Village doctors (formerly known as barefoot doctors) have traditionally provided basic primary healthcare in rural China. With appropriate training, they could play an important role in hypertension control in rural China.</a:t>
            </a:r>
          </a:p>
        </p:txBody>
      </p:sp>
      <p:pic>
        <p:nvPicPr>
          <p:cNvPr id="4" name="Picture 3">
            <a:hlinkClick r:id="rId3"/>
            <a:extLst>
              <a:ext uri="{FF2B5EF4-FFF2-40B4-BE49-F238E27FC236}">
                <a16:creationId xmlns:a16="http://schemas.microsoft.com/office/drawing/2014/main" id="{65DA1B30-BF74-4F6F-AA7D-4900C2ED833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175670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571625"/>
            <a:ext cx="10515600" cy="4605338"/>
          </a:xfrm>
        </p:spPr>
        <p:txBody>
          <a:bodyPr>
            <a:normAutofit/>
          </a:bodyPr>
          <a:lstStyle/>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To test the effectiveness of a village doctor-led multifaceted intervention compared to usual care on BP control over 18 months among rural residents with hypertension in China. </a:t>
            </a:r>
          </a:p>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To test the feasibility of implementing a more stringent BP treatment goal (&lt;130/80 mmHg) than that in the China Hypertension Guidelines (&lt;140/90 mmHg). </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131004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217920" y="219456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solidFill>
                  <a:schemeClr val="tx1">
                    <a:lumMod val="95000"/>
                    <a:lumOff val="5000"/>
                  </a:schemeClr>
                </a:solidFill>
                <a:latin typeface="Arial" pitchFamily="34" charset="0"/>
                <a:cs typeface="Arial" pitchFamily="34" charset="0"/>
              </a:rPr>
              <a:t>163 villages randomized to usual care</a:t>
            </a:r>
          </a:p>
        </p:txBody>
      </p:sp>
      <p:sp>
        <p:nvSpPr>
          <p:cNvPr id="23" name="TextBox 22"/>
          <p:cNvSpPr txBox="1"/>
          <p:nvPr/>
        </p:nvSpPr>
        <p:spPr>
          <a:xfrm>
            <a:off x="457200" y="2194560"/>
            <a:ext cx="5486400" cy="365760"/>
          </a:xfrm>
          <a:prstGeom prst="rect">
            <a:avLst/>
          </a:prstGeom>
          <a:noFill/>
          <a:ln w="6350">
            <a:solidFill>
              <a:schemeClr val="tx1"/>
            </a:solidFill>
          </a:ln>
        </p:spPr>
        <p:txBody>
          <a:bodyPr wrap="square" lIns="40341" rIns="40341" rtlCol="0" anchor="ctr" anchorCtr="0">
            <a:noAutofit/>
          </a:bodyPr>
          <a:lstStyle/>
          <a:p>
            <a:pPr algn="ctr"/>
            <a:r>
              <a:rPr lang="en-US" sz="2000" dirty="0">
                <a:solidFill>
                  <a:schemeClr val="tx1">
                    <a:lumMod val="95000"/>
                    <a:lumOff val="5000"/>
                  </a:schemeClr>
                </a:solidFill>
                <a:latin typeface="Arial" pitchFamily="34" charset="0"/>
                <a:cs typeface="Arial" pitchFamily="34" charset="0"/>
              </a:rPr>
              <a:t>163 villages randomized to intervention</a:t>
            </a:r>
          </a:p>
        </p:txBody>
      </p:sp>
      <p:sp>
        <p:nvSpPr>
          <p:cNvPr id="3" name="TextBox 2"/>
          <p:cNvSpPr txBox="1"/>
          <p:nvPr/>
        </p:nvSpPr>
        <p:spPr>
          <a:xfrm>
            <a:off x="2907792" y="1005840"/>
            <a:ext cx="6400800" cy="365760"/>
          </a:xfrm>
          <a:prstGeom prst="rect">
            <a:avLst/>
          </a:prstGeom>
          <a:noFill/>
          <a:ln w="6350">
            <a:solidFill>
              <a:schemeClr val="tx1">
                <a:lumMod val="95000"/>
                <a:lumOff val="5000"/>
              </a:schemeClr>
            </a:solidFill>
          </a:ln>
        </p:spPr>
        <p:txBody>
          <a:bodyPr wrap="square" rtlCol="0" anchor="ctr" anchorCtr="0">
            <a:spAutoFit/>
          </a:bodyPr>
          <a:lstStyle/>
          <a:p>
            <a:pPr algn="ctr"/>
            <a:r>
              <a:rPr lang="en-US" sz="2000" dirty="0">
                <a:solidFill>
                  <a:schemeClr val="tx1">
                    <a:lumMod val="95000"/>
                    <a:lumOff val="5000"/>
                  </a:schemeClr>
                </a:solidFill>
                <a:latin typeface="Arial" panose="020B0604020202020204" pitchFamily="34" charset="0"/>
                <a:cs typeface="Arial" panose="020B0604020202020204" pitchFamily="34" charset="0"/>
              </a:rPr>
              <a:t>326 villages selected from 3 provinces in China</a:t>
            </a:r>
          </a:p>
        </p:txBody>
      </p:sp>
      <p:sp>
        <p:nvSpPr>
          <p:cNvPr id="21" name="TextBox 20"/>
          <p:cNvSpPr txBox="1"/>
          <p:nvPr/>
        </p:nvSpPr>
        <p:spPr>
          <a:xfrm>
            <a:off x="457200" y="2834640"/>
            <a:ext cx="5486400" cy="365760"/>
          </a:xfrm>
          <a:prstGeom prst="rect">
            <a:avLst/>
          </a:prstGeom>
          <a:noFill/>
          <a:ln w="6350">
            <a:solidFill>
              <a:schemeClr val="tx1"/>
            </a:solidFill>
          </a:ln>
        </p:spPr>
        <p:txBody>
          <a:bodyPr wrap="square" rtlCol="0" anchor="ctr" anchorCtr="0">
            <a:noAutofit/>
          </a:bodyPr>
          <a:lstStyle/>
          <a:p>
            <a:pPr algn="ctr"/>
            <a:r>
              <a:rPr lang="en-US" sz="2000" dirty="0">
                <a:latin typeface="Arial" pitchFamily="34" charset="0"/>
                <a:cs typeface="Arial" pitchFamily="34" charset="0"/>
              </a:rPr>
              <a:t>23780 patients assessed for eligibility</a:t>
            </a:r>
          </a:p>
        </p:txBody>
      </p:sp>
      <p:sp>
        <p:nvSpPr>
          <p:cNvPr id="26" name="TextBox 25"/>
          <p:cNvSpPr txBox="1"/>
          <p:nvPr/>
        </p:nvSpPr>
        <p:spPr>
          <a:xfrm>
            <a:off x="6217920" y="2834640"/>
            <a:ext cx="5486400" cy="365760"/>
          </a:xfrm>
          <a:prstGeom prst="rect">
            <a:avLst/>
          </a:prstGeom>
          <a:noFill/>
          <a:ln w="6350">
            <a:solidFill>
              <a:schemeClr val="tx1"/>
            </a:solidFill>
          </a:ln>
        </p:spPr>
        <p:txBody>
          <a:bodyPr wrap="square" rtlCol="0" anchor="ctr" anchorCtr="0">
            <a:noAutofit/>
          </a:bodyPr>
          <a:lstStyle/>
          <a:p>
            <a:pPr algn="ctr"/>
            <a:r>
              <a:rPr lang="en-US" sz="2000" dirty="0">
                <a:solidFill>
                  <a:schemeClr val="tx1">
                    <a:lumMod val="95000"/>
                    <a:lumOff val="5000"/>
                  </a:schemeClr>
                </a:solidFill>
                <a:latin typeface="Arial" pitchFamily="34" charset="0"/>
                <a:cs typeface="Arial" pitchFamily="34" charset="0"/>
              </a:rPr>
              <a:t>22960 patients assessed for eligibility</a:t>
            </a:r>
          </a:p>
        </p:txBody>
      </p:sp>
      <p:sp>
        <p:nvSpPr>
          <p:cNvPr id="47" name="TextBox 46">
            <a:extLst>
              <a:ext uri="{FF2B5EF4-FFF2-40B4-BE49-F238E27FC236}">
                <a16:creationId xmlns:a16="http://schemas.microsoft.com/office/drawing/2014/main" id="{BAB2CD67-0089-4FE1-A1C4-6D0356E5D8A2}"/>
              </a:ext>
            </a:extLst>
          </p:cNvPr>
          <p:cNvSpPr txBox="1"/>
          <p:nvPr/>
        </p:nvSpPr>
        <p:spPr>
          <a:xfrm>
            <a:off x="457200" y="3383280"/>
            <a:ext cx="2194560" cy="400110"/>
          </a:xfrm>
          <a:prstGeom prst="rect">
            <a:avLst/>
          </a:prstGeom>
          <a:noFill/>
          <a:ln w="6350">
            <a:solidFill>
              <a:schemeClr val="tx1">
                <a:lumMod val="95000"/>
                <a:lumOff val="5000"/>
              </a:schemeClr>
            </a:solidFill>
          </a:ln>
        </p:spPr>
        <p:txBody>
          <a:bodyPr wrap="square" rtlCol="0">
            <a:spAutoFit/>
          </a:bodyPr>
          <a:lstStyle/>
          <a:p>
            <a:pPr marL="353004" indent="-353004" algn="ctr"/>
            <a:r>
              <a:rPr lang="en-US" sz="2000" dirty="0">
                <a:latin typeface="Arial" panose="020B0604020202020204" pitchFamily="34" charset="0"/>
                <a:cs typeface="Arial" panose="020B0604020202020204" pitchFamily="34" charset="0"/>
              </a:rPr>
              <a:t>6373 excluded</a:t>
            </a:r>
          </a:p>
        </p:txBody>
      </p:sp>
      <p:sp>
        <p:nvSpPr>
          <p:cNvPr id="15" name="TextBox 14">
            <a:extLst>
              <a:ext uri="{FF2B5EF4-FFF2-40B4-BE49-F238E27FC236}">
                <a16:creationId xmlns:a16="http://schemas.microsoft.com/office/drawing/2014/main" id="{22398706-40EF-4113-BC08-1098F6CEDA49}"/>
              </a:ext>
            </a:extLst>
          </p:cNvPr>
          <p:cNvSpPr txBox="1"/>
          <p:nvPr/>
        </p:nvSpPr>
        <p:spPr>
          <a:xfrm>
            <a:off x="9511665" y="3383280"/>
            <a:ext cx="2194560" cy="400110"/>
          </a:xfrm>
          <a:prstGeom prst="rect">
            <a:avLst/>
          </a:prstGeom>
          <a:noFill/>
          <a:ln w="6350">
            <a:solidFill>
              <a:schemeClr val="tx1">
                <a:lumMod val="95000"/>
                <a:lumOff val="5000"/>
              </a:schemeClr>
            </a:solidFill>
          </a:ln>
        </p:spPr>
        <p:txBody>
          <a:bodyPr wrap="square" rtlCol="0">
            <a:spAutoFit/>
          </a:bodyPr>
          <a:lstStyle/>
          <a:p>
            <a:pPr marL="389846" indent="-389846" algn="ctr"/>
            <a:r>
              <a:rPr lang="en-US" sz="2000" dirty="0">
                <a:latin typeface="Arial" panose="020B0604020202020204" pitchFamily="34" charset="0"/>
                <a:cs typeface="Arial" panose="020B0604020202020204" pitchFamily="34" charset="0"/>
              </a:rPr>
              <a:t>6372 excluded</a:t>
            </a:r>
          </a:p>
        </p:txBody>
      </p:sp>
      <p:sp>
        <p:nvSpPr>
          <p:cNvPr id="16" name="TextBox 15">
            <a:extLst>
              <a:ext uri="{FF2B5EF4-FFF2-40B4-BE49-F238E27FC236}">
                <a16:creationId xmlns:a16="http://schemas.microsoft.com/office/drawing/2014/main" id="{3E90C7E2-8C46-470C-941D-E74655D7DC72}"/>
              </a:ext>
            </a:extLst>
          </p:cNvPr>
          <p:cNvSpPr txBox="1"/>
          <p:nvPr/>
        </p:nvSpPr>
        <p:spPr>
          <a:xfrm>
            <a:off x="457200" y="3977640"/>
            <a:ext cx="5486400" cy="365760"/>
          </a:xfrm>
          <a:prstGeom prst="rect">
            <a:avLst/>
          </a:prstGeom>
          <a:noFill/>
          <a:ln w="6350">
            <a:solidFill>
              <a:schemeClr val="tx1"/>
            </a:solidFill>
          </a:ln>
        </p:spPr>
        <p:txBody>
          <a:bodyPr wrap="square" lIns="44375" rIns="44375" rtlCol="0" anchor="ctr" anchorCtr="0">
            <a:noAutofit/>
          </a:bodyPr>
          <a:lstStyle/>
          <a:p>
            <a:pPr algn="ctr"/>
            <a:r>
              <a:rPr lang="en-US" sz="2000" dirty="0">
                <a:latin typeface="Arial" pitchFamily="34" charset="0"/>
                <a:cs typeface="Arial" pitchFamily="34" charset="0"/>
              </a:rPr>
              <a:t>17407 patients enrolled to intervention</a:t>
            </a:r>
          </a:p>
        </p:txBody>
      </p:sp>
      <p:sp>
        <p:nvSpPr>
          <p:cNvPr id="19" name="TextBox 18">
            <a:extLst>
              <a:ext uri="{FF2B5EF4-FFF2-40B4-BE49-F238E27FC236}">
                <a16:creationId xmlns:a16="http://schemas.microsoft.com/office/drawing/2014/main" id="{7B72E0D2-EE84-467E-A26C-B79B9C9C9D3B}"/>
              </a:ext>
            </a:extLst>
          </p:cNvPr>
          <p:cNvSpPr txBox="1"/>
          <p:nvPr/>
        </p:nvSpPr>
        <p:spPr>
          <a:xfrm>
            <a:off x="6217920" y="397764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latin typeface="Arial" pitchFamily="34" charset="0"/>
                <a:cs typeface="Arial" pitchFamily="34" charset="0"/>
              </a:rPr>
              <a:t>16588 patients enrolled to usual care </a:t>
            </a:r>
          </a:p>
        </p:txBody>
      </p:sp>
      <p:sp>
        <p:nvSpPr>
          <p:cNvPr id="20" name="TextBox 19">
            <a:extLst>
              <a:ext uri="{FF2B5EF4-FFF2-40B4-BE49-F238E27FC236}">
                <a16:creationId xmlns:a16="http://schemas.microsoft.com/office/drawing/2014/main" id="{4A8AE5EC-F1D2-41F6-BF32-5855A24DFD44}"/>
              </a:ext>
            </a:extLst>
          </p:cNvPr>
          <p:cNvSpPr txBox="1"/>
          <p:nvPr/>
        </p:nvSpPr>
        <p:spPr>
          <a:xfrm>
            <a:off x="457200" y="534924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latin typeface="Arial" pitchFamily="34" charset="0"/>
                <a:cs typeface="Arial" pitchFamily="34" charset="0"/>
              </a:rPr>
              <a:t>15454 patients completed 18-month follow-up</a:t>
            </a:r>
          </a:p>
        </p:txBody>
      </p:sp>
      <p:sp>
        <p:nvSpPr>
          <p:cNvPr id="24" name="TextBox 23">
            <a:extLst>
              <a:ext uri="{FF2B5EF4-FFF2-40B4-BE49-F238E27FC236}">
                <a16:creationId xmlns:a16="http://schemas.microsoft.com/office/drawing/2014/main" id="{703EE641-7364-4818-B9A6-24674EEE5488}"/>
              </a:ext>
            </a:extLst>
          </p:cNvPr>
          <p:cNvSpPr txBox="1"/>
          <p:nvPr/>
        </p:nvSpPr>
        <p:spPr>
          <a:xfrm>
            <a:off x="457200" y="603504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latin typeface="Arial" pitchFamily="34" charset="0"/>
                <a:cs typeface="Arial" pitchFamily="34" charset="0"/>
              </a:rPr>
              <a:t>17407 patients included in data analysis</a:t>
            </a:r>
          </a:p>
        </p:txBody>
      </p:sp>
      <p:sp>
        <p:nvSpPr>
          <p:cNvPr id="25" name="TextBox 24">
            <a:extLst>
              <a:ext uri="{FF2B5EF4-FFF2-40B4-BE49-F238E27FC236}">
                <a16:creationId xmlns:a16="http://schemas.microsoft.com/office/drawing/2014/main" id="{5DCC2837-0857-4104-AD5B-F000F6AD30CD}"/>
              </a:ext>
            </a:extLst>
          </p:cNvPr>
          <p:cNvSpPr txBox="1"/>
          <p:nvPr/>
        </p:nvSpPr>
        <p:spPr>
          <a:xfrm>
            <a:off x="457200" y="4480560"/>
            <a:ext cx="2194560" cy="707886"/>
          </a:xfrm>
          <a:prstGeom prst="rect">
            <a:avLst/>
          </a:prstGeom>
          <a:noFill/>
          <a:ln w="6350">
            <a:solidFill>
              <a:schemeClr val="tx1">
                <a:lumMod val="95000"/>
                <a:lumOff val="5000"/>
              </a:schemeClr>
            </a:solidFill>
          </a:ln>
        </p:spPr>
        <p:txBody>
          <a:bodyPr wrap="square" rtlCol="0">
            <a:spAutoFit/>
          </a:bodyPr>
          <a:lstStyle/>
          <a:p>
            <a:pPr marL="334374" indent="-334374" algn="ctr"/>
            <a:r>
              <a:rPr lang="en-US" sz="2000" dirty="0">
                <a:latin typeface="Arial" panose="020B0604020202020204" pitchFamily="34" charset="0"/>
                <a:cs typeface="Arial" panose="020B0604020202020204" pitchFamily="34" charset="0"/>
              </a:rPr>
              <a:t>1953 patients lost to follow-up</a:t>
            </a:r>
          </a:p>
        </p:txBody>
      </p:sp>
      <p:sp>
        <p:nvSpPr>
          <p:cNvPr id="27" name="TextBox 26">
            <a:extLst>
              <a:ext uri="{FF2B5EF4-FFF2-40B4-BE49-F238E27FC236}">
                <a16:creationId xmlns:a16="http://schemas.microsoft.com/office/drawing/2014/main" id="{E92473D8-9C62-4627-AF79-E38681378AFC}"/>
              </a:ext>
            </a:extLst>
          </p:cNvPr>
          <p:cNvSpPr txBox="1"/>
          <p:nvPr/>
        </p:nvSpPr>
        <p:spPr>
          <a:xfrm>
            <a:off x="9509760" y="4480560"/>
            <a:ext cx="2194560" cy="707886"/>
          </a:xfrm>
          <a:prstGeom prst="rect">
            <a:avLst/>
          </a:prstGeom>
          <a:noFill/>
          <a:ln w="6350">
            <a:solidFill>
              <a:schemeClr val="tx1">
                <a:lumMod val="95000"/>
                <a:lumOff val="5000"/>
              </a:schemeClr>
            </a:solidFill>
          </a:ln>
        </p:spPr>
        <p:txBody>
          <a:bodyPr wrap="square" rtlCol="0">
            <a:spAutoFit/>
          </a:bodyPr>
          <a:lstStyle/>
          <a:p>
            <a:pPr marL="334374" indent="-334374" algn="ctr"/>
            <a:r>
              <a:rPr lang="en-US" sz="2000" dirty="0">
                <a:latin typeface="Arial" panose="020B0604020202020204" pitchFamily="34" charset="0"/>
                <a:cs typeface="Arial" panose="020B0604020202020204" pitchFamily="34" charset="0"/>
              </a:rPr>
              <a:t>2064 patients lost to follow-up</a:t>
            </a:r>
          </a:p>
        </p:txBody>
      </p:sp>
      <p:sp>
        <p:nvSpPr>
          <p:cNvPr id="28" name="TextBox 27">
            <a:extLst>
              <a:ext uri="{FF2B5EF4-FFF2-40B4-BE49-F238E27FC236}">
                <a16:creationId xmlns:a16="http://schemas.microsoft.com/office/drawing/2014/main" id="{798CF834-8F56-42F8-A313-E30662E6A4ED}"/>
              </a:ext>
            </a:extLst>
          </p:cNvPr>
          <p:cNvSpPr txBox="1"/>
          <p:nvPr/>
        </p:nvSpPr>
        <p:spPr>
          <a:xfrm>
            <a:off x="6217920" y="534924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latin typeface="Arial" pitchFamily="34" charset="0"/>
                <a:cs typeface="Arial" pitchFamily="34" charset="0"/>
              </a:rPr>
              <a:t>14524 patients completed 18-month follow-up</a:t>
            </a:r>
          </a:p>
        </p:txBody>
      </p:sp>
      <p:sp>
        <p:nvSpPr>
          <p:cNvPr id="29" name="TextBox 28">
            <a:extLst>
              <a:ext uri="{FF2B5EF4-FFF2-40B4-BE49-F238E27FC236}">
                <a16:creationId xmlns:a16="http://schemas.microsoft.com/office/drawing/2014/main" id="{05DE03C9-88C8-46AE-9C23-B9E9C7AB1CB9}"/>
              </a:ext>
            </a:extLst>
          </p:cNvPr>
          <p:cNvSpPr txBox="1"/>
          <p:nvPr/>
        </p:nvSpPr>
        <p:spPr>
          <a:xfrm>
            <a:off x="6217920" y="6035040"/>
            <a:ext cx="5486400" cy="365760"/>
          </a:xfrm>
          <a:prstGeom prst="rect">
            <a:avLst/>
          </a:prstGeom>
          <a:noFill/>
          <a:ln w="6350">
            <a:solidFill>
              <a:schemeClr val="tx1"/>
            </a:solidFill>
          </a:ln>
        </p:spPr>
        <p:txBody>
          <a:bodyPr wrap="square" lIns="0" rIns="0" rtlCol="0" anchor="ctr" anchorCtr="0">
            <a:noAutofit/>
          </a:bodyPr>
          <a:lstStyle/>
          <a:p>
            <a:pPr algn="ctr"/>
            <a:r>
              <a:rPr lang="en-US" sz="2000" dirty="0">
                <a:latin typeface="Arial" pitchFamily="34" charset="0"/>
                <a:cs typeface="Arial" pitchFamily="34" charset="0"/>
              </a:rPr>
              <a:t>16588 patients included in data analysis</a:t>
            </a:r>
          </a:p>
        </p:txBody>
      </p:sp>
      <p:sp>
        <p:nvSpPr>
          <p:cNvPr id="36" name="Oval 35">
            <a:extLst>
              <a:ext uri="{FF2B5EF4-FFF2-40B4-BE49-F238E27FC236}">
                <a16:creationId xmlns:a16="http://schemas.microsoft.com/office/drawing/2014/main" id="{D0268ED9-B7D6-4F0B-BD8F-7C661D07712F}"/>
              </a:ext>
            </a:extLst>
          </p:cNvPr>
          <p:cNvSpPr/>
          <p:nvPr/>
        </p:nvSpPr>
        <p:spPr>
          <a:xfrm>
            <a:off x="3867150" y="1543045"/>
            <a:ext cx="4485715" cy="443753"/>
          </a:xfrm>
          <a:prstGeom prst="ellipse">
            <a:avLst/>
          </a:prstGeom>
          <a:solidFill>
            <a:schemeClr val="bg1"/>
          </a:solidFill>
          <a:ln w="63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95000"/>
                    <a:lumOff val="5000"/>
                  </a:schemeClr>
                </a:solidFill>
                <a:latin typeface="Arial" panose="020B0604020202020204" pitchFamily="34" charset="0"/>
                <a:cs typeface="Arial" panose="020B0604020202020204" pitchFamily="34" charset="0"/>
              </a:rPr>
              <a:t>326 villages randomized</a:t>
            </a:r>
          </a:p>
        </p:txBody>
      </p:sp>
      <p:sp>
        <p:nvSpPr>
          <p:cNvPr id="72" name="TextBox 71">
            <a:extLst>
              <a:ext uri="{FF2B5EF4-FFF2-40B4-BE49-F238E27FC236}">
                <a16:creationId xmlns:a16="http://schemas.microsoft.com/office/drawing/2014/main" id="{6095D0AA-9E52-4D19-B4C9-421D0E6DEE6E}"/>
              </a:ext>
            </a:extLst>
          </p:cNvPr>
          <p:cNvSpPr txBox="1"/>
          <p:nvPr/>
        </p:nvSpPr>
        <p:spPr>
          <a:xfrm>
            <a:off x="1971675" y="252158"/>
            <a:ext cx="8250977" cy="646331"/>
          </a:xfrm>
          <a:prstGeom prst="rect">
            <a:avLst/>
          </a:prstGeom>
          <a:noFill/>
        </p:spPr>
        <p:txBody>
          <a:bodyPr wrap="none" rtlCol="0">
            <a:spAutoFit/>
          </a:bodyPr>
          <a:lstStyle/>
          <a:p>
            <a:r>
              <a:rPr lang="en-US" sz="3600" dirty="0">
                <a:solidFill>
                  <a:srgbClr val="C00000"/>
                </a:solidFill>
                <a:latin typeface="Times New Roman" panose="02020603050405020304" pitchFamily="18" charset="0"/>
                <a:cs typeface="Times New Roman" panose="02020603050405020304" pitchFamily="18" charset="0"/>
              </a:rPr>
              <a:t>Enrollment, Randomization, and Follow-up</a:t>
            </a:r>
          </a:p>
        </p:txBody>
      </p:sp>
      <p:cxnSp>
        <p:nvCxnSpPr>
          <p:cNvPr id="74" name="Straight Connector 73">
            <a:extLst>
              <a:ext uri="{FF2B5EF4-FFF2-40B4-BE49-F238E27FC236}">
                <a16:creationId xmlns:a16="http://schemas.microsoft.com/office/drawing/2014/main" id="{FBDDB6E5-9DB6-4EFF-AF69-07F431A9C707}"/>
              </a:ext>
            </a:extLst>
          </p:cNvPr>
          <p:cNvCxnSpPr>
            <a:stCxn id="3" idx="2"/>
            <a:endCxn id="36" idx="0"/>
          </p:cNvCxnSpPr>
          <p:nvPr/>
        </p:nvCxnSpPr>
        <p:spPr>
          <a:xfrm>
            <a:off x="6108192" y="1371599"/>
            <a:ext cx="1816" cy="18288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628C5EF-362E-4E08-B746-BEBF8EBA50E3}"/>
              </a:ext>
            </a:extLst>
          </p:cNvPr>
          <p:cNvCxnSpPr>
            <a:stCxn id="23" idx="0"/>
            <a:endCxn id="36" idx="3"/>
          </p:cNvCxnSpPr>
          <p:nvPr/>
        </p:nvCxnSpPr>
        <p:spPr>
          <a:xfrm flipV="1">
            <a:off x="3200400" y="1921812"/>
            <a:ext cx="1323668" cy="272748"/>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50EC8D9-4E1D-41D4-B7E4-53548AA10651}"/>
              </a:ext>
            </a:extLst>
          </p:cNvPr>
          <p:cNvCxnSpPr>
            <a:stCxn id="36" idx="5"/>
            <a:endCxn id="22" idx="0"/>
          </p:cNvCxnSpPr>
          <p:nvPr/>
        </p:nvCxnSpPr>
        <p:spPr>
          <a:xfrm>
            <a:off x="7695947" y="1921812"/>
            <a:ext cx="1265173" cy="272748"/>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A59FC282-1DAB-4793-8B5F-AE686AF49807}"/>
              </a:ext>
            </a:extLst>
          </p:cNvPr>
          <p:cNvCxnSpPr>
            <a:stCxn id="23" idx="2"/>
            <a:endCxn id="21" idx="0"/>
          </p:cNvCxnSpPr>
          <p:nvPr/>
        </p:nvCxnSpPr>
        <p:spPr>
          <a:xfrm>
            <a:off x="3200400" y="2560320"/>
            <a:ext cx="0" cy="27432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4A5288C-EC4A-47DD-9B8D-E4391838C3CC}"/>
              </a:ext>
            </a:extLst>
          </p:cNvPr>
          <p:cNvCxnSpPr>
            <a:stCxn id="21" idx="2"/>
            <a:endCxn id="16" idx="0"/>
          </p:cNvCxnSpPr>
          <p:nvPr/>
        </p:nvCxnSpPr>
        <p:spPr>
          <a:xfrm>
            <a:off x="3200400" y="3200400"/>
            <a:ext cx="0" cy="7772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2513A5BB-6D78-40A3-A956-C4832F4FFA39}"/>
              </a:ext>
            </a:extLst>
          </p:cNvPr>
          <p:cNvCxnSpPr>
            <a:stCxn id="16" idx="2"/>
            <a:endCxn id="20" idx="0"/>
          </p:cNvCxnSpPr>
          <p:nvPr/>
        </p:nvCxnSpPr>
        <p:spPr>
          <a:xfrm>
            <a:off x="3200400" y="4343400"/>
            <a:ext cx="0" cy="10058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AA5DEB3-E0ED-43E5-B1B3-CBD3C980091B}"/>
              </a:ext>
            </a:extLst>
          </p:cNvPr>
          <p:cNvCxnSpPr>
            <a:stCxn id="20" idx="2"/>
            <a:endCxn id="24" idx="0"/>
          </p:cNvCxnSpPr>
          <p:nvPr/>
        </p:nvCxnSpPr>
        <p:spPr>
          <a:xfrm>
            <a:off x="3200400" y="5715000"/>
            <a:ext cx="0" cy="3200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3604BFC-3F96-4A6C-8B21-F0668633A456}"/>
              </a:ext>
            </a:extLst>
          </p:cNvPr>
          <p:cNvCxnSpPr>
            <a:stCxn id="22" idx="2"/>
            <a:endCxn id="26" idx="0"/>
          </p:cNvCxnSpPr>
          <p:nvPr/>
        </p:nvCxnSpPr>
        <p:spPr>
          <a:xfrm>
            <a:off x="8961120" y="2560320"/>
            <a:ext cx="0" cy="27432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BDB5D504-C8AE-462A-8EF8-7B2343425CD9}"/>
              </a:ext>
            </a:extLst>
          </p:cNvPr>
          <p:cNvCxnSpPr>
            <a:stCxn id="26" idx="2"/>
            <a:endCxn id="19" idx="0"/>
          </p:cNvCxnSpPr>
          <p:nvPr/>
        </p:nvCxnSpPr>
        <p:spPr>
          <a:xfrm>
            <a:off x="8961120" y="3200400"/>
            <a:ext cx="0" cy="7772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B2D0CBF-05DA-4983-85FF-4290BE7E2C07}"/>
              </a:ext>
            </a:extLst>
          </p:cNvPr>
          <p:cNvCxnSpPr>
            <a:cxnSpLocks/>
            <a:stCxn id="19" idx="2"/>
            <a:endCxn id="28" idx="0"/>
          </p:cNvCxnSpPr>
          <p:nvPr/>
        </p:nvCxnSpPr>
        <p:spPr>
          <a:xfrm>
            <a:off x="8961120" y="4343400"/>
            <a:ext cx="0" cy="10058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47DD3CB-A69C-4558-8F11-B07EDFCAB545}"/>
              </a:ext>
            </a:extLst>
          </p:cNvPr>
          <p:cNvCxnSpPr>
            <a:stCxn id="28" idx="2"/>
            <a:endCxn id="29" idx="0"/>
          </p:cNvCxnSpPr>
          <p:nvPr/>
        </p:nvCxnSpPr>
        <p:spPr>
          <a:xfrm>
            <a:off x="8961120" y="5715000"/>
            <a:ext cx="0" cy="320040"/>
          </a:xfrm>
          <a:prstGeom prst="straightConnector1">
            <a:avLst/>
          </a:prstGeom>
          <a:ln w="127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4E20F22-E2DC-48FE-95BD-F464BDD0E00D}"/>
              </a:ext>
            </a:extLst>
          </p:cNvPr>
          <p:cNvCxnSpPr>
            <a:stCxn id="47" idx="3"/>
          </p:cNvCxnSpPr>
          <p:nvPr/>
        </p:nvCxnSpPr>
        <p:spPr>
          <a:xfrm>
            <a:off x="2651760" y="3583335"/>
            <a:ext cx="548640" cy="0"/>
          </a:xfrm>
          <a:prstGeom prst="line">
            <a:avLst/>
          </a:prstGeom>
          <a:ln w="12700">
            <a:solidFill>
              <a:schemeClr val="tx1">
                <a:lumMod val="95000"/>
                <a:lumOff val="5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A7B343F9-C84D-402C-B78C-1CF7813E8032}"/>
              </a:ext>
            </a:extLst>
          </p:cNvPr>
          <p:cNvCxnSpPr>
            <a:stCxn id="15" idx="1"/>
          </p:cNvCxnSpPr>
          <p:nvPr/>
        </p:nvCxnSpPr>
        <p:spPr>
          <a:xfrm flipH="1">
            <a:off x="8961120" y="3583335"/>
            <a:ext cx="550545" cy="0"/>
          </a:xfrm>
          <a:prstGeom prst="line">
            <a:avLst/>
          </a:prstGeom>
          <a:ln w="12700">
            <a:solidFill>
              <a:schemeClr val="tx1">
                <a:lumMod val="95000"/>
                <a:lumOff val="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3F1F9EB-34E8-4CAD-9187-90E38C761B95}"/>
              </a:ext>
            </a:extLst>
          </p:cNvPr>
          <p:cNvCxnSpPr/>
          <p:nvPr/>
        </p:nvCxnSpPr>
        <p:spPr>
          <a:xfrm>
            <a:off x="2652022" y="4817916"/>
            <a:ext cx="548640" cy="0"/>
          </a:xfrm>
          <a:prstGeom prst="line">
            <a:avLst/>
          </a:prstGeom>
          <a:ln w="12700">
            <a:solidFill>
              <a:schemeClr val="tx1">
                <a:lumMod val="95000"/>
                <a:lumOff val="5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A4B779C-E6C2-4909-A1C9-E40EF51AD379}"/>
              </a:ext>
            </a:extLst>
          </p:cNvPr>
          <p:cNvCxnSpPr/>
          <p:nvPr/>
        </p:nvCxnSpPr>
        <p:spPr>
          <a:xfrm flipH="1">
            <a:off x="8961316" y="4835555"/>
            <a:ext cx="550545" cy="0"/>
          </a:xfrm>
          <a:prstGeom prst="line">
            <a:avLst/>
          </a:prstGeom>
          <a:ln w="12700">
            <a:solidFill>
              <a:schemeClr val="tx1">
                <a:lumMod val="95000"/>
                <a:lumOff val="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Study Participants</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439688"/>
            <a:ext cx="10515600" cy="4843463"/>
          </a:xfrm>
        </p:spPr>
        <p:txBody>
          <a:bodyPr>
            <a:noAutofit/>
          </a:bodyPr>
          <a:lstStyle/>
          <a:p>
            <a:pPr>
              <a:lnSpc>
                <a:spcPct val="100000"/>
              </a:lnSpc>
              <a:spcBef>
                <a:spcPts val="600"/>
              </a:spcBef>
              <a:spcAft>
                <a:spcPts val="600"/>
              </a:spcAft>
              <a:buClr>
                <a:srgbClr val="C00000"/>
              </a:buClr>
            </a:pPr>
            <a:r>
              <a:rPr lang="en-US" sz="2600" dirty="0">
                <a:latin typeface="Arial" panose="020B0604020202020204" pitchFamily="34" charset="0"/>
                <a:cs typeface="Arial" panose="020B0604020202020204" pitchFamily="34" charset="0"/>
              </a:rPr>
              <a:t>Men and women aged ≥40 years with a mean untreated SBP ≥140 mmHg and/or DBP ≥90 mmHg or mean treated SBP ≥130 mmHg and/or DBP ≥80 mmHg from six measures on two different days were eligible for this trial.</a:t>
            </a:r>
          </a:p>
          <a:p>
            <a:pPr>
              <a:lnSpc>
                <a:spcPct val="100000"/>
              </a:lnSpc>
              <a:spcBef>
                <a:spcPts val="600"/>
              </a:spcBef>
              <a:spcAft>
                <a:spcPts val="600"/>
              </a:spcAft>
              <a:buClr>
                <a:srgbClr val="C00000"/>
              </a:buClr>
            </a:pPr>
            <a:r>
              <a:rPr lang="en-US" sz="2600" dirty="0">
                <a:latin typeface="Arial" panose="020B0604020202020204" pitchFamily="34" charset="0"/>
                <a:cs typeface="Arial" panose="020B0604020202020204" pitchFamily="34" charset="0"/>
              </a:rPr>
              <a:t>Patients with a history of CVD, diabetes, or CKD and mean SBP ≥130 mmHg and/or DBP ≥80 mmHg were also eligible.</a:t>
            </a:r>
          </a:p>
          <a:p>
            <a:pPr>
              <a:lnSpc>
                <a:spcPct val="100000"/>
              </a:lnSpc>
              <a:spcBef>
                <a:spcPts val="600"/>
              </a:spcBef>
              <a:spcAft>
                <a:spcPts val="600"/>
              </a:spcAft>
              <a:buClr>
                <a:srgbClr val="C00000"/>
              </a:buClr>
            </a:pPr>
            <a:r>
              <a:rPr lang="en-US" sz="2600" dirty="0">
                <a:latin typeface="Arial" panose="020B0604020202020204" pitchFamily="34" charset="0"/>
                <a:cs typeface="Arial" panose="020B0604020202020204" pitchFamily="34" charset="0"/>
              </a:rPr>
              <a:t>In addition, patients were required to be enrolled in the China New Rural Cooperative Medical Scheme, which covers 99% of rural residents for basic healthcare services.</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30308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Intervention</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428750"/>
            <a:ext cx="10515600" cy="4748213"/>
          </a:xfrm>
        </p:spPr>
        <p:txBody>
          <a:bodyPr>
            <a:normAutofit/>
          </a:bodyPr>
          <a:lstStyle/>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A simple stepped-care protocol for hypertension treatment, adapted from the 2017 American College of Cardiology/American Heart Association hypertension clinical guideline, was implemented to achieve a target SBP &lt;130 mmHg and DBP &lt;80 mmHg.</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370651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Implementation Strategies</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428750"/>
            <a:ext cx="10515600" cy="4748213"/>
          </a:xfrm>
        </p:spPr>
        <p:txBody>
          <a:bodyPr>
            <a:normAutofit fontScale="77500" lnSpcReduction="20000"/>
          </a:bodyPr>
          <a:lstStyle/>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Village doctors in the intervention group were trained on standardized BP measurement, protocol-based antihypertensive treatment, and health coaching.</a:t>
            </a:r>
          </a:p>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Village doctors initiated and titrated antihypertensive medications, conducted health coaching on lifestyle modification and medication adherence, and followed patients up monthly.</a:t>
            </a:r>
          </a:p>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Village doctors were supervised by primary-care physicians from township hospitals and hypertension specialists at city or county hospitals.</a:t>
            </a:r>
          </a:p>
          <a:p>
            <a:pPr>
              <a:lnSpc>
                <a:spcPct val="110000"/>
              </a:lnSpc>
              <a:spcBef>
                <a:spcPts val="600"/>
              </a:spcBef>
              <a:spcAft>
                <a:spcPts val="600"/>
              </a:spcAft>
              <a:buClr>
                <a:srgbClr val="C00000"/>
              </a:buClr>
            </a:pPr>
            <a:r>
              <a:rPr lang="en-US" sz="3200" dirty="0">
                <a:latin typeface="Arial" panose="020B0604020202020204" pitchFamily="34" charset="0"/>
                <a:cs typeface="Arial" panose="020B0604020202020204" pitchFamily="34" charset="0"/>
              </a:rPr>
              <a:t>Patients in the intervention villages received discounted or free antihypertensive medications, home BP monitors, and health coaching.</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386860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3E95-13F5-4A89-8B25-A7B87933CB6D}"/>
              </a:ext>
            </a:extLst>
          </p:cNvPr>
          <p:cNvSpPr>
            <a:spLocks noGrp="1"/>
          </p:cNvSpPr>
          <p:nvPr>
            <p:ph type="title"/>
          </p:nvPr>
        </p:nvSpPr>
        <p:spPr>
          <a:xfrm>
            <a:off x="838200" y="365126"/>
            <a:ext cx="10515600" cy="968374"/>
          </a:xfrm>
        </p:spPr>
        <p:txBody>
          <a:bodyPr>
            <a:norm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Statistical Analysis</a:t>
            </a:r>
          </a:p>
        </p:txBody>
      </p:sp>
      <p:sp>
        <p:nvSpPr>
          <p:cNvPr id="3" name="Content Placeholder 2">
            <a:extLst>
              <a:ext uri="{FF2B5EF4-FFF2-40B4-BE49-F238E27FC236}">
                <a16:creationId xmlns:a16="http://schemas.microsoft.com/office/drawing/2014/main" id="{751BF399-A63A-4EE7-8816-013C6D2FD579}"/>
              </a:ext>
            </a:extLst>
          </p:cNvPr>
          <p:cNvSpPr>
            <a:spLocks noGrp="1"/>
          </p:cNvSpPr>
          <p:nvPr>
            <p:ph idx="1"/>
          </p:nvPr>
        </p:nvSpPr>
        <p:spPr>
          <a:xfrm>
            <a:off x="838200" y="1338990"/>
            <a:ext cx="10515600" cy="4748213"/>
          </a:xfrm>
        </p:spPr>
        <p:txBody>
          <a:bodyPr>
            <a:noAutofit/>
          </a:bodyPr>
          <a:lstStyle/>
          <a:p>
            <a:pPr>
              <a:spcBef>
                <a:spcPts val="600"/>
              </a:spcBef>
              <a:spcAft>
                <a:spcPts val="600"/>
              </a:spcAft>
              <a:buClr>
                <a:srgbClr val="C00000"/>
              </a:buClr>
            </a:pPr>
            <a:r>
              <a:rPr lang="en-US" sz="2400" dirty="0">
                <a:latin typeface="Arial" panose="020B0604020202020204" pitchFamily="34" charset="0"/>
                <a:cs typeface="Arial" panose="020B0604020202020204" pitchFamily="34" charset="0"/>
              </a:rPr>
              <a:t>Intention-to-treat analyses was conducted. </a:t>
            </a:r>
          </a:p>
          <a:p>
            <a:pPr>
              <a:spcBef>
                <a:spcPts val="600"/>
              </a:spcBef>
              <a:spcAft>
                <a:spcPts val="600"/>
              </a:spcAft>
              <a:buClr>
                <a:srgbClr val="C00000"/>
              </a:buClr>
            </a:pPr>
            <a:r>
              <a:rPr lang="en-US" sz="2400" dirty="0">
                <a:latin typeface="Arial" panose="020B0604020202020204" pitchFamily="34" charset="0"/>
                <a:cs typeface="Arial" panose="020B0604020202020204" pitchFamily="34" charset="0"/>
              </a:rPr>
              <a:t>The difference in the proportions of patients with controlled blood pressure between the two comparison groups was tested using a generalized linear mixed-effects model. Cluster effects were accounted for by assuming a compound-symmetry covariance structure. </a:t>
            </a:r>
          </a:p>
          <a:p>
            <a:pPr>
              <a:spcBef>
                <a:spcPts val="600"/>
              </a:spcBef>
              <a:spcAft>
                <a:spcPts val="600"/>
              </a:spcAft>
              <a:buClr>
                <a:srgbClr val="C00000"/>
              </a:buClr>
            </a:pPr>
            <a:r>
              <a:rPr lang="en-US" sz="2400" dirty="0">
                <a:latin typeface="Arial" panose="020B0604020202020204" pitchFamily="34" charset="0"/>
                <a:cs typeface="Arial" panose="020B0604020202020204" pitchFamily="34" charset="0"/>
              </a:rPr>
              <a:t>The net differences in mean blood pressure changes between the intervention and control groups were tested using a linear mixed-effects model. Participants and villages were assumed to be random effects, and the intervention was assumed to be a fixed effect.</a:t>
            </a:r>
          </a:p>
          <a:p>
            <a:pPr>
              <a:spcBef>
                <a:spcPts val="600"/>
              </a:spcBef>
              <a:spcAft>
                <a:spcPts val="600"/>
              </a:spcAft>
              <a:buClr>
                <a:srgbClr val="C00000"/>
              </a:buClr>
            </a:pPr>
            <a:r>
              <a:rPr lang="en-US" sz="2400" dirty="0">
                <a:latin typeface="Arial" panose="020B0604020202020204" pitchFamily="34" charset="0"/>
                <a:cs typeface="Arial" panose="020B0604020202020204" pitchFamily="34" charset="0"/>
              </a:rPr>
              <a:t>We also conducted prespecified subgroup analyses by age, sex, education level, history of antihypertensive treatment, and baseline risk for cardiovascular disease.</a:t>
            </a:r>
          </a:p>
        </p:txBody>
      </p:sp>
      <p:pic>
        <p:nvPicPr>
          <p:cNvPr id="4" name="Picture 3">
            <a:hlinkClick r:id="rId2"/>
            <a:extLst>
              <a:ext uri="{FF2B5EF4-FFF2-40B4-BE49-F238E27FC236}">
                <a16:creationId xmlns:a16="http://schemas.microsoft.com/office/drawing/2014/main" id="{65DA1B30-BF74-4F6F-AA7D-4900C2ED83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4001" y="5646421"/>
            <a:ext cx="820419" cy="1077992"/>
          </a:xfrm>
          <a:prstGeom prst="rect">
            <a:avLst/>
          </a:prstGeom>
          <a:noFill/>
          <a:ln>
            <a:noFill/>
          </a:ln>
        </p:spPr>
      </p:pic>
    </p:spTree>
    <p:extLst>
      <p:ext uri="{BB962C8B-B14F-4D97-AF65-F5344CB8AC3E}">
        <p14:creationId xmlns:p14="http://schemas.microsoft.com/office/powerpoint/2010/main" val="154338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0CBE-8CEF-4B8F-8472-76DC2C4247A5}"/>
              </a:ext>
            </a:extLst>
          </p:cNvPr>
          <p:cNvSpPr>
            <a:spLocks noGrp="1"/>
          </p:cNvSpPr>
          <p:nvPr>
            <p:ph type="title"/>
          </p:nvPr>
        </p:nvSpPr>
        <p:spPr>
          <a:xfrm>
            <a:off x="838200" y="365125"/>
            <a:ext cx="10515600" cy="911225"/>
          </a:xfrm>
        </p:spPr>
        <p:txBody>
          <a:bodyPr/>
          <a:lstStyle/>
          <a:p>
            <a:pPr algn="ctr"/>
            <a:r>
              <a:rPr lang="en-US" dirty="0">
                <a:solidFill>
                  <a:srgbClr val="C00000"/>
                </a:solidFill>
                <a:latin typeface="Times New Roman" panose="02020603050405020304" pitchFamily="18" charset="0"/>
                <a:cs typeface="Times New Roman" panose="02020603050405020304" pitchFamily="18" charset="0"/>
              </a:rPr>
              <a:t>Baseline Characteristics of Study Participants </a:t>
            </a:r>
          </a:p>
        </p:txBody>
      </p:sp>
      <p:graphicFrame>
        <p:nvGraphicFramePr>
          <p:cNvPr id="4" name="Table 3">
            <a:extLst>
              <a:ext uri="{FF2B5EF4-FFF2-40B4-BE49-F238E27FC236}">
                <a16:creationId xmlns:a16="http://schemas.microsoft.com/office/drawing/2014/main" id="{EADA54D4-3A6B-4E13-BEBE-3F7E616EDD2B}"/>
              </a:ext>
            </a:extLst>
          </p:cNvPr>
          <p:cNvGraphicFramePr>
            <a:graphicFrameLocks noGrp="1"/>
          </p:cNvGraphicFramePr>
          <p:nvPr>
            <p:extLst>
              <p:ext uri="{D42A27DB-BD31-4B8C-83A1-F6EECF244321}">
                <p14:modId xmlns:p14="http://schemas.microsoft.com/office/powerpoint/2010/main" val="752808292"/>
              </p:ext>
            </p:extLst>
          </p:nvPr>
        </p:nvGraphicFramePr>
        <p:xfrm>
          <a:off x="838200" y="1276350"/>
          <a:ext cx="10515601" cy="5038723"/>
        </p:xfrm>
        <a:graphic>
          <a:graphicData uri="http://schemas.openxmlformats.org/drawingml/2006/table">
            <a:tbl>
              <a:tblPr firstRow="1" firstCol="1" bandRow="1">
                <a:tableStyleId>{5C22544A-7EE6-4342-B048-85BDC9FD1C3A}</a:tableStyleId>
              </a:tblPr>
              <a:tblGrid>
                <a:gridCol w="6268915">
                  <a:extLst>
                    <a:ext uri="{9D8B030D-6E8A-4147-A177-3AD203B41FA5}">
                      <a16:colId xmlns:a16="http://schemas.microsoft.com/office/drawing/2014/main" val="2208229609"/>
                    </a:ext>
                  </a:extLst>
                </a:gridCol>
                <a:gridCol w="2123343">
                  <a:extLst>
                    <a:ext uri="{9D8B030D-6E8A-4147-A177-3AD203B41FA5}">
                      <a16:colId xmlns:a16="http://schemas.microsoft.com/office/drawing/2014/main" val="1999262374"/>
                    </a:ext>
                  </a:extLst>
                </a:gridCol>
                <a:gridCol w="2123343">
                  <a:extLst>
                    <a:ext uri="{9D8B030D-6E8A-4147-A177-3AD203B41FA5}">
                      <a16:colId xmlns:a16="http://schemas.microsoft.com/office/drawing/2014/main" val="1546598655"/>
                    </a:ext>
                  </a:extLst>
                </a:gridCol>
              </a:tblGrid>
              <a:tr h="745525">
                <a:tc>
                  <a:txBody>
                    <a:bodyPr/>
                    <a:lstStyle/>
                    <a:p>
                      <a:pPr marL="0" marR="0" algn="l">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Characteristics</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Intervention</a:t>
                      </a:r>
                    </a:p>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(n=17,407)</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Control</a:t>
                      </a:r>
                    </a:p>
                    <a:p>
                      <a:pPr marL="0" marR="0" algn="ctr">
                        <a:spcBef>
                          <a:spcPts val="0"/>
                        </a:spcBef>
                        <a:spcAft>
                          <a:spcPts val="0"/>
                        </a:spcAft>
                      </a:pPr>
                      <a:r>
                        <a:rPr lang="en-US" sz="2000" b="1" kern="100" dirty="0">
                          <a:solidFill>
                            <a:schemeClr val="tx1">
                              <a:lumMod val="95000"/>
                              <a:lumOff val="5000"/>
                            </a:schemeClr>
                          </a:solidFill>
                          <a:effectLst/>
                          <a:latin typeface="Arial" panose="020B0604020202020204" pitchFamily="34" charset="0"/>
                          <a:cs typeface="Arial" panose="020B0604020202020204" pitchFamily="34" charset="0"/>
                        </a:rPr>
                        <a:t>(n=16,588)</a:t>
                      </a:r>
                      <a:endParaRPr lang="en-US" sz="2000" b="1"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6733573"/>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Age (years), mean (SD)</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62.8 (9.2)</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63.2 (9.2)</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890761"/>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Women, No. (%)</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10,603 (60.9)</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10,222 (61.6)</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0499196"/>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High-school education, No. (%)</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5,872 (34.0)</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5,254 (32.0)</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8188470"/>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Use of antihypertensive medications, No. (%)</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10,574 (60.7)</a:t>
                      </a: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8,990 (54.2)</a:t>
                      </a: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1652594"/>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Duration of hypertension (years), median (IQR)</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 (5-11)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7 (4-11)</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3302906"/>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Body-mass index (kg/m</a:t>
                      </a:r>
                      <a:r>
                        <a:rPr lang="en-US" sz="2000" b="0" kern="0" baseline="30000" dirty="0">
                          <a:solidFill>
                            <a:schemeClr val="tx1">
                              <a:lumMod val="95000"/>
                              <a:lumOff val="5000"/>
                            </a:schemeClr>
                          </a:solidFill>
                          <a:effectLst/>
                          <a:latin typeface="Arial" panose="020B0604020202020204" pitchFamily="34" charset="0"/>
                          <a:cs typeface="Arial" panose="020B0604020202020204" pitchFamily="34" charset="0"/>
                        </a:rPr>
                        <a:t>2</a:t>
                      </a: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 mean (SD)</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26.0 (3.9)</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25.8 (3.8)</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4697958"/>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Systolic blood pressure (mmHg), mean (SD)</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157.0 (18.0)</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155.5 (17.3)</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6049643"/>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Diastolic blood pressure (mmHg), mean (SD)</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88.1 (10.7)</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87.3 (10.6)</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3291128"/>
                  </a:ext>
                </a:extLst>
              </a:tr>
              <a:tr h="477022">
                <a:tc>
                  <a:txBody>
                    <a:bodyPr/>
                    <a:lstStyle/>
                    <a:p>
                      <a:pPr marL="0" marR="0" algn="l">
                        <a:spcBef>
                          <a:spcPts val="0"/>
                        </a:spcBef>
                        <a:spcAft>
                          <a:spcPts val="0"/>
                        </a:spcAft>
                      </a:pPr>
                      <a:r>
                        <a:rPr lang="en-US" sz="2000" b="0" kern="0" dirty="0">
                          <a:solidFill>
                            <a:schemeClr val="tx1">
                              <a:lumMod val="95000"/>
                              <a:lumOff val="5000"/>
                            </a:schemeClr>
                          </a:solidFill>
                          <a:effectLst/>
                          <a:latin typeface="Arial" panose="020B0604020202020204" pitchFamily="34" charset="0"/>
                          <a:cs typeface="Arial" panose="020B0604020202020204" pitchFamily="34" charset="0"/>
                        </a:rPr>
                        <a:t>10-year risk for atherosclerotic CVD (%), mean (SD) </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14.6 (11.9)</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b="0" kern="100" dirty="0">
                          <a:solidFill>
                            <a:schemeClr val="tx1">
                              <a:lumMod val="95000"/>
                              <a:lumOff val="5000"/>
                            </a:schemeClr>
                          </a:solidFill>
                          <a:effectLst/>
                          <a:latin typeface="Arial" panose="020B0604020202020204" pitchFamily="34" charset="0"/>
                          <a:cs typeface="Arial" panose="020B0604020202020204" pitchFamily="34" charset="0"/>
                        </a:rPr>
                        <a:t>14.4 (11.6)</a:t>
                      </a:r>
                      <a:endParaRPr lang="en-US" sz="2000" b="0" kern="100" dirty="0">
                        <a:solidFill>
                          <a:schemeClr val="tx1">
                            <a:lumMod val="95000"/>
                            <a:lumOff val="5000"/>
                          </a:schemeClr>
                        </a:solidFill>
                        <a:effectLst/>
                        <a:latin typeface="Arial" panose="020B0604020202020204" pitchFamily="34" charset="0"/>
                        <a:ea typeface="DengXian" panose="02010600030101010101" pitchFamily="2" charset="-122"/>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9719907"/>
                  </a:ext>
                </a:extLst>
              </a:tr>
            </a:tbl>
          </a:graphicData>
        </a:graphic>
      </p:graphicFrame>
    </p:spTree>
    <p:extLst>
      <p:ext uri="{BB962C8B-B14F-4D97-AF65-F5344CB8AC3E}">
        <p14:creationId xmlns:p14="http://schemas.microsoft.com/office/powerpoint/2010/main" val="3034471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1557</Words>
  <Application>Microsoft Office PowerPoint</Application>
  <PresentationFormat>Widescreen</PresentationFormat>
  <Paragraphs>259</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A Cluster Randomized Trial of A Village Doctor-Led Intervention on Blood Pressure Control: China Rural Hypertension Control Project </vt:lpstr>
      <vt:lpstr>Background</vt:lpstr>
      <vt:lpstr>Objectives</vt:lpstr>
      <vt:lpstr>PowerPoint Presentation</vt:lpstr>
      <vt:lpstr>Study Participants</vt:lpstr>
      <vt:lpstr>Intervention</vt:lpstr>
      <vt:lpstr>Implementation Strategies</vt:lpstr>
      <vt:lpstr>Statistical Analysis</vt:lpstr>
      <vt:lpstr>Baseline Characteristics of Study Participants </vt:lpstr>
      <vt:lpstr>Effectiveness of the Village Doctor-Led Intervention on the Primary and Secondary Outcomes </vt:lpstr>
      <vt:lpstr>Proportion of Patients with Controlled Blood Pressure During Trial Follow-up </vt:lpstr>
      <vt:lpstr>Mean Systolic and Diastolic Blood Pressure During Trial Follow-up </vt:lpstr>
      <vt:lpstr>PowerPoint Presentation</vt:lpstr>
      <vt:lpstr>Summary</vt:lpstr>
      <vt:lpstr>Conclusion</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Cluster Randomized Trial of A Village Doctor-Led Intervention on Blood Pressure Control: China Rural Hypertension Control Project</dc:title>
  <dc:creator>He, Jiang</dc:creator>
  <cp:lastModifiedBy>He, Jiang</cp:lastModifiedBy>
  <cp:revision>22</cp:revision>
  <dcterms:created xsi:type="dcterms:W3CDTF">2021-11-01T15:16:46Z</dcterms:created>
  <dcterms:modified xsi:type="dcterms:W3CDTF">2021-11-11T22:50:09Z</dcterms:modified>
</cp:coreProperties>
</file>