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1"/>
  </p:notesMasterIdLst>
  <p:handoutMasterIdLst>
    <p:handoutMasterId r:id="rId22"/>
  </p:handoutMasterIdLst>
  <p:sldIdLst>
    <p:sldId id="416" r:id="rId2"/>
    <p:sldId id="425" r:id="rId3"/>
    <p:sldId id="426" r:id="rId4"/>
    <p:sldId id="427" r:id="rId5"/>
    <p:sldId id="428" r:id="rId6"/>
    <p:sldId id="430" r:id="rId7"/>
    <p:sldId id="434" r:id="rId8"/>
    <p:sldId id="444" r:id="rId9"/>
    <p:sldId id="432" r:id="rId10"/>
    <p:sldId id="433" r:id="rId11"/>
    <p:sldId id="435" r:id="rId12"/>
    <p:sldId id="442" r:id="rId13"/>
    <p:sldId id="436" r:id="rId14"/>
    <p:sldId id="438" r:id="rId15"/>
    <p:sldId id="437" r:id="rId16"/>
    <p:sldId id="441" r:id="rId17"/>
    <p:sldId id="439" r:id="rId18"/>
    <p:sldId id="440" r:id="rId19"/>
    <p:sldId id="445" r:id="rId20"/>
  </p:sldIdLst>
  <p:sldSz cx="9144000" cy="5143500" type="screen16x9"/>
  <p:notesSz cx="7086600" cy="9372600"/>
  <p:custDataLst>
    <p:tags r:id="rId23"/>
  </p:custDataLst>
  <p:defaultTex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52" userDrawn="1">
          <p15:clr>
            <a:srgbClr val="A4A3A4"/>
          </p15:clr>
        </p15:guide>
        <p15:guide id="2" orient="horz" pos="492" userDrawn="1">
          <p15:clr>
            <a:srgbClr val="A4A3A4"/>
          </p15:clr>
        </p15:guide>
        <p15:guide id="3" pos="336" userDrawn="1">
          <p15:clr>
            <a:srgbClr val="A4A3A4"/>
          </p15:clr>
        </p15:guide>
        <p15:guide id="4" pos="5617" userDrawn="1">
          <p15:clr>
            <a:srgbClr val="A4A3A4"/>
          </p15:clr>
        </p15:guide>
        <p15:guide id="5" orient="horz" pos="41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ea, Roberto" initials="GR" lastIdx="21" clrIdx="0">
    <p:extLst>
      <p:ext uri="{19B8F6BF-5375-455C-9EA6-DF929625EA0E}">
        <p15:presenceInfo xmlns:p15="http://schemas.microsoft.com/office/powerpoint/2012/main" userId="Galea, Rober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575"/>
    <a:srgbClr val="009999"/>
    <a:srgbClr val="002060"/>
    <a:srgbClr val="4A5F6F"/>
    <a:srgbClr val="203864"/>
    <a:srgbClr val="FEB91A"/>
    <a:srgbClr val="002E4B"/>
    <a:srgbClr val="0036A2"/>
    <a:srgbClr val="0A2D74"/>
    <a:srgbClr val="011D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4070" autoAdjust="0"/>
  </p:normalViewPr>
  <p:slideViewPr>
    <p:cSldViewPr snapToGrid="0">
      <p:cViewPr>
        <p:scale>
          <a:sx n="51" d="100"/>
          <a:sy n="51" d="100"/>
        </p:scale>
        <p:origin x="2976" y="1368"/>
      </p:cViewPr>
      <p:guideLst>
        <p:guide orient="horz" pos="252"/>
        <p:guide orient="horz" pos="492"/>
        <p:guide pos="336"/>
        <p:guide pos="5617"/>
        <p:guide orient="horz" pos="41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66" d="100"/>
          <a:sy n="66" d="100"/>
        </p:scale>
        <p:origin x="0"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49220125764475E-2"/>
          <c:y val="2.5738197079458732E-2"/>
          <c:w val="0.94565667845139156"/>
          <c:h val="0.85039941017030163"/>
        </c:manualLayout>
      </c:layout>
      <c:barChart>
        <c:barDir val="col"/>
        <c:grouping val="stacked"/>
        <c:varyColors val="0"/>
        <c:ser>
          <c:idx val="0"/>
          <c:order val="0"/>
          <c:tx>
            <c:strRef>
              <c:f>Sheet1!$B$1</c:f>
              <c:strCache>
                <c:ptCount val="1"/>
                <c:pt idx="0">
                  <c:v>MIL</c:v>
                </c:pt>
              </c:strCache>
            </c:strRef>
          </c:tx>
          <c:spPr>
            <a:solidFill>
              <a:srgbClr val="0070C0"/>
            </a:solidFill>
            <a:ln>
              <a:noFill/>
            </a:ln>
            <a:effectLst/>
          </c:spPr>
          <c:invertIfNegative val="0"/>
          <c:cat>
            <c:strRef>
              <c:f>Sheet1!$A$2:$A$3</c:f>
              <c:strCache>
                <c:ptCount val="2"/>
                <c:pt idx="0">
                  <c:v>Amulet</c:v>
                </c:pt>
                <c:pt idx="1">
                  <c:v>Watchman/FLX</c:v>
                </c:pt>
              </c:strCache>
            </c:strRef>
          </c:cat>
          <c:val>
            <c:numRef>
              <c:f>Sheet1!$B$2:$B$3</c:f>
              <c:numCache>
                <c:formatCode>General</c:formatCode>
                <c:ptCount val="2"/>
                <c:pt idx="0">
                  <c:v>4</c:v>
                </c:pt>
                <c:pt idx="1">
                  <c:v>14</c:v>
                </c:pt>
              </c:numCache>
            </c:numRef>
          </c:val>
          <c:extLst>
            <c:ext xmlns:c16="http://schemas.microsoft.com/office/drawing/2014/chart" uri="{C3380CC4-5D6E-409C-BE32-E72D297353CC}">
              <c16:uniqueId val="{00000000-E3AD-4365-AB64-84374CE6DD0E}"/>
            </c:ext>
          </c:extLst>
        </c:ser>
        <c:ser>
          <c:idx val="1"/>
          <c:order val="1"/>
          <c:tx>
            <c:strRef>
              <c:f>Sheet1!$C$1</c:f>
              <c:strCache>
                <c:ptCount val="1"/>
                <c:pt idx="0">
                  <c:v>PDL</c:v>
                </c:pt>
              </c:strCache>
            </c:strRef>
          </c:tx>
          <c:spPr>
            <a:solidFill>
              <a:srgbClr val="00B0F0"/>
            </a:solidFill>
            <a:ln>
              <a:noFill/>
            </a:ln>
            <a:effectLst/>
          </c:spPr>
          <c:invertIfNegative val="0"/>
          <c:cat>
            <c:strRef>
              <c:f>Sheet1!$A$2:$A$3</c:f>
              <c:strCache>
                <c:ptCount val="2"/>
                <c:pt idx="0">
                  <c:v>Amulet</c:v>
                </c:pt>
                <c:pt idx="1">
                  <c:v>Watchman/FLX</c:v>
                </c:pt>
              </c:strCache>
            </c:strRef>
          </c:cat>
          <c:val>
            <c:numRef>
              <c:f>Sheet1!$C$2:$C$3</c:f>
              <c:numCache>
                <c:formatCode>General</c:formatCode>
                <c:ptCount val="2"/>
                <c:pt idx="0">
                  <c:v>10</c:v>
                </c:pt>
                <c:pt idx="1">
                  <c:v>12</c:v>
                </c:pt>
              </c:numCache>
            </c:numRef>
          </c:val>
          <c:extLst>
            <c:ext xmlns:c16="http://schemas.microsoft.com/office/drawing/2014/chart" uri="{C3380CC4-5D6E-409C-BE32-E72D297353CC}">
              <c16:uniqueId val="{00000001-E3AD-4365-AB64-84374CE6DD0E}"/>
            </c:ext>
          </c:extLst>
        </c:ser>
        <c:ser>
          <c:idx val="2"/>
          <c:order val="2"/>
          <c:tx>
            <c:strRef>
              <c:f>Sheet1!$D$1</c:f>
              <c:strCache>
                <c:ptCount val="1"/>
                <c:pt idx="0">
                  <c:v>PDL and IDL</c:v>
                </c:pt>
              </c:strCache>
            </c:strRef>
          </c:tx>
          <c:spPr>
            <a:solidFill>
              <a:srgbClr val="7030A0"/>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3-E3AD-4365-AB64-84374CE6DD0E}"/>
              </c:ext>
            </c:extLst>
          </c:dPt>
          <c:dPt>
            <c:idx val="1"/>
            <c:invertIfNegative val="0"/>
            <c:bubble3D val="0"/>
            <c:spPr>
              <a:solidFill>
                <a:srgbClr val="7030A0"/>
              </a:solidFill>
              <a:ln>
                <a:noFill/>
              </a:ln>
              <a:effectLst/>
            </c:spPr>
            <c:extLst>
              <c:ext xmlns:c16="http://schemas.microsoft.com/office/drawing/2014/chart" uri="{C3380CC4-5D6E-409C-BE32-E72D297353CC}">
                <c16:uniqueId val="{00000005-E3AD-4365-AB64-84374CE6DD0E}"/>
              </c:ext>
            </c:extLst>
          </c:dPt>
          <c:cat>
            <c:strRef>
              <c:f>Sheet1!$A$2:$A$3</c:f>
              <c:strCache>
                <c:ptCount val="2"/>
                <c:pt idx="0">
                  <c:v>Amulet</c:v>
                </c:pt>
                <c:pt idx="1">
                  <c:v>Watchman/FLX</c:v>
                </c:pt>
              </c:strCache>
            </c:strRef>
          </c:cat>
          <c:val>
            <c:numRef>
              <c:f>Sheet1!$D$2:$D$3</c:f>
              <c:numCache>
                <c:formatCode>General</c:formatCode>
                <c:ptCount val="2"/>
                <c:pt idx="0">
                  <c:v>10</c:v>
                </c:pt>
                <c:pt idx="1">
                  <c:v>8</c:v>
                </c:pt>
              </c:numCache>
            </c:numRef>
          </c:val>
          <c:extLst>
            <c:ext xmlns:c16="http://schemas.microsoft.com/office/drawing/2014/chart" uri="{C3380CC4-5D6E-409C-BE32-E72D297353CC}">
              <c16:uniqueId val="{00000006-E3AD-4365-AB64-84374CE6DD0E}"/>
            </c:ext>
          </c:extLst>
        </c:ser>
        <c:ser>
          <c:idx val="3"/>
          <c:order val="3"/>
          <c:tx>
            <c:strRef>
              <c:f>Sheet1!$E$1</c:f>
              <c:strCache>
                <c:ptCount val="1"/>
                <c:pt idx="0">
                  <c:v>IDL</c:v>
                </c:pt>
              </c:strCache>
            </c:strRef>
          </c:tx>
          <c:spPr>
            <a:solidFill>
              <a:srgbClr val="FF0000"/>
            </a:solidFill>
            <a:ln>
              <a:noFill/>
            </a:ln>
            <a:effectLst/>
          </c:spPr>
          <c:invertIfNegative val="0"/>
          <c:cat>
            <c:strRef>
              <c:f>Sheet1!$A$2:$A$3</c:f>
              <c:strCache>
                <c:ptCount val="2"/>
                <c:pt idx="0">
                  <c:v>Amulet</c:v>
                </c:pt>
                <c:pt idx="1">
                  <c:v>Watchman/FLX</c:v>
                </c:pt>
              </c:strCache>
            </c:strRef>
          </c:cat>
          <c:val>
            <c:numRef>
              <c:f>Sheet1!$E$2:$E$3</c:f>
              <c:numCache>
                <c:formatCode>General</c:formatCode>
                <c:ptCount val="2"/>
                <c:pt idx="0">
                  <c:v>37</c:v>
                </c:pt>
                <c:pt idx="1">
                  <c:v>15</c:v>
                </c:pt>
              </c:numCache>
            </c:numRef>
          </c:val>
          <c:extLst>
            <c:ext xmlns:c16="http://schemas.microsoft.com/office/drawing/2014/chart" uri="{C3380CC4-5D6E-409C-BE32-E72D297353CC}">
              <c16:uniqueId val="{00000007-E3AD-4365-AB64-84374CE6DD0E}"/>
            </c:ext>
          </c:extLst>
        </c:ser>
        <c:ser>
          <c:idx val="4"/>
          <c:order val="4"/>
          <c:tx>
            <c:strRef>
              <c:f>Sheet1!$F$1</c:f>
              <c:strCache>
                <c:ptCount val="1"/>
                <c:pt idx="0">
                  <c:v>PANVL</c:v>
                </c:pt>
              </c:strCache>
            </c:strRef>
          </c:tx>
          <c:spPr>
            <a:solidFill>
              <a:srgbClr val="FFFF00"/>
            </a:solidFill>
            <a:ln>
              <a:noFill/>
            </a:ln>
            <a:effectLst/>
          </c:spPr>
          <c:invertIfNegative val="0"/>
          <c:cat>
            <c:strRef>
              <c:f>Sheet1!$A$2:$A$3</c:f>
              <c:strCache>
                <c:ptCount val="2"/>
                <c:pt idx="0">
                  <c:v>Amulet</c:v>
                </c:pt>
                <c:pt idx="1">
                  <c:v>Watchman/FLX</c:v>
                </c:pt>
              </c:strCache>
            </c:strRef>
          </c:cat>
          <c:val>
            <c:numRef>
              <c:f>Sheet1!$F$2:$F$3</c:f>
              <c:numCache>
                <c:formatCode>General</c:formatCode>
                <c:ptCount val="2"/>
                <c:pt idx="0">
                  <c:v>10</c:v>
                </c:pt>
                <c:pt idx="1">
                  <c:v>21</c:v>
                </c:pt>
              </c:numCache>
            </c:numRef>
          </c:val>
          <c:extLst>
            <c:ext xmlns:c16="http://schemas.microsoft.com/office/drawing/2014/chart" uri="{C3380CC4-5D6E-409C-BE32-E72D297353CC}">
              <c16:uniqueId val="{00000008-E3AD-4365-AB64-84374CE6DD0E}"/>
            </c:ext>
          </c:extLst>
        </c:ser>
        <c:dLbls>
          <c:showLegendKey val="0"/>
          <c:showVal val="0"/>
          <c:showCatName val="0"/>
          <c:showSerName val="0"/>
          <c:showPercent val="0"/>
          <c:showBubbleSize val="0"/>
        </c:dLbls>
        <c:gapWidth val="150"/>
        <c:overlap val="100"/>
        <c:axId val="503100232"/>
        <c:axId val="503095968"/>
      </c:barChart>
      <c:catAx>
        <c:axId val="503100232"/>
        <c:scaling>
          <c:orientation val="minMax"/>
        </c:scaling>
        <c:delete val="1"/>
        <c:axPos val="b"/>
        <c:numFmt formatCode="General" sourceLinked="1"/>
        <c:majorTickMark val="none"/>
        <c:minorTickMark val="none"/>
        <c:tickLblPos val="nextTo"/>
        <c:crossAx val="503095968"/>
        <c:crosses val="autoZero"/>
        <c:auto val="1"/>
        <c:lblAlgn val="ctr"/>
        <c:lblOffset val="100"/>
        <c:noMultiLvlLbl val="0"/>
      </c:catAx>
      <c:valAx>
        <c:axId val="50309596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mn-cs"/>
              </a:defRPr>
            </a:pPr>
            <a:endParaRPr lang="en-US"/>
          </a:p>
        </c:txPr>
        <c:crossAx val="503100232"/>
        <c:crosses val="autoZero"/>
        <c:crossBetween val="between"/>
      </c:valAx>
      <c:spPr>
        <a:noFill/>
        <a:ln w="25400">
          <a:noFill/>
        </a:ln>
        <a:effectLst/>
      </c:spPr>
    </c:plotArea>
    <c:legend>
      <c:legendPos val="b"/>
      <c:layout>
        <c:manualLayout>
          <c:xMode val="edge"/>
          <c:yMode val="edge"/>
          <c:x val="0.17724680881305294"/>
          <c:y val="0.93071599803829885"/>
          <c:w val="0.66273618519459254"/>
          <c:h val="6.202484854669976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10-24T13:51:42.295" idx="21">
    <p:pos x="10" y="10"/>
    <p:text>Un aspetto che non abbiamo sottolineato nel nostro manoscritto, è che forse vale la pena riportare nella presentazione e nell'eventuale risposta ai revisori è che: nella popolazione "AS TREATED" (cosi' come nella "per protocol") i DRT as detected by 45 day TEE trended higher in FLX group 0.17 (0.02-1.39); P= 0.058</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120BD924-28BB-4ACF-9591-266011CB8613}" type="slidenum">
              <a:rPr lang="en-US"/>
              <a:pPr>
                <a:defRPr/>
              </a:pPr>
              <a:t>‹#›</a:t>
            </a:fld>
            <a:endParaRPr lang="en-US"/>
          </a:p>
        </p:txBody>
      </p:sp>
    </p:spTree>
    <p:extLst>
      <p:ext uri="{BB962C8B-B14F-4D97-AF65-F5344CB8AC3E}">
        <p14:creationId xmlns:p14="http://schemas.microsoft.com/office/powerpoint/2010/main" val="142379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5" name="Rectangle 3"/>
          <p:cNvSpPr>
            <a:spLocks noGrp="1" noChangeArrowheads="1"/>
          </p:cNvSpPr>
          <p:nvPr>
            <p:ph type="dt"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19100" y="703263"/>
            <a:ext cx="6248400" cy="3516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563" y="4452938"/>
            <a:ext cx="5197475" cy="4216400"/>
          </a:xfrm>
          <a:prstGeom prst="rect">
            <a:avLst/>
          </a:prstGeom>
          <a:noFill/>
          <a:ln>
            <a:noFill/>
          </a:ln>
          <a:effectLst/>
        </p:spPr>
        <p:txBody>
          <a:bodyPr vert="horz" wrap="square" lIns="94038" tIns="47020" rIns="94038" bIns="47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FAE678BB-763C-40DF-B781-F9D40CCA79A2}" type="slidenum">
              <a:rPr lang="en-US"/>
              <a:pPr>
                <a:defRPr/>
              </a:pPr>
              <a:t>‹#›</a:t>
            </a:fld>
            <a:endParaRPr lang="en-US"/>
          </a:p>
        </p:txBody>
      </p:sp>
    </p:spTree>
    <p:extLst>
      <p:ext uri="{BB962C8B-B14F-4D97-AF65-F5344CB8AC3E}">
        <p14:creationId xmlns:p14="http://schemas.microsoft.com/office/powerpoint/2010/main" val="176226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fld id="{C742A8D0-09EC-42FB-90C5-B1D1E1AB5C3A}" type="slidenum">
              <a:rPr lang="en-US" smtClean="0">
                <a:ea typeface="ヒラギノ角ゴ Pro W3"/>
                <a:cs typeface="ヒラギノ角ゴ Pro W3"/>
              </a:rPr>
              <a:pPr/>
              <a:t>0</a:t>
            </a:fld>
            <a:endParaRPr lang="en-US">
              <a:ea typeface="ヒラギノ角ゴ Pro W3"/>
              <a:cs typeface="ヒラギノ角ゴ Pro W3"/>
            </a:endParaRPr>
          </a:p>
        </p:txBody>
      </p:sp>
      <p:sp>
        <p:nvSpPr>
          <p:cNvPr id="13314" name="Rectangle 2"/>
          <p:cNvSpPr>
            <a:spLocks noGrp="1" noRot="1" noChangeAspect="1" noChangeArrowheads="1" noTextEdit="1"/>
          </p:cNvSpPr>
          <p:nvPr>
            <p:ph type="sldImg"/>
          </p:nvPr>
        </p:nvSpPr>
        <p:spPr>
          <a:xfrm>
            <a:off x="419100" y="703263"/>
            <a:ext cx="6248400" cy="3516312"/>
          </a:xfrm>
          <a:ln/>
        </p:spPr>
      </p:sp>
      <p:sp>
        <p:nvSpPr>
          <p:cNvPr id="13315"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64068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9</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3898011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10</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2130118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11</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3387567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12</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4281940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13</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600065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14</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1069245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15</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433282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16</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3273957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17</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24809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1</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134754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2</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4241742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3</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310358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4</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294593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5</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i="0" u="none"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altLang="en-US" sz="1200" i="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635681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6</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239186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7</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1533696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8</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10840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2"/>
          <p:cNvSpPr>
            <a:spLocks noChangeArrowheads="1"/>
          </p:cNvSpPr>
          <p:nvPr/>
        </p:nvSpPr>
        <p:spPr bwMode="auto">
          <a:xfrm>
            <a:off x="561975" y="2959894"/>
            <a:ext cx="8185150" cy="709613"/>
          </a:xfrm>
          <a:prstGeom prst="rect">
            <a:avLst/>
          </a:prstGeom>
          <a:noFill/>
          <a:ln>
            <a:noFill/>
          </a:ln>
          <a:effectLst>
            <a:outerShdw dist="45791" dir="8778596" algn="ctr" rotWithShape="0">
              <a:schemeClr val="bg2"/>
            </a:outerShdw>
          </a:effectLst>
        </p:spPr>
        <p:txBody>
          <a:bodyPr anchor="ctr" anchorCtr="1"/>
          <a:lstStyle/>
          <a:p>
            <a:pPr algn="ctr">
              <a:lnSpc>
                <a:spcPct val="95000"/>
              </a:lnSpc>
              <a:buClr>
                <a:schemeClr val="tx2"/>
              </a:buClr>
              <a:defRPr/>
            </a:pPr>
            <a:endParaRPr lang="en-US" sz="1950">
              <a:solidFill>
                <a:srgbClr val="DDDDDD"/>
              </a:solidFill>
              <a:ea typeface="ヒラギノ角ゴ Pro W3" pitchFamily="-111" charset="-128"/>
              <a:cs typeface="+mn-cs"/>
            </a:endParaRPr>
          </a:p>
          <a:p>
            <a:pPr algn="ctr">
              <a:lnSpc>
                <a:spcPct val="95000"/>
              </a:lnSpc>
              <a:buClr>
                <a:schemeClr val="tx2"/>
              </a:buClr>
              <a:defRPr/>
            </a:pPr>
            <a:endParaRPr lang="en-US" sz="1950">
              <a:solidFill>
                <a:srgbClr val="DDDDDD"/>
              </a:solidFill>
              <a:ea typeface="ヒラギノ角ゴ Pro W3" pitchFamily="-111" charset="-128"/>
              <a:cs typeface="+mn-cs"/>
            </a:endParaRPr>
          </a:p>
        </p:txBody>
      </p:sp>
      <p:sp>
        <p:nvSpPr>
          <p:cNvPr id="5123" name="Rectangle 3"/>
          <p:cNvSpPr>
            <a:spLocks noGrp="1" noChangeArrowheads="1"/>
          </p:cNvSpPr>
          <p:nvPr>
            <p:ph type="ctrTitle"/>
          </p:nvPr>
        </p:nvSpPr>
        <p:spPr>
          <a:xfrm>
            <a:off x="792164" y="1056598"/>
            <a:ext cx="7589837" cy="484748"/>
          </a:xfrm>
        </p:spPr>
        <p:txBody>
          <a:bodyPr lIns="0" rIns="0" anchor="ctr">
            <a:spAutoFit/>
          </a:bodyPr>
          <a:lstStyle>
            <a:lvl1pPr>
              <a:lnSpc>
                <a:spcPct val="85000"/>
              </a:lnSpc>
              <a:defRPr sz="3000">
                <a:solidFill>
                  <a:schemeClr val="tx2"/>
                </a:solidFill>
              </a:defRPr>
            </a:lvl1pPr>
          </a:lstStyle>
          <a:p>
            <a:pPr lvl="0"/>
            <a:r>
              <a:rPr lang="en-US" noProof="0" dirty="0"/>
              <a:t>Click to edit Master title style</a:t>
            </a:r>
          </a:p>
        </p:txBody>
      </p:sp>
      <p:sp>
        <p:nvSpPr>
          <p:cNvPr id="5124" name="Rectangle 4"/>
          <p:cNvSpPr>
            <a:spLocks noGrp="1" noChangeArrowheads="1"/>
          </p:cNvSpPr>
          <p:nvPr>
            <p:ph type="subTitle" idx="1"/>
          </p:nvPr>
        </p:nvSpPr>
        <p:spPr>
          <a:xfrm>
            <a:off x="457200" y="2418160"/>
            <a:ext cx="8185150" cy="666750"/>
          </a:xfrm>
        </p:spPr>
        <p:txBody>
          <a:bodyPr anchorCtr="1"/>
          <a:lstStyle>
            <a:lvl1pPr marL="0" indent="0" algn="ctr">
              <a:buSzTx/>
              <a:buFontTx/>
              <a:buNone/>
              <a:defRPr sz="2500" i="1" baseline="0"/>
            </a:lvl1pPr>
          </a:lstStyle>
          <a:p>
            <a:pPr lvl="0"/>
            <a:r>
              <a:rPr lang="en-US" noProof="0" dirty="0"/>
              <a:t>Click to edit Master subtitle style</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baseline="0"/>
            </a:lvl1pPr>
          </a:lstStyle>
          <a:p>
            <a:r>
              <a:rPr lang="en-US" dirty="0"/>
              <a:t>Click to edit Master title style</a:t>
            </a:r>
          </a:p>
        </p:txBody>
      </p:sp>
      <p:sp>
        <p:nvSpPr>
          <p:cNvPr id="3" name="Content Placeholder 2"/>
          <p:cNvSpPr>
            <a:spLocks noGrp="1"/>
          </p:cNvSpPr>
          <p:nvPr>
            <p:ph idx="1"/>
          </p:nvPr>
        </p:nvSpPr>
        <p:spPr/>
        <p:txBody>
          <a:bodyPr/>
          <a:lstStyle>
            <a:lvl1pPr>
              <a:defRPr sz="2100" baseline="0"/>
            </a:lvl1pPr>
            <a:lvl2pPr>
              <a:defRPr sz="1800" baseline="0"/>
            </a:lvl2pPr>
            <a:lvl3pPr>
              <a:defRPr sz="1600" baseline="0"/>
            </a:lvl3pPr>
            <a:lvl4pPr>
              <a:defRPr sz="1400" baseline="0"/>
            </a:lvl4pPr>
            <a:lvl5pPr>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4" y="116681"/>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09663"/>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0" r:id="rId8"/>
  </p:sldLayoutIdLst>
  <p:transition>
    <p:wipe dir="r"/>
  </p:transition>
  <p:txStyles>
    <p:title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p:titleStyle>
    <p:bodyStyle>
      <a:lvl1pPr marL="257175" indent="-257175" algn="l" rtl="0" eaLnBrk="0" fontAlgn="base" hangingPunct="0">
        <a:spcBef>
          <a:spcPct val="30000"/>
        </a:spcBef>
        <a:spcAft>
          <a:spcPct val="0"/>
        </a:spcAft>
        <a:buClr>
          <a:schemeClr val="tx2"/>
        </a:buClr>
        <a:buSzPct val="110000"/>
        <a:buChar char="•"/>
        <a:defRPr sz="2100" b="0"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0" baseline="0">
          <a:solidFill>
            <a:schemeClr val="tx1"/>
          </a:solidFill>
          <a:latin typeface="+mn-lt"/>
        </a:defRPr>
      </a:lvl2pPr>
      <a:lvl3pPr marL="857250" indent="-171450" algn="l" rtl="0" eaLnBrk="0" fontAlgn="base" hangingPunct="0">
        <a:spcBef>
          <a:spcPct val="30000"/>
        </a:spcBef>
        <a:spcAft>
          <a:spcPct val="0"/>
        </a:spcAft>
        <a:buChar char="•"/>
        <a:defRPr sz="1600" b="0" baseline="0">
          <a:solidFill>
            <a:schemeClr val="tx1"/>
          </a:solidFill>
          <a:latin typeface="+mn-lt"/>
        </a:defRPr>
      </a:lvl3pPr>
      <a:lvl4pPr marL="1200150" indent="-171450" algn="l" rtl="0" eaLnBrk="0" fontAlgn="base" hangingPunct="0">
        <a:spcBef>
          <a:spcPct val="30000"/>
        </a:spcBef>
        <a:spcAft>
          <a:spcPct val="0"/>
        </a:spcAft>
        <a:buChar char="–"/>
        <a:defRPr sz="1400" b="0" baseline="0">
          <a:solidFill>
            <a:schemeClr val="tx1"/>
          </a:solidFill>
          <a:latin typeface="+mj-lt"/>
        </a:defRPr>
      </a:lvl4pPr>
      <a:lvl5pPr marL="1543050" indent="-171450" algn="l" rtl="0" eaLnBrk="0" fontAlgn="base" hangingPunct="0">
        <a:spcBef>
          <a:spcPct val="30000"/>
        </a:spcBef>
        <a:spcAft>
          <a:spcPct val="0"/>
        </a:spcAft>
        <a:buChar char="»"/>
        <a:defRPr sz="1200" b="0"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6.tiff"/><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tif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6.tiff"/><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1737123" y="271768"/>
            <a:ext cx="6325616" cy="2054409"/>
          </a:xfrm>
        </p:spPr>
        <p:txBody>
          <a:bodyPr/>
          <a:lstStyle/>
          <a:p>
            <a:r>
              <a:rPr lang="en-US" dirty="0">
                <a:solidFill>
                  <a:srgbClr val="FFFF00"/>
                </a:solidFill>
              </a:rPr>
              <a:t>Amulet or Watchman FLX Device for Percutaneous LAAC:</a:t>
            </a:r>
            <a:br>
              <a:rPr lang="en-US" dirty="0">
                <a:solidFill>
                  <a:srgbClr val="FFFF00"/>
                </a:solidFill>
              </a:rPr>
            </a:br>
            <a:r>
              <a:rPr lang="en-US" dirty="0">
                <a:solidFill>
                  <a:srgbClr val="FFFF00"/>
                </a:solidFill>
              </a:rPr>
              <a:t>Primary Results of the </a:t>
            </a:r>
            <a:br>
              <a:rPr lang="en-US" dirty="0">
                <a:solidFill>
                  <a:srgbClr val="FFFF00"/>
                </a:solidFill>
              </a:rPr>
            </a:br>
            <a:r>
              <a:rPr lang="en-US" dirty="0">
                <a:solidFill>
                  <a:srgbClr val="FFFF00"/>
                </a:solidFill>
              </a:rPr>
              <a:t>SWISS-APERO Randomized Clinical Trial</a:t>
            </a:r>
          </a:p>
        </p:txBody>
      </p:sp>
      <p:sp>
        <p:nvSpPr>
          <p:cNvPr id="12290" name="Rectangle 3"/>
          <p:cNvSpPr>
            <a:spLocks noGrp="1" noChangeArrowheads="1"/>
          </p:cNvSpPr>
          <p:nvPr>
            <p:ph type="subTitle" idx="1"/>
          </p:nvPr>
        </p:nvSpPr>
        <p:spPr>
          <a:xfrm>
            <a:off x="0" y="2492817"/>
            <a:ext cx="9214082" cy="666750"/>
          </a:xfrm>
        </p:spPr>
        <p:txBody>
          <a:bodyPr/>
          <a:lstStyle/>
          <a:p>
            <a:pPr algn="l" eaLnBrk="1" hangingPunct="1"/>
            <a:r>
              <a:rPr lang="en-US" sz="2500" b="1" dirty="0"/>
              <a:t>Roberto Galea, MD </a:t>
            </a:r>
          </a:p>
          <a:p>
            <a:pPr algn="l" eaLnBrk="1" hangingPunct="1"/>
            <a:r>
              <a:rPr lang="en-GB" sz="1400" b="1" dirty="0"/>
              <a:t>Department of Cardiology, Bern University Hospital, Bern, Switzerland </a:t>
            </a:r>
          </a:p>
          <a:p>
            <a:pPr algn="l" eaLnBrk="1" hangingPunct="1"/>
            <a:r>
              <a:rPr lang="en-US" sz="2000" b="1" dirty="0">
                <a:latin typeface="Arial" panose="020B0604020202020204" pitchFamily="34" charset="0"/>
                <a:cs typeface="Arial" panose="020B0604020202020204" pitchFamily="34" charset="0"/>
              </a:rPr>
              <a:t>on behalf of the SWISSAPERO Investigators</a:t>
            </a:r>
          </a:p>
          <a:p>
            <a:pPr eaLnBrk="1" hangingPunct="1"/>
            <a:endParaRPr lang="en-US" sz="2500" b="1" dirty="0"/>
          </a:p>
        </p:txBody>
      </p:sp>
      <p:sp>
        <p:nvSpPr>
          <p:cNvPr id="4" name="Title 1">
            <a:extLst>
              <a:ext uri="{FF2B5EF4-FFF2-40B4-BE49-F238E27FC236}">
                <a16:creationId xmlns:a16="http://schemas.microsoft.com/office/drawing/2014/main" id="{5C2627BB-8E06-1E44-B09C-7AFABDD9F1D8}"/>
              </a:ext>
            </a:extLst>
          </p:cNvPr>
          <p:cNvSpPr txBox="1">
            <a:spLocks/>
          </p:cNvSpPr>
          <p:nvPr/>
        </p:nvSpPr>
        <p:spPr>
          <a:xfrm>
            <a:off x="3515660" y="3878688"/>
            <a:ext cx="2182761" cy="3536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it-IT" sz="1400" dirty="0">
                <a:latin typeface="+mn-lt"/>
                <a:ea typeface="+mn-ea"/>
                <a:cs typeface="+mn-cs"/>
              </a:rPr>
              <a:t>roberto.galea@insel.ch</a:t>
            </a:r>
            <a:endParaRPr lang="en-US" altLang="it-IT" sz="1600" dirty="0">
              <a:latin typeface="Arial Black"/>
              <a:cs typeface="Arial Black"/>
            </a:endParaRPr>
          </a:p>
        </p:txBody>
      </p:sp>
      <p:grpSp>
        <p:nvGrpSpPr>
          <p:cNvPr id="3" name="Group 2"/>
          <p:cNvGrpSpPr/>
          <p:nvPr/>
        </p:nvGrpSpPr>
        <p:grpSpPr>
          <a:xfrm>
            <a:off x="575391" y="3904972"/>
            <a:ext cx="1936231" cy="346876"/>
            <a:chOff x="2045267" y="4019240"/>
            <a:chExt cx="1936231" cy="346876"/>
          </a:xfrm>
        </p:grpSpPr>
        <p:pic>
          <p:nvPicPr>
            <p:cNvPr id="5" name="Immagine 3">
              <a:extLst>
                <a:ext uri="{FF2B5EF4-FFF2-40B4-BE49-F238E27FC236}">
                  <a16:creationId xmlns:a16="http://schemas.microsoft.com/office/drawing/2014/main" id="{1F54362C-C1AB-184A-A938-5D90CFDC9375}"/>
                </a:ext>
              </a:extLst>
            </p:cNvPr>
            <p:cNvPicPr>
              <a:picLocks noChangeAspect="1"/>
            </p:cNvPicPr>
            <p:nvPr/>
          </p:nvPicPr>
          <p:blipFill>
            <a:blip r:embed="rId3"/>
            <a:stretch>
              <a:fillRect/>
            </a:stretch>
          </p:blipFill>
          <p:spPr>
            <a:xfrm>
              <a:off x="2045267" y="4019240"/>
              <a:ext cx="435159" cy="346876"/>
            </a:xfrm>
            <a:prstGeom prst="ellipse">
              <a:avLst/>
            </a:prstGeom>
          </p:spPr>
        </p:pic>
        <p:sp>
          <p:nvSpPr>
            <p:cNvPr id="6" name="TextBox 5">
              <a:extLst>
                <a:ext uri="{FF2B5EF4-FFF2-40B4-BE49-F238E27FC236}">
                  <a16:creationId xmlns:a16="http://schemas.microsoft.com/office/drawing/2014/main" id="{4D48198D-B4A6-8C4A-AEEA-FBDF509FE64D}"/>
                </a:ext>
              </a:extLst>
            </p:cNvPr>
            <p:cNvSpPr txBox="1"/>
            <p:nvPr/>
          </p:nvSpPr>
          <p:spPr>
            <a:xfrm>
              <a:off x="2439088" y="4038790"/>
              <a:ext cx="1542410" cy="307777"/>
            </a:xfrm>
            <a:prstGeom prst="rect">
              <a:avLst/>
            </a:prstGeom>
            <a:noFill/>
          </p:spPr>
          <p:txBody>
            <a:bodyPr wrap="none" rtlCol="0">
              <a:spAutoFit/>
            </a:bodyPr>
            <a:lstStyle/>
            <a:p>
              <a:r>
                <a:rPr lang="en-US" altLang="it-IT" sz="1400" dirty="0">
                  <a:solidFill>
                    <a:schemeClr val="tx1"/>
                  </a:solidFill>
                  <a:latin typeface="+mn-lt"/>
                  <a:ea typeface="+mn-ea"/>
                  <a:cs typeface="+mn-cs"/>
                </a:rPr>
                <a:t>@robertogalea7</a:t>
              </a:r>
              <a:endParaRPr lang="en-US" sz="1400" dirty="0">
                <a:solidFill>
                  <a:schemeClr val="tx1"/>
                </a:solidFill>
                <a:latin typeface="+mn-lt"/>
                <a:ea typeface="+mn-ea"/>
                <a:cs typeface="+mn-cs"/>
              </a:endParaRPr>
            </a:p>
          </p:txBody>
        </p:sp>
      </p:grpSp>
      <p:pic>
        <p:nvPicPr>
          <p:cNvPr id="7" name="Graphic 5">
            <a:extLst>
              <a:ext uri="{FF2B5EF4-FFF2-40B4-BE49-F238E27FC236}">
                <a16:creationId xmlns:a16="http://schemas.microsoft.com/office/drawing/2014/main" id="{D6999653-D5B9-4C6B-889B-3ABEB416CB2D}"/>
              </a:ext>
            </a:extLst>
          </p:cNvPr>
          <p:cNvPicPr>
            <a:picLocks noChangeAspect="1"/>
          </p:cNvPicPr>
          <p:nvPr/>
        </p:nvPicPr>
        <p:blipFill>
          <a:blip r:embed="rId4" cstate="print">
            <a:alphaModFix amt="35000"/>
            <a:extLst>
              <a:ext uri="{28A0092B-C50C-407E-A947-70E740481C1C}">
                <a14:useLocalDpi xmlns:a14="http://schemas.microsoft.com/office/drawing/2010/main" val="0"/>
              </a:ext>
            </a:extLst>
          </a:blip>
          <a:srcRect/>
          <a:stretch/>
        </p:blipFill>
        <p:spPr>
          <a:xfrm>
            <a:off x="103271" y="663981"/>
            <a:ext cx="1816399" cy="1456049"/>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0034" y="3413798"/>
            <a:ext cx="1772612" cy="1329223"/>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739" y="4276966"/>
            <a:ext cx="1081261" cy="810802"/>
          </a:xfrm>
          <a:prstGeom prst="rect">
            <a:avLst/>
          </a:prstGeom>
        </p:spPr>
      </p:pic>
      <p:sp>
        <p:nvSpPr>
          <p:cNvPr id="6" name="Rectangle 4"/>
          <p:cNvSpPr txBox="1">
            <a:spLocks noChangeArrowheads="1"/>
          </p:cNvSpPr>
          <p:nvPr/>
        </p:nvSpPr>
        <p:spPr bwMode="auto">
          <a:xfrm>
            <a:off x="0" y="266731"/>
            <a:ext cx="9144000"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2400" dirty="0">
                <a:solidFill>
                  <a:srgbClr val="FFFF00"/>
                </a:solidFill>
              </a:rPr>
              <a:t>Procedural Outcomes and Discharge Medication</a:t>
            </a:r>
            <a:endParaRPr lang="de-CH" sz="2400" dirty="0">
              <a:solidFill>
                <a:srgbClr val="FFFF00"/>
              </a:solidFill>
            </a:endParaRPr>
          </a:p>
        </p:txBody>
      </p:sp>
      <p:pic>
        <p:nvPicPr>
          <p:cNvPr id="4" name="Graphic 5">
            <a:extLst>
              <a:ext uri="{FF2B5EF4-FFF2-40B4-BE49-F238E27FC236}">
                <a16:creationId xmlns:a16="http://schemas.microsoft.com/office/drawing/2014/main" id="{D6999653-D5B9-4C6B-889B-3ABEB416CB2D}"/>
              </a:ext>
            </a:extLst>
          </p:cNvPr>
          <p:cNvPicPr>
            <a:picLocks noChangeAspect="1"/>
          </p:cNvPicPr>
          <p:nvPr/>
        </p:nvPicPr>
        <p:blipFill>
          <a:blip r:embed="rId4" cstate="print">
            <a:alphaModFix amt="35000"/>
            <a:extLst>
              <a:ext uri="{28A0092B-C50C-407E-A947-70E740481C1C}">
                <a14:useLocalDpi xmlns:a14="http://schemas.microsoft.com/office/drawing/2010/main" val="0"/>
              </a:ext>
            </a:extLst>
          </a:blip>
          <a:srcRect/>
          <a:stretch/>
        </p:blipFill>
        <p:spPr>
          <a:xfrm>
            <a:off x="7689162" y="111391"/>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graphicFrame>
        <p:nvGraphicFramePr>
          <p:cNvPr id="5" name="Table 4">
            <a:extLst>
              <a:ext uri="{FF2B5EF4-FFF2-40B4-BE49-F238E27FC236}">
                <a16:creationId xmlns:a16="http://schemas.microsoft.com/office/drawing/2014/main" id="{85CADDA6-9EFB-5841-BC43-FF52EEF49943}"/>
              </a:ext>
            </a:extLst>
          </p:cNvPr>
          <p:cNvGraphicFramePr>
            <a:graphicFrameLocks noGrp="1"/>
          </p:cNvGraphicFramePr>
          <p:nvPr>
            <p:extLst>
              <p:ext uri="{D42A27DB-BD31-4B8C-83A1-F6EECF244321}">
                <p14:modId xmlns:p14="http://schemas.microsoft.com/office/powerpoint/2010/main" val="888972809"/>
              </p:ext>
            </p:extLst>
          </p:nvPr>
        </p:nvGraphicFramePr>
        <p:xfrm>
          <a:off x="285122" y="603629"/>
          <a:ext cx="8631866" cy="4394724"/>
        </p:xfrm>
        <a:graphic>
          <a:graphicData uri="http://schemas.openxmlformats.org/drawingml/2006/table">
            <a:tbl>
              <a:tblPr>
                <a:tableStyleId>{2D5ABB26-0587-4C30-8999-92F81FD0307C}</a:tableStyleId>
              </a:tblPr>
              <a:tblGrid>
                <a:gridCol w="1308504">
                  <a:extLst>
                    <a:ext uri="{9D8B030D-6E8A-4147-A177-3AD203B41FA5}">
                      <a16:colId xmlns:a16="http://schemas.microsoft.com/office/drawing/2014/main" val="1278941487"/>
                    </a:ext>
                  </a:extLst>
                </a:gridCol>
                <a:gridCol w="1976509">
                  <a:extLst>
                    <a:ext uri="{9D8B030D-6E8A-4147-A177-3AD203B41FA5}">
                      <a16:colId xmlns:a16="http://schemas.microsoft.com/office/drawing/2014/main" val="3683254378"/>
                    </a:ext>
                  </a:extLst>
                </a:gridCol>
                <a:gridCol w="2270178">
                  <a:extLst>
                    <a:ext uri="{9D8B030D-6E8A-4147-A177-3AD203B41FA5}">
                      <a16:colId xmlns:a16="http://schemas.microsoft.com/office/drawing/2014/main" val="624387786"/>
                    </a:ext>
                  </a:extLst>
                </a:gridCol>
                <a:gridCol w="2341161">
                  <a:extLst>
                    <a:ext uri="{9D8B030D-6E8A-4147-A177-3AD203B41FA5}">
                      <a16:colId xmlns:a16="http://schemas.microsoft.com/office/drawing/2014/main" val="1179069551"/>
                    </a:ext>
                  </a:extLst>
                </a:gridCol>
                <a:gridCol w="735514">
                  <a:extLst>
                    <a:ext uri="{9D8B030D-6E8A-4147-A177-3AD203B41FA5}">
                      <a16:colId xmlns:a16="http://schemas.microsoft.com/office/drawing/2014/main" val="3120684223"/>
                    </a:ext>
                  </a:extLst>
                </a:gridCol>
              </a:tblGrid>
              <a:tr h="576565">
                <a:tc gridSpan="2">
                  <a:txBody>
                    <a:bodyPr/>
                    <a:lstStyle/>
                    <a:p>
                      <a:pPr>
                        <a:lnSpc>
                          <a:spcPct val="200000"/>
                        </a:lnSpc>
                      </a:pPr>
                      <a:endParaRPr lang="x-none" sz="1400" b="1" dirty="0">
                        <a:solidFill>
                          <a:schemeClr val="bg1"/>
                        </a:solidFill>
                        <a:effectLst/>
                        <a:latin typeface="+mj-lt"/>
                        <a:ea typeface="Times New Roman" panose="02020603050405020304" pitchFamily="18" charset="0"/>
                        <a:cs typeface="Arial" panose="020B0604020202020204" pitchFamily="34" charset="0"/>
                      </a:endParaRPr>
                    </a:p>
                  </a:txBody>
                  <a:tcPr marL="29659" marR="29659"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lnSpc>
                          <a:spcPct val="200000"/>
                        </a:lnSpc>
                      </a:pPr>
                      <a:r>
                        <a:rPr lang="en-US" sz="1600" b="1" dirty="0">
                          <a:solidFill>
                            <a:srgbClr val="FFC000"/>
                          </a:solidFill>
                          <a:effectLst/>
                          <a:latin typeface="+mj-lt"/>
                          <a:cs typeface="Arial" panose="020B0604020202020204" pitchFamily="34" charset="0"/>
                        </a:rPr>
                        <a:t>Amulet</a:t>
                      </a:r>
                      <a:r>
                        <a:rPr lang="x-none" sz="1600" b="1" dirty="0">
                          <a:solidFill>
                            <a:srgbClr val="FFC000"/>
                          </a:solidFill>
                          <a:effectLst/>
                          <a:latin typeface="+mj-lt"/>
                          <a:cs typeface="Arial" panose="020B0604020202020204" pitchFamily="34" charset="0"/>
                        </a:rPr>
                        <a:t> </a:t>
                      </a:r>
                      <a:r>
                        <a:rPr lang="en-US" sz="1600" b="1" i="1" dirty="0">
                          <a:solidFill>
                            <a:srgbClr val="FFC000"/>
                          </a:solidFill>
                          <a:effectLst/>
                          <a:latin typeface="+mj-lt"/>
                          <a:cs typeface="Arial" panose="020B0604020202020204" pitchFamily="34" charset="0"/>
                        </a:rPr>
                        <a:t>(N=111)</a:t>
                      </a:r>
                      <a:endParaRPr lang="x-none" sz="1600" b="1" i="1" dirty="0">
                        <a:solidFill>
                          <a:srgbClr val="FFC000"/>
                        </a:solidFill>
                        <a:effectLst/>
                        <a:latin typeface="+mj-lt"/>
                        <a:ea typeface="Times New Roman" panose="02020603050405020304" pitchFamily="18" charset="0"/>
                        <a:cs typeface="Arial" panose="020B0604020202020204" pitchFamily="34" charset="0"/>
                      </a:endParaRPr>
                    </a:p>
                  </a:txBody>
                  <a:tcPr marL="29659" marR="29659"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00000"/>
                        </a:lnSpc>
                      </a:pPr>
                      <a:r>
                        <a:rPr lang="de-CH" sz="1600" b="1" dirty="0" err="1">
                          <a:solidFill>
                            <a:srgbClr val="00B0F0"/>
                          </a:solidFill>
                          <a:effectLst/>
                          <a:latin typeface="+mj-lt"/>
                          <a:cs typeface="Arial" panose="020B0604020202020204" pitchFamily="34" charset="0"/>
                        </a:rPr>
                        <a:t>Watchman</a:t>
                      </a:r>
                      <a:r>
                        <a:rPr lang="de-CH" sz="1600" b="1" baseline="0" dirty="0">
                          <a:solidFill>
                            <a:srgbClr val="00B0F0"/>
                          </a:solidFill>
                          <a:effectLst/>
                          <a:latin typeface="+mj-lt"/>
                          <a:cs typeface="Arial" panose="020B0604020202020204" pitchFamily="34" charset="0"/>
                        </a:rPr>
                        <a:t>/</a:t>
                      </a:r>
                      <a:r>
                        <a:rPr lang="de-CH" sz="1600" b="1" dirty="0">
                          <a:solidFill>
                            <a:srgbClr val="00B0F0"/>
                          </a:solidFill>
                          <a:effectLst/>
                          <a:latin typeface="+mj-lt"/>
                          <a:cs typeface="Arial" panose="020B0604020202020204" pitchFamily="34" charset="0"/>
                        </a:rPr>
                        <a:t>FLX </a:t>
                      </a:r>
                      <a:r>
                        <a:rPr lang="en-US" sz="1600" b="1" i="1" dirty="0">
                          <a:solidFill>
                            <a:srgbClr val="00B0F0"/>
                          </a:solidFill>
                          <a:effectLst/>
                          <a:latin typeface="+mj-lt"/>
                          <a:cs typeface="Arial" panose="020B0604020202020204" pitchFamily="34" charset="0"/>
                        </a:rPr>
                        <a:t>(N=110)</a:t>
                      </a:r>
                      <a:endParaRPr lang="x-none" sz="1600" b="1" i="1" dirty="0">
                        <a:solidFill>
                          <a:srgbClr val="00B0F0"/>
                        </a:solidFill>
                        <a:effectLst/>
                        <a:latin typeface="+mj-lt"/>
                        <a:ea typeface="Times New Roman" panose="02020603050405020304" pitchFamily="18" charset="0"/>
                        <a:cs typeface="Arial" panose="020B0604020202020204" pitchFamily="34" charset="0"/>
                      </a:endParaRPr>
                    </a:p>
                  </a:txBody>
                  <a:tcPr marL="29659" marR="29659"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00000"/>
                        </a:lnSpc>
                      </a:pPr>
                      <a:r>
                        <a:rPr lang="de-CH" sz="1400" b="1" i="1" dirty="0">
                          <a:solidFill>
                            <a:schemeClr val="tx1"/>
                          </a:solidFill>
                          <a:effectLst/>
                          <a:latin typeface="+mj-lt"/>
                          <a:ea typeface="Times New Roman" panose="02020603050405020304" pitchFamily="18" charset="0"/>
                          <a:cs typeface="Arial" panose="020B0604020202020204" pitchFamily="34" charset="0"/>
                        </a:rPr>
                        <a:t>P </a:t>
                      </a:r>
                      <a:r>
                        <a:rPr lang="de-CH" sz="1400" b="1" i="1" dirty="0" err="1">
                          <a:solidFill>
                            <a:schemeClr val="tx1"/>
                          </a:solidFill>
                          <a:effectLst/>
                          <a:latin typeface="+mj-lt"/>
                          <a:ea typeface="Times New Roman" panose="02020603050405020304" pitchFamily="18" charset="0"/>
                          <a:cs typeface="Arial" panose="020B0604020202020204" pitchFamily="34" charset="0"/>
                        </a:rPr>
                        <a:t>value</a:t>
                      </a:r>
                      <a:endParaRPr lang="x-none" sz="1400" b="1" i="1" dirty="0">
                        <a:solidFill>
                          <a:schemeClr val="tx1"/>
                        </a:solidFill>
                        <a:effectLst/>
                        <a:latin typeface="+mj-lt"/>
                        <a:ea typeface="Times New Roman" panose="02020603050405020304" pitchFamily="18" charset="0"/>
                        <a:cs typeface="Arial" panose="020B0604020202020204" pitchFamily="34" charset="0"/>
                      </a:endParaRPr>
                    </a:p>
                  </a:txBody>
                  <a:tcPr marL="29659" marR="29659"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1180922"/>
                  </a:ext>
                </a:extLst>
              </a:tr>
              <a:tr h="288282">
                <a:tc gridSpan="2">
                  <a:txBody>
                    <a:bodyPr/>
                    <a:lstStyle/>
                    <a:p>
                      <a:pPr marL="44450" marR="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Sinus rhythm at the begin of procedure, no. (%)</a:t>
                      </a: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hMerge="1">
                  <a:txBody>
                    <a:bodyPr/>
                    <a:lstStyle/>
                    <a:p>
                      <a:endParaRPr lang="en-US"/>
                    </a:p>
                  </a:txBody>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57 (51.4%)</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51 (46.4%)</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0.683</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16858080"/>
                  </a:ext>
                </a:extLst>
              </a:tr>
              <a:tr h="288282">
                <a:tc gridSpan="2">
                  <a:txBody>
                    <a:bodyPr/>
                    <a:lstStyle/>
                    <a:p>
                      <a:pPr marL="44450" marR="0" algn="l">
                        <a:lnSpc>
                          <a:spcPct val="107000"/>
                        </a:lnSpc>
                        <a:spcBef>
                          <a:spcPts val="0"/>
                        </a:spcBef>
                        <a:spcAft>
                          <a:spcPts val="0"/>
                        </a:spcAft>
                      </a:pPr>
                      <a:r>
                        <a:rPr lang="de-CH" sz="1100" dirty="0" err="1">
                          <a:solidFill>
                            <a:schemeClr val="tx1"/>
                          </a:solidFill>
                          <a:effectLst/>
                          <a:latin typeface="+mj-lt"/>
                          <a:ea typeface="Calibri" panose="020F0502020204030204" pitchFamily="34" charset="0"/>
                          <a:cs typeface="Times New Roman" panose="02020603050405020304" pitchFamily="18" charset="0"/>
                        </a:rPr>
                        <a:t>Conscious</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sedation</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no</a:t>
                      </a:r>
                      <a:r>
                        <a:rPr lang="de-CH" sz="1100" dirty="0">
                          <a:solidFill>
                            <a:schemeClr val="tx1"/>
                          </a:solidFill>
                          <a:effectLst/>
                          <a:latin typeface="+mj-lt"/>
                          <a:ea typeface="Calibri" panose="020F0502020204030204" pitchFamily="34" charset="0"/>
                          <a:cs typeface="Times New Roman" panose="02020603050405020304" pitchFamily="18" charset="0"/>
                        </a:rPr>
                        <a:t>.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hMerge="1">
                  <a:txBody>
                    <a:bodyPr/>
                    <a:lstStyle/>
                    <a:p>
                      <a:endParaRPr lang="en-US"/>
                    </a:p>
                  </a:txBody>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65 (58.6%)</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67 (60.9%)</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0.784</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707481010"/>
                  </a:ext>
                </a:extLst>
              </a:tr>
              <a:tr h="288282">
                <a:tc gridSpan="2">
                  <a:txBody>
                    <a:bodyPr/>
                    <a:lstStyle/>
                    <a:p>
                      <a:pPr marL="44450" marR="0" algn="l">
                        <a:lnSpc>
                          <a:spcPct val="107000"/>
                        </a:lnSpc>
                        <a:spcBef>
                          <a:spcPts val="0"/>
                        </a:spcBef>
                        <a:spcAft>
                          <a:spcPts val="0"/>
                        </a:spcAft>
                      </a:pPr>
                      <a:r>
                        <a:rPr lang="de-CH" sz="1100" dirty="0" err="1">
                          <a:solidFill>
                            <a:schemeClr val="tx1"/>
                          </a:solidFill>
                          <a:effectLst/>
                          <a:latin typeface="+mj-lt"/>
                          <a:ea typeface="Calibri" panose="020F0502020204030204" pitchFamily="34" charset="0"/>
                          <a:cs typeface="Times New Roman" panose="02020603050405020304" pitchFamily="18" charset="0"/>
                        </a:rPr>
                        <a:t>Transesophageal</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echocardiography</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no</a:t>
                      </a:r>
                      <a:r>
                        <a:rPr lang="de-CH" sz="1100" dirty="0">
                          <a:solidFill>
                            <a:schemeClr val="tx1"/>
                          </a:solidFill>
                          <a:effectLst/>
                          <a:latin typeface="+mj-lt"/>
                          <a:ea typeface="Calibri" panose="020F0502020204030204" pitchFamily="34" charset="0"/>
                          <a:cs typeface="Times New Roman" panose="02020603050405020304" pitchFamily="18" charset="0"/>
                        </a:rPr>
                        <a:t>.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hMerge="1">
                  <a:txBody>
                    <a:bodyPr/>
                    <a:lstStyle/>
                    <a:p>
                      <a:endParaRPr lang="en-US"/>
                    </a:p>
                  </a:txBody>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108 (97.3%)</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108 (98.2%)</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1.000</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550400506"/>
                  </a:ext>
                </a:extLst>
              </a:tr>
              <a:tr h="288282">
                <a:tc gridSpan="2">
                  <a:txBody>
                    <a:bodyPr/>
                    <a:lstStyle/>
                    <a:p>
                      <a:pPr marL="44450" marR="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Procedure time (min),  mean </a:t>
                      </a:r>
                      <a:r>
                        <a:rPr lang="en-US" sz="1100" dirty="0">
                          <a:solidFill>
                            <a:schemeClr val="tx1"/>
                          </a:solidFill>
                          <a:effectLst/>
                          <a:latin typeface="+mj-lt"/>
                          <a:ea typeface="Times New Roman" panose="02020603050405020304" pitchFamily="18" charset="0"/>
                          <a:cs typeface="Times New Roman" panose="02020603050405020304" pitchFamily="18" charset="0"/>
                        </a:rPr>
                        <a:t>±</a:t>
                      </a:r>
                      <a:r>
                        <a:rPr lang="en-US" sz="1100" dirty="0">
                          <a:solidFill>
                            <a:schemeClr val="tx1"/>
                          </a:solidFill>
                          <a:effectLst/>
                          <a:latin typeface="+mj-lt"/>
                          <a:ea typeface="Calibri" panose="020F0502020204030204" pitchFamily="34" charset="0"/>
                          <a:cs typeface="Times New Roman" panose="02020603050405020304" pitchFamily="18" charset="0"/>
                        </a:rPr>
                        <a:t> SD</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hMerge="1">
                  <a:txBody>
                    <a:bodyPr/>
                    <a:lstStyle/>
                    <a:p>
                      <a:endParaRPr lang="en-US"/>
                    </a:p>
                  </a:txBody>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45.9 ± 25.1</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43.0 ± 23.1</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0.371</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013240003"/>
                  </a:ext>
                </a:extLst>
              </a:tr>
              <a:tr h="288282">
                <a:tc gridSpan="2">
                  <a:txBody>
                    <a:bodyPr/>
                    <a:lstStyle/>
                    <a:p>
                      <a:pPr marL="44450" marR="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Fluoroscopy time (min), mean </a:t>
                      </a:r>
                      <a:r>
                        <a:rPr lang="en-US" sz="1100" dirty="0">
                          <a:solidFill>
                            <a:schemeClr val="tx1"/>
                          </a:solidFill>
                          <a:effectLst/>
                          <a:latin typeface="+mj-lt"/>
                          <a:ea typeface="Times New Roman" panose="02020603050405020304" pitchFamily="18" charset="0"/>
                          <a:cs typeface="Times New Roman" panose="02020603050405020304" pitchFamily="18" charset="0"/>
                        </a:rPr>
                        <a:t>±</a:t>
                      </a:r>
                      <a:r>
                        <a:rPr lang="en-US" sz="1100" dirty="0">
                          <a:solidFill>
                            <a:schemeClr val="tx1"/>
                          </a:solidFill>
                          <a:effectLst/>
                          <a:latin typeface="+mj-lt"/>
                          <a:ea typeface="Calibri" panose="020F0502020204030204" pitchFamily="34" charset="0"/>
                          <a:cs typeface="Times New Roman" panose="02020603050405020304" pitchFamily="18" charset="0"/>
                        </a:rPr>
                        <a:t> SD</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hMerge="1">
                  <a:txBody>
                    <a:bodyPr/>
                    <a:lstStyle/>
                    <a:p>
                      <a:endParaRPr lang="en-US"/>
                    </a:p>
                  </a:txBody>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 12.3 ± 8.1</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 12.8 ± 9.2</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a:solidFill>
                            <a:schemeClr val="tx1"/>
                          </a:solidFill>
                          <a:effectLst/>
                          <a:latin typeface="+mj-lt"/>
                          <a:ea typeface="Calibri" panose="020F0502020204030204" pitchFamily="34" charset="0"/>
                          <a:cs typeface="Times New Roman" panose="02020603050405020304" pitchFamily="18" charset="0"/>
                        </a:rPr>
                        <a:t>0.628</a:t>
                      </a:r>
                    </a:p>
                  </a:txBody>
                  <a:tcPr marL="68580" marR="68580" marT="0" marB="0" anchor="b">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841248555"/>
                  </a:ext>
                </a:extLst>
              </a:tr>
              <a:tr h="288282">
                <a:tc gridSpan="2">
                  <a:txBody>
                    <a:bodyPr/>
                    <a:lstStyle/>
                    <a:p>
                      <a:pPr marL="44450" marR="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Contrast medium (ml), mean </a:t>
                      </a:r>
                      <a:r>
                        <a:rPr lang="en-US" sz="1100" dirty="0">
                          <a:solidFill>
                            <a:schemeClr val="tx1"/>
                          </a:solidFill>
                          <a:effectLst/>
                          <a:latin typeface="+mj-lt"/>
                          <a:ea typeface="Times New Roman" panose="02020603050405020304" pitchFamily="18" charset="0"/>
                          <a:cs typeface="Times New Roman" panose="02020603050405020304" pitchFamily="18" charset="0"/>
                        </a:rPr>
                        <a:t>±</a:t>
                      </a:r>
                      <a:r>
                        <a:rPr lang="en-US" sz="1100" dirty="0">
                          <a:solidFill>
                            <a:schemeClr val="tx1"/>
                          </a:solidFill>
                          <a:effectLst/>
                          <a:latin typeface="+mj-lt"/>
                          <a:ea typeface="Calibri" panose="020F0502020204030204" pitchFamily="34" charset="0"/>
                          <a:cs typeface="Times New Roman" panose="02020603050405020304" pitchFamily="18" charset="0"/>
                        </a:rPr>
                        <a:t> SD</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hMerge="1">
                  <a:txBody>
                    <a:bodyPr/>
                    <a:lstStyle/>
                    <a:p>
                      <a:endParaRPr lang="en-US"/>
                    </a:p>
                  </a:txBody>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 60.1 ± 42.7</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 62.9 ± 45.3</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a:solidFill>
                            <a:schemeClr val="tx1"/>
                          </a:solidFill>
                          <a:effectLst/>
                          <a:latin typeface="+mj-lt"/>
                          <a:ea typeface="Calibri" panose="020F0502020204030204" pitchFamily="34" charset="0"/>
                          <a:cs typeface="Times New Roman" panose="02020603050405020304" pitchFamily="18" charset="0"/>
                        </a:rPr>
                        <a:t>0.643</a:t>
                      </a:r>
                    </a:p>
                  </a:txBody>
                  <a:tcPr marL="68580" marR="68580" marT="0" marB="0" anchor="b">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3132007682"/>
                  </a:ext>
                </a:extLst>
              </a:tr>
              <a:tr h="288282">
                <a:tc gridSpan="2">
                  <a:txBody>
                    <a:bodyPr/>
                    <a:lstStyle/>
                    <a:p>
                      <a:pPr marL="44450" marR="0" algn="l">
                        <a:lnSpc>
                          <a:spcPct val="107000"/>
                        </a:lnSpc>
                        <a:spcBef>
                          <a:spcPts val="0"/>
                        </a:spcBef>
                        <a:spcAft>
                          <a:spcPts val="0"/>
                        </a:spcAft>
                      </a:pPr>
                      <a:r>
                        <a:rPr lang="de-CH" sz="1100" dirty="0" err="1">
                          <a:solidFill>
                            <a:schemeClr val="tx1"/>
                          </a:solidFill>
                          <a:effectLst/>
                          <a:latin typeface="+mj-lt"/>
                          <a:ea typeface="Calibri" panose="020F0502020204030204" pitchFamily="34" charset="0"/>
                          <a:cs typeface="Times New Roman" panose="02020603050405020304" pitchFamily="18" charset="0"/>
                        </a:rPr>
                        <a:t>Concomitant</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procedure</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no</a:t>
                      </a:r>
                      <a:r>
                        <a:rPr lang="de-CH" sz="1100" dirty="0">
                          <a:solidFill>
                            <a:schemeClr val="tx1"/>
                          </a:solidFill>
                          <a:effectLst/>
                          <a:latin typeface="+mj-lt"/>
                          <a:ea typeface="Calibri" panose="020F0502020204030204" pitchFamily="34" charset="0"/>
                          <a:cs typeface="Times New Roman" panose="02020603050405020304" pitchFamily="18" charset="0"/>
                        </a:rPr>
                        <a:t>.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hMerge="1">
                  <a:txBody>
                    <a:bodyPr/>
                    <a:lstStyle/>
                    <a:p>
                      <a:endParaRPr lang="en-US"/>
                    </a:p>
                  </a:txBody>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21 (18.9%)</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16 (14.5%)</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0.472</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998777669"/>
                  </a:ext>
                </a:extLst>
              </a:tr>
              <a:tr h="288282">
                <a:tc gridSpan="2">
                  <a:txBody>
                    <a:bodyPr/>
                    <a:lstStyle/>
                    <a:p>
                      <a:pPr marL="44450" marR="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First device used successfully implanted,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hMerge="1">
                  <a:txBody>
                    <a:bodyPr/>
                    <a:lstStyle/>
                    <a:p>
                      <a:endParaRPr lang="en-US"/>
                    </a:p>
                  </a:txBody>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105 (94.6%)</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107 (97.3%)</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0.499</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618306320"/>
                  </a:ext>
                </a:extLst>
              </a:tr>
              <a:tr h="288282">
                <a:tc gridSpan="2">
                  <a:txBody>
                    <a:bodyPr/>
                    <a:lstStyle/>
                    <a:p>
                      <a:pPr marL="44450" marR="0" algn="l">
                        <a:lnSpc>
                          <a:spcPct val="107000"/>
                        </a:lnSpc>
                        <a:spcBef>
                          <a:spcPts val="0"/>
                        </a:spcBef>
                        <a:spcAft>
                          <a:spcPts val="0"/>
                        </a:spcAft>
                      </a:pPr>
                      <a:r>
                        <a:rPr lang="en-US" sz="1100" b="0" dirty="0">
                          <a:solidFill>
                            <a:schemeClr val="tx1"/>
                          </a:solidFill>
                          <a:effectLst/>
                          <a:latin typeface="+mj-lt"/>
                          <a:ea typeface="Calibri" panose="020F0502020204030204" pitchFamily="34" charset="0"/>
                          <a:cs typeface="Times New Roman" panose="02020603050405020304" pitchFamily="18" charset="0"/>
                        </a:rPr>
                        <a:t>Justified</a:t>
                      </a:r>
                      <a:r>
                        <a:rPr lang="en-US" sz="1100" b="0" baseline="0" dirty="0">
                          <a:solidFill>
                            <a:schemeClr val="tx1"/>
                          </a:solidFill>
                          <a:effectLst/>
                          <a:latin typeface="+mj-lt"/>
                          <a:ea typeface="Calibri" panose="020F0502020204030204" pitchFamily="34" charset="0"/>
                          <a:cs typeface="Times New Roman" panose="02020603050405020304" pitchFamily="18" charset="0"/>
                        </a:rPr>
                        <a:t> crossover</a:t>
                      </a:r>
                      <a:r>
                        <a:rPr lang="en-US" sz="1100" b="0" dirty="0">
                          <a:solidFill>
                            <a:schemeClr val="tx1"/>
                          </a:solidFill>
                          <a:effectLst/>
                          <a:latin typeface="+mj-lt"/>
                          <a:ea typeface="Calibri" panose="020F0502020204030204" pitchFamily="34" charset="0"/>
                          <a:cs typeface="Times New Roman" panose="02020603050405020304" pitchFamily="18" charset="0"/>
                        </a:rPr>
                        <a:t>,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hMerge="1">
                  <a:txBody>
                    <a:bodyPr/>
                    <a:lstStyle/>
                    <a:p>
                      <a:endParaRPr lang="en-US"/>
                    </a:p>
                  </a:txBody>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1 (0.9%)</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 (0%)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0.318</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43347409"/>
                  </a:ext>
                </a:extLst>
              </a:tr>
              <a:tr h="288282">
                <a:tc gridSpan="2">
                  <a:txBody>
                    <a:bodyPr/>
                    <a:lstStyle/>
                    <a:p>
                      <a:pPr marL="44450" marR="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Aborted procedure,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hMerge="1">
                  <a:txBody>
                    <a:bodyPr/>
                    <a:lstStyle/>
                    <a:p>
                      <a:endParaRPr lang="en-US"/>
                    </a:p>
                  </a:txBody>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1 (0.9%)</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 (0%)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kern="1200" dirty="0">
                          <a:solidFill>
                            <a:schemeClr val="tx1"/>
                          </a:solidFill>
                          <a:effectLst/>
                          <a:latin typeface="+mj-lt"/>
                          <a:ea typeface="Calibri" panose="020F0502020204030204" pitchFamily="34" charset="0"/>
                          <a:cs typeface="Times New Roman" panose="02020603050405020304" pitchFamily="18" charset="0"/>
                        </a:rPr>
                        <a:t>1.000</a:t>
                      </a:r>
                      <a:endParaRPr lang="en-US" sz="1200" b="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596579766"/>
                  </a:ext>
                </a:extLst>
              </a:tr>
              <a:tr h="288282">
                <a:tc gridSpan="2">
                  <a:txBody>
                    <a:bodyPr/>
                    <a:lstStyle/>
                    <a:p>
                      <a:pPr marL="44450" marR="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Any PDL detected by TEE or Angiography,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hMerge="1">
                  <a:txBody>
                    <a:bodyPr/>
                    <a:lstStyle/>
                    <a:p>
                      <a:endParaRPr lang="en-US"/>
                    </a:p>
                  </a:txBody>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5 (4.5%)</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13 (11.8%)</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0.053</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3301056886"/>
                  </a:ext>
                </a:extLst>
              </a:tr>
              <a:tr h="288282">
                <a:tc rowSpan="2">
                  <a:txBody>
                    <a:bodyPr/>
                    <a:lstStyle/>
                    <a:p>
                      <a:r>
                        <a:rPr lang="de-CH" sz="1100" dirty="0">
                          <a:solidFill>
                            <a:schemeClr val="tx1"/>
                          </a:solidFill>
                          <a:latin typeface="+mj-lt"/>
                        </a:rPr>
                        <a:t>Drug </a:t>
                      </a:r>
                      <a:r>
                        <a:rPr lang="de-CH" sz="1100" dirty="0" err="1">
                          <a:solidFill>
                            <a:schemeClr val="tx1"/>
                          </a:solidFill>
                          <a:latin typeface="+mj-lt"/>
                        </a:rPr>
                        <a:t>regimen</a:t>
                      </a:r>
                      <a:endParaRPr lang="de-CH" sz="1100" dirty="0">
                        <a:solidFill>
                          <a:schemeClr val="tx1"/>
                        </a:solidFill>
                        <a:latin typeface="+mj-lt"/>
                      </a:endParaRPr>
                    </a:p>
                    <a:p>
                      <a:r>
                        <a:rPr lang="de-CH" sz="1100" dirty="0">
                          <a:solidFill>
                            <a:schemeClr val="tx1"/>
                          </a:solidFill>
                          <a:latin typeface="+mj-lt"/>
                        </a:rPr>
                        <a:t>at </a:t>
                      </a:r>
                      <a:r>
                        <a:rPr lang="de-CH" sz="1100" dirty="0" err="1">
                          <a:solidFill>
                            <a:schemeClr val="tx1"/>
                          </a:solidFill>
                          <a:latin typeface="+mj-lt"/>
                        </a:rPr>
                        <a:t>discharge</a:t>
                      </a:r>
                      <a:endParaRPr lang="en-US" sz="1100" dirty="0">
                        <a:solidFill>
                          <a:schemeClr val="tx1"/>
                        </a:solidFill>
                        <a:latin typeface="+mj-lt"/>
                      </a:endParaRPr>
                    </a:p>
                  </a:txBody>
                  <a:tcPr marL="68580" marR="68580" marT="0" marB="0" anchor="ctr">
                    <a:lnL>
                      <a:noFill/>
                    </a:lnL>
                    <a:lnR w="1270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44450" marR="0" algn="l">
                        <a:lnSpc>
                          <a:spcPct val="107000"/>
                        </a:lnSpc>
                        <a:spcBef>
                          <a:spcPts val="0"/>
                        </a:spcBef>
                        <a:spcAft>
                          <a:spcPts val="0"/>
                        </a:spcAft>
                      </a:pPr>
                      <a:r>
                        <a:rPr lang="de-CH" sz="1100" dirty="0" err="1">
                          <a:solidFill>
                            <a:schemeClr val="tx1"/>
                          </a:solidFill>
                          <a:effectLst/>
                          <a:latin typeface="+mj-lt"/>
                          <a:ea typeface="Calibri" panose="020F0502020204030204" pitchFamily="34" charset="0"/>
                          <a:cs typeface="Times New Roman" panose="02020603050405020304" pitchFamily="18" charset="0"/>
                        </a:rPr>
                        <a:t>Any</a:t>
                      </a:r>
                      <a:r>
                        <a:rPr lang="de-CH" sz="1100" dirty="0">
                          <a:solidFill>
                            <a:schemeClr val="tx1"/>
                          </a:solidFill>
                          <a:effectLst/>
                          <a:latin typeface="+mj-lt"/>
                          <a:ea typeface="Calibri" panose="020F0502020204030204" pitchFamily="34" charset="0"/>
                          <a:cs typeface="Times New Roman" panose="02020603050405020304" pitchFamily="18" charset="0"/>
                        </a:rPr>
                        <a:t> SAPT</a:t>
                      </a:r>
                      <a:r>
                        <a:rPr lang="en-US" sz="1100" dirty="0">
                          <a:solidFill>
                            <a:schemeClr val="tx1"/>
                          </a:solidFill>
                          <a:effectLst/>
                          <a:latin typeface="+mj-lt"/>
                          <a:ea typeface="Calibri" panose="020F0502020204030204" pitchFamily="34" charset="0"/>
                          <a:cs typeface="Times New Roman" panose="02020603050405020304" pitchFamily="18" charset="0"/>
                        </a:rPr>
                        <a:t>, no. </a:t>
                      </a:r>
                      <a:r>
                        <a:rPr lang="de-CH" sz="1100" dirty="0">
                          <a:solidFill>
                            <a:schemeClr val="tx1"/>
                          </a:solidFill>
                          <a:effectLst/>
                          <a:latin typeface="+mj-lt"/>
                          <a:ea typeface="Calibri" panose="020F0502020204030204" pitchFamily="34" charset="0"/>
                          <a:cs typeface="Times New Roman" panose="02020603050405020304" pitchFamily="18" charset="0"/>
                        </a:rPr>
                        <a:t>(%)</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22 (20.2%)</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23 (21.1%)</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1.000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453274278"/>
                  </a:ext>
                </a:extLst>
              </a:tr>
              <a:tr h="288282">
                <a:tc vMerge="1">
                  <a:txBody>
                    <a:bodyPr/>
                    <a:lstStyle/>
                    <a:p>
                      <a:endParaRPr lang="en-US" dirty="0"/>
                    </a:p>
                  </a:txBody>
                  <a:tcPr marL="68580" marR="68580" marT="0" marB="0" anchor="b">
                    <a:lnL>
                      <a:noFill/>
                    </a:lnL>
                    <a:lnR w="1270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c>
                  <a:txBody>
                    <a:bodyPr/>
                    <a:lstStyle/>
                    <a:p>
                      <a:pPr marL="44450" marR="0" algn="l">
                        <a:lnSpc>
                          <a:spcPct val="107000"/>
                        </a:lnSpc>
                        <a:spcBef>
                          <a:spcPts val="0"/>
                        </a:spcBef>
                        <a:spcAft>
                          <a:spcPts val="0"/>
                        </a:spcAft>
                      </a:pPr>
                      <a:r>
                        <a:rPr lang="de-CH" sz="1100" dirty="0" err="1">
                          <a:solidFill>
                            <a:schemeClr val="tx1"/>
                          </a:solidFill>
                          <a:effectLst/>
                          <a:latin typeface="+mj-lt"/>
                          <a:ea typeface="Calibri" panose="020F0502020204030204" pitchFamily="34" charset="0"/>
                          <a:cs typeface="Times New Roman" panose="02020603050405020304" pitchFamily="18" charset="0"/>
                        </a:rPr>
                        <a:t>Any</a:t>
                      </a:r>
                      <a:r>
                        <a:rPr lang="de-CH" sz="1100" dirty="0">
                          <a:solidFill>
                            <a:schemeClr val="tx1"/>
                          </a:solidFill>
                          <a:effectLst/>
                          <a:latin typeface="+mj-lt"/>
                          <a:ea typeface="Calibri" panose="020F0502020204030204" pitchFamily="34" charset="0"/>
                          <a:cs typeface="Times New Roman" panose="02020603050405020304" pitchFamily="18" charset="0"/>
                        </a:rPr>
                        <a:t> DAPT</a:t>
                      </a:r>
                      <a:r>
                        <a:rPr lang="en-US" sz="1100" dirty="0">
                          <a:solidFill>
                            <a:schemeClr val="tx1"/>
                          </a:solidFill>
                          <a:effectLst/>
                          <a:latin typeface="+mj-lt"/>
                          <a:ea typeface="Calibri" panose="020F0502020204030204" pitchFamily="34" charset="0"/>
                          <a:cs typeface="Times New Roman" panose="02020603050405020304" pitchFamily="18" charset="0"/>
                        </a:rPr>
                        <a:t>, no. </a:t>
                      </a:r>
                      <a:r>
                        <a:rPr lang="de-CH" sz="1100" dirty="0">
                          <a:solidFill>
                            <a:schemeClr val="tx1"/>
                          </a:solidFill>
                          <a:effectLst/>
                          <a:latin typeface="+mj-lt"/>
                          <a:ea typeface="Calibri" panose="020F0502020204030204" pitchFamily="34" charset="0"/>
                          <a:cs typeface="Times New Roman" panose="02020603050405020304" pitchFamily="18" charset="0"/>
                        </a:rPr>
                        <a:t>(%)</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78 (71.6%)</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77 (70.6%)</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1.000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052047258"/>
                  </a:ext>
                </a:extLst>
              </a:tr>
            </a:tbl>
          </a:graphicData>
        </a:graphic>
      </p:graphicFrame>
      <p:sp>
        <p:nvSpPr>
          <p:cNvPr id="2" name="Rectangle 1"/>
          <p:cNvSpPr/>
          <p:nvPr/>
        </p:nvSpPr>
        <p:spPr bwMode="auto">
          <a:xfrm>
            <a:off x="8310219" y="4124458"/>
            <a:ext cx="503581" cy="23153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7" name="Rectangle 6"/>
          <p:cNvSpPr/>
          <p:nvPr/>
        </p:nvSpPr>
        <p:spPr bwMode="auto">
          <a:xfrm>
            <a:off x="328454" y="3513533"/>
            <a:ext cx="8485346" cy="23153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Tree>
    <p:extLst>
      <p:ext uri="{BB962C8B-B14F-4D97-AF65-F5344CB8AC3E}">
        <p14:creationId xmlns:p14="http://schemas.microsoft.com/office/powerpoint/2010/main" val="34913945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113562" y="2360768"/>
            <a:ext cx="1699364" cy="1325880"/>
          </a:xfrm>
          <a:prstGeom prst="rect">
            <a:avLst/>
          </a:prstGeom>
          <a:ln w="38100">
            <a:solidFill>
              <a:schemeClr val="tx1"/>
            </a:solidFill>
          </a:ln>
        </p:spPr>
      </p:pic>
      <p:cxnSp>
        <p:nvCxnSpPr>
          <p:cNvPr id="15" name="Straight Connector 14"/>
          <p:cNvCxnSpPr/>
          <p:nvPr/>
        </p:nvCxnSpPr>
        <p:spPr>
          <a:xfrm flipV="1">
            <a:off x="6333579" y="2360768"/>
            <a:ext cx="999037" cy="1063522"/>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3000" dirty="0">
                <a:solidFill>
                  <a:srgbClr val="FFFF00"/>
                </a:solidFill>
              </a:rPr>
              <a:t>Primary Endpoint ≈ PA at 45-day CCTA</a:t>
            </a:r>
            <a:endParaRPr lang="de-CH" sz="3000" dirty="0">
              <a:solidFill>
                <a:srgbClr val="FFFF00"/>
              </a:solidFill>
            </a:endParaRPr>
          </a:p>
        </p:txBody>
      </p:sp>
      <p:pic>
        <p:nvPicPr>
          <p:cNvPr id="4" name="Graphic 5">
            <a:extLst>
              <a:ext uri="{FF2B5EF4-FFF2-40B4-BE49-F238E27FC236}">
                <a16:creationId xmlns:a16="http://schemas.microsoft.com/office/drawing/2014/main" id="{D6999653-D5B9-4C6B-889B-3ABEB416CB2D}"/>
              </a:ext>
            </a:extLst>
          </p:cNvPr>
          <p:cNvPicPr>
            <a:picLocks noChangeAspect="1"/>
          </p:cNvPicPr>
          <p:nvPr/>
        </p:nvPicPr>
        <p:blipFill>
          <a:blip r:embed="rId4" cstate="print">
            <a:alphaModFix amt="35000"/>
            <a:extLst>
              <a:ext uri="{28A0092B-C50C-407E-A947-70E740481C1C}">
                <a14:useLocalDpi xmlns:a14="http://schemas.microsoft.com/office/drawing/2010/main" val="0"/>
              </a:ext>
            </a:extLst>
          </a:blip>
          <a:srcRect/>
          <a:stretch/>
        </p:blipFill>
        <p:spPr>
          <a:xfrm>
            <a:off x="7689162" y="111391"/>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2739" y="4350118"/>
            <a:ext cx="1081261" cy="810802"/>
          </a:xfrm>
          <a:prstGeom prst="rect">
            <a:avLst/>
          </a:prstGeom>
        </p:spPr>
      </p:pic>
      <p:graphicFrame>
        <p:nvGraphicFramePr>
          <p:cNvPr id="8" name="Chart 7"/>
          <p:cNvGraphicFramePr/>
          <p:nvPr>
            <p:extLst>
              <p:ext uri="{D42A27DB-BD31-4B8C-83A1-F6EECF244321}">
                <p14:modId xmlns:p14="http://schemas.microsoft.com/office/powerpoint/2010/main" val="4165080730"/>
              </p:ext>
            </p:extLst>
          </p:nvPr>
        </p:nvGraphicFramePr>
        <p:xfrm>
          <a:off x="1876424" y="1387328"/>
          <a:ext cx="5220393" cy="3801898"/>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3486902" y="3653243"/>
            <a:ext cx="2301931" cy="646331"/>
          </a:xfrm>
          <a:prstGeom prst="rect">
            <a:avLst/>
          </a:prstGeom>
          <a:noFill/>
          <a:ln w="57150">
            <a:noFill/>
          </a:ln>
        </p:spPr>
        <p:txBody>
          <a:bodyPr wrap="square" rtlCol="0">
            <a:spAutoFit/>
          </a:bodyPr>
          <a:lstStyle/>
          <a:p>
            <a:pPr algn="ctr"/>
            <a:r>
              <a:rPr lang="de-CH" sz="1200" dirty="0">
                <a:latin typeface="Arial" panose="020B0604020202020204" pitchFamily="34" charset="0"/>
                <a:cs typeface="Arial" panose="020B0604020202020204" pitchFamily="34" charset="0"/>
              </a:rPr>
              <a:t>Mixed </a:t>
            </a:r>
            <a:r>
              <a:rPr lang="de-CH" sz="1200" dirty="0" err="1">
                <a:latin typeface="Arial" panose="020B0604020202020204" pitchFamily="34" charset="0"/>
                <a:cs typeface="Arial" panose="020B0604020202020204" pitchFamily="34" charset="0"/>
              </a:rPr>
              <a:t>leaks</a:t>
            </a:r>
            <a:endParaRPr lang="de-CH" sz="1200" dirty="0">
              <a:latin typeface="Arial" panose="020B0604020202020204" pitchFamily="34" charset="0"/>
              <a:cs typeface="Arial" panose="020B0604020202020204" pitchFamily="34" charset="0"/>
            </a:endParaRPr>
          </a:p>
          <a:p>
            <a:pPr algn="ctr"/>
            <a:r>
              <a:rPr lang="de-CH" sz="1200" dirty="0">
                <a:latin typeface="Arial" panose="020B0604020202020204" pitchFamily="34" charset="0"/>
                <a:cs typeface="Arial" panose="020B0604020202020204" pitchFamily="34" charset="0"/>
              </a:rPr>
              <a:t>3.8% vs. 14% </a:t>
            </a:r>
          </a:p>
          <a:p>
            <a:pPr algn="ctr"/>
            <a:r>
              <a:rPr lang="de-CH" sz="1200" dirty="0">
                <a:latin typeface="Arial" panose="020B0604020202020204" pitchFamily="34" charset="0"/>
                <a:cs typeface="Arial" panose="020B0604020202020204" pitchFamily="34" charset="0"/>
              </a:rPr>
              <a:t>p = 0.010</a:t>
            </a:r>
          </a:p>
        </p:txBody>
      </p:sp>
      <p:cxnSp>
        <p:nvCxnSpPr>
          <p:cNvPr id="16" name="Straight Connector 15"/>
          <p:cNvCxnSpPr/>
          <p:nvPr/>
        </p:nvCxnSpPr>
        <p:spPr>
          <a:xfrm flipV="1">
            <a:off x="6365615" y="3872839"/>
            <a:ext cx="963139" cy="833957"/>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60423" y="2248611"/>
            <a:ext cx="1045086" cy="11289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39100" y="3863809"/>
            <a:ext cx="1060397" cy="28679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26378" y="1424994"/>
            <a:ext cx="3315325" cy="400110"/>
          </a:xfrm>
          <a:prstGeom prst="rect">
            <a:avLst/>
          </a:prstGeom>
          <a:noFill/>
          <a:ln w="57150">
            <a:noFill/>
          </a:ln>
        </p:spPr>
        <p:txBody>
          <a:bodyPr wrap="square" rtlCol="0">
            <a:spAutoFit/>
          </a:bodyPr>
          <a:lstStyle/>
          <a:p>
            <a:pPr algn="ctr"/>
            <a:r>
              <a:rPr lang="de-CH" sz="1000" b="1" dirty="0">
                <a:solidFill>
                  <a:srgbClr val="FFFF00"/>
                </a:solidFill>
                <a:latin typeface="Arial" panose="020B0604020202020204" pitchFamily="34" charset="0"/>
                <a:cs typeface="Arial" panose="020B0604020202020204" pitchFamily="34" charset="0"/>
              </a:rPr>
              <a:t>0.97 (0.80-1.16); </a:t>
            </a:r>
          </a:p>
          <a:p>
            <a:pPr algn="ctr"/>
            <a:r>
              <a:rPr lang="de-CH" sz="1000" dirty="0">
                <a:solidFill>
                  <a:srgbClr val="FFFF00"/>
                </a:solidFill>
                <a:latin typeface="Arial" panose="020B0604020202020204" pitchFamily="34" charset="0"/>
                <a:cs typeface="Arial" panose="020B0604020202020204" pitchFamily="34" charset="0"/>
              </a:rPr>
              <a:t>P= </a:t>
            </a:r>
            <a:r>
              <a:rPr lang="de-CH" sz="1000" b="1" dirty="0">
                <a:solidFill>
                  <a:srgbClr val="FFFF00"/>
                </a:solidFill>
                <a:latin typeface="Arial" panose="020B0604020202020204" pitchFamily="34" charset="0"/>
                <a:cs typeface="Arial" panose="020B0604020202020204" pitchFamily="34" charset="0"/>
              </a:rPr>
              <a:t>0.713</a:t>
            </a:r>
            <a:endParaRPr lang="en-US" sz="1000" b="1" dirty="0">
              <a:solidFill>
                <a:srgbClr val="FFFF00"/>
              </a:solidFill>
              <a:latin typeface="Arial" panose="020B0604020202020204" pitchFamily="34" charset="0"/>
              <a:cs typeface="Arial" panose="020B0604020202020204" pitchFamily="34" charset="0"/>
            </a:endParaRPr>
          </a:p>
        </p:txBody>
      </p:sp>
      <p:sp>
        <p:nvSpPr>
          <p:cNvPr id="21" name="TextBox 20"/>
          <p:cNvSpPr txBox="1"/>
          <p:nvPr/>
        </p:nvSpPr>
        <p:spPr>
          <a:xfrm rot="16200000">
            <a:off x="861222" y="2277269"/>
            <a:ext cx="2892422" cy="215444"/>
          </a:xfrm>
          <a:prstGeom prst="rect">
            <a:avLst/>
          </a:prstGeom>
          <a:noFill/>
          <a:ln w="57150">
            <a:noFill/>
          </a:ln>
        </p:spPr>
        <p:txBody>
          <a:bodyPr wrap="square" rtlCol="0">
            <a:spAutoFit/>
          </a:bodyPr>
          <a:lstStyle/>
          <a:p>
            <a:r>
              <a:rPr lang="de-CH" sz="800" dirty="0">
                <a:solidFill>
                  <a:schemeClr val="tx1">
                    <a:lumMod val="50000"/>
                    <a:lumOff val="50000"/>
                  </a:schemeClr>
                </a:solidFill>
                <a:latin typeface="Arial" panose="020B0604020202020204" pitchFamily="34" charset="0"/>
                <a:cs typeface="Arial" panose="020B0604020202020204" pitchFamily="34" charset="0"/>
              </a:rPr>
              <a:t>Number of patients</a:t>
            </a:r>
            <a:endParaRPr lang="en-US"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5" name="TextBox 24"/>
          <p:cNvSpPr txBox="1"/>
          <p:nvPr/>
        </p:nvSpPr>
        <p:spPr>
          <a:xfrm>
            <a:off x="5042775" y="932408"/>
            <a:ext cx="1883319" cy="738664"/>
          </a:xfrm>
          <a:prstGeom prst="rect">
            <a:avLst/>
          </a:prstGeom>
          <a:noFill/>
          <a:ln w="57150">
            <a:noFill/>
          </a:ln>
        </p:spPr>
        <p:txBody>
          <a:bodyPr wrap="square" rtlCol="0">
            <a:spAutoFit/>
          </a:bodyPr>
          <a:lstStyle/>
          <a:p>
            <a:pPr algn="ctr"/>
            <a:r>
              <a:rPr lang="de-CH" sz="1600" b="1" dirty="0">
                <a:solidFill>
                  <a:srgbClr val="FFFF00"/>
                </a:solidFill>
                <a:latin typeface="Arial" panose="020B0604020202020204" pitchFamily="34" charset="0"/>
                <a:cs typeface="Arial" panose="020B0604020202020204" pitchFamily="34" charset="0"/>
              </a:rPr>
              <a:t>WATCHMAN/FLX</a:t>
            </a:r>
            <a:endParaRPr lang="en-US" sz="1600" b="1" dirty="0">
              <a:solidFill>
                <a:srgbClr val="FFFF00"/>
              </a:solidFill>
              <a:latin typeface="Arial" panose="020B0604020202020204" pitchFamily="34" charset="0"/>
              <a:cs typeface="Arial" panose="020B0604020202020204" pitchFamily="34" charset="0"/>
            </a:endParaRPr>
          </a:p>
          <a:p>
            <a:pPr algn="ctr"/>
            <a:r>
              <a:rPr lang="de-CH" sz="1600" b="1" dirty="0">
                <a:solidFill>
                  <a:srgbClr val="FFFF00"/>
                </a:solidFill>
                <a:latin typeface="Arial" panose="020B0604020202020204" pitchFamily="34" charset="0"/>
                <a:cs typeface="Arial" panose="020B0604020202020204" pitchFamily="34" charset="0"/>
              </a:rPr>
              <a:t>70% </a:t>
            </a:r>
          </a:p>
          <a:p>
            <a:pPr algn="ctr"/>
            <a:r>
              <a:rPr lang="de-CH" sz="1000" dirty="0">
                <a:latin typeface="Arial" panose="020B0604020202020204" pitchFamily="34" charset="0"/>
                <a:cs typeface="Arial" panose="020B0604020202020204" pitchFamily="34" charset="0"/>
              </a:rPr>
              <a:t>(n=70/100)</a:t>
            </a:r>
            <a:endParaRPr lang="en-US" sz="1000" dirty="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7"/>
          <a:stretch>
            <a:fillRect/>
          </a:stretch>
        </p:blipFill>
        <p:spPr>
          <a:xfrm>
            <a:off x="7420104" y="847869"/>
            <a:ext cx="1517676" cy="1080767"/>
          </a:xfrm>
          <a:prstGeom prst="rect">
            <a:avLst/>
          </a:prstGeom>
          <a:ln w="38100">
            <a:solidFill>
              <a:schemeClr val="tx1"/>
            </a:solidFill>
          </a:ln>
        </p:spPr>
      </p:pic>
      <p:cxnSp>
        <p:nvCxnSpPr>
          <p:cNvPr id="24" name="Curved Connector 23"/>
          <p:cNvCxnSpPr/>
          <p:nvPr/>
        </p:nvCxnSpPr>
        <p:spPr>
          <a:xfrm rot="5400000" flipH="1" flipV="1">
            <a:off x="7540795" y="1314480"/>
            <a:ext cx="324767" cy="191463"/>
          </a:xfrm>
          <a:prstGeom prst="curvedConnector3">
            <a:avLst>
              <a:gd name="adj1" fmla="val 8389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58045" y="935892"/>
            <a:ext cx="1800339" cy="738664"/>
          </a:xfrm>
          <a:prstGeom prst="rect">
            <a:avLst/>
          </a:prstGeom>
          <a:noFill/>
          <a:ln w="57150">
            <a:noFill/>
          </a:ln>
        </p:spPr>
        <p:txBody>
          <a:bodyPr wrap="square" rtlCol="0">
            <a:spAutoFit/>
          </a:bodyPr>
          <a:lstStyle/>
          <a:p>
            <a:pPr algn="ctr"/>
            <a:r>
              <a:rPr lang="de-CH" sz="1600" b="1" dirty="0">
                <a:solidFill>
                  <a:srgbClr val="FFFF00"/>
                </a:solidFill>
                <a:latin typeface="Arial" panose="020B0604020202020204" pitchFamily="34" charset="0"/>
                <a:cs typeface="Arial" panose="020B0604020202020204" pitchFamily="34" charset="0"/>
              </a:rPr>
              <a:t>AMULET</a:t>
            </a:r>
            <a:endParaRPr lang="en-US" sz="1600" b="1" dirty="0">
              <a:solidFill>
                <a:srgbClr val="FFFF00"/>
              </a:solidFill>
              <a:latin typeface="Arial" panose="020B0604020202020204" pitchFamily="34" charset="0"/>
              <a:cs typeface="Arial" panose="020B0604020202020204" pitchFamily="34" charset="0"/>
            </a:endParaRPr>
          </a:p>
          <a:p>
            <a:pPr algn="ctr"/>
            <a:r>
              <a:rPr lang="de-CH" sz="1600" b="1" dirty="0">
                <a:solidFill>
                  <a:srgbClr val="FFFF00"/>
                </a:solidFill>
                <a:latin typeface="Arial" panose="020B0604020202020204" pitchFamily="34" charset="0"/>
                <a:cs typeface="Arial" panose="020B0604020202020204" pitchFamily="34" charset="0"/>
              </a:rPr>
              <a:t>67.6% </a:t>
            </a:r>
          </a:p>
          <a:p>
            <a:pPr algn="ctr"/>
            <a:r>
              <a:rPr lang="de-CH" sz="1000" dirty="0">
                <a:latin typeface="Arial" panose="020B0604020202020204" pitchFamily="34" charset="0"/>
                <a:cs typeface="Arial" panose="020B0604020202020204" pitchFamily="34" charset="0"/>
              </a:rPr>
              <a:t>(n=71/105)</a:t>
            </a:r>
            <a:endParaRPr lang="en-US" sz="1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8"/>
          <a:stretch>
            <a:fillRect/>
          </a:stretch>
        </p:blipFill>
        <p:spPr>
          <a:xfrm>
            <a:off x="197105" y="847869"/>
            <a:ext cx="1517676" cy="1084021"/>
          </a:xfrm>
          <a:prstGeom prst="rect">
            <a:avLst/>
          </a:prstGeom>
          <a:ln w="38100">
            <a:solidFill>
              <a:schemeClr val="tx1"/>
            </a:solidFill>
          </a:ln>
        </p:spPr>
      </p:pic>
      <p:cxnSp>
        <p:nvCxnSpPr>
          <p:cNvPr id="30" name="Curved Connector 29"/>
          <p:cNvCxnSpPr/>
          <p:nvPr/>
        </p:nvCxnSpPr>
        <p:spPr>
          <a:xfrm rot="5400000" flipH="1" flipV="1">
            <a:off x="449637" y="1223293"/>
            <a:ext cx="634998" cy="189833"/>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199511" y="1120297"/>
            <a:ext cx="843264" cy="338554"/>
          </a:xfrm>
          <a:prstGeom prst="rect">
            <a:avLst/>
          </a:prstGeom>
          <a:noFill/>
          <a:ln w="57150">
            <a:noFill/>
          </a:ln>
        </p:spPr>
        <p:txBody>
          <a:bodyPr wrap="square" rtlCol="0">
            <a:spAutoFit/>
          </a:bodyPr>
          <a:lstStyle/>
          <a:p>
            <a:pPr algn="ctr"/>
            <a:r>
              <a:rPr lang="de-CH" sz="1600" b="1" dirty="0">
                <a:latin typeface="Arial" panose="020B0604020202020204" pitchFamily="34" charset="0"/>
                <a:cs typeface="Arial" panose="020B0604020202020204" pitchFamily="34" charset="0"/>
              </a:rPr>
              <a:t>VS.</a:t>
            </a:r>
            <a:endParaRPr lang="en-US" sz="1600" b="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503D9ED-383E-0048-A93F-5A8884D831EA}"/>
              </a:ext>
            </a:extLst>
          </p:cNvPr>
          <p:cNvSpPr txBox="1"/>
          <p:nvPr/>
        </p:nvSpPr>
        <p:spPr>
          <a:xfrm>
            <a:off x="3473222" y="2422815"/>
            <a:ext cx="2354636" cy="646331"/>
          </a:xfrm>
          <a:prstGeom prst="rect">
            <a:avLst/>
          </a:prstGeom>
          <a:noFill/>
          <a:ln w="38100">
            <a:noFill/>
          </a:ln>
        </p:spPr>
        <p:txBody>
          <a:bodyPr wrap="square" rtlCol="0">
            <a:spAutoFit/>
          </a:bodyPr>
          <a:lstStyle/>
          <a:p>
            <a:pPr algn="ctr"/>
            <a:r>
              <a:rPr lang="de-CH" sz="1200" dirty="0" err="1">
                <a:latin typeface="Arial" panose="020B0604020202020204" pitchFamily="34" charset="0"/>
                <a:cs typeface="Arial" panose="020B0604020202020204" pitchFamily="34" charset="0"/>
              </a:rPr>
              <a:t>Intradevice</a:t>
            </a:r>
            <a:r>
              <a:rPr lang="de-CH" sz="1200" dirty="0">
                <a:latin typeface="Arial" panose="020B0604020202020204" pitchFamily="34" charset="0"/>
                <a:cs typeface="Arial" panose="020B0604020202020204" pitchFamily="34" charset="0"/>
              </a:rPr>
              <a:t> </a:t>
            </a:r>
            <a:r>
              <a:rPr lang="de-CH" sz="1200" dirty="0" err="1">
                <a:latin typeface="Arial" panose="020B0604020202020204" pitchFamily="34" charset="0"/>
                <a:cs typeface="Arial" panose="020B0604020202020204" pitchFamily="34" charset="0"/>
              </a:rPr>
              <a:t>leaks</a:t>
            </a:r>
            <a:endParaRPr lang="de-CH" sz="1200" dirty="0">
              <a:latin typeface="Arial" panose="020B0604020202020204" pitchFamily="34" charset="0"/>
              <a:cs typeface="Arial" panose="020B0604020202020204" pitchFamily="34" charset="0"/>
            </a:endParaRPr>
          </a:p>
          <a:p>
            <a:pPr algn="ctr"/>
            <a:r>
              <a:rPr lang="de-CH" sz="1200" dirty="0">
                <a:latin typeface="Arial" panose="020B0604020202020204" pitchFamily="34" charset="0"/>
                <a:cs typeface="Arial" panose="020B0604020202020204" pitchFamily="34" charset="0"/>
              </a:rPr>
              <a:t>44.8% vs. 23% </a:t>
            </a:r>
          </a:p>
          <a:p>
            <a:pPr algn="ctr"/>
            <a:r>
              <a:rPr lang="de-CH" sz="1200" dirty="0">
                <a:latin typeface="Arial" panose="020B0604020202020204" pitchFamily="34" charset="0"/>
                <a:cs typeface="Arial" panose="020B0604020202020204" pitchFamily="34" charset="0"/>
              </a:rPr>
              <a:t>p = 0.001</a:t>
            </a:r>
            <a:endParaRPr lang="en-US" sz="1200" dirty="0">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9"/>
          <a:stretch>
            <a:fillRect/>
          </a:stretch>
        </p:blipFill>
        <p:spPr>
          <a:xfrm>
            <a:off x="7352365" y="2360768"/>
            <a:ext cx="1645920" cy="1404072"/>
          </a:xfrm>
          <a:prstGeom prst="rect">
            <a:avLst/>
          </a:prstGeom>
          <a:ln w="38100">
            <a:solidFill>
              <a:schemeClr val="tx1"/>
            </a:solidFill>
          </a:ln>
        </p:spPr>
      </p:pic>
      <p:sp>
        <p:nvSpPr>
          <p:cNvPr id="37" name="TextBox 36"/>
          <p:cNvSpPr txBox="1"/>
          <p:nvPr/>
        </p:nvSpPr>
        <p:spPr>
          <a:xfrm>
            <a:off x="7332616" y="3617588"/>
            <a:ext cx="1682496" cy="246221"/>
          </a:xfrm>
          <a:prstGeom prst="rect">
            <a:avLst/>
          </a:prstGeom>
          <a:solidFill>
            <a:schemeClr val="bg1"/>
          </a:solidFill>
          <a:ln w="38100">
            <a:solidFill>
              <a:schemeClr val="tx1"/>
            </a:solidFill>
          </a:ln>
        </p:spPr>
        <p:txBody>
          <a:bodyPr wrap="square" rtlCol="0">
            <a:spAutoFit/>
          </a:bodyPr>
          <a:lstStyle/>
          <a:p>
            <a:pPr algn="ctr"/>
            <a:r>
              <a:rPr lang="de-CH" sz="1000" b="1" dirty="0">
                <a:solidFill>
                  <a:schemeClr val="tx1"/>
                </a:solidFill>
                <a:latin typeface="Arial" panose="020B0604020202020204" pitchFamily="34" charset="0"/>
                <a:cs typeface="Arial" panose="020B0604020202020204" pitchFamily="34" charset="0"/>
              </a:rPr>
              <a:t>MIXED LEAK</a:t>
            </a:r>
            <a:endParaRPr lang="en-US" sz="1000" b="1" dirty="0">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96781" y="3617588"/>
            <a:ext cx="1737360" cy="246221"/>
          </a:xfrm>
          <a:prstGeom prst="rect">
            <a:avLst/>
          </a:prstGeom>
          <a:solidFill>
            <a:schemeClr val="bg1"/>
          </a:solidFill>
          <a:ln w="38100">
            <a:solidFill>
              <a:schemeClr val="tx1"/>
            </a:solidFill>
          </a:ln>
        </p:spPr>
        <p:txBody>
          <a:bodyPr wrap="square" rtlCol="0">
            <a:spAutoFit/>
          </a:bodyPr>
          <a:lstStyle/>
          <a:p>
            <a:pPr algn="ctr"/>
            <a:r>
              <a:rPr lang="de-CH" sz="1000" b="1" dirty="0">
                <a:solidFill>
                  <a:schemeClr val="tx1"/>
                </a:solidFill>
                <a:latin typeface="Arial" panose="020B0604020202020204" pitchFamily="34" charset="0"/>
                <a:cs typeface="Arial" panose="020B0604020202020204" pitchFamily="34" charset="0"/>
              </a:rPr>
              <a:t>INTRADEVICE LEAK</a:t>
            </a:r>
            <a:endParaRPr lang="en-US" sz="1000" b="1" dirty="0">
              <a:solidFill>
                <a:schemeClr val="tx1"/>
              </a:solidFill>
              <a:latin typeface="Arial" panose="020B0604020202020204" pitchFamily="34" charset="0"/>
              <a:cs typeface="Arial" panose="020B0604020202020204" pitchFamily="34" charset="0"/>
            </a:endParaRPr>
          </a:p>
        </p:txBody>
      </p:sp>
      <p:sp>
        <p:nvSpPr>
          <p:cNvPr id="38" name="Rectangle 37"/>
          <p:cNvSpPr/>
          <p:nvPr/>
        </p:nvSpPr>
        <p:spPr bwMode="auto">
          <a:xfrm>
            <a:off x="4120877" y="3630916"/>
            <a:ext cx="1008180" cy="659424"/>
          </a:xfrm>
          <a:prstGeom prst="rect">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w="12700">
                <a:solidFill>
                  <a:schemeClr val="tx1"/>
                </a:solid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39" name="Rectangle 38"/>
          <p:cNvSpPr/>
          <p:nvPr/>
        </p:nvSpPr>
        <p:spPr bwMode="auto">
          <a:xfrm>
            <a:off x="4008644" y="2402415"/>
            <a:ext cx="1283793" cy="64633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w="12700">
                <a:solidFill>
                  <a:schemeClr val="tx1"/>
                </a:solid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Tree>
    <p:extLst>
      <p:ext uri="{BB962C8B-B14F-4D97-AF65-F5344CB8AC3E}">
        <p14:creationId xmlns:p14="http://schemas.microsoft.com/office/powerpoint/2010/main" val="3281633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par>
                                <p:cTn id="33" presetID="6" presetClass="entr" presetSubtype="1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2000"/>
                                        <p:tgtEl>
                                          <p:spTgt spid="15"/>
                                        </p:tgtEl>
                                      </p:cBhvr>
                                    </p:animEffect>
                                  </p:childTnLst>
                                </p:cTn>
                              </p:par>
                              <p:par>
                                <p:cTn id="36" presetID="6" presetClass="entr" presetSubtype="16"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2000"/>
                                        <p:tgtEl>
                                          <p:spTgt spid="16"/>
                                        </p:tgtEl>
                                      </p:cBhvr>
                                    </p:animEffect>
                                  </p:childTnLst>
                                </p:cTn>
                              </p:par>
                              <p:par>
                                <p:cTn id="39" presetID="6"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ircle(in)">
                                      <p:cBhvr>
                                        <p:cTn id="41" dur="2000"/>
                                        <p:tgtEl>
                                          <p:spTgt spid="17"/>
                                        </p:tgtEl>
                                      </p:cBhvr>
                                    </p:animEffect>
                                  </p:childTnLst>
                                </p:cTn>
                              </p:par>
                              <p:par>
                                <p:cTn id="42" presetID="6" presetClass="entr" presetSubtype="16"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circle(in)">
                                      <p:cBhvr>
                                        <p:cTn id="47" dur="2000"/>
                                        <p:tgtEl>
                                          <p:spTgt spid="33"/>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in)">
                                      <p:cBhvr>
                                        <p:cTn id="50" dur="2000"/>
                                        <p:tgtEl>
                                          <p:spTgt spid="8"/>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circle(in)">
                                      <p:cBhvr>
                                        <p:cTn id="65" dur="2000"/>
                                        <p:tgtEl>
                                          <p:spTgt spid="38"/>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circle(in)">
                                      <p:cBhvr>
                                        <p:cTn id="68" dur="2000"/>
                                        <p:tgtEl>
                                          <p:spTgt spid="39"/>
                                        </p:tgtEl>
                                      </p:cBhvr>
                                    </p:animEffect>
                                  </p:childTnLst>
                                </p:cTn>
                              </p:par>
                              <p:par>
                                <p:cTn id="69" presetID="10"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4" grpId="0"/>
      <p:bldP spid="20" grpId="0"/>
      <p:bldP spid="21" grpId="0"/>
      <p:bldP spid="25" grpId="0"/>
      <p:bldP spid="28" grpId="0"/>
      <p:bldP spid="33" grpId="0"/>
      <p:bldP spid="37" grpId="0" animBg="1"/>
      <p:bldP spid="11"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3000" dirty="0">
                <a:solidFill>
                  <a:srgbClr val="FFFF00"/>
                </a:solidFill>
              </a:rPr>
              <a:t>Primary Endpoint ≈ PA at 45-day CCTA</a:t>
            </a:r>
            <a:endParaRPr lang="de-CH" sz="3000" dirty="0">
              <a:solidFill>
                <a:srgbClr val="FFFF00"/>
              </a:solidFill>
            </a:endParaRPr>
          </a:p>
        </p:txBody>
      </p:sp>
      <p:pic>
        <p:nvPicPr>
          <p:cNvPr id="4" name="Graphic 5">
            <a:extLst>
              <a:ext uri="{FF2B5EF4-FFF2-40B4-BE49-F238E27FC236}">
                <a16:creationId xmlns:a16="http://schemas.microsoft.com/office/drawing/2014/main" id="{D6999653-D5B9-4C6B-889B-3ABEB416CB2D}"/>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rcRect/>
          <a:stretch/>
        </p:blipFill>
        <p:spPr>
          <a:xfrm>
            <a:off x="7689162" y="111391"/>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739" y="4350118"/>
            <a:ext cx="1081261" cy="81080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132" y="892922"/>
            <a:ext cx="7866230" cy="3801132"/>
          </a:xfrm>
          <a:prstGeom prst="rect">
            <a:avLst/>
          </a:prstGeom>
        </p:spPr>
      </p:pic>
      <p:sp>
        <p:nvSpPr>
          <p:cNvPr id="46" name="Rectangle 45"/>
          <p:cNvSpPr/>
          <p:nvPr/>
        </p:nvSpPr>
        <p:spPr>
          <a:xfrm>
            <a:off x="1109813" y="4808067"/>
            <a:ext cx="6924373" cy="338554"/>
          </a:xfrm>
          <a:prstGeom prst="rect">
            <a:avLst/>
          </a:prstGeom>
        </p:spPr>
        <p:txBody>
          <a:bodyPr wrap="square">
            <a:spAutoFit/>
          </a:bodyPr>
          <a:lstStyle/>
          <a:p>
            <a:pPr fontAlgn="t">
              <a:spcBef>
                <a:spcPts val="0"/>
              </a:spcBef>
              <a:spcAft>
                <a:spcPts val="1000"/>
              </a:spcAft>
            </a:pPr>
            <a:r>
              <a:rPr lang="en-US" sz="800" i="0" dirty="0">
                <a:solidFill>
                  <a:srgbClr val="FFFFFF"/>
                </a:solidFill>
                <a:latin typeface="Arial" panose="020B0604020202020204" pitchFamily="34" charset="0"/>
              </a:rPr>
              <a:t>*</a:t>
            </a:r>
            <a:r>
              <a:rPr lang="en-US" sz="800" dirty="0">
                <a:solidFill>
                  <a:schemeClr val="tx1"/>
                </a:solidFill>
              </a:rPr>
              <a:t>Watchman 2.5  and Watchman FLX periods (before and after 22.10.2019, respectively) are the two time periods when Watchman 2.5 or Watchman FLX was the only Watchman device available in the study centers, respectively</a:t>
            </a:r>
          </a:p>
        </p:txBody>
      </p:sp>
      <p:sp>
        <p:nvSpPr>
          <p:cNvPr id="19" name="Rectangle 18"/>
          <p:cNvSpPr/>
          <p:nvPr/>
        </p:nvSpPr>
        <p:spPr bwMode="auto">
          <a:xfrm>
            <a:off x="907044" y="2571750"/>
            <a:ext cx="85725" cy="6667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pic>
        <p:nvPicPr>
          <p:cNvPr id="23" name="Picture 22"/>
          <p:cNvPicPr>
            <a:picLocks noChangeAspect="1"/>
          </p:cNvPicPr>
          <p:nvPr/>
        </p:nvPicPr>
        <p:blipFill>
          <a:blip r:embed="rId6"/>
          <a:stretch>
            <a:fillRect/>
          </a:stretch>
        </p:blipFill>
        <p:spPr>
          <a:xfrm>
            <a:off x="1184518" y="3539331"/>
            <a:ext cx="131307" cy="124090"/>
          </a:xfrm>
          <a:prstGeom prst="rect">
            <a:avLst/>
          </a:prstGeom>
        </p:spPr>
      </p:pic>
      <p:sp>
        <p:nvSpPr>
          <p:cNvPr id="45" name="Rectangle 44"/>
          <p:cNvSpPr/>
          <p:nvPr/>
        </p:nvSpPr>
        <p:spPr bwMode="auto">
          <a:xfrm>
            <a:off x="591132" y="3549315"/>
            <a:ext cx="7769224" cy="308977"/>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Tree>
    <p:extLst>
      <p:ext uri="{BB962C8B-B14F-4D97-AF65-F5344CB8AC3E}">
        <p14:creationId xmlns:p14="http://schemas.microsoft.com/office/powerpoint/2010/main" val="25154435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3000" dirty="0">
                <a:solidFill>
                  <a:srgbClr val="FFFF00"/>
                </a:solidFill>
              </a:rPr>
              <a:t>LAA patency at 45-day TEE</a:t>
            </a:r>
            <a:endParaRPr lang="de-CH" sz="3000" dirty="0">
              <a:solidFill>
                <a:srgbClr val="FFFF00"/>
              </a:solidFill>
            </a:endParaRPr>
          </a:p>
        </p:txBody>
      </p:sp>
      <p:pic>
        <p:nvPicPr>
          <p:cNvPr id="4" name="Graphic 5">
            <a:extLst>
              <a:ext uri="{FF2B5EF4-FFF2-40B4-BE49-F238E27FC236}">
                <a16:creationId xmlns:a16="http://schemas.microsoft.com/office/drawing/2014/main" id="{D6999653-D5B9-4C6B-889B-3ABEB416CB2D}"/>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rcRect/>
          <a:stretch/>
        </p:blipFill>
        <p:spPr>
          <a:xfrm>
            <a:off x="7689162" y="111391"/>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739" y="4276966"/>
            <a:ext cx="1081261" cy="810802"/>
          </a:xfrm>
          <a:prstGeom prst="rect">
            <a:avLst/>
          </a:prstGeom>
        </p:spPr>
      </p:pic>
      <p:pic>
        <p:nvPicPr>
          <p:cNvPr id="3" name="Picture 2"/>
          <p:cNvPicPr>
            <a:picLocks noChangeAspect="1"/>
          </p:cNvPicPr>
          <p:nvPr/>
        </p:nvPicPr>
        <p:blipFill>
          <a:blip r:embed="rId5"/>
          <a:stretch>
            <a:fillRect/>
          </a:stretch>
        </p:blipFill>
        <p:spPr>
          <a:xfrm>
            <a:off x="5824111" y="2212550"/>
            <a:ext cx="1939343" cy="1419481"/>
          </a:xfrm>
          <a:prstGeom prst="rect">
            <a:avLst/>
          </a:prstGeom>
        </p:spPr>
      </p:pic>
      <p:pic>
        <p:nvPicPr>
          <p:cNvPr id="7" name="Picture 6"/>
          <p:cNvPicPr>
            <a:picLocks noChangeAspect="1"/>
          </p:cNvPicPr>
          <p:nvPr/>
        </p:nvPicPr>
        <p:blipFill>
          <a:blip r:embed="rId6"/>
          <a:stretch>
            <a:fillRect/>
          </a:stretch>
        </p:blipFill>
        <p:spPr>
          <a:xfrm>
            <a:off x="1282313" y="2212551"/>
            <a:ext cx="1939342" cy="1419481"/>
          </a:xfrm>
          <a:prstGeom prst="rect">
            <a:avLst/>
          </a:prstGeom>
        </p:spPr>
      </p:pic>
      <p:cxnSp>
        <p:nvCxnSpPr>
          <p:cNvPr id="9" name="Straight Arrow Connector 8"/>
          <p:cNvCxnSpPr/>
          <p:nvPr/>
        </p:nvCxnSpPr>
        <p:spPr bwMode="auto">
          <a:xfrm flipH="1">
            <a:off x="2585912" y="3149568"/>
            <a:ext cx="330741" cy="175098"/>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5910587" y="2658522"/>
            <a:ext cx="312041" cy="249678"/>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2751283" y="1840042"/>
            <a:ext cx="3315325" cy="400110"/>
          </a:xfrm>
          <a:prstGeom prst="rect">
            <a:avLst/>
          </a:prstGeom>
          <a:noFill/>
          <a:ln w="57150">
            <a:noFill/>
          </a:ln>
        </p:spPr>
        <p:txBody>
          <a:bodyPr wrap="square" rtlCol="0">
            <a:spAutoFit/>
          </a:bodyPr>
          <a:lstStyle/>
          <a:p>
            <a:pPr algn="ctr"/>
            <a:r>
              <a:rPr lang="de-CH" sz="1000" b="1" dirty="0">
                <a:solidFill>
                  <a:srgbClr val="FFFF00"/>
                </a:solidFill>
                <a:latin typeface="Arial" panose="020B0604020202020204" pitchFamily="34" charset="0"/>
                <a:cs typeface="Arial" panose="020B0604020202020204" pitchFamily="34" charset="0"/>
              </a:rPr>
              <a:t>0.50 (0.27-0.91); </a:t>
            </a:r>
          </a:p>
          <a:p>
            <a:pPr algn="ctr"/>
            <a:r>
              <a:rPr lang="de-CH" sz="1000" dirty="0">
                <a:solidFill>
                  <a:srgbClr val="FFFF00"/>
                </a:solidFill>
                <a:latin typeface="Arial" panose="020B0604020202020204" pitchFamily="34" charset="0"/>
                <a:cs typeface="Arial" panose="020B0604020202020204" pitchFamily="34" charset="0"/>
              </a:rPr>
              <a:t>P= </a:t>
            </a:r>
            <a:r>
              <a:rPr lang="de-CH" sz="1000" b="1" dirty="0">
                <a:solidFill>
                  <a:srgbClr val="FFFF00"/>
                </a:solidFill>
                <a:latin typeface="Arial" panose="020B0604020202020204" pitchFamily="34" charset="0"/>
                <a:cs typeface="Arial" panose="020B0604020202020204" pitchFamily="34" charset="0"/>
              </a:rPr>
              <a:t>0.020</a:t>
            </a:r>
            <a:endParaRPr lang="en-US" sz="1000" b="1" dirty="0">
              <a:solidFill>
                <a:srgbClr val="FFFF00"/>
              </a:solidFill>
              <a:latin typeface="Arial" panose="020B0604020202020204" pitchFamily="34" charset="0"/>
              <a:cs typeface="Arial" panose="020B0604020202020204" pitchFamily="34" charset="0"/>
            </a:endParaRPr>
          </a:p>
        </p:txBody>
      </p:sp>
      <p:sp>
        <p:nvSpPr>
          <p:cNvPr id="14" name="TextBox 13"/>
          <p:cNvSpPr txBox="1"/>
          <p:nvPr/>
        </p:nvSpPr>
        <p:spPr>
          <a:xfrm>
            <a:off x="5820985" y="1347456"/>
            <a:ext cx="1883319" cy="738664"/>
          </a:xfrm>
          <a:prstGeom prst="rect">
            <a:avLst/>
          </a:prstGeom>
          <a:noFill/>
          <a:ln w="57150">
            <a:noFill/>
          </a:ln>
        </p:spPr>
        <p:txBody>
          <a:bodyPr wrap="square" rtlCol="0">
            <a:spAutoFit/>
          </a:bodyPr>
          <a:lstStyle/>
          <a:p>
            <a:pPr algn="ctr"/>
            <a:r>
              <a:rPr lang="de-CH" sz="1600" b="1" dirty="0">
                <a:solidFill>
                  <a:srgbClr val="FFFF00"/>
                </a:solidFill>
                <a:latin typeface="Arial" panose="020B0604020202020204" pitchFamily="34" charset="0"/>
                <a:cs typeface="Arial" panose="020B0604020202020204" pitchFamily="34" charset="0"/>
              </a:rPr>
              <a:t>WATCHMAN/FLX</a:t>
            </a:r>
            <a:endParaRPr lang="en-US" sz="1600" b="1" dirty="0">
              <a:solidFill>
                <a:srgbClr val="FFFF00"/>
              </a:solidFill>
              <a:latin typeface="Arial" panose="020B0604020202020204" pitchFamily="34" charset="0"/>
              <a:cs typeface="Arial" panose="020B0604020202020204" pitchFamily="34" charset="0"/>
            </a:endParaRPr>
          </a:p>
          <a:p>
            <a:pPr algn="ctr"/>
            <a:r>
              <a:rPr lang="de-CH" sz="1600" b="1" dirty="0">
                <a:solidFill>
                  <a:srgbClr val="FFFF00"/>
                </a:solidFill>
                <a:latin typeface="Arial" panose="020B0604020202020204" pitchFamily="34" charset="0"/>
                <a:cs typeface="Arial" panose="020B0604020202020204" pitchFamily="34" charset="0"/>
              </a:rPr>
              <a:t>27.5% </a:t>
            </a:r>
          </a:p>
          <a:p>
            <a:pPr algn="ctr"/>
            <a:r>
              <a:rPr lang="de-CH" sz="1000" dirty="0">
                <a:latin typeface="Arial" panose="020B0604020202020204" pitchFamily="34" charset="0"/>
                <a:cs typeface="Arial" panose="020B0604020202020204" pitchFamily="34" charset="0"/>
              </a:rPr>
              <a:t>(n=25/91)</a:t>
            </a:r>
            <a:endParaRPr lang="en-US" sz="1000" dirty="0">
              <a:latin typeface="Arial" panose="020B0604020202020204" pitchFamily="34" charset="0"/>
              <a:cs typeface="Arial" panose="020B0604020202020204" pitchFamily="34" charset="0"/>
            </a:endParaRPr>
          </a:p>
        </p:txBody>
      </p:sp>
      <p:sp>
        <p:nvSpPr>
          <p:cNvPr id="16" name="TextBox 15"/>
          <p:cNvSpPr txBox="1"/>
          <p:nvPr/>
        </p:nvSpPr>
        <p:spPr>
          <a:xfrm>
            <a:off x="1351815" y="1350940"/>
            <a:ext cx="1800339" cy="738664"/>
          </a:xfrm>
          <a:prstGeom prst="rect">
            <a:avLst/>
          </a:prstGeom>
          <a:noFill/>
          <a:ln w="57150">
            <a:noFill/>
          </a:ln>
        </p:spPr>
        <p:txBody>
          <a:bodyPr wrap="square" rtlCol="0">
            <a:spAutoFit/>
          </a:bodyPr>
          <a:lstStyle/>
          <a:p>
            <a:pPr algn="ctr"/>
            <a:r>
              <a:rPr lang="de-CH" sz="1600" b="1" dirty="0">
                <a:solidFill>
                  <a:srgbClr val="FFFF00"/>
                </a:solidFill>
                <a:latin typeface="Arial" panose="020B0604020202020204" pitchFamily="34" charset="0"/>
                <a:cs typeface="Arial" panose="020B0604020202020204" pitchFamily="34" charset="0"/>
              </a:rPr>
              <a:t>AMULET</a:t>
            </a:r>
            <a:endParaRPr lang="en-US" sz="1600" b="1" dirty="0">
              <a:solidFill>
                <a:srgbClr val="FFFF00"/>
              </a:solidFill>
              <a:latin typeface="Arial" panose="020B0604020202020204" pitchFamily="34" charset="0"/>
              <a:cs typeface="Arial" panose="020B0604020202020204" pitchFamily="34" charset="0"/>
            </a:endParaRPr>
          </a:p>
          <a:p>
            <a:pPr algn="ctr"/>
            <a:r>
              <a:rPr lang="de-CH" sz="1600" dirty="0">
                <a:solidFill>
                  <a:srgbClr val="FFFF00"/>
                </a:solidFill>
                <a:latin typeface="Arial" panose="020B0604020202020204" pitchFamily="34" charset="0"/>
                <a:cs typeface="Arial" panose="020B0604020202020204" pitchFamily="34" charset="0"/>
              </a:rPr>
              <a:t>13</a:t>
            </a:r>
            <a:r>
              <a:rPr lang="de-CH" sz="1600" b="1" dirty="0">
                <a:solidFill>
                  <a:srgbClr val="FFFF00"/>
                </a:solidFill>
                <a:latin typeface="Arial" panose="020B0604020202020204" pitchFamily="34" charset="0"/>
                <a:cs typeface="Arial" panose="020B0604020202020204" pitchFamily="34" charset="0"/>
              </a:rPr>
              <a:t>.7% </a:t>
            </a:r>
          </a:p>
          <a:p>
            <a:pPr algn="ctr"/>
            <a:r>
              <a:rPr lang="de-CH" sz="1000" dirty="0">
                <a:latin typeface="Arial" panose="020B0604020202020204" pitchFamily="34" charset="0"/>
                <a:cs typeface="Arial" panose="020B0604020202020204" pitchFamily="34" charset="0"/>
              </a:rPr>
              <a:t>(n=13/95)</a:t>
            </a:r>
            <a:endParaRPr lang="en-US" sz="1000" dirty="0">
              <a:latin typeface="Arial" panose="020B0604020202020204" pitchFamily="34" charset="0"/>
              <a:cs typeface="Arial" panose="020B0604020202020204" pitchFamily="34" charset="0"/>
            </a:endParaRPr>
          </a:p>
        </p:txBody>
      </p:sp>
      <p:sp>
        <p:nvSpPr>
          <p:cNvPr id="17" name="TextBox 16"/>
          <p:cNvSpPr txBox="1"/>
          <p:nvPr/>
        </p:nvSpPr>
        <p:spPr>
          <a:xfrm>
            <a:off x="4024416" y="1535345"/>
            <a:ext cx="843264" cy="338554"/>
          </a:xfrm>
          <a:prstGeom prst="rect">
            <a:avLst/>
          </a:prstGeom>
          <a:noFill/>
          <a:ln w="57150">
            <a:noFill/>
          </a:ln>
        </p:spPr>
        <p:txBody>
          <a:bodyPr wrap="square" rtlCol="0">
            <a:spAutoFit/>
          </a:bodyPr>
          <a:lstStyle/>
          <a:p>
            <a:pPr algn="ctr"/>
            <a:r>
              <a:rPr lang="de-CH" sz="1600" b="1" dirty="0">
                <a:latin typeface="Arial" panose="020B0604020202020204" pitchFamily="34" charset="0"/>
                <a:cs typeface="Arial" panose="020B0604020202020204" pitchFamily="34" charset="0"/>
              </a:rPr>
              <a:t>VS.</a:t>
            </a:r>
            <a:endParaRPr lang="en-US" sz="1600" b="1" dirty="0">
              <a:latin typeface="Arial" panose="020B0604020202020204" pitchFamily="34" charset="0"/>
              <a:cs typeface="Arial" panose="020B0604020202020204" pitchFamily="34" charset="0"/>
            </a:endParaRPr>
          </a:p>
        </p:txBody>
      </p:sp>
      <p:sp>
        <p:nvSpPr>
          <p:cNvPr id="18" name="TextBox 17"/>
          <p:cNvSpPr txBox="1"/>
          <p:nvPr/>
        </p:nvSpPr>
        <p:spPr>
          <a:xfrm>
            <a:off x="1351815" y="3923129"/>
            <a:ext cx="1800339" cy="338554"/>
          </a:xfrm>
          <a:prstGeom prst="rect">
            <a:avLst/>
          </a:prstGeom>
          <a:noFill/>
          <a:ln w="57150">
            <a:noFill/>
          </a:ln>
        </p:spPr>
        <p:txBody>
          <a:bodyPr wrap="square" rtlCol="0">
            <a:spAutoFit/>
          </a:bodyPr>
          <a:lstStyle/>
          <a:p>
            <a:pPr algn="ctr"/>
            <a:r>
              <a:rPr lang="de-CH" sz="1600" dirty="0">
                <a:solidFill>
                  <a:srgbClr val="FFFF00"/>
                </a:solidFill>
                <a:latin typeface="Arial" panose="020B0604020202020204" pitchFamily="34" charset="0"/>
                <a:cs typeface="Arial" panose="020B0604020202020204" pitchFamily="34" charset="0"/>
              </a:rPr>
              <a:t>NO PDL &gt;5mm</a:t>
            </a:r>
            <a:endParaRPr lang="en-US" sz="1000" dirty="0">
              <a:latin typeface="Arial" panose="020B0604020202020204" pitchFamily="34" charset="0"/>
              <a:cs typeface="Arial" panose="020B0604020202020204" pitchFamily="34" charset="0"/>
            </a:endParaRPr>
          </a:p>
        </p:txBody>
      </p:sp>
      <p:sp>
        <p:nvSpPr>
          <p:cNvPr id="19" name="TextBox 18"/>
          <p:cNvSpPr txBox="1"/>
          <p:nvPr/>
        </p:nvSpPr>
        <p:spPr>
          <a:xfrm>
            <a:off x="5888822" y="3916948"/>
            <a:ext cx="1800339" cy="338554"/>
          </a:xfrm>
          <a:prstGeom prst="rect">
            <a:avLst/>
          </a:prstGeom>
          <a:noFill/>
          <a:ln w="57150">
            <a:noFill/>
          </a:ln>
        </p:spPr>
        <p:txBody>
          <a:bodyPr wrap="square" rtlCol="0">
            <a:spAutoFit/>
          </a:bodyPr>
          <a:lstStyle/>
          <a:p>
            <a:pPr algn="ctr"/>
            <a:r>
              <a:rPr lang="de-CH" sz="1600" dirty="0">
                <a:solidFill>
                  <a:srgbClr val="FFFF00"/>
                </a:solidFill>
                <a:latin typeface="Arial" panose="020B0604020202020204" pitchFamily="34" charset="0"/>
                <a:cs typeface="Arial" panose="020B0604020202020204" pitchFamily="34" charset="0"/>
              </a:rPr>
              <a:t>NO PDL &gt;5mm</a:t>
            </a:r>
            <a:endParaRPr lang="en-US" sz="1000" dirty="0">
              <a:latin typeface="Arial" panose="020B0604020202020204" pitchFamily="34" charset="0"/>
              <a:cs typeface="Arial" panose="020B0604020202020204" pitchFamily="34" charset="0"/>
            </a:endParaRPr>
          </a:p>
        </p:txBody>
      </p:sp>
      <p:sp>
        <p:nvSpPr>
          <p:cNvPr id="20" name="TextBox 19"/>
          <p:cNvSpPr txBox="1"/>
          <p:nvPr/>
        </p:nvSpPr>
        <p:spPr>
          <a:xfrm>
            <a:off x="1170235" y="4399772"/>
            <a:ext cx="2163110" cy="338554"/>
          </a:xfrm>
          <a:prstGeom prst="rect">
            <a:avLst/>
          </a:prstGeom>
          <a:noFill/>
          <a:ln w="57150">
            <a:noFill/>
          </a:ln>
        </p:spPr>
        <p:txBody>
          <a:bodyPr wrap="square" rtlCol="0">
            <a:spAutoFit/>
          </a:bodyPr>
          <a:lstStyle/>
          <a:p>
            <a:pPr algn="ctr"/>
            <a:r>
              <a:rPr lang="de-CH" sz="1600" dirty="0">
                <a:solidFill>
                  <a:srgbClr val="FFFF00"/>
                </a:solidFill>
                <a:latin typeface="Arial" panose="020B0604020202020204" pitchFamily="34" charset="0"/>
                <a:cs typeface="Arial" panose="020B0604020202020204" pitchFamily="34" charset="0"/>
              </a:rPr>
              <a:t>NO MULTIPLE PDLs</a:t>
            </a:r>
            <a:endParaRPr lang="en-US" sz="1000" dirty="0">
              <a:latin typeface="Arial" panose="020B0604020202020204" pitchFamily="34" charset="0"/>
              <a:cs typeface="Arial" panose="020B0604020202020204" pitchFamily="34" charset="0"/>
            </a:endParaRPr>
          </a:p>
        </p:txBody>
      </p:sp>
      <p:sp>
        <p:nvSpPr>
          <p:cNvPr id="21" name="TextBox 20"/>
          <p:cNvSpPr txBox="1"/>
          <p:nvPr/>
        </p:nvSpPr>
        <p:spPr>
          <a:xfrm>
            <a:off x="5623130" y="4399772"/>
            <a:ext cx="2385977" cy="584775"/>
          </a:xfrm>
          <a:prstGeom prst="rect">
            <a:avLst/>
          </a:prstGeom>
          <a:noFill/>
          <a:ln w="57150">
            <a:noFill/>
          </a:ln>
        </p:spPr>
        <p:txBody>
          <a:bodyPr wrap="square" rtlCol="0">
            <a:spAutoFit/>
          </a:bodyPr>
          <a:lstStyle/>
          <a:p>
            <a:pPr algn="ctr"/>
            <a:r>
              <a:rPr lang="de-CH" sz="1600" dirty="0">
                <a:solidFill>
                  <a:srgbClr val="FFFF00"/>
                </a:solidFill>
                <a:latin typeface="Arial" panose="020B0604020202020204" pitchFamily="34" charset="0"/>
                <a:cs typeface="Arial" panose="020B0604020202020204" pitchFamily="34" charset="0"/>
              </a:rPr>
              <a:t>2.2% MULTIPLE PDLs</a:t>
            </a:r>
          </a:p>
          <a:p>
            <a:pPr algn="ctr"/>
            <a:r>
              <a:rPr lang="de-CH" sz="1600" dirty="0">
                <a:solidFill>
                  <a:srgbClr val="FFFF00"/>
                </a:solidFill>
                <a:latin typeface="Arial" panose="020B0604020202020204" pitchFamily="34" charset="0"/>
                <a:cs typeface="Arial" panose="020B0604020202020204" pitchFamily="34" charset="0"/>
              </a:rPr>
              <a:t>(all in Watchman 2.5)</a:t>
            </a:r>
            <a:endParaRPr lang="en-US" sz="1000" dirty="0">
              <a:latin typeface="Arial" panose="020B0604020202020204" pitchFamily="34" charset="0"/>
              <a:cs typeface="Arial" panose="020B0604020202020204" pitchFamily="34" charset="0"/>
            </a:endParaRPr>
          </a:p>
        </p:txBody>
      </p:sp>
      <p:sp>
        <p:nvSpPr>
          <p:cNvPr id="22" name="Rectangle 21"/>
          <p:cNvSpPr/>
          <p:nvPr/>
        </p:nvSpPr>
        <p:spPr bwMode="auto">
          <a:xfrm>
            <a:off x="4105459" y="2040097"/>
            <a:ext cx="641801" cy="17245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Tree>
    <p:extLst>
      <p:ext uri="{BB962C8B-B14F-4D97-AF65-F5344CB8AC3E}">
        <p14:creationId xmlns:p14="http://schemas.microsoft.com/office/powerpoint/2010/main" val="33954121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P spid="19" grpId="0"/>
      <p:bldP spid="20" grpId="0"/>
      <p:bldP spid="21"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CH" sz="3000" dirty="0">
                <a:solidFill>
                  <a:srgbClr val="FFFF00"/>
                </a:solidFill>
              </a:rPr>
              <a:t>Device </a:t>
            </a:r>
            <a:r>
              <a:rPr lang="de-CH" sz="3000" dirty="0" err="1">
                <a:solidFill>
                  <a:srgbClr val="FFFF00"/>
                </a:solidFill>
              </a:rPr>
              <a:t>Related</a:t>
            </a:r>
            <a:r>
              <a:rPr lang="de-CH" sz="3000" dirty="0">
                <a:solidFill>
                  <a:srgbClr val="FFFF00"/>
                </a:solidFill>
              </a:rPr>
              <a:t> Thrombus at 45 </a:t>
            </a:r>
            <a:r>
              <a:rPr lang="de-CH" sz="3000" dirty="0" err="1">
                <a:solidFill>
                  <a:srgbClr val="FFFF00"/>
                </a:solidFill>
              </a:rPr>
              <a:t>days</a:t>
            </a:r>
            <a:endParaRPr lang="de-CH" sz="3000" dirty="0">
              <a:solidFill>
                <a:srgbClr val="FFFF00"/>
              </a:solidFill>
            </a:endParaRPr>
          </a:p>
        </p:txBody>
      </p:sp>
      <p:pic>
        <p:nvPicPr>
          <p:cNvPr id="4" name="Graphic 5">
            <a:extLst>
              <a:ext uri="{FF2B5EF4-FFF2-40B4-BE49-F238E27FC236}">
                <a16:creationId xmlns:a16="http://schemas.microsoft.com/office/drawing/2014/main" id="{D6999653-D5B9-4C6B-889B-3ABEB416CB2D}"/>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rcRect/>
          <a:stretch/>
        </p:blipFill>
        <p:spPr>
          <a:xfrm>
            <a:off x="7689162" y="111391"/>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sp>
        <p:nvSpPr>
          <p:cNvPr id="5" name="Rectangle 4"/>
          <p:cNvSpPr txBox="1">
            <a:spLocks noChangeArrowheads="1"/>
          </p:cNvSpPr>
          <p:nvPr/>
        </p:nvSpPr>
        <p:spPr bwMode="auto">
          <a:xfrm>
            <a:off x="30480" y="1095346"/>
            <a:ext cx="1255232" cy="425798"/>
          </a:xfrm>
          <a:prstGeom prst="rect">
            <a:avLst/>
          </a:prstGeom>
          <a:noFill/>
          <a:ln w="9525">
            <a:solidFill>
              <a:srgbClr val="FFFF00"/>
            </a:solid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CH" sz="2000" dirty="0">
                <a:solidFill>
                  <a:srgbClr val="FFFF00"/>
                </a:solidFill>
              </a:rPr>
              <a:t>CCTA</a:t>
            </a:r>
          </a:p>
        </p:txBody>
      </p:sp>
      <p:sp>
        <p:nvSpPr>
          <p:cNvPr id="8" name="Rectangle 4"/>
          <p:cNvSpPr txBox="1">
            <a:spLocks noChangeArrowheads="1"/>
          </p:cNvSpPr>
          <p:nvPr/>
        </p:nvSpPr>
        <p:spPr bwMode="auto">
          <a:xfrm>
            <a:off x="30480" y="3348064"/>
            <a:ext cx="1255232" cy="425798"/>
          </a:xfrm>
          <a:prstGeom prst="rect">
            <a:avLst/>
          </a:prstGeom>
          <a:noFill/>
          <a:ln w="9525">
            <a:solidFill>
              <a:srgbClr val="FFFF00"/>
            </a:solid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CH" sz="2400" dirty="0">
                <a:solidFill>
                  <a:srgbClr val="FFFF00"/>
                </a:solidFill>
              </a:rPr>
              <a:t>TEE</a:t>
            </a:r>
          </a:p>
        </p:txBody>
      </p:sp>
      <p:sp>
        <p:nvSpPr>
          <p:cNvPr id="7" name="TextBox 6"/>
          <p:cNvSpPr txBox="1"/>
          <p:nvPr/>
        </p:nvSpPr>
        <p:spPr>
          <a:xfrm>
            <a:off x="6593546" y="1771122"/>
            <a:ext cx="3315325" cy="246221"/>
          </a:xfrm>
          <a:prstGeom prst="rect">
            <a:avLst/>
          </a:prstGeom>
          <a:noFill/>
          <a:ln w="57150">
            <a:noFill/>
          </a:ln>
        </p:spPr>
        <p:txBody>
          <a:bodyPr wrap="square" rtlCol="0">
            <a:spAutoFit/>
          </a:bodyPr>
          <a:lstStyle/>
          <a:p>
            <a:pPr algn="ctr"/>
            <a:r>
              <a:rPr lang="de-CH" sz="1000" b="1" dirty="0">
                <a:solidFill>
                  <a:srgbClr val="FFFF00"/>
                </a:solidFill>
                <a:latin typeface="Arial" panose="020B0604020202020204" pitchFamily="34" charset="0"/>
                <a:cs typeface="Arial" panose="020B0604020202020204" pitchFamily="34" charset="0"/>
              </a:rPr>
              <a:t>0.31 (0.03-2.98); </a:t>
            </a:r>
            <a:r>
              <a:rPr lang="de-CH" sz="1000" dirty="0">
                <a:solidFill>
                  <a:srgbClr val="FFFF00"/>
                </a:solidFill>
                <a:latin typeface="Arial" panose="020B0604020202020204" pitchFamily="34" charset="0"/>
                <a:cs typeface="Arial" panose="020B0604020202020204" pitchFamily="34" charset="0"/>
              </a:rPr>
              <a:t>P= </a:t>
            </a:r>
            <a:r>
              <a:rPr lang="de-CH" sz="1000" b="1" dirty="0">
                <a:solidFill>
                  <a:srgbClr val="FFFF00"/>
                </a:solidFill>
                <a:latin typeface="Arial" panose="020B0604020202020204" pitchFamily="34" charset="0"/>
                <a:cs typeface="Arial" panose="020B0604020202020204" pitchFamily="34" charset="0"/>
              </a:rPr>
              <a:t>0.285</a:t>
            </a:r>
            <a:endParaRPr lang="en-US" sz="1000" b="1" dirty="0">
              <a:solidFill>
                <a:srgbClr val="FFFF00"/>
              </a:solidFill>
              <a:latin typeface="Arial" panose="020B0604020202020204" pitchFamily="34" charset="0"/>
              <a:cs typeface="Arial" panose="020B0604020202020204" pitchFamily="34" charset="0"/>
            </a:endParaRPr>
          </a:p>
        </p:txBody>
      </p:sp>
      <p:sp>
        <p:nvSpPr>
          <p:cNvPr id="10" name="TextBox 9"/>
          <p:cNvSpPr txBox="1"/>
          <p:nvPr/>
        </p:nvSpPr>
        <p:spPr>
          <a:xfrm>
            <a:off x="5616285" y="1648011"/>
            <a:ext cx="1883319" cy="492443"/>
          </a:xfrm>
          <a:prstGeom prst="rect">
            <a:avLst/>
          </a:prstGeom>
          <a:noFill/>
          <a:ln w="57150">
            <a:noFill/>
          </a:ln>
        </p:spPr>
        <p:txBody>
          <a:bodyPr wrap="square" rtlCol="0">
            <a:spAutoFit/>
          </a:bodyPr>
          <a:lstStyle/>
          <a:p>
            <a:pPr algn="ctr"/>
            <a:r>
              <a:rPr lang="de-CH" sz="1600" b="1" dirty="0">
                <a:solidFill>
                  <a:srgbClr val="FFFF00"/>
                </a:solidFill>
                <a:latin typeface="Arial" panose="020B0604020202020204" pitchFamily="34" charset="0"/>
                <a:cs typeface="Arial" panose="020B0604020202020204" pitchFamily="34" charset="0"/>
              </a:rPr>
              <a:t>3.0% </a:t>
            </a:r>
          </a:p>
          <a:p>
            <a:pPr algn="ctr"/>
            <a:r>
              <a:rPr lang="de-CH" sz="1000" dirty="0">
                <a:latin typeface="Arial" panose="020B0604020202020204" pitchFamily="34" charset="0"/>
                <a:cs typeface="Arial" panose="020B0604020202020204" pitchFamily="34" charset="0"/>
              </a:rPr>
              <a:t>(n=3/101)</a:t>
            </a:r>
            <a:endParaRPr lang="en-US" sz="1000" dirty="0">
              <a:latin typeface="Arial" panose="020B0604020202020204" pitchFamily="34" charset="0"/>
              <a:cs typeface="Arial" panose="020B0604020202020204" pitchFamily="34" charset="0"/>
            </a:endParaRPr>
          </a:p>
        </p:txBody>
      </p:sp>
      <p:sp>
        <p:nvSpPr>
          <p:cNvPr id="11" name="TextBox 10"/>
          <p:cNvSpPr txBox="1"/>
          <p:nvPr/>
        </p:nvSpPr>
        <p:spPr>
          <a:xfrm>
            <a:off x="1504215" y="1648011"/>
            <a:ext cx="1800339" cy="492443"/>
          </a:xfrm>
          <a:prstGeom prst="rect">
            <a:avLst/>
          </a:prstGeom>
          <a:noFill/>
          <a:ln w="57150">
            <a:noFill/>
          </a:ln>
        </p:spPr>
        <p:txBody>
          <a:bodyPr wrap="square" rtlCol="0">
            <a:spAutoFit/>
          </a:bodyPr>
          <a:lstStyle/>
          <a:p>
            <a:pPr algn="ctr"/>
            <a:r>
              <a:rPr lang="de-CH" sz="1600" dirty="0">
                <a:solidFill>
                  <a:srgbClr val="FFFF00"/>
                </a:solidFill>
                <a:latin typeface="Arial" panose="020B0604020202020204" pitchFamily="34" charset="0"/>
                <a:cs typeface="Arial" panose="020B0604020202020204" pitchFamily="34" charset="0"/>
              </a:rPr>
              <a:t>0</a:t>
            </a:r>
            <a:r>
              <a:rPr lang="de-CH" sz="1600" b="1" dirty="0">
                <a:solidFill>
                  <a:srgbClr val="FFFF00"/>
                </a:solidFill>
                <a:latin typeface="Arial" panose="020B0604020202020204" pitchFamily="34" charset="0"/>
                <a:cs typeface="Arial" panose="020B0604020202020204" pitchFamily="34" charset="0"/>
              </a:rPr>
              <a:t>.9% </a:t>
            </a:r>
          </a:p>
          <a:p>
            <a:pPr algn="ctr"/>
            <a:r>
              <a:rPr lang="de-CH" sz="1000" dirty="0">
                <a:latin typeface="Arial" panose="020B0604020202020204" pitchFamily="34" charset="0"/>
                <a:cs typeface="Arial" panose="020B0604020202020204" pitchFamily="34" charset="0"/>
              </a:rPr>
              <a:t>(n=1/107)</a:t>
            </a:r>
            <a:endParaRPr lang="en-US" sz="1000" dirty="0">
              <a:latin typeface="Arial" panose="020B0604020202020204" pitchFamily="34" charset="0"/>
              <a:cs typeface="Arial" panose="020B0604020202020204" pitchFamily="34" charset="0"/>
            </a:endParaRPr>
          </a:p>
        </p:txBody>
      </p:sp>
      <p:sp>
        <p:nvSpPr>
          <p:cNvPr id="12" name="TextBox 11"/>
          <p:cNvSpPr txBox="1"/>
          <p:nvPr/>
        </p:nvSpPr>
        <p:spPr>
          <a:xfrm>
            <a:off x="4041940" y="1724955"/>
            <a:ext cx="843264" cy="338554"/>
          </a:xfrm>
          <a:prstGeom prst="rect">
            <a:avLst/>
          </a:prstGeom>
          <a:noFill/>
          <a:ln w="57150">
            <a:noFill/>
          </a:ln>
        </p:spPr>
        <p:txBody>
          <a:bodyPr wrap="square" rtlCol="0">
            <a:spAutoFit/>
          </a:bodyPr>
          <a:lstStyle/>
          <a:p>
            <a:pPr algn="ctr"/>
            <a:r>
              <a:rPr lang="de-CH" sz="1600" b="1" dirty="0">
                <a:latin typeface="Arial" panose="020B0604020202020204" pitchFamily="34" charset="0"/>
                <a:cs typeface="Arial" panose="020B0604020202020204" pitchFamily="34" charset="0"/>
              </a:rPr>
              <a:t>VS.</a:t>
            </a:r>
            <a:endParaRPr lang="en-US" sz="1600" b="1" dirty="0">
              <a:latin typeface="Arial" panose="020B0604020202020204" pitchFamily="34" charset="0"/>
              <a:cs typeface="Arial" panose="020B0604020202020204" pitchFamily="34" charset="0"/>
            </a:endParaRPr>
          </a:p>
        </p:txBody>
      </p:sp>
      <p:sp>
        <p:nvSpPr>
          <p:cNvPr id="13" name="TextBox 12"/>
          <p:cNvSpPr txBox="1"/>
          <p:nvPr/>
        </p:nvSpPr>
        <p:spPr>
          <a:xfrm>
            <a:off x="6595122" y="3757000"/>
            <a:ext cx="3315325" cy="246221"/>
          </a:xfrm>
          <a:prstGeom prst="rect">
            <a:avLst/>
          </a:prstGeom>
          <a:noFill/>
          <a:ln w="57150">
            <a:noFill/>
          </a:ln>
        </p:spPr>
        <p:txBody>
          <a:bodyPr wrap="square" rtlCol="0">
            <a:spAutoFit/>
          </a:bodyPr>
          <a:lstStyle/>
          <a:p>
            <a:pPr algn="ctr"/>
            <a:r>
              <a:rPr lang="de-CH" sz="1000" b="1" dirty="0">
                <a:solidFill>
                  <a:srgbClr val="FFFF00"/>
                </a:solidFill>
                <a:latin typeface="Arial" panose="020B0604020202020204" pitchFamily="34" charset="0"/>
                <a:cs typeface="Arial" panose="020B0604020202020204" pitchFamily="34" charset="0"/>
              </a:rPr>
              <a:t>0.38 (0.08-1.93); </a:t>
            </a:r>
            <a:r>
              <a:rPr lang="de-CH" sz="1000" dirty="0">
                <a:solidFill>
                  <a:srgbClr val="FFFF00"/>
                </a:solidFill>
                <a:latin typeface="Arial" panose="020B0604020202020204" pitchFamily="34" charset="0"/>
                <a:cs typeface="Arial" panose="020B0604020202020204" pitchFamily="34" charset="0"/>
              </a:rPr>
              <a:t>P= </a:t>
            </a:r>
            <a:r>
              <a:rPr lang="de-CH" sz="1000" b="1" dirty="0">
                <a:solidFill>
                  <a:srgbClr val="FFFF00"/>
                </a:solidFill>
                <a:latin typeface="Arial" panose="020B0604020202020204" pitchFamily="34" charset="0"/>
                <a:cs typeface="Arial" panose="020B0604020202020204" pitchFamily="34" charset="0"/>
              </a:rPr>
              <a:t>0.225</a:t>
            </a:r>
            <a:endParaRPr lang="en-US" sz="1000" b="1" dirty="0">
              <a:solidFill>
                <a:srgbClr val="FFFF00"/>
              </a:solidFill>
              <a:latin typeface="Arial" panose="020B0604020202020204" pitchFamily="34" charset="0"/>
              <a:cs typeface="Arial" panose="020B0604020202020204" pitchFamily="34" charset="0"/>
            </a:endParaRPr>
          </a:p>
        </p:txBody>
      </p:sp>
      <p:sp>
        <p:nvSpPr>
          <p:cNvPr id="14" name="TextBox 13"/>
          <p:cNvSpPr txBox="1"/>
          <p:nvPr/>
        </p:nvSpPr>
        <p:spPr>
          <a:xfrm>
            <a:off x="5616285" y="3638130"/>
            <a:ext cx="1883319" cy="492443"/>
          </a:xfrm>
          <a:prstGeom prst="rect">
            <a:avLst/>
          </a:prstGeom>
          <a:noFill/>
          <a:ln w="57150">
            <a:noFill/>
          </a:ln>
        </p:spPr>
        <p:txBody>
          <a:bodyPr wrap="square" rtlCol="0">
            <a:spAutoFit/>
          </a:bodyPr>
          <a:lstStyle/>
          <a:p>
            <a:pPr algn="ctr"/>
            <a:r>
              <a:rPr lang="de-CH" sz="1600" dirty="0">
                <a:solidFill>
                  <a:srgbClr val="FFFF00"/>
                </a:solidFill>
                <a:latin typeface="Arial" panose="020B0604020202020204" pitchFamily="34" charset="0"/>
                <a:cs typeface="Arial" panose="020B0604020202020204" pitchFamily="34" charset="0"/>
              </a:rPr>
              <a:t>5</a:t>
            </a:r>
            <a:r>
              <a:rPr lang="de-CH" sz="1600" b="1" dirty="0">
                <a:solidFill>
                  <a:srgbClr val="FFFF00"/>
                </a:solidFill>
                <a:latin typeface="Arial" panose="020B0604020202020204" pitchFamily="34" charset="0"/>
                <a:cs typeface="Arial" panose="020B0604020202020204" pitchFamily="34" charset="0"/>
              </a:rPr>
              <a:t>.5% </a:t>
            </a:r>
          </a:p>
          <a:p>
            <a:pPr algn="ctr"/>
            <a:r>
              <a:rPr lang="de-CH" sz="1000" dirty="0">
                <a:latin typeface="Arial" panose="020B0604020202020204" pitchFamily="34" charset="0"/>
                <a:cs typeface="Arial" panose="020B0604020202020204" pitchFamily="34" charset="0"/>
              </a:rPr>
              <a:t>(n=5/91)</a:t>
            </a:r>
            <a:endParaRPr lang="en-US" sz="1000" dirty="0">
              <a:latin typeface="Arial" panose="020B0604020202020204" pitchFamily="34" charset="0"/>
              <a:cs typeface="Arial" panose="020B0604020202020204" pitchFamily="34" charset="0"/>
            </a:endParaRPr>
          </a:p>
        </p:txBody>
      </p:sp>
      <p:sp>
        <p:nvSpPr>
          <p:cNvPr id="15" name="TextBox 14"/>
          <p:cNvSpPr txBox="1"/>
          <p:nvPr/>
        </p:nvSpPr>
        <p:spPr>
          <a:xfrm>
            <a:off x="1504214" y="3638130"/>
            <a:ext cx="1800339" cy="492443"/>
          </a:xfrm>
          <a:prstGeom prst="rect">
            <a:avLst/>
          </a:prstGeom>
          <a:noFill/>
          <a:ln w="57150">
            <a:noFill/>
          </a:ln>
        </p:spPr>
        <p:txBody>
          <a:bodyPr wrap="square" rtlCol="0">
            <a:spAutoFit/>
          </a:bodyPr>
          <a:lstStyle/>
          <a:p>
            <a:pPr algn="ctr"/>
            <a:r>
              <a:rPr lang="de-CH" sz="1600" b="1" dirty="0">
                <a:solidFill>
                  <a:srgbClr val="FFFF00"/>
                </a:solidFill>
                <a:latin typeface="Arial" panose="020B0604020202020204" pitchFamily="34" charset="0"/>
                <a:cs typeface="Arial" panose="020B0604020202020204" pitchFamily="34" charset="0"/>
              </a:rPr>
              <a:t>2.1% </a:t>
            </a:r>
          </a:p>
          <a:p>
            <a:pPr algn="ctr"/>
            <a:r>
              <a:rPr lang="de-CH" sz="1000" dirty="0">
                <a:latin typeface="Arial" panose="020B0604020202020204" pitchFamily="34" charset="0"/>
                <a:cs typeface="Arial" panose="020B0604020202020204" pitchFamily="34" charset="0"/>
              </a:rPr>
              <a:t>(n=2/95)</a:t>
            </a:r>
            <a:endParaRPr lang="en-US" sz="1000" dirty="0">
              <a:latin typeface="Arial" panose="020B0604020202020204" pitchFamily="34" charset="0"/>
              <a:cs typeface="Arial" panose="020B0604020202020204" pitchFamily="34" charset="0"/>
            </a:endParaRPr>
          </a:p>
        </p:txBody>
      </p:sp>
      <p:sp>
        <p:nvSpPr>
          <p:cNvPr id="16" name="TextBox 15"/>
          <p:cNvSpPr txBox="1"/>
          <p:nvPr/>
        </p:nvSpPr>
        <p:spPr>
          <a:xfrm>
            <a:off x="4041940" y="3715074"/>
            <a:ext cx="843264" cy="338554"/>
          </a:xfrm>
          <a:prstGeom prst="rect">
            <a:avLst/>
          </a:prstGeom>
          <a:noFill/>
          <a:ln w="57150">
            <a:noFill/>
          </a:ln>
        </p:spPr>
        <p:txBody>
          <a:bodyPr wrap="square" rtlCol="0">
            <a:spAutoFit/>
          </a:bodyPr>
          <a:lstStyle/>
          <a:p>
            <a:pPr algn="ctr"/>
            <a:r>
              <a:rPr lang="de-CH" sz="1600" b="1" dirty="0">
                <a:latin typeface="Arial" panose="020B0604020202020204" pitchFamily="34" charset="0"/>
                <a:cs typeface="Arial" panose="020B0604020202020204" pitchFamily="34" charset="0"/>
              </a:rPr>
              <a:t>VS.</a:t>
            </a:r>
            <a:endParaRPr lang="en-US" sz="1600" b="1" dirty="0">
              <a:latin typeface="Arial" panose="020B0604020202020204" pitchFamily="34" charset="0"/>
              <a:cs typeface="Arial" panose="020B0604020202020204" pitchFamily="34" charset="0"/>
            </a:endParaRPr>
          </a:p>
        </p:txBody>
      </p:sp>
      <p:sp>
        <p:nvSpPr>
          <p:cNvPr id="17" name="Rectangle 4"/>
          <p:cNvSpPr txBox="1">
            <a:spLocks noChangeArrowheads="1"/>
          </p:cNvSpPr>
          <p:nvPr/>
        </p:nvSpPr>
        <p:spPr bwMode="auto">
          <a:xfrm>
            <a:off x="131116" y="1681333"/>
            <a:ext cx="1623391"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CH" sz="1600" dirty="0">
                <a:solidFill>
                  <a:srgbClr val="FFFF00"/>
                </a:solidFill>
              </a:rPr>
              <a:t>Definite DRT</a:t>
            </a:r>
          </a:p>
        </p:txBody>
      </p:sp>
      <p:sp>
        <p:nvSpPr>
          <p:cNvPr id="18" name="Rectangle 4"/>
          <p:cNvSpPr txBox="1">
            <a:spLocks noChangeArrowheads="1"/>
          </p:cNvSpPr>
          <p:nvPr/>
        </p:nvSpPr>
        <p:spPr bwMode="auto">
          <a:xfrm>
            <a:off x="131116" y="2254821"/>
            <a:ext cx="1623391"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CH" sz="1600" dirty="0">
                <a:solidFill>
                  <a:srgbClr val="FFFF00"/>
                </a:solidFill>
              </a:rPr>
              <a:t>Definite </a:t>
            </a:r>
            <a:r>
              <a:rPr lang="de-CH" sz="1600" dirty="0" err="1">
                <a:solidFill>
                  <a:srgbClr val="FFFF00"/>
                </a:solidFill>
              </a:rPr>
              <a:t>or</a:t>
            </a:r>
            <a:r>
              <a:rPr lang="de-CH" sz="1600" dirty="0">
                <a:solidFill>
                  <a:srgbClr val="FFFF00"/>
                </a:solidFill>
              </a:rPr>
              <a:t> </a:t>
            </a:r>
            <a:r>
              <a:rPr lang="de-CH" sz="1600" dirty="0" err="1">
                <a:solidFill>
                  <a:srgbClr val="FFFF00"/>
                </a:solidFill>
              </a:rPr>
              <a:t>possible</a:t>
            </a:r>
            <a:r>
              <a:rPr lang="de-CH" sz="1600" dirty="0">
                <a:solidFill>
                  <a:srgbClr val="FFFF00"/>
                </a:solidFill>
              </a:rPr>
              <a:t> DRT</a:t>
            </a:r>
          </a:p>
        </p:txBody>
      </p:sp>
      <p:sp>
        <p:nvSpPr>
          <p:cNvPr id="19" name="TextBox 18"/>
          <p:cNvSpPr txBox="1"/>
          <p:nvPr/>
        </p:nvSpPr>
        <p:spPr>
          <a:xfrm>
            <a:off x="7279889" y="2339200"/>
            <a:ext cx="1942637" cy="246221"/>
          </a:xfrm>
          <a:prstGeom prst="rect">
            <a:avLst/>
          </a:prstGeom>
          <a:noFill/>
          <a:ln w="57150">
            <a:noFill/>
          </a:ln>
        </p:spPr>
        <p:txBody>
          <a:bodyPr wrap="square" rtlCol="0">
            <a:spAutoFit/>
          </a:bodyPr>
          <a:lstStyle/>
          <a:p>
            <a:pPr algn="ctr"/>
            <a:r>
              <a:rPr lang="de-CH" sz="1000" b="1" dirty="0">
                <a:solidFill>
                  <a:srgbClr val="FFFF00"/>
                </a:solidFill>
                <a:latin typeface="Arial" panose="020B0604020202020204" pitchFamily="34" charset="0"/>
                <a:cs typeface="Arial" panose="020B0604020202020204" pitchFamily="34" charset="0"/>
              </a:rPr>
              <a:t>0.38 (0.12-1.17); </a:t>
            </a:r>
            <a:r>
              <a:rPr lang="de-CH" sz="1000" dirty="0">
                <a:solidFill>
                  <a:srgbClr val="FFFF00"/>
                </a:solidFill>
                <a:latin typeface="Arial" panose="020B0604020202020204" pitchFamily="34" charset="0"/>
                <a:cs typeface="Arial" panose="020B0604020202020204" pitchFamily="34" charset="0"/>
              </a:rPr>
              <a:t>P= </a:t>
            </a:r>
            <a:r>
              <a:rPr lang="de-CH" sz="1000" b="1" dirty="0">
                <a:solidFill>
                  <a:srgbClr val="FFFF00"/>
                </a:solidFill>
                <a:latin typeface="Arial" panose="020B0604020202020204" pitchFamily="34" charset="0"/>
                <a:cs typeface="Arial" panose="020B0604020202020204" pitchFamily="34" charset="0"/>
              </a:rPr>
              <a:t>0.076</a:t>
            </a:r>
            <a:endParaRPr lang="en-US" sz="1000" b="1" dirty="0">
              <a:solidFill>
                <a:srgbClr val="FFFF00"/>
              </a:solidFill>
              <a:latin typeface="Arial" panose="020B0604020202020204" pitchFamily="34" charset="0"/>
              <a:cs typeface="Arial" panose="020B0604020202020204" pitchFamily="34" charset="0"/>
            </a:endParaRPr>
          </a:p>
        </p:txBody>
      </p:sp>
      <p:sp>
        <p:nvSpPr>
          <p:cNvPr id="20" name="TextBox 19"/>
          <p:cNvSpPr txBox="1"/>
          <p:nvPr/>
        </p:nvSpPr>
        <p:spPr>
          <a:xfrm>
            <a:off x="5616285" y="2291315"/>
            <a:ext cx="1883319" cy="492443"/>
          </a:xfrm>
          <a:prstGeom prst="rect">
            <a:avLst/>
          </a:prstGeom>
          <a:noFill/>
          <a:ln w="57150">
            <a:noFill/>
          </a:ln>
        </p:spPr>
        <p:txBody>
          <a:bodyPr wrap="square" rtlCol="0">
            <a:spAutoFit/>
          </a:bodyPr>
          <a:lstStyle/>
          <a:p>
            <a:pPr algn="ctr"/>
            <a:r>
              <a:rPr lang="de-CH" sz="1600" dirty="0">
                <a:solidFill>
                  <a:srgbClr val="FFFF00"/>
                </a:solidFill>
                <a:latin typeface="Arial" panose="020B0604020202020204" pitchFamily="34" charset="0"/>
                <a:cs typeface="Arial" panose="020B0604020202020204" pitchFamily="34" charset="0"/>
              </a:rPr>
              <a:t>9</a:t>
            </a:r>
            <a:r>
              <a:rPr lang="de-CH" sz="1600" b="1" dirty="0">
                <a:solidFill>
                  <a:srgbClr val="FFFF00"/>
                </a:solidFill>
                <a:latin typeface="Arial" panose="020B0604020202020204" pitchFamily="34" charset="0"/>
                <a:cs typeface="Arial" panose="020B0604020202020204" pitchFamily="34" charset="0"/>
              </a:rPr>
              <a:t>.9% </a:t>
            </a:r>
          </a:p>
          <a:p>
            <a:pPr algn="ctr"/>
            <a:r>
              <a:rPr lang="de-CH" sz="1000" dirty="0">
                <a:latin typeface="Arial" panose="020B0604020202020204" pitchFamily="34" charset="0"/>
                <a:cs typeface="Arial" panose="020B0604020202020204" pitchFamily="34" charset="0"/>
              </a:rPr>
              <a:t>(n=10/101)</a:t>
            </a:r>
            <a:endParaRPr lang="en-US" sz="1000" dirty="0">
              <a:latin typeface="Arial" panose="020B0604020202020204" pitchFamily="34" charset="0"/>
              <a:cs typeface="Arial" panose="020B0604020202020204" pitchFamily="34" charset="0"/>
            </a:endParaRPr>
          </a:p>
        </p:txBody>
      </p:sp>
      <p:sp>
        <p:nvSpPr>
          <p:cNvPr id="21" name="TextBox 20"/>
          <p:cNvSpPr txBox="1"/>
          <p:nvPr/>
        </p:nvSpPr>
        <p:spPr>
          <a:xfrm>
            <a:off x="1504214" y="2291316"/>
            <a:ext cx="1800339" cy="492443"/>
          </a:xfrm>
          <a:prstGeom prst="rect">
            <a:avLst/>
          </a:prstGeom>
          <a:noFill/>
          <a:ln w="57150">
            <a:noFill/>
          </a:ln>
        </p:spPr>
        <p:txBody>
          <a:bodyPr wrap="square" rtlCol="0">
            <a:spAutoFit/>
          </a:bodyPr>
          <a:lstStyle/>
          <a:p>
            <a:pPr algn="ctr"/>
            <a:r>
              <a:rPr lang="de-CH" sz="1600" dirty="0">
                <a:solidFill>
                  <a:srgbClr val="FFFF00"/>
                </a:solidFill>
                <a:latin typeface="Arial" panose="020B0604020202020204" pitchFamily="34" charset="0"/>
                <a:cs typeface="Arial" panose="020B0604020202020204" pitchFamily="34" charset="0"/>
              </a:rPr>
              <a:t>3</a:t>
            </a:r>
            <a:r>
              <a:rPr lang="de-CH" sz="1600" b="1" dirty="0">
                <a:solidFill>
                  <a:srgbClr val="FFFF00"/>
                </a:solidFill>
                <a:latin typeface="Arial" panose="020B0604020202020204" pitchFamily="34" charset="0"/>
                <a:cs typeface="Arial" panose="020B0604020202020204" pitchFamily="34" charset="0"/>
              </a:rPr>
              <a:t>.7% </a:t>
            </a:r>
          </a:p>
          <a:p>
            <a:pPr algn="ctr"/>
            <a:r>
              <a:rPr lang="de-CH" sz="1000" dirty="0">
                <a:latin typeface="Arial" panose="020B0604020202020204" pitchFamily="34" charset="0"/>
                <a:cs typeface="Arial" panose="020B0604020202020204" pitchFamily="34" charset="0"/>
              </a:rPr>
              <a:t>(n=4/107)</a:t>
            </a:r>
            <a:endParaRPr lang="en-US" sz="1000" dirty="0">
              <a:latin typeface="Arial" panose="020B0604020202020204" pitchFamily="34" charset="0"/>
              <a:cs typeface="Arial" panose="020B0604020202020204" pitchFamily="34" charset="0"/>
            </a:endParaRPr>
          </a:p>
        </p:txBody>
      </p:sp>
      <p:sp>
        <p:nvSpPr>
          <p:cNvPr id="22" name="TextBox 21"/>
          <p:cNvSpPr txBox="1"/>
          <p:nvPr/>
        </p:nvSpPr>
        <p:spPr>
          <a:xfrm>
            <a:off x="4041940" y="2362959"/>
            <a:ext cx="843264" cy="338554"/>
          </a:xfrm>
          <a:prstGeom prst="rect">
            <a:avLst/>
          </a:prstGeom>
          <a:noFill/>
          <a:ln w="57150">
            <a:noFill/>
          </a:ln>
        </p:spPr>
        <p:txBody>
          <a:bodyPr wrap="square" rtlCol="0">
            <a:spAutoFit/>
          </a:bodyPr>
          <a:lstStyle/>
          <a:p>
            <a:pPr algn="ctr"/>
            <a:r>
              <a:rPr lang="de-CH" sz="1600" b="1" dirty="0">
                <a:latin typeface="Arial" panose="020B0604020202020204" pitchFamily="34" charset="0"/>
                <a:cs typeface="Arial" panose="020B0604020202020204" pitchFamily="34" charset="0"/>
              </a:rPr>
              <a:t>VS.</a:t>
            </a:r>
            <a:endParaRPr lang="en-US" sz="1600" b="1" dirty="0">
              <a:latin typeface="Arial" panose="020B0604020202020204" pitchFamily="34" charset="0"/>
              <a:cs typeface="Arial" panose="020B0604020202020204" pitchFamily="34" charset="0"/>
            </a:endParaRPr>
          </a:p>
        </p:txBody>
      </p:sp>
      <p:sp>
        <p:nvSpPr>
          <p:cNvPr id="23" name="TextBox 22"/>
          <p:cNvSpPr txBox="1"/>
          <p:nvPr/>
        </p:nvSpPr>
        <p:spPr>
          <a:xfrm>
            <a:off x="1577513" y="988295"/>
            <a:ext cx="1800339" cy="338554"/>
          </a:xfrm>
          <a:prstGeom prst="rect">
            <a:avLst/>
          </a:prstGeom>
          <a:noFill/>
          <a:ln w="57150">
            <a:noFill/>
          </a:ln>
        </p:spPr>
        <p:txBody>
          <a:bodyPr wrap="square" rtlCol="0">
            <a:spAutoFit/>
          </a:bodyPr>
          <a:lstStyle/>
          <a:p>
            <a:pPr algn="ctr"/>
            <a:r>
              <a:rPr lang="de-CH" sz="1600" b="1" dirty="0">
                <a:solidFill>
                  <a:srgbClr val="FFFF00"/>
                </a:solidFill>
                <a:latin typeface="Arial" panose="020B0604020202020204" pitchFamily="34" charset="0"/>
                <a:cs typeface="Arial" panose="020B0604020202020204" pitchFamily="34" charset="0"/>
              </a:rPr>
              <a:t>AMULET</a:t>
            </a:r>
            <a:endParaRPr lang="en-US" sz="1000" dirty="0">
              <a:latin typeface="Arial" panose="020B0604020202020204" pitchFamily="34" charset="0"/>
              <a:cs typeface="Arial" panose="020B0604020202020204" pitchFamily="34" charset="0"/>
            </a:endParaRPr>
          </a:p>
        </p:txBody>
      </p:sp>
      <p:sp>
        <p:nvSpPr>
          <p:cNvPr id="2" name="Rectangle 1"/>
          <p:cNvSpPr/>
          <p:nvPr/>
        </p:nvSpPr>
        <p:spPr>
          <a:xfrm>
            <a:off x="5616285" y="972906"/>
            <a:ext cx="2039917" cy="369332"/>
          </a:xfrm>
          <a:prstGeom prst="rect">
            <a:avLst/>
          </a:prstGeom>
        </p:spPr>
        <p:txBody>
          <a:bodyPr wrap="none">
            <a:spAutoFit/>
          </a:bodyPr>
          <a:lstStyle/>
          <a:p>
            <a:pPr algn="ctr"/>
            <a:r>
              <a:rPr lang="de-CH" dirty="0">
                <a:solidFill>
                  <a:srgbClr val="FFFF00"/>
                </a:solidFill>
                <a:latin typeface="Arial" panose="020B0604020202020204" pitchFamily="34" charset="0"/>
                <a:cs typeface="Arial" panose="020B0604020202020204" pitchFamily="34" charset="0"/>
              </a:rPr>
              <a:t>WATCHMAN/FLX</a:t>
            </a:r>
            <a:endParaRPr lang="en-US" dirty="0">
              <a:solidFill>
                <a:srgbClr val="FFFF00"/>
              </a:solidFill>
              <a:latin typeface="Arial" panose="020B0604020202020204" pitchFamily="34" charset="0"/>
              <a:cs typeface="Arial" panose="020B0604020202020204" pitchFamily="34" charset="0"/>
            </a:endParaRPr>
          </a:p>
        </p:txBody>
      </p:sp>
      <p:sp>
        <p:nvSpPr>
          <p:cNvPr id="25" name="Rectangle 24"/>
          <p:cNvSpPr/>
          <p:nvPr/>
        </p:nvSpPr>
        <p:spPr bwMode="auto">
          <a:xfrm>
            <a:off x="8456613" y="2324141"/>
            <a:ext cx="580707" cy="2468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pic>
        <p:nvPicPr>
          <p:cNvPr id="3" name="Picture 2"/>
          <p:cNvPicPr>
            <a:picLocks noChangeAspect="1"/>
          </p:cNvPicPr>
          <p:nvPr/>
        </p:nvPicPr>
        <p:blipFill>
          <a:blip r:embed="rId4"/>
          <a:stretch>
            <a:fillRect/>
          </a:stretch>
        </p:blipFill>
        <p:spPr>
          <a:xfrm>
            <a:off x="2837487" y="1734028"/>
            <a:ext cx="1250099" cy="958412"/>
          </a:xfrm>
          <a:prstGeom prst="rect">
            <a:avLst/>
          </a:prstGeom>
        </p:spPr>
      </p:pic>
      <p:pic>
        <p:nvPicPr>
          <p:cNvPr id="28" name="Picture 27"/>
          <p:cNvPicPr>
            <a:picLocks noChangeAspect="1"/>
          </p:cNvPicPr>
          <p:nvPr/>
        </p:nvPicPr>
        <p:blipFill>
          <a:blip r:embed="rId5"/>
          <a:stretch>
            <a:fillRect/>
          </a:stretch>
        </p:blipFill>
        <p:spPr>
          <a:xfrm>
            <a:off x="4861373" y="3671675"/>
            <a:ext cx="1256347" cy="990922"/>
          </a:xfrm>
          <a:prstGeom prst="rect">
            <a:avLst/>
          </a:prstGeom>
        </p:spPr>
      </p:pic>
      <p:pic>
        <p:nvPicPr>
          <p:cNvPr id="29" name="Picture 28"/>
          <p:cNvPicPr>
            <a:picLocks noChangeAspect="1"/>
          </p:cNvPicPr>
          <p:nvPr/>
        </p:nvPicPr>
        <p:blipFill>
          <a:blip r:embed="rId6"/>
          <a:stretch>
            <a:fillRect/>
          </a:stretch>
        </p:blipFill>
        <p:spPr>
          <a:xfrm>
            <a:off x="4870622" y="1716798"/>
            <a:ext cx="1256347" cy="990922"/>
          </a:xfrm>
          <a:prstGeom prst="rect">
            <a:avLst/>
          </a:prstGeom>
        </p:spPr>
      </p:pic>
      <p:cxnSp>
        <p:nvCxnSpPr>
          <p:cNvPr id="30" name="Straight Arrow Connector 29"/>
          <p:cNvCxnSpPr/>
          <p:nvPr/>
        </p:nvCxnSpPr>
        <p:spPr bwMode="auto">
          <a:xfrm flipV="1">
            <a:off x="5259824" y="2291315"/>
            <a:ext cx="86360" cy="222532"/>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V="1">
            <a:off x="3147700" y="2288033"/>
            <a:ext cx="86360" cy="222532"/>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p:cNvSpPr/>
          <p:nvPr/>
        </p:nvSpPr>
        <p:spPr bwMode="auto">
          <a:xfrm>
            <a:off x="2039312" y="1667590"/>
            <a:ext cx="710815" cy="27897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32" name="Rectangle 31"/>
          <p:cNvSpPr/>
          <p:nvPr/>
        </p:nvSpPr>
        <p:spPr bwMode="auto">
          <a:xfrm>
            <a:off x="6199190" y="1681333"/>
            <a:ext cx="710815" cy="27897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34" name="Rectangle 33"/>
          <p:cNvSpPr/>
          <p:nvPr/>
        </p:nvSpPr>
        <p:spPr bwMode="auto">
          <a:xfrm>
            <a:off x="2044693" y="3668667"/>
            <a:ext cx="710815" cy="27897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35" name="Rectangle 34"/>
          <p:cNvSpPr/>
          <p:nvPr/>
        </p:nvSpPr>
        <p:spPr bwMode="auto">
          <a:xfrm>
            <a:off x="6199190" y="3662766"/>
            <a:ext cx="710815" cy="27897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pic>
        <p:nvPicPr>
          <p:cNvPr id="24" name="Picture 23"/>
          <p:cNvPicPr>
            <a:picLocks noChangeAspect="1"/>
          </p:cNvPicPr>
          <p:nvPr/>
        </p:nvPicPr>
        <p:blipFill>
          <a:blip r:embed="rId7"/>
          <a:stretch>
            <a:fillRect/>
          </a:stretch>
        </p:blipFill>
        <p:spPr>
          <a:xfrm>
            <a:off x="2831239" y="3665553"/>
            <a:ext cx="1256347" cy="997044"/>
          </a:xfrm>
          <a:prstGeom prst="rect">
            <a:avLst/>
          </a:prstGeom>
        </p:spPr>
      </p:pic>
      <p:cxnSp>
        <p:nvCxnSpPr>
          <p:cNvPr id="36" name="Straight Arrow Connector 35"/>
          <p:cNvCxnSpPr/>
          <p:nvPr/>
        </p:nvCxnSpPr>
        <p:spPr bwMode="auto">
          <a:xfrm>
            <a:off x="3201730" y="3797145"/>
            <a:ext cx="86360" cy="222532"/>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flipH="1">
            <a:off x="5552222" y="3734144"/>
            <a:ext cx="161782" cy="136818"/>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ctangle 4"/>
          <p:cNvSpPr txBox="1">
            <a:spLocks noChangeArrowheads="1"/>
          </p:cNvSpPr>
          <p:nvPr/>
        </p:nvSpPr>
        <p:spPr bwMode="auto">
          <a:xfrm>
            <a:off x="122330" y="4377009"/>
            <a:ext cx="1623391" cy="213416"/>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CH" sz="1000" dirty="0">
                <a:solidFill>
                  <a:srgbClr val="FFFF00"/>
                </a:solidFill>
              </a:rPr>
              <a:t>«</a:t>
            </a:r>
            <a:r>
              <a:rPr lang="de-CH" sz="1000" dirty="0" err="1">
                <a:solidFill>
                  <a:srgbClr val="FFFF00"/>
                </a:solidFill>
              </a:rPr>
              <a:t>as</a:t>
            </a:r>
            <a:r>
              <a:rPr lang="de-CH" sz="1000" dirty="0">
                <a:solidFill>
                  <a:srgbClr val="FFFF00"/>
                </a:solidFill>
              </a:rPr>
              <a:t> </a:t>
            </a:r>
            <a:r>
              <a:rPr lang="de-CH" sz="1000" dirty="0" err="1">
                <a:solidFill>
                  <a:srgbClr val="FFFF00"/>
                </a:solidFill>
              </a:rPr>
              <a:t>treated</a:t>
            </a:r>
            <a:r>
              <a:rPr lang="de-CH" sz="1000" dirty="0">
                <a:solidFill>
                  <a:srgbClr val="FFFF00"/>
                </a:solidFill>
              </a:rPr>
              <a:t> </a:t>
            </a:r>
            <a:r>
              <a:rPr lang="de-CH" sz="1000" dirty="0" err="1">
                <a:solidFill>
                  <a:srgbClr val="FFFF00"/>
                </a:solidFill>
              </a:rPr>
              <a:t>population</a:t>
            </a:r>
            <a:r>
              <a:rPr lang="de-CH" sz="1000" dirty="0">
                <a:solidFill>
                  <a:srgbClr val="FFFF00"/>
                </a:solidFill>
              </a:rPr>
              <a:t>»</a:t>
            </a:r>
          </a:p>
        </p:txBody>
      </p:sp>
      <p:sp>
        <p:nvSpPr>
          <p:cNvPr id="39" name="TextBox 38"/>
          <p:cNvSpPr txBox="1"/>
          <p:nvPr/>
        </p:nvSpPr>
        <p:spPr>
          <a:xfrm>
            <a:off x="7279889" y="4383912"/>
            <a:ext cx="1942637" cy="246221"/>
          </a:xfrm>
          <a:prstGeom prst="rect">
            <a:avLst/>
          </a:prstGeom>
          <a:noFill/>
          <a:ln w="57150">
            <a:noFill/>
          </a:ln>
        </p:spPr>
        <p:txBody>
          <a:bodyPr wrap="square" rtlCol="0">
            <a:spAutoFit/>
          </a:bodyPr>
          <a:lstStyle/>
          <a:p>
            <a:pPr algn="ctr"/>
            <a:r>
              <a:rPr lang="de-CH" sz="1000" b="1" dirty="0">
                <a:solidFill>
                  <a:srgbClr val="FFFF00"/>
                </a:solidFill>
                <a:latin typeface="Arial" panose="020B0604020202020204" pitchFamily="34" charset="0"/>
                <a:cs typeface="Arial" panose="020B0604020202020204" pitchFamily="34" charset="0"/>
              </a:rPr>
              <a:t>0.17 (0.02-1.39); </a:t>
            </a:r>
            <a:r>
              <a:rPr lang="de-CH" sz="1000" dirty="0">
                <a:solidFill>
                  <a:srgbClr val="FFFF00"/>
                </a:solidFill>
                <a:latin typeface="Arial" panose="020B0604020202020204" pitchFamily="34" charset="0"/>
                <a:cs typeface="Arial" panose="020B0604020202020204" pitchFamily="34" charset="0"/>
              </a:rPr>
              <a:t>P= </a:t>
            </a:r>
            <a:r>
              <a:rPr lang="de-CH" sz="1000" b="1" dirty="0">
                <a:solidFill>
                  <a:srgbClr val="FFFF00"/>
                </a:solidFill>
                <a:latin typeface="Arial" panose="020B0604020202020204" pitchFamily="34" charset="0"/>
                <a:cs typeface="Arial" panose="020B0604020202020204" pitchFamily="34" charset="0"/>
              </a:rPr>
              <a:t>0.058</a:t>
            </a:r>
            <a:endParaRPr lang="en-US" sz="1000" b="1" dirty="0">
              <a:solidFill>
                <a:srgbClr val="FFFF00"/>
              </a:solidFill>
              <a:latin typeface="Arial" panose="020B0604020202020204" pitchFamily="34" charset="0"/>
              <a:cs typeface="Arial" panose="020B0604020202020204" pitchFamily="34" charset="0"/>
            </a:endParaRPr>
          </a:p>
        </p:txBody>
      </p:sp>
      <p:sp>
        <p:nvSpPr>
          <p:cNvPr id="40" name="TextBox 39"/>
          <p:cNvSpPr txBox="1"/>
          <p:nvPr/>
        </p:nvSpPr>
        <p:spPr>
          <a:xfrm>
            <a:off x="5616285" y="4260801"/>
            <a:ext cx="1883319" cy="492443"/>
          </a:xfrm>
          <a:prstGeom prst="rect">
            <a:avLst/>
          </a:prstGeom>
          <a:noFill/>
          <a:ln w="57150">
            <a:noFill/>
          </a:ln>
        </p:spPr>
        <p:txBody>
          <a:bodyPr wrap="square" rtlCol="0">
            <a:spAutoFit/>
          </a:bodyPr>
          <a:lstStyle/>
          <a:p>
            <a:pPr algn="ctr"/>
            <a:r>
              <a:rPr lang="de-CH" sz="1600" dirty="0">
                <a:solidFill>
                  <a:srgbClr val="FFFF00"/>
                </a:solidFill>
                <a:latin typeface="Arial" panose="020B0604020202020204" pitchFamily="34" charset="0"/>
                <a:cs typeface="Arial" panose="020B0604020202020204" pitchFamily="34" charset="0"/>
              </a:rPr>
              <a:t>6</a:t>
            </a:r>
            <a:r>
              <a:rPr lang="de-CH" sz="1600" b="1" dirty="0">
                <a:solidFill>
                  <a:srgbClr val="FFFF00"/>
                </a:solidFill>
                <a:latin typeface="Arial" panose="020B0604020202020204" pitchFamily="34" charset="0"/>
                <a:cs typeface="Arial" panose="020B0604020202020204" pitchFamily="34" charset="0"/>
              </a:rPr>
              <a:t>.4% </a:t>
            </a:r>
          </a:p>
          <a:p>
            <a:pPr algn="ctr"/>
            <a:r>
              <a:rPr lang="de-CH" sz="1000" dirty="0">
                <a:latin typeface="Arial" panose="020B0604020202020204" pitchFamily="34" charset="0"/>
                <a:cs typeface="Arial" panose="020B0604020202020204" pitchFamily="34" charset="0"/>
              </a:rPr>
              <a:t>(n=6/94)</a:t>
            </a:r>
            <a:endParaRPr lang="en-US" sz="1000" dirty="0">
              <a:latin typeface="Arial" panose="020B0604020202020204" pitchFamily="34" charset="0"/>
              <a:cs typeface="Arial" panose="020B0604020202020204" pitchFamily="34" charset="0"/>
            </a:endParaRPr>
          </a:p>
        </p:txBody>
      </p:sp>
      <p:sp>
        <p:nvSpPr>
          <p:cNvPr id="41" name="TextBox 40"/>
          <p:cNvSpPr txBox="1"/>
          <p:nvPr/>
        </p:nvSpPr>
        <p:spPr>
          <a:xfrm>
            <a:off x="1504214" y="4260801"/>
            <a:ext cx="1800339" cy="492443"/>
          </a:xfrm>
          <a:prstGeom prst="rect">
            <a:avLst/>
          </a:prstGeom>
          <a:noFill/>
          <a:ln w="57150">
            <a:noFill/>
          </a:ln>
        </p:spPr>
        <p:txBody>
          <a:bodyPr wrap="square" rtlCol="0">
            <a:spAutoFit/>
          </a:bodyPr>
          <a:lstStyle/>
          <a:p>
            <a:pPr algn="ctr"/>
            <a:r>
              <a:rPr lang="de-CH" sz="1600" dirty="0">
                <a:solidFill>
                  <a:srgbClr val="FFFF00"/>
                </a:solidFill>
                <a:latin typeface="Arial" panose="020B0604020202020204" pitchFamily="34" charset="0"/>
                <a:cs typeface="Arial" panose="020B0604020202020204" pitchFamily="34" charset="0"/>
              </a:rPr>
              <a:t>1.1</a:t>
            </a:r>
            <a:r>
              <a:rPr lang="de-CH" sz="1600" b="1" dirty="0">
                <a:solidFill>
                  <a:srgbClr val="FFFF00"/>
                </a:solidFill>
                <a:latin typeface="Arial" panose="020B0604020202020204" pitchFamily="34" charset="0"/>
                <a:cs typeface="Arial" panose="020B0604020202020204" pitchFamily="34" charset="0"/>
              </a:rPr>
              <a:t>% </a:t>
            </a:r>
          </a:p>
          <a:p>
            <a:pPr algn="ctr"/>
            <a:r>
              <a:rPr lang="de-CH" sz="1000" dirty="0">
                <a:latin typeface="Arial" panose="020B0604020202020204" pitchFamily="34" charset="0"/>
                <a:cs typeface="Arial" panose="020B0604020202020204" pitchFamily="34" charset="0"/>
              </a:rPr>
              <a:t>(n=1/92)</a:t>
            </a:r>
            <a:endParaRPr lang="en-US" sz="1000" dirty="0">
              <a:latin typeface="Arial" panose="020B0604020202020204" pitchFamily="34" charset="0"/>
              <a:cs typeface="Arial" panose="020B0604020202020204" pitchFamily="34" charset="0"/>
            </a:endParaRPr>
          </a:p>
        </p:txBody>
      </p:sp>
      <p:sp>
        <p:nvSpPr>
          <p:cNvPr id="42" name="TextBox 41"/>
          <p:cNvSpPr txBox="1"/>
          <p:nvPr/>
        </p:nvSpPr>
        <p:spPr>
          <a:xfrm>
            <a:off x="4041940" y="4337745"/>
            <a:ext cx="843264" cy="338554"/>
          </a:xfrm>
          <a:prstGeom prst="rect">
            <a:avLst/>
          </a:prstGeom>
          <a:noFill/>
          <a:ln w="57150">
            <a:noFill/>
          </a:ln>
        </p:spPr>
        <p:txBody>
          <a:bodyPr wrap="square" rtlCol="0">
            <a:spAutoFit/>
          </a:bodyPr>
          <a:lstStyle/>
          <a:p>
            <a:pPr algn="ctr"/>
            <a:r>
              <a:rPr lang="de-CH" sz="1600" b="1" dirty="0">
                <a:latin typeface="Arial" panose="020B0604020202020204" pitchFamily="34" charset="0"/>
                <a:cs typeface="Arial" panose="020B0604020202020204" pitchFamily="34" charset="0"/>
              </a:rPr>
              <a:t>VS.</a:t>
            </a:r>
            <a:endParaRPr lang="en-US" sz="1600" b="1" dirty="0">
              <a:latin typeface="Arial" panose="020B0604020202020204" pitchFamily="34" charset="0"/>
              <a:cs typeface="Arial" panose="020B0604020202020204" pitchFamily="34" charset="0"/>
            </a:endParaRPr>
          </a:p>
        </p:txBody>
      </p:sp>
      <p:sp>
        <p:nvSpPr>
          <p:cNvPr id="43" name="Rectangle 42"/>
          <p:cNvSpPr/>
          <p:nvPr/>
        </p:nvSpPr>
        <p:spPr bwMode="auto">
          <a:xfrm>
            <a:off x="8456613" y="4383616"/>
            <a:ext cx="580707" cy="2468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Tree>
    <p:extLst>
      <p:ext uri="{BB962C8B-B14F-4D97-AF65-F5344CB8AC3E}">
        <p14:creationId xmlns:p14="http://schemas.microsoft.com/office/powerpoint/2010/main" val="407231322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CH" sz="3000" dirty="0" err="1">
                <a:solidFill>
                  <a:srgbClr val="FFFF00"/>
                </a:solidFill>
              </a:rPr>
              <a:t>Procedure</a:t>
            </a:r>
            <a:r>
              <a:rPr lang="de-CH" sz="3000" dirty="0">
                <a:solidFill>
                  <a:srgbClr val="FFFF00"/>
                </a:solidFill>
              </a:rPr>
              <a:t> </a:t>
            </a:r>
            <a:r>
              <a:rPr lang="de-CH" sz="3000" dirty="0" err="1">
                <a:solidFill>
                  <a:srgbClr val="FFFF00"/>
                </a:solidFill>
              </a:rPr>
              <a:t>related</a:t>
            </a:r>
            <a:r>
              <a:rPr lang="de-CH" sz="3000" dirty="0">
                <a:solidFill>
                  <a:srgbClr val="FFFF00"/>
                </a:solidFill>
              </a:rPr>
              <a:t> </a:t>
            </a:r>
            <a:r>
              <a:rPr lang="de-CH" sz="3000" dirty="0" err="1">
                <a:solidFill>
                  <a:srgbClr val="FFFF00"/>
                </a:solidFill>
              </a:rPr>
              <a:t>complications</a:t>
            </a:r>
            <a:endParaRPr lang="de-CH" sz="3000" dirty="0">
              <a:solidFill>
                <a:srgbClr val="FFFF00"/>
              </a:solidFill>
            </a:endParaRPr>
          </a:p>
        </p:txBody>
      </p:sp>
      <p:pic>
        <p:nvPicPr>
          <p:cNvPr id="4" name="Graphic 5">
            <a:extLst>
              <a:ext uri="{FF2B5EF4-FFF2-40B4-BE49-F238E27FC236}">
                <a16:creationId xmlns:a16="http://schemas.microsoft.com/office/drawing/2014/main" id="{D6999653-D5B9-4C6B-889B-3ABEB416CB2D}"/>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rcRect/>
          <a:stretch/>
        </p:blipFill>
        <p:spPr>
          <a:xfrm>
            <a:off x="7689162" y="111391"/>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739" y="4276966"/>
            <a:ext cx="1081261" cy="810802"/>
          </a:xfrm>
          <a:prstGeom prst="rect">
            <a:avLst/>
          </a:prstGeom>
        </p:spPr>
      </p:pic>
      <p:graphicFrame>
        <p:nvGraphicFramePr>
          <p:cNvPr id="8" name="Table 7">
            <a:extLst>
              <a:ext uri="{FF2B5EF4-FFF2-40B4-BE49-F238E27FC236}">
                <a16:creationId xmlns:a16="http://schemas.microsoft.com/office/drawing/2014/main" id="{85CADDA6-9EFB-5841-BC43-FF52EEF49943}"/>
              </a:ext>
            </a:extLst>
          </p:cNvPr>
          <p:cNvGraphicFramePr>
            <a:graphicFrameLocks noGrp="1"/>
          </p:cNvGraphicFramePr>
          <p:nvPr>
            <p:extLst>
              <p:ext uri="{D42A27DB-BD31-4B8C-83A1-F6EECF244321}">
                <p14:modId xmlns:p14="http://schemas.microsoft.com/office/powerpoint/2010/main" val="3612172993"/>
              </p:ext>
            </p:extLst>
          </p:nvPr>
        </p:nvGraphicFramePr>
        <p:xfrm>
          <a:off x="184671" y="1108422"/>
          <a:ext cx="8774658" cy="3034363"/>
        </p:xfrm>
        <a:graphic>
          <a:graphicData uri="http://schemas.openxmlformats.org/drawingml/2006/table">
            <a:tbl>
              <a:tblPr>
                <a:tableStyleId>{2D5ABB26-0587-4C30-8999-92F81FD0307C}</a:tableStyleId>
              </a:tblPr>
              <a:tblGrid>
                <a:gridCol w="2767814">
                  <a:extLst>
                    <a:ext uri="{9D8B030D-6E8A-4147-A177-3AD203B41FA5}">
                      <a16:colId xmlns:a16="http://schemas.microsoft.com/office/drawing/2014/main" val="1278941487"/>
                    </a:ext>
                  </a:extLst>
                </a:gridCol>
                <a:gridCol w="1843919">
                  <a:extLst>
                    <a:ext uri="{9D8B030D-6E8A-4147-A177-3AD203B41FA5}">
                      <a16:colId xmlns:a16="http://schemas.microsoft.com/office/drawing/2014/main" val="624387786"/>
                    </a:ext>
                  </a:extLst>
                </a:gridCol>
                <a:gridCol w="1629796">
                  <a:extLst>
                    <a:ext uri="{9D8B030D-6E8A-4147-A177-3AD203B41FA5}">
                      <a16:colId xmlns:a16="http://schemas.microsoft.com/office/drawing/2014/main" val="1179069551"/>
                    </a:ext>
                  </a:extLst>
                </a:gridCol>
                <a:gridCol w="1582635">
                  <a:extLst>
                    <a:ext uri="{9D8B030D-6E8A-4147-A177-3AD203B41FA5}">
                      <a16:colId xmlns:a16="http://schemas.microsoft.com/office/drawing/2014/main" val="3766156671"/>
                    </a:ext>
                  </a:extLst>
                </a:gridCol>
                <a:gridCol w="950494">
                  <a:extLst>
                    <a:ext uri="{9D8B030D-6E8A-4147-A177-3AD203B41FA5}">
                      <a16:colId xmlns:a16="http://schemas.microsoft.com/office/drawing/2014/main" val="3120684223"/>
                    </a:ext>
                  </a:extLst>
                </a:gridCol>
              </a:tblGrid>
              <a:tr h="576565">
                <a:tc>
                  <a:txBody>
                    <a:bodyPr/>
                    <a:lstStyle/>
                    <a:p>
                      <a:pPr>
                        <a:lnSpc>
                          <a:spcPct val="200000"/>
                        </a:lnSpc>
                      </a:pPr>
                      <a:endParaRPr lang="x-none" sz="1400" b="1" dirty="0">
                        <a:solidFill>
                          <a:schemeClr val="bg1"/>
                        </a:solidFill>
                        <a:effectLst/>
                        <a:latin typeface="+mj-lt"/>
                        <a:ea typeface="Times New Roman" panose="02020603050405020304" pitchFamily="18" charset="0"/>
                        <a:cs typeface="Arial" panose="020B0604020202020204" pitchFamily="34" charset="0"/>
                      </a:endParaRPr>
                    </a:p>
                  </a:txBody>
                  <a:tcPr marL="29659" marR="29659"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pPr>
                      <a:r>
                        <a:rPr lang="en-US" sz="1600" b="1" dirty="0">
                          <a:solidFill>
                            <a:srgbClr val="FFC000"/>
                          </a:solidFill>
                          <a:effectLst/>
                          <a:latin typeface="+mj-lt"/>
                          <a:cs typeface="Arial" panose="020B0604020202020204" pitchFamily="34" charset="0"/>
                        </a:rPr>
                        <a:t>Amulet</a:t>
                      </a:r>
                      <a:r>
                        <a:rPr lang="x-none" sz="1600" b="1" dirty="0">
                          <a:solidFill>
                            <a:srgbClr val="FFC000"/>
                          </a:solidFill>
                          <a:effectLst/>
                          <a:latin typeface="+mj-lt"/>
                          <a:cs typeface="Arial" panose="020B0604020202020204" pitchFamily="34" charset="0"/>
                        </a:rPr>
                        <a:t> </a:t>
                      </a:r>
                      <a:r>
                        <a:rPr lang="en-US" sz="1600" b="1" i="1" dirty="0">
                          <a:solidFill>
                            <a:srgbClr val="FFC000"/>
                          </a:solidFill>
                          <a:effectLst/>
                          <a:latin typeface="+mj-lt"/>
                          <a:cs typeface="Arial" panose="020B0604020202020204" pitchFamily="34" charset="0"/>
                        </a:rPr>
                        <a:t>(N=111)</a:t>
                      </a:r>
                      <a:endParaRPr lang="x-none" sz="1600" b="1" i="1" dirty="0">
                        <a:solidFill>
                          <a:srgbClr val="FFC000"/>
                        </a:solidFill>
                        <a:effectLst/>
                        <a:latin typeface="+mj-lt"/>
                        <a:ea typeface="Times New Roman" panose="02020603050405020304" pitchFamily="18" charset="0"/>
                        <a:cs typeface="Arial" panose="020B0604020202020204" pitchFamily="34" charset="0"/>
                      </a:endParaRPr>
                    </a:p>
                  </a:txBody>
                  <a:tcPr marL="29659" marR="29659"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de-CH" sz="1600" b="1" dirty="0" err="1">
                          <a:solidFill>
                            <a:srgbClr val="00B0F0"/>
                          </a:solidFill>
                          <a:effectLst/>
                          <a:latin typeface="+mj-lt"/>
                          <a:cs typeface="Arial" panose="020B0604020202020204" pitchFamily="34" charset="0"/>
                        </a:rPr>
                        <a:t>Watchman</a:t>
                      </a:r>
                      <a:r>
                        <a:rPr lang="de-CH" sz="1600" b="1" baseline="0" dirty="0">
                          <a:solidFill>
                            <a:srgbClr val="00B0F0"/>
                          </a:solidFill>
                          <a:effectLst/>
                          <a:latin typeface="+mj-lt"/>
                          <a:cs typeface="Arial" panose="020B0604020202020204" pitchFamily="34" charset="0"/>
                        </a:rPr>
                        <a:t>/</a:t>
                      </a:r>
                      <a:r>
                        <a:rPr lang="de-CH" sz="1600" b="1" dirty="0">
                          <a:solidFill>
                            <a:srgbClr val="00B0F0"/>
                          </a:solidFill>
                          <a:effectLst/>
                          <a:latin typeface="+mj-lt"/>
                          <a:cs typeface="Arial" panose="020B0604020202020204" pitchFamily="34" charset="0"/>
                        </a:rPr>
                        <a:t>FLX </a:t>
                      </a:r>
                      <a:r>
                        <a:rPr lang="en-US" sz="1600" b="1" i="1" dirty="0">
                          <a:solidFill>
                            <a:srgbClr val="00B0F0"/>
                          </a:solidFill>
                          <a:effectLst/>
                          <a:latin typeface="+mj-lt"/>
                          <a:cs typeface="Arial" panose="020B0604020202020204" pitchFamily="34" charset="0"/>
                        </a:rPr>
                        <a:t>(N=110)</a:t>
                      </a:r>
                      <a:endParaRPr lang="x-none" sz="1600" b="1" i="1" dirty="0">
                        <a:solidFill>
                          <a:srgbClr val="00B0F0"/>
                        </a:solidFill>
                        <a:effectLst/>
                        <a:latin typeface="+mj-lt"/>
                        <a:ea typeface="Times New Roman" panose="02020603050405020304" pitchFamily="18" charset="0"/>
                        <a:cs typeface="Arial" panose="020B0604020202020204" pitchFamily="34" charset="0"/>
                      </a:endParaRPr>
                    </a:p>
                  </a:txBody>
                  <a:tcPr marL="29659" marR="29659"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800"/>
                        </a:spcAft>
                      </a:pPr>
                      <a:r>
                        <a:rPr lang="en-US" sz="1200" b="1" i="1" kern="1200" dirty="0">
                          <a:solidFill>
                            <a:schemeClr val="tx1"/>
                          </a:solidFill>
                          <a:effectLst/>
                          <a:latin typeface="+mj-lt"/>
                          <a:ea typeface="Times New Roman" panose="02020603050405020304" pitchFamily="18" charset="0"/>
                          <a:cs typeface="Arial" panose="020B0604020202020204" pitchFamily="34" charset="0"/>
                        </a:rPr>
                        <a:t>Amulet vs Watchman Risk ratio (95% CI)</a:t>
                      </a:r>
                    </a:p>
                  </a:txBody>
                  <a:tcPr marL="114300" marR="11430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00000"/>
                        </a:lnSpc>
                      </a:pPr>
                      <a:r>
                        <a:rPr lang="de-CH" sz="1400" b="1" i="1" dirty="0">
                          <a:solidFill>
                            <a:schemeClr val="tx1"/>
                          </a:solidFill>
                          <a:effectLst/>
                          <a:latin typeface="+mj-lt"/>
                          <a:ea typeface="Times New Roman" panose="02020603050405020304" pitchFamily="18" charset="0"/>
                          <a:cs typeface="Arial" panose="020B0604020202020204" pitchFamily="34" charset="0"/>
                        </a:rPr>
                        <a:t>P </a:t>
                      </a:r>
                      <a:r>
                        <a:rPr lang="de-CH" sz="1400" b="1" i="1" dirty="0" err="1">
                          <a:solidFill>
                            <a:schemeClr val="tx1"/>
                          </a:solidFill>
                          <a:effectLst/>
                          <a:latin typeface="+mj-lt"/>
                          <a:ea typeface="Times New Roman" panose="02020603050405020304" pitchFamily="18" charset="0"/>
                          <a:cs typeface="Arial" panose="020B0604020202020204" pitchFamily="34" charset="0"/>
                        </a:rPr>
                        <a:t>value</a:t>
                      </a:r>
                      <a:endParaRPr lang="x-none" sz="1400" b="1" i="1" dirty="0">
                        <a:solidFill>
                          <a:schemeClr val="tx1"/>
                        </a:solidFill>
                        <a:effectLst/>
                        <a:latin typeface="+mj-lt"/>
                        <a:ea typeface="Times New Roman" panose="02020603050405020304" pitchFamily="18" charset="0"/>
                        <a:cs typeface="Arial" panose="020B0604020202020204" pitchFamily="34" charset="0"/>
                      </a:endParaRPr>
                    </a:p>
                  </a:txBody>
                  <a:tcPr marL="29659" marR="29659"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1180922"/>
                  </a:ext>
                </a:extLst>
              </a:tr>
              <a:tr h="288282">
                <a:tc>
                  <a:txBody>
                    <a:bodyPr/>
                    <a:lstStyle/>
                    <a:p>
                      <a:pPr marL="44450" marR="0" algn="l">
                        <a:lnSpc>
                          <a:spcPct val="107000"/>
                        </a:lnSpc>
                        <a:spcBef>
                          <a:spcPts val="0"/>
                        </a:spcBef>
                        <a:spcAft>
                          <a:spcPts val="0"/>
                        </a:spcAft>
                      </a:pPr>
                      <a:r>
                        <a:rPr lang="en-US" sz="1100" b="1" dirty="0">
                          <a:solidFill>
                            <a:schemeClr val="tx1"/>
                          </a:solidFill>
                          <a:effectLst/>
                          <a:latin typeface="+mj-lt"/>
                          <a:ea typeface="Calibri" panose="020F0502020204030204" pitchFamily="34" charset="0"/>
                          <a:cs typeface="Times New Roman" panose="02020603050405020304" pitchFamily="18" charset="0"/>
                        </a:rPr>
                        <a:t>Major procedure related complication, no. (%) *</a:t>
                      </a: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1" dirty="0">
                          <a:solidFill>
                            <a:schemeClr val="tx1"/>
                          </a:solidFill>
                          <a:effectLst/>
                          <a:latin typeface="+mj-lt"/>
                          <a:ea typeface="Calibri" panose="020F0502020204030204" pitchFamily="34" charset="0"/>
                          <a:cs typeface="Times New Roman" panose="02020603050405020304" pitchFamily="18" charset="0"/>
                        </a:rPr>
                        <a:t> 10 (9.0%)</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1" dirty="0">
                          <a:solidFill>
                            <a:schemeClr val="tx1"/>
                          </a:solidFill>
                          <a:effectLst/>
                          <a:latin typeface="+mj-lt"/>
                          <a:ea typeface="Calibri" panose="020F0502020204030204" pitchFamily="34" charset="0"/>
                          <a:cs typeface="Times New Roman" panose="02020603050405020304" pitchFamily="18" charset="0"/>
                        </a:rPr>
                        <a:t> 3 (2.7%)</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rPr>
                        <a:t>3.30 (0.93 - 11.68)</a:t>
                      </a: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rPr>
                        <a:t>0.047</a:t>
                      </a: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16858080"/>
                  </a:ext>
                </a:extLst>
              </a:tr>
              <a:tr h="288282">
                <a:tc>
                  <a:txBody>
                    <a:bodyPr/>
                    <a:lstStyle/>
                    <a:p>
                      <a:pPr marL="168275" marR="0" indent="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Death,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 2 (1.8%)</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 0 (0.0%)</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a:solidFill>
                            <a:schemeClr val="tx1"/>
                          </a:solidFill>
                          <a:effectLst/>
                          <a:latin typeface="+mj-lt"/>
                          <a:ea typeface="Calibri" panose="020F0502020204030204" pitchFamily="34" charset="0"/>
                          <a:cs typeface="Times New Roman" panose="02020603050405020304" pitchFamily="18" charset="0"/>
                        </a:rPr>
                        <a:t>0.498</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707481010"/>
                  </a:ext>
                </a:extLst>
              </a:tr>
              <a:tr h="288282">
                <a:tc>
                  <a:txBody>
                    <a:bodyPr/>
                    <a:lstStyle/>
                    <a:p>
                      <a:pPr marL="168275" marR="0" indent="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Cerebrovascular event,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 2 (1.8%)</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 0 </a:t>
                      </a:r>
                      <a:r>
                        <a:rPr lang="de-CH" sz="1200" b="0" dirty="0">
                          <a:solidFill>
                            <a:schemeClr val="tx1"/>
                          </a:solidFill>
                          <a:effectLst/>
                          <a:latin typeface="+mj-lt"/>
                          <a:ea typeface="Calibri" panose="020F0502020204030204" pitchFamily="34" charset="0"/>
                          <a:cs typeface="Times New Roman" panose="02020603050405020304" pitchFamily="18" charset="0"/>
                        </a:rPr>
                        <a:t>(0.0%)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0.498</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550400506"/>
                  </a:ext>
                </a:extLst>
              </a:tr>
              <a:tr h="288282">
                <a:tc>
                  <a:txBody>
                    <a:bodyPr/>
                    <a:lstStyle/>
                    <a:p>
                      <a:pPr marL="44450" marR="0" indent="123825"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Systemic embolism,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0 (0.0%)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0 (0.0%)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1</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013240003"/>
                  </a:ext>
                </a:extLst>
              </a:tr>
              <a:tr h="288282">
                <a:tc>
                  <a:txBody>
                    <a:bodyPr/>
                    <a:lstStyle/>
                    <a:p>
                      <a:pPr marL="44450" marR="0" indent="123825" algn="l">
                        <a:lnSpc>
                          <a:spcPct val="107000"/>
                        </a:lnSpc>
                        <a:spcBef>
                          <a:spcPts val="0"/>
                        </a:spcBef>
                        <a:spcAft>
                          <a:spcPts val="0"/>
                        </a:spcAft>
                      </a:pPr>
                      <a:r>
                        <a:rPr lang="de-CH" sz="1100" dirty="0">
                          <a:solidFill>
                            <a:schemeClr val="tx1"/>
                          </a:solidFill>
                          <a:effectLst/>
                          <a:latin typeface="+mj-lt"/>
                          <a:ea typeface="Calibri" panose="020F0502020204030204" pitchFamily="34" charset="0"/>
                          <a:cs typeface="Times New Roman" panose="02020603050405020304" pitchFamily="18" charset="0"/>
                        </a:rPr>
                        <a:t>Major </a:t>
                      </a:r>
                      <a:r>
                        <a:rPr lang="de-CH" sz="1100" dirty="0" err="1">
                          <a:solidFill>
                            <a:schemeClr val="tx1"/>
                          </a:solidFill>
                          <a:effectLst/>
                          <a:latin typeface="+mj-lt"/>
                          <a:ea typeface="Calibri" panose="020F0502020204030204" pitchFamily="34" charset="0"/>
                          <a:cs typeface="Times New Roman" panose="02020603050405020304" pitchFamily="18" charset="0"/>
                        </a:rPr>
                        <a:t>bleeding</a:t>
                      </a:r>
                      <a:r>
                        <a:rPr lang="de-CH" sz="1100" dirty="0">
                          <a:solidFill>
                            <a:schemeClr val="tx1"/>
                          </a:solidFill>
                          <a:effectLst/>
                          <a:latin typeface="+mj-lt"/>
                          <a:ea typeface="Calibri" panose="020F0502020204030204" pitchFamily="34" charset="0"/>
                          <a:cs typeface="Times New Roman" panose="02020603050405020304" pitchFamily="18" charset="0"/>
                        </a:rPr>
                        <a:t> (BARC 3-5), </a:t>
                      </a:r>
                      <a:r>
                        <a:rPr lang="de-CH" sz="1100" dirty="0" err="1">
                          <a:solidFill>
                            <a:schemeClr val="tx1"/>
                          </a:solidFill>
                          <a:effectLst/>
                          <a:latin typeface="+mj-lt"/>
                          <a:ea typeface="Calibri" panose="020F0502020204030204" pitchFamily="34" charset="0"/>
                          <a:cs typeface="Times New Roman" panose="02020603050405020304" pitchFamily="18" charset="0"/>
                        </a:rPr>
                        <a:t>no</a:t>
                      </a:r>
                      <a:r>
                        <a:rPr lang="de-CH" sz="1100" dirty="0">
                          <a:solidFill>
                            <a:schemeClr val="tx1"/>
                          </a:solidFill>
                          <a:effectLst/>
                          <a:latin typeface="+mj-lt"/>
                          <a:ea typeface="Calibri" panose="020F0502020204030204" pitchFamily="34" charset="0"/>
                          <a:cs typeface="Times New Roman" panose="02020603050405020304" pitchFamily="18" charset="0"/>
                        </a:rPr>
                        <a:t>. (%)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8 (7.2%)</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2 (1.8%)</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3.96 (0.86 - 18.25)</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0.054</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841248555"/>
                  </a:ext>
                </a:extLst>
              </a:tr>
              <a:tr h="288282">
                <a:tc>
                  <a:txBody>
                    <a:bodyPr/>
                    <a:lstStyle/>
                    <a:p>
                      <a:pPr marL="168275" marR="0" indent="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Clinically relevant  pericardial effusion,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4 (3.6%)</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0 (0.0%)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0.122 </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3132007682"/>
                  </a:ext>
                </a:extLst>
              </a:tr>
              <a:tr h="288282">
                <a:tc>
                  <a:txBody>
                    <a:bodyPr/>
                    <a:lstStyle/>
                    <a:p>
                      <a:pPr marL="44450" marR="0" indent="123825" algn="l">
                        <a:lnSpc>
                          <a:spcPct val="107000"/>
                        </a:lnSpc>
                        <a:spcBef>
                          <a:spcPts val="0"/>
                        </a:spcBef>
                        <a:spcAft>
                          <a:spcPts val="0"/>
                        </a:spcAft>
                      </a:pPr>
                      <a:r>
                        <a:rPr lang="de-CH" sz="1100" dirty="0">
                          <a:solidFill>
                            <a:schemeClr val="tx1"/>
                          </a:solidFill>
                          <a:effectLst/>
                          <a:latin typeface="+mj-lt"/>
                          <a:ea typeface="Calibri" panose="020F0502020204030204" pitchFamily="34" charset="0"/>
                          <a:cs typeface="Times New Roman" panose="02020603050405020304" pitchFamily="18" charset="0"/>
                        </a:rPr>
                        <a:t>Device </a:t>
                      </a:r>
                      <a:r>
                        <a:rPr lang="de-CH" sz="1100" dirty="0" err="1">
                          <a:solidFill>
                            <a:schemeClr val="tx1"/>
                          </a:solidFill>
                          <a:effectLst/>
                          <a:latin typeface="+mj-lt"/>
                          <a:ea typeface="Calibri" panose="020F0502020204030204" pitchFamily="34" charset="0"/>
                          <a:cs typeface="Times New Roman" panose="02020603050405020304" pitchFamily="18" charset="0"/>
                        </a:rPr>
                        <a:t>embolization</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no</a:t>
                      </a:r>
                      <a:r>
                        <a:rPr lang="de-CH" sz="1100" dirty="0">
                          <a:solidFill>
                            <a:schemeClr val="tx1"/>
                          </a:solidFill>
                          <a:effectLst/>
                          <a:latin typeface="+mj-lt"/>
                          <a:ea typeface="Calibri" panose="020F0502020204030204" pitchFamily="34" charset="0"/>
                          <a:cs typeface="Times New Roman" panose="02020603050405020304" pitchFamily="18" charset="0"/>
                        </a:rPr>
                        <a:t>.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1 (0.9%)</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1 (0.9%)</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0.99 (0.06 - 16.04)</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0.995</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998777669"/>
                  </a:ext>
                </a:extLst>
              </a:tr>
              <a:tr h="288282">
                <a:tc>
                  <a:txBody>
                    <a:bodyPr/>
                    <a:lstStyle/>
                    <a:p>
                      <a:pPr marL="44450" marR="0" indent="123825" algn="l">
                        <a:lnSpc>
                          <a:spcPct val="107000"/>
                        </a:lnSpc>
                        <a:spcBef>
                          <a:spcPts val="0"/>
                        </a:spcBef>
                        <a:spcAft>
                          <a:spcPts val="0"/>
                        </a:spcAft>
                      </a:pPr>
                      <a:r>
                        <a:rPr lang="de-CH" sz="1100" dirty="0" err="1">
                          <a:solidFill>
                            <a:schemeClr val="tx1"/>
                          </a:solidFill>
                          <a:effectLst/>
                          <a:latin typeface="+mj-lt"/>
                          <a:ea typeface="Calibri" panose="020F0502020204030204" pitchFamily="34" charset="0"/>
                          <a:cs typeface="Times New Roman" panose="02020603050405020304" pitchFamily="18" charset="0"/>
                        </a:rPr>
                        <a:t>Acute</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kidney</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injury</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no</a:t>
                      </a:r>
                      <a:r>
                        <a:rPr lang="de-CH" sz="1100" dirty="0">
                          <a:solidFill>
                            <a:schemeClr val="tx1"/>
                          </a:solidFill>
                          <a:effectLst/>
                          <a:latin typeface="+mj-lt"/>
                          <a:ea typeface="Calibri" panose="020F0502020204030204" pitchFamily="34" charset="0"/>
                          <a:cs typeface="Times New Roman" panose="02020603050405020304" pitchFamily="18" charset="0"/>
                        </a:rPr>
                        <a:t>.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0 (0.0%)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0 (0.0%)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618306320"/>
                  </a:ext>
                </a:extLst>
              </a:tr>
            </a:tbl>
          </a:graphicData>
        </a:graphic>
      </p:graphicFrame>
      <p:sp>
        <p:nvSpPr>
          <p:cNvPr id="10" name="Rectangle 9"/>
          <p:cNvSpPr/>
          <p:nvPr/>
        </p:nvSpPr>
        <p:spPr>
          <a:xfrm>
            <a:off x="1109813" y="4202748"/>
            <a:ext cx="7048225" cy="959237"/>
          </a:xfrm>
          <a:prstGeom prst="rect">
            <a:avLst/>
          </a:prstGeom>
        </p:spPr>
        <p:txBody>
          <a:bodyPr wrap="square">
            <a:spAutoFit/>
          </a:bodyPr>
          <a:lstStyle/>
          <a:p>
            <a:pPr fontAlgn="t">
              <a:spcBef>
                <a:spcPts val="0"/>
              </a:spcBef>
              <a:spcAft>
                <a:spcPts val="1000"/>
              </a:spcAft>
            </a:pPr>
            <a:r>
              <a:rPr lang="en-US" sz="1200" i="0" dirty="0">
                <a:solidFill>
                  <a:srgbClr val="FFFFFF"/>
                </a:solidFill>
                <a:latin typeface="Arial" panose="020B0604020202020204" pitchFamily="34" charset="0"/>
              </a:rPr>
              <a:t>* Composite of death, CVE, systemic embolism, major bleeding, cardiac tamponade, device embolization, or acute kidney injury occurring within 7 days or thereafter if deemed procedure-related. </a:t>
            </a:r>
          </a:p>
          <a:p>
            <a:pPr fontAlgn="t">
              <a:spcBef>
                <a:spcPts val="0"/>
              </a:spcBef>
              <a:spcAft>
                <a:spcPts val="1000"/>
              </a:spcAft>
            </a:pPr>
            <a:r>
              <a:rPr lang="de-CH" sz="1200" dirty="0">
                <a:solidFill>
                  <a:schemeClr val="tx1"/>
                </a:solidFill>
                <a:ea typeface="Calibri" panose="020F0502020204030204" pitchFamily="34" charset="0"/>
                <a:cs typeface="Times New Roman" panose="02020603050405020304" pitchFamily="18" charset="0"/>
              </a:rPr>
              <a:t>¶ </a:t>
            </a:r>
            <a:r>
              <a:rPr lang="en-US" sz="1200" dirty="0">
                <a:solidFill>
                  <a:schemeClr val="tx1"/>
                </a:solidFill>
              </a:rPr>
              <a:t>All 4 cardiac tamponades observed within 45 days after LAAC occurred in the Amulet group</a:t>
            </a:r>
          </a:p>
        </p:txBody>
      </p:sp>
    </p:spTree>
    <p:extLst>
      <p:ext uri="{BB962C8B-B14F-4D97-AF65-F5344CB8AC3E}">
        <p14:creationId xmlns:p14="http://schemas.microsoft.com/office/powerpoint/2010/main" val="2265240110"/>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CH" sz="3000" dirty="0">
                <a:solidFill>
                  <a:srgbClr val="FFFF00"/>
                </a:solidFill>
              </a:rPr>
              <a:t>Clinical </a:t>
            </a:r>
            <a:r>
              <a:rPr lang="de-CH" sz="3000" dirty="0" err="1">
                <a:solidFill>
                  <a:srgbClr val="FFFF00"/>
                </a:solidFill>
              </a:rPr>
              <a:t>outcomes</a:t>
            </a:r>
            <a:r>
              <a:rPr lang="de-CH" sz="3000" dirty="0">
                <a:solidFill>
                  <a:srgbClr val="FFFF00"/>
                </a:solidFill>
              </a:rPr>
              <a:t> at 45 </a:t>
            </a:r>
            <a:r>
              <a:rPr lang="de-CH" sz="3000" dirty="0" err="1">
                <a:solidFill>
                  <a:srgbClr val="FFFF00"/>
                </a:solidFill>
              </a:rPr>
              <a:t>days</a:t>
            </a:r>
            <a:endParaRPr lang="de-CH" sz="3000" dirty="0">
              <a:solidFill>
                <a:srgbClr val="FFFF00"/>
              </a:solidFill>
            </a:endParaRPr>
          </a:p>
        </p:txBody>
      </p:sp>
      <p:pic>
        <p:nvPicPr>
          <p:cNvPr id="4" name="Graphic 5">
            <a:extLst>
              <a:ext uri="{FF2B5EF4-FFF2-40B4-BE49-F238E27FC236}">
                <a16:creationId xmlns:a16="http://schemas.microsoft.com/office/drawing/2014/main" id="{D6999653-D5B9-4C6B-889B-3ABEB416CB2D}"/>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rcRect/>
          <a:stretch/>
        </p:blipFill>
        <p:spPr>
          <a:xfrm>
            <a:off x="7689162" y="111391"/>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739" y="4276966"/>
            <a:ext cx="1081261" cy="810802"/>
          </a:xfrm>
          <a:prstGeom prst="rect">
            <a:avLst/>
          </a:prstGeom>
        </p:spPr>
      </p:pic>
      <p:graphicFrame>
        <p:nvGraphicFramePr>
          <p:cNvPr id="8" name="Table 7">
            <a:extLst>
              <a:ext uri="{FF2B5EF4-FFF2-40B4-BE49-F238E27FC236}">
                <a16:creationId xmlns:a16="http://schemas.microsoft.com/office/drawing/2014/main" id="{85CADDA6-9EFB-5841-BC43-FF52EEF49943}"/>
              </a:ext>
            </a:extLst>
          </p:cNvPr>
          <p:cNvGraphicFramePr>
            <a:graphicFrameLocks noGrp="1"/>
          </p:cNvGraphicFramePr>
          <p:nvPr>
            <p:extLst>
              <p:ext uri="{D42A27DB-BD31-4B8C-83A1-F6EECF244321}">
                <p14:modId xmlns:p14="http://schemas.microsoft.com/office/powerpoint/2010/main" val="2912616587"/>
              </p:ext>
            </p:extLst>
          </p:nvPr>
        </p:nvGraphicFramePr>
        <p:xfrm>
          <a:off x="184671" y="918929"/>
          <a:ext cx="8774658" cy="3899209"/>
        </p:xfrm>
        <a:graphic>
          <a:graphicData uri="http://schemas.openxmlformats.org/drawingml/2006/table">
            <a:tbl>
              <a:tblPr>
                <a:tableStyleId>{2D5ABB26-0587-4C30-8999-92F81FD0307C}</a:tableStyleId>
              </a:tblPr>
              <a:tblGrid>
                <a:gridCol w="2767814">
                  <a:extLst>
                    <a:ext uri="{9D8B030D-6E8A-4147-A177-3AD203B41FA5}">
                      <a16:colId xmlns:a16="http://schemas.microsoft.com/office/drawing/2014/main" val="1278941487"/>
                    </a:ext>
                  </a:extLst>
                </a:gridCol>
                <a:gridCol w="1843919">
                  <a:extLst>
                    <a:ext uri="{9D8B030D-6E8A-4147-A177-3AD203B41FA5}">
                      <a16:colId xmlns:a16="http://schemas.microsoft.com/office/drawing/2014/main" val="624387786"/>
                    </a:ext>
                  </a:extLst>
                </a:gridCol>
                <a:gridCol w="1578996">
                  <a:extLst>
                    <a:ext uri="{9D8B030D-6E8A-4147-A177-3AD203B41FA5}">
                      <a16:colId xmlns:a16="http://schemas.microsoft.com/office/drawing/2014/main" val="1179069551"/>
                    </a:ext>
                  </a:extLst>
                </a:gridCol>
                <a:gridCol w="1633435">
                  <a:extLst>
                    <a:ext uri="{9D8B030D-6E8A-4147-A177-3AD203B41FA5}">
                      <a16:colId xmlns:a16="http://schemas.microsoft.com/office/drawing/2014/main" val="3766156671"/>
                    </a:ext>
                  </a:extLst>
                </a:gridCol>
                <a:gridCol w="950494">
                  <a:extLst>
                    <a:ext uri="{9D8B030D-6E8A-4147-A177-3AD203B41FA5}">
                      <a16:colId xmlns:a16="http://schemas.microsoft.com/office/drawing/2014/main" val="3120684223"/>
                    </a:ext>
                  </a:extLst>
                </a:gridCol>
              </a:tblGrid>
              <a:tr h="576565">
                <a:tc>
                  <a:txBody>
                    <a:bodyPr/>
                    <a:lstStyle/>
                    <a:p>
                      <a:pPr>
                        <a:lnSpc>
                          <a:spcPct val="200000"/>
                        </a:lnSpc>
                      </a:pPr>
                      <a:endParaRPr lang="x-none" sz="1400" b="1" dirty="0">
                        <a:solidFill>
                          <a:schemeClr val="bg1"/>
                        </a:solidFill>
                        <a:effectLst/>
                        <a:latin typeface="+mj-lt"/>
                        <a:ea typeface="Times New Roman" panose="02020603050405020304" pitchFamily="18" charset="0"/>
                        <a:cs typeface="Arial" panose="020B0604020202020204" pitchFamily="34" charset="0"/>
                      </a:endParaRPr>
                    </a:p>
                  </a:txBody>
                  <a:tcPr marL="29659" marR="29659"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pPr>
                      <a:r>
                        <a:rPr lang="en-US" sz="1600" b="1" dirty="0">
                          <a:solidFill>
                            <a:srgbClr val="FFC000"/>
                          </a:solidFill>
                          <a:effectLst/>
                          <a:latin typeface="+mj-lt"/>
                          <a:cs typeface="Arial" panose="020B0604020202020204" pitchFamily="34" charset="0"/>
                        </a:rPr>
                        <a:t>Amulet</a:t>
                      </a:r>
                      <a:r>
                        <a:rPr lang="x-none" sz="1600" b="1" dirty="0">
                          <a:solidFill>
                            <a:srgbClr val="FFC000"/>
                          </a:solidFill>
                          <a:effectLst/>
                          <a:latin typeface="+mj-lt"/>
                          <a:cs typeface="Arial" panose="020B0604020202020204" pitchFamily="34" charset="0"/>
                        </a:rPr>
                        <a:t> </a:t>
                      </a:r>
                      <a:r>
                        <a:rPr lang="en-US" sz="1600" b="1" i="1" dirty="0">
                          <a:solidFill>
                            <a:srgbClr val="FFC000"/>
                          </a:solidFill>
                          <a:effectLst/>
                          <a:latin typeface="+mj-lt"/>
                          <a:cs typeface="Arial" panose="020B0604020202020204" pitchFamily="34" charset="0"/>
                        </a:rPr>
                        <a:t>(N=111)</a:t>
                      </a:r>
                      <a:endParaRPr lang="x-none" sz="1600" b="1" i="1" dirty="0">
                        <a:solidFill>
                          <a:srgbClr val="FFC000"/>
                        </a:solidFill>
                        <a:effectLst/>
                        <a:latin typeface="+mj-lt"/>
                        <a:ea typeface="Times New Roman" panose="02020603050405020304" pitchFamily="18" charset="0"/>
                        <a:cs typeface="Arial" panose="020B0604020202020204" pitchFamily="34" charset="0"/>
                      </a:endParaRPr>
                    </a:p>
                  </a:txBody>
                  <a:tcPr marL="29659" marR="29659"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de-CH" sz="1600" b="1" dirty="0" err="1">
                          <a:solidFill>
                            <a:srgbClr val="00B0F0"/>
                          </a:solidFill>
                          <a:effectLst/>
                          <a:latin typeface="+mj-lt"/>
                          <a:cs typeface="Arial" panose="020B0604020202020204" pitchFamily="34" charset="0"/>
                        </a:rPr>
                        <a:t>Watchman</a:t>
                      </a:r>
                      <a:r>
                        <a:rPr lang="de-CH" sz="1600" b="1" dirty="0">
                          <a:solidFill>
                            <a:srgbClr val="00B0F0"/>
                          </a:solidFill>
                          <a:effectLst/>
                          <a:latin typeface="+mj-lt"/>
                          <a:cs typeface="Arial" panose="020B0604020202020204" pitchFamily="34" charset="0"/>
                        </a:rPr>
                        <a:t>/FLX </a:t>
                      </a:r>
                      <a:r>
                        <a:rPr lang="en-US" sz="1600" b="1" i="1" dirty="0">
                          <a:solidFill>
                            <a:srgbClr val="00B0F0"/>
                          </a:solidFill>
                          <a:effectLst/>
                          <a:latin typeface="+mj-lt"/>
                          <a:cs typeface="Arial" panose="020B0604020202020204" pitchFamily="34" charset="0"/>
                        </a:rPr>
                        <a:t>(N=110)</a:t>
                      </a:r>
                      <a:endParaRPr lang="x-none" sz="1600" b="1" i="1" dirty="0">
                        <a:solidFill>
                          <a:srgbClr val="00B0F0"/>
                        </a:solidFill>
                        <a:effectLst/>
                        <a:latin typeface="+mj-lt"/>
                        <a:ea typeface="Times New Roman" panose="02020603050405020304" pitchFamily="18" charset="0"/>
                        <a:cs typeface="Arial" panose="020B0604020202020204" pitchFamily="34" charset="0"/>
                      </a:endParaRPr>
                    </a:p>
                  </a:txBody>
                  <a:tcPr marL="29659" marR="29659"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800"/>
                        </a:spcAft>
                      </a:pPr>
                      <a:r>
                        <a:rPr lang="en-US" sz="1200" b="1" i="1" kern="1200" dirty="0">
                          <a:solidFill>
                            <a:schemeClr val="tx1"/>
                          </a:solidFill>
                          <a:effectLst/>
                          <a:latin typeface="+mj-lt"/>
                          <a:ea typeface="Times New Roman" panose="02020603050405020304" pitchFamily="18" charset="0"/>
                          <a:cs typeface="Arial" panose="020B0604020202020204" pitchFamily="34" charset="0"/>
                        </a:rPr>
                        <a:t>Amulet vs Watchman Risk ratio (95% CI)</a:t>
                      </a:r>
                    </a:p>
                  </a:txBody>
                  <a:tcPr marL="114300" marR="11430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00000"/>
                        </a:lnSpc>
                      </a:pPr>
                      <a:r>
                        <a:rPr lang="de-CH" sz="1400" b="1" i="1" dirty="0">
                          <a:solidFill>
                            <a:schemeClr val="tx1"/>
                          </a:solidFill>
                          <a:effectLst/>
                          <a:latin typeface="+mj-lt"/>
                          <a:ea typeface="Times New Roman" panose="02020603050405020304" pitchFamily="18" charset="0"/>
                          <a:cs typeface="Arial" panose="020B0604020202020204" pitchFamily="34" charset="0"/>
                        </a:rPr>
                        <a:t>P </a:t>
                      </a:r>
                      <a:r>
                        <a:rPr lang="de-CH" sz="1400" b="1" i="1" dirty="0" err="1">
                          <a:solidFill>
                            <a:schemeClr val="tx1"/>
                          </a:solidFill>
                          <a:effectLst/>
                          <a:latin typeface="+mj-lt"/>
                          <a:ea typeface="Times New Roman" panose="02020603050405020304" pitchFamily="18" charset="0"/>
                          <a:cs typeface="Arial" panose="020B0604020202020204" pitchFamily="34" charset="0"/>
                        </a:rPr>
                        <a:t>value</a:t>
                      </a:r>
                      <a:endParaRPr lang="x-none" sz="1400" b="1" i="1" dirty="0">
                        <a:solidFill>
                          <a:schemeClr val="tx1"/>
                        </a:solidFill>
                        <a:effectLst/>
                        <a:latin typeface="+mj-lt"/>
                        <a:ea typeface="Times New Roman" panose="02020603050405020304" pitchFamily="18" charset="0"/>
                        <a:cs typeface="Arial" panose="020B0604020202020204" pitchFamily="34" charset="0"/>
                      </a:endParaRPr>
                    </a:p>
                  </a:txBody>
                  <a:tcPr marL="29659" marR="29659"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1180922"/>
                  </a:ext>
                </a:extLst>
              </a:tr>
              <a:tr h="288282">
                <a:tc>
                  <a:txBody>
                    <a:bodyPr/>
                    <a:lstStyle/>
                    <a:p>
                      <a:pPr marL="40640" marR="0" algn="l">
                        <a:lnSpc>
                          <a:spcPct val="107000"/>
                        </a:lnSpc>
                        <a:spcBef>
                          <a:spcPts val="0"/>
                        </a:spcBef>
                        <a:spcAft>
                          <a:spcPts val="0"/>
                        </a:spcAft>
                      </a:pPr>
                      <a:r>
                        <a:rPr lang="en-US" sz="1100" b="1" dirty="0">
                          <a:solidFill>
                            <a:schemeClr val="tx1"/>
                          </a:solidFill>
                          <a:effectLst/>
                          <a:latin typeface="+mj-lt"/>
                          <a:ea typeface="Calibri" panose="020F0502020204030204" pitchFamily="34" charset="0"/>
                          <a:cs typeface="Times New Roman" panose="02020603050405020304" pitchFamily="18" charset="0"/>
                        </a:rPr>
                        <a:t>Composite of CV death, stroke or systemic embolism, no. (%)</a:t>
                      </a: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3 (2.7%)</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5 (4.5%)</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0.59 (0.15 - 2.43)</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0.463</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16858080"/>
                  </a:ext>
                </a:extLst>
              </a:tr>
              <a:tr h="288282">
                <a:tc>
                  <a:txBody>
                    <a:bodyPr/>
                    <a:lstStyle/>
                    <a:p>
                      <a:pPr marL="120650" marR="0" indent="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Death,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 2 (1.8%)</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 4 (3.6%)</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0.50 (0.09 - 2.72)</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0.409</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707481010"/>
                  </a:ext>
                </a:extLst>
              </a:tr>
              <a:tr h="288282">
                <a:tc>
                  <a:txBody>
                    <a:bodyPr/>
                    <a:lstStyle/>
                    <a:p>
                      <a:pPr marL="120650" marR="0" indent="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Cardiovascular death,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2 (1.8%)</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4 (3.6%)</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0.50 (0.09 - 2.72)</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en-US" sz="1200" b="0" dirty="0">
                          <a:solidFill>
                            <a:schemeClr val="tx1"/>
                          </a:solidFill>
                          <a:effectLst/>
                          <a:latin typeface="+mj-lt"/>
                          <a:ea typeface="Calibri" panose="020F0502020204030204" pitchFamily="34" charset="0"/>
                          <a:cs typeface="Times New Roman" panose="02020603050405020304" pitchFamily="18" charset="0"/>
                        </a:rPr>
                        <a:t>0.409</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550400506"/>
                  </a:ext>
                </a:extLst>
              </a:tr>
              <a:tr h="288282">
                <a:tc>
                  <a:txBody>
                    <a:bodyPr/>
                    <a:lstStyle/>
                    <a:p>
                      <a:pPr marL="120650" marR="0" indent="0" algn="l">
                        <a:lnSpc>
                          <a:spcPct val="107000"/>
                        </a:lnSpc>
                        <a:spcBef>
                          <a:spcPts val="0"/>
                        </a:spcBef>
                        <a:spcAft>
                          <a:spcPts val="0"/>
                        </a:spcAft>
                      </a:pPr>
                      <a:r>
                        <a:rPr lang="de-CH" sz="1100" dirty="0" err="1">
                          <a:solidFill>
                            <a:schemeClr val="tx1"/>
                          </a:solidFill>
                          <a:effectLst/>
                          <a:latin typeface="+mj-lt"/>
                          <a:ea typeface="Calibri" panose="020F0502020204030204" pitchFamily="34" charset="0"/>
                          <a:cs typeface="Times New Roman" panose="02020603050405020304" pitchFamily="18" charset="0"/>
                        </a:rPr>
                        <a:t>Cerebrovascular</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event</a:t>
                      </a:r>
                      <a:r>
                        <a:rPr lang="en-US" sz="1100" dirty="0">
                          <a:solidFill>
                            <a:schemeClr val="tx1"/>
                          </a:solidFill>
                          <a:effectLst/>
                          <a:latin typeface="+mj-lt"/>
                          <a:ea typeface="Calibri" panose="020F0502020204030204" pitchFamily="34" charset="0"/>
                          <a:cs typeface="Times New Roman" panose="02020603050405020304" pitchFamily="18" charset="0"/>
                        </a:rPr>
                        <a:t>,</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no</a:t>
                      </a:r>
                      <a:r>
                        <a:rPr lang="de-CH" sz="1100" dirty="0">
                          <a:solidFill>
                            <a:schemeClr val="tx1"/>
                          </a:solidFill>
                          <a:effectLst/>
                          <a:latin typeface="+mj-lt"/>
                          <a:ea typeface="Calibri" panose="020F0502020204030204" pitchFamily="34" charset="0"/>
                          <a:cs typeface="Times New Roman" panose="02020603050405020304" pitchFamily="18" charset="0"/>
                        </a:rPr>
                        <a:t>.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2 (1.8%)</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2 (1.8%)</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1.00 (0.14 - 7.16)</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0.998</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013240003"/>
                  </a:ext>
                </a:extLst>
              </a:tr>
              <a:tr h="288282">
                <a:tc>
                  <a:txBody>
                    <a:bodyPr/>
                    <a:lstStyle/>
                    <a:p>
                      <a:pPr marL="120650" marR="0" indent="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Systemic embolism,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0 (0.0%)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1 (0.9%)</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0.498</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841248555"/>
                  </a:ext>
                </a:extLst>
              </a:tr>
              <a:tr h="288282">
                <a:tc>
                  <a:txBody>
                    <a:bodyPr/>
                    <a:lstStyle/>
                    <a:p>
                      <a:pPr marL="40640" marR="0" algn="l">
                        <a:lnSpc>
                          <a:spcPct val="107000"/>
                        </a:lnSpc>
                        <a:spcBef>
                          <a:spcPts val="0"/>
                        </a:spcBef>
                        <a:spcAft>
                          <a:spcPts val="0"/>
                        </a:spcAft>
                      </a:pPr>
                      <a:r>
                        <a:rPr lang="de-CH" sz="1100" b="1" dirty="0" err="1">
                          <a:solidFill>
                            <a:schemeClr val="tx1"/>
                          </a:solidFill>
                          <a:effectLst/>
                          <a:latin typeface="+mj-lt"/>
                          <a:ea typeface="Calibri" panose="020F0502020204030204" pitchFamily="34" charset="0"/>
                          <a:cs typeface="Times New Roman" panose="02020603050405020304" pitchFamily="18" charset="0"/>
                        </a:rPr>
                        <a:t>Any</a:t>
                      </a:r>
                      <a:r>
                        <a:rPr lang="de-CH" sz="1100" b="1" dirty="0">
                          <a:solidFill>
                            <a:schemeClr val="tx1"/>
                          </a:solidFill>
                          <a:effectLst/>
                          <a:latin typeface="+mj-lt"/>
                          <a:ea typeface="Calibri" panose="020F0502020204030204" pitchFamily="34" charset="0"/>
                          <a:cs typeface="Times New Roman" panose="02020603050405020304" pitchFamily="18" charset="0"/>
                        </a:rPr>
                        <a:t> </a:t>
                      </a:r>
                      <a:r>
                        <a:rPr lang="de-CH" sz="1100" b="1" dirty="0" err="1">
                          <a:solidFill>
                            <a:schemeClr val="tx1"/>
                          </a:solidFill>
                          <a:effectLst/>
                          <a:latin typeface="+mj-lt"/>
                          <a:ea typeface="Calibri" panose="020F0502020204030204" pitchFamily="34" charset="0"/>
                          <a:cs typeface="Times New Roman" panose="02020603050405020304" pitchFamily="18" charset="0"/>
                        </a:rPr>
                        <a:t>bleeding</a:t>
                      </a:r>
                      <a:r>
                        <a:rPr lang="en-US" sz="1100" b="1" dirty="0">
                          <a:solidFill>
                            <a:schemeClr val="tx1"/>
                          </a:solidFill>
                          <a:effectLst/>
                          <a:latin typeface="+mj-lt"/>
                          <a:ea typeface="Calibri" panose="020F0502020204030204" pitchFamily="34" charset="0"/>
                          <a:cs typeface="Times New Roman" panose="02020603050405020304" pitchFamily="18" charset="0"/>
                        </a:rPr>
                        <a:t>,</a:t>
                      </a:r>
                      <a:r>
                        <a:rPr lang="de-CH" sz="1100" b="1" dirty="0">
                          <a:solidFill>
                            <a:schemeClr val="tx1"/>
                          </a:solidFill>
                          <a:effectLst/>
                          <a:latin typeface="+mj-lt"/>
                          <a:ea typeface="Calibri" panose="020F0502020204030204" pitchFamily="34" charset="0"/>
                          <a:cs typeface="Times New Roman" panose="02020603050405020304" pitchFamily="18" charset="0"/>
                        </a:rPr>
                        <a:t> </a:t>
                      </a:r>
                      <a:r>
                        <a:rPr lang="de-CH" sz="1100" b="1" dirty="0" err="1">
                          <a:solidFill>
                            <a:schemeClr val="tx1"/>
                          </a:solidFill>
                          <a:effectLst/>
                          <a:latin typeface="+mj-lt"/>
                          <a:ea typeface="Calibri" panose="020F0502020204030204" pitchFamily="34" charset="0"/>
                          <a:cs typeface="Times New Roman" panose="02020603050405020304" pitchFamily="18" charset="0"/>
                        </a:rPr>
                        <a:t>no</a:t>
                      </a:r>
                      <a:r>
                        <a:rPr lang="de-CH" sz="1100" b="1" dirty="0">
                          <a:solidFill>
                            <a:schemeClr val="tx1"/>
                          </a:solidFill>
                          <a:effectLst/>
                          <a:latin typeface="+mj-lt"/>
                          <a:ea typeface="Calibri" panose="020F0502020204030204" pitchFamily="34" charset="0"/>
                          <a:cs typeface="Times New Roman" panose="02020603050405020304" pitchFamily="18" charset="0"/>
                        </a:rPr>
                        <a:t>. (%)</a:t>
                      </a:r>
                      <a:endParaRPr lang="en-US" sz="11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36 (32.4%)</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25 (22.7%)</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1.43 (0.92 - 2.21)</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0.107</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3132007682"/>
                  </a:ext>
                </a:extLst>
              </a:tr>
              <a:tr h="288282">
                <a:tc>
                  <a:txBody>
                    <a:bodyPr/>
                    <a:lstStyle/>
                    <a:p>
                      <a:pPr marL="40640" marR="0" indent="118110" algn="l">
                        <a:lnSpc>
                          <a:spcPct val="107000"/>
                        </a:lnSpc>
                        <a:spcBef>
                          <a:spcPts val="0"/>
                        </a:spcBef>
                        <a:spcAft>
                          <a:spcPts val="0"/>
                        </a:spcAft>
                      </a:pPr>
                      <a:r>
                        <a:rPr lang="de-CH" sz="1100" dirty="0">
                          <a:solidFill>
                            <a:schemeClr val="tx1"/>
                          </a:solidFill>
                          <a:effectLst/>
                          <a:latin typeface="+mj-lt"/>
                          <a:ea typeface="Calibri" panose="020F0502020204030204" pitchFamily="34" charset="0"/>
                          <a:cs typeface="Times New Roman" panose="02020603050405020304" pitchFamily="18" charset="0"/>
                        </a:rPr>
                        <a:t>-Minor </a:t>
                      </a:r>
                      <a:r>
                        <a:rPr lang="de-CH" sz="1100" dirty="0" err="1">
                          <a:solidFill>
                            <a:schemeClr val="tx1"/>
                          </a:solidFill>
                          <a:effectLst/>
                          <a:latin typeface="+mj-lt"/>
                          <a:ea typeface="Calibri" panose="020F0502020204030204" pitchFamily="34" charset="0"/>
                          <a:cs typeface="Times New Roman" panose="02020603050405020304" pitchFamily="18" charset="0"/>
                        </a:rPr>
                        <a:t>bleeding</a:t>
                      </a:r>
                      <a:r>
                        <a:rPr lang="de-CH" sz="1100" dirty="0">
                          <a:solidFill>
                            <a:schemeClr val="tx1"/>
                          </a:solidFill>
                          <a:effectLst/>
                          <a:latin typeface="+mj-lt"/>
                          <a:ea typeface="Calibri" panose="020F0502020204030204" pitchFamily="34" charset="0"/>
                          <a:cs typeface="Times New Roman" panose="02020603050405020304" pitchFamily="18" charset="0"/>
                        </a:rPr>
                        <a:t> (BARC 1-2), </a:t>
                      </a:r>
                      <a:r>
                        <a:rPr lang="de-CH" sz="1100" dirty="0" err="1">
                          <a:solidFill>
                            <a:schemeClr val="tx1"/>
                          </a:solidFill>
                          <a:effectLst/>
                          <a:latin typeface="+mj-lt"/>
                          <a:ea typeface="Calibri" panose="020F0502020204030204" pitchFamily="34" charset="0"/>
                          <a:cs typeface="Times New Roman" panose="02020603050405020304" pitchFamily="18" charset="0"/>
                        </a:rPr>
                        <a:t>no</a:t>
                      </a:r>
                      <a:r>
                        <a:rPr lang="de-CH" sz="1100" dirty="0">
                          <a:solidFill>
                            <a:schemeClr val="tx1"/>
                          </a:solidFill>
                          <a:effectLst/>
                          <a:latin typeface="+mj-lt"/>
                          <a:ea typeface="Calibri" panose="020F0502020204030204" pitchFamily="34" charset="0"/>
                          <a:cs typeface="Times New Roman" panose="02020603050405020304" pitchFamily="18" charset="0"/>
                        </a:rPr>
                        <a:t>.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29 (26.1%)</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19 (17.3%)</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1.51 (0.90 - 2.53)</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0.11</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998777669"/>
                  </a:ext>
                </a:extLst>
              </a:tr>
              <a:tr h="288282">
                <a:tc>
                  <a:txBody>
                    <a:bodyPr/>
                    <a:lstStyle/>
                    <a:p>
                      <a:pPr marL="40640" marR="0" indent="118110" algn="l">
                        <a:lnSpc>
                          <a:spcPct val="107000"/>
                        </a:lnSpc>
                        <a:spcBef>
                          <a:spcPts val="0"/>
                        </a:spcBef>
                        <a:spcAft>
                          <a:spcPts val="0"/>
                        </a:spcAft>
                      </a:pPr>
                      <a:r>
                        <a:rPr lang="de-CH" sz="1100" dirty="0">
                          <a:solidFill>
                            <a:schemeClr val="tx1"/>
                          </a:solidFill>
                          <a:effectLst/>
                          <a:latin typeface="+mj-lt"/>
                          <a:ea typeface="Calibri" panose="020F0502020204030204" pitchFamily="34" charset="0"/>
                          <a:cs typeface="Times New Roman" panose="02020603050405020304" pitchFamily="18" charset="0"/>
                        </a:rPr>
                        <a:t>-Major </a:t>
                      </a:r>
                      <a:r>
                        <a:rPr lang="de-CH" sz="1100" dirty="0" err="1">
                          <a:solidFill>
                            <a:schemeClr val="tx1"/>
                          </a:solidFill>
                          <a:effectLst/>
                          <a:latin typeface="+mj-lt"/>
                          <a:ea typeface="Calibri" panose="020F0502020204030204" pitchFamily="34" charset="0"/>
                          <a:cs typeface="Times New Roman" panose="02020603050405020304" pitchFamily="18" charset="0"/>
                        </a:rPr>
                        <a:t>bleeding</a:t>
                      </a:r>
                      <a:r>
                        <a:rPr lang="de-CH" sz="1100" dirty="0">
                          <a:solidFill>
                            <a:schemeClr val="tx1"/>
                          </a:solidFill>
                          <a:effectLst/>
                          <a:latin typeface="+mj-lt"/>
                          <a:ea typeface="Calibri" panose="020F0502020204030204" pitchFamily="34" charset="0"/>
                          <a:cs typeface="Times New Roman" panose="02020603050405020304" pitchFamily="18" charset="0"/>
                        </a:rPr>
                        <a:t> (BARC 3-5), </a:t>
                      </a:r>
                      <a:r>
                        <a:rPr lang="de-CH" sz="1100" dirty="0" err="1">
                          <a:solidFill>
                            <a:schemeClr val="tx1"/>
                          </a:solidFill>
                          <a:effectLst/>
                          <a:latin typeface="+mj-lt"/>
                          <a:ea typeface="Calibri" panose="020F0502020204030204" pitchFamily="34" charset="0"/>
                          <a:cs typeface="Times New Roman" panose="02020603050405020304" pitchFamily="18" charset="0"/>
                        </a:rPr>
                        <a:t>no</a:t>
                      </a:r>
                      <a:r>
                        <a:rPr lang="de-CH" sz="1100" dirty="0">
                          <a:solidFill>
                            <a:schemeClr val="tx1"/>
                          </a:solidFill>
                          <a:effectLst/>
                          <a:latin typeface="+mj-lt"/>
                          <a:ea typeface="Calibri" panose="020F0502020204030204" pitchFamily="34" charset="0"/>
                          <a:cs typeface="Times New Roman" panose="02020603050405020304" pitchFamily="18" charset="0"/>
                        </a:rPr>
                        <a:t>.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9 (8.1%)</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7 (6.4%)</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1.27 (0.49 - 3.30)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0.617</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618306320"/>
                  </a:ext>
                </a:extLst>
              </a:tr>
              <a:tr h="288282">
                <a:tc>
                  <a:txBody>
                    <a:bodyPr/>
                    <a:lstStyle/>
                    <a:p>
                      <a:pPr marL="120650" marR="0" indent="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Any pericardial effusion (new onset), no. (%)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22 (19.8%)</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8 (7.3%)</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3.09 (1.32 - 7.27)</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0.006</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554993370"/>
                  </a:ext>
                </a:extLst>
              </a:tr>
              <a:tr h="288282">
                <a:tc>
                  <a:txBody>
                    <a:bodyPr/>
                    <a:lstStyle/>
                    <a:p>
                      <a:pPr marL="288925" marR="0" indent="0" algn="l">
                        <a:lnSpc>
                          <a:spcPct val="107000"/>
                        </a:lnSpc>
                        <a:spcBef>
                          <a:spcPts val="0"/>
                        </a:spcBef>
                        <a:spcAft>
                          <a:spcPts val="0"/>
                        </a:spcAft>
                      </a:pPr>
                      <a:r>
                        <a:rPr lang="de-CH" sz="1100" dirty="0">
                          <a:solidFill>
                            <a:schemeClr val="tx1"/>
                          </a:solidFill>
                          <a:effectLst/>
                          <a:latin typeface="+mj-lt"/>
                          <a:ea typeface="Calibri" panose="020F0502020204030204" pitchFamily="34" charset="0"/>
                          <a:cs typeface="Times New Roman" panose="02020603050405020304" pitchFamily="18" charset="0"/>
                        </a:rPr>
                        <a:t>-non </a:t>
                      </a:r>
                      <a:r>
                        <a:rPr lang="de-CH" sz="1100" dirty="0" err="1">
                          <a:solidFill>
                            <a:schemeClr val="tx1"/>
                          </a:solidFill>
                          <a:effectLst/>
                          <a:latin typeface="+mj-lt"/>
                          <a:ea typeface="Calibri" panose="020F0502020204030204" pitchFamily="34" charset="0"/>
                          <a:cs typeface="Times New Roman" panose="02020603050405020304" pitchFamily="18" charset="0"/>
                        </a:rPr>
                        <a:t>clinically</a:t>
                      </a:r>
                      <a:r>
                        <a:rPr lang="de-CH" sz="1100" dirty="0">
                          <a:solidFill>
                            <a:schemeClr val="tx1"/>
                          </a:solidFill>
                          <a:effectLst/>
                          <a:latin typeface="+mj-lt"/>
                          <a:ea typeface="Calibri" panose="020F0502020204030204" pitchFamily="34" charset="0"/>
                          <a:cs typeface="Times New Roman" panose="02020603050405020304" pitchFamily="18" charset="0"/>
                        </a:rPr>
                        <a:t> relevant, </a:t>
                      </a:r>
                      <a:r>
                        <a:rPr lang="de-CH" sz="1100" dirty="0" err="1">
                          <a:solidFill>
                            <a:schemeClr val="tx1"/>
                          </a:solidFill>
                          <a:effectLst/>
                          <a:latin typeface="+mj-lt"/>
                          <a:ea typeface="Calibri" panose="020F0502020204030204" pitchFamily="34" charset="0"/>
                          <a:cs typeface="Times New Roman" panose="02020603050405020304" pitchFamily="18" charset="0"/>
                        </a:rPr>
                        <a:t>no</a:t>
                      </a:r>
                      <a:r>
                        <a:rPr lang="de-CH" sz="1100" dirty="0">
                          <a:solidFill>
                            <a:schemeClr val="tx1"/>
                          </a:solidFill>
                          <a:effectLst/>
                          <a:latin typeface="+mj-lt"/>
                          <a:ea typeface="Calibri" panose="020F0502020204030204" pitchFamily="34" charset="0"/>
                          <a:cs typeface="Times New Roman" panose="02020603050405020304" pitchFamily="18" charset="0"/>
                        </a:rPr>
                        <a:t>.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18 (16.2%)</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8 (7.3%)</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2.23 (1.01 - 4.91)</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0.039</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658461730"/>
                  </a:ext>
                </a:extLst>
              </a:tr>
              <a:tr h="288282">
                <a:tc>
                  <a:txBody>
                    <a:bodyPr/>
                    <a:lstStyle/>
                    <a:p>
                      <a:pPr marL="39688" marR="0" indent="249238" algn="l">
                        <a:lnSpc>
                          <a:spcPct val="107000"/>
                        </a:lnSpc>
                        <a:spcBef>
                          <a:spcPts val="0"/>
                        </a:spcBef>
                        <a:spcAft>
                          <a:spcPts val="0"/>
                        </a:spcAft>
                      </a:pPr>
                      <a:r>
                        <a:rPr lang="de-CH" sz="1100" dirty="0">
                          <a:solidFill>
                            <a:schemeClr val="tx1"/>
                          </a:solidFill>
                          <a:effectLst/>
                          <a:latin typeface="+mj-lt"/>
                          <a:ea typeface="Calibri" panose="020F0502020204030204" pitchFamily="34" charset="0"/>
                          <a:cs typeface="Times New Roman" panose="02020603050405020304" pitchFamily="18" charset="0"/>
                        </a:rPr>
                        <a:t>-</a:t>
                      </a:r>
                      <a:r>
                        <a:rPr lang="de-CH" sz="1100" dirty="0" err="1">
                          <a:solidFill>
                            <a:schemeClr val="tx1"/>
                          </a:solidFill>
                          <a:effectLst/>
                          <a:latin typeface="+mj-lt"/>
                          <a:ea typeface="Calibri" panose="020F0502020204030204" pitchFamily="34" charset="0"/>
                          <a:cs typeface="Times New Roman" panose="02020603050405020304" pitchFamily="18" charset="0"/>
                        </a:rPr>
                        <a:t>clinically</a:t>
                      </a:r>
                      <a:r>
                        <a:rPr lang="de-CH" sz="1100" dirty="0">
                          <a:solidFill>
                            <a:schemeClr val="tx1"/>
                          </a:solidFill>
                          <a:effectLst/>
                          <a:latin typeface="+mj-lt"/>
                          <a:ea typeface="Calibri" panose="020F0502020204030204" pitchFamily="34" charset="0"/>
                          <a:cs typeface="Times New Roman" panose="02020603050405020304" pitchFamily="18" charset="0"/>
                        </a:rPr>
                        <a:t> relevant, </a:t>
                      </a:r>
                      <a:r>
                        <a:rPr lang="de-CH" sz="1100" dirty="0" err="1">
                          <a:solidFill>
                            <a:schemeClr val="tx1"/>
                          </a:solidFill>
                          <a:effectLst/>
                          <a:latin typeface="+mj-lt"/>
                          <a:ea typeface="Calibri" panose="020F0502020204030204" pitchFamily="34" charset="0"/>
                          <a:cs typeface="Times New Roman" panose="02020603050405020304" pitchFamily="18" charset="0"/>
                        </a:rPr>
                        <a:t>no</a:t>
                      </a:r>
                      <a:r>
                        <a:rPr lang="de-CH" sz="1100" dirty="0">
                          <a:solidFill>
                            <a:schemeClr val="tx1"/>
                          </a:solidFill>
                          <a:effectLst/>
                          <a:latin typeface="+mj-lt"/>
                          <a:ea typeface="Calibri" panose="020F0502020204030204" pitchFamily="34" charset="0"/>
                          <a:cs typeface="Times New Roman" panose="02020603050405020304" pitchFamily="18" charset="0"/>
                        </a:rPr>
                        <a:t>.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4 (3.6%)</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0 (0.0%)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0.122</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3648703961"/>
                  </a:ext>
                </a:extLst>
              </a:tr>
            </a:tbl>
          </a:graphicData>
        </a:graphic>
      </p:graphicFrame>
    </p:spTree>
    <p:extLst>
      <p:ext uri="{BB962C8B-B14F-4D97-AF65-F5344CB8AC3E}">
        <p14:creationId xmlns:p14="http://schemas.microsoft.com/office/powerpoint/2010/main" val="237614715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CH" sz="3000" dirty="0">
                <a:solidFill>
                  <a:srgbClr val="FFFF00"/>
                </a:solidFill>
              </a:rPr>
              <a:t>Study </a:t>
            </a:r>
            <a:r>
              <a:rPr lang="de-CH" sz="3000" dirty="0" err="1">
                <a:solidFill>
                  <a:srgbClr val="FFFF00"/>
                </a:solidFill>
              </a:rPr>
              <a:t>Limitations</a:t>
            </a:r>
            <a:endParaRPr lang="de-CH" sz="3000" dirty="0">
              <a:solidFill>
                <a:srgbClr val="FFFF00"/>
              </a:solidFill>
            </a:endParaRPr>
          </a:p>
        </p:txBody>
      </p:sp>
      <p:pic>
        <p:nvPicPr>
          <p:cNvPr id="4" name="Graphic 5">
            <a:extLst>
              <a:ext uri="{FF2B5EF4-FFF2-40B4-BE49-F238E27FC236}">
                <a16:creationId xmlns:a16="http://schemas.microsoft.com/office/drawing/2014/main" id="{D6999653-D5B9-4C6B-889B-3ABEB416CB2D}"/>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rcRect/>
          <a:stretch/>
        </p:blipFill>
        <p:spPr>
          <a:xfrm>
            <a:off x="7689162" y="111391"/>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sp>
        <p:nvSpPr>
          <p:cNvPr id="2" name="Rectangle 1"/>
          <p:cNvSpPr>
            <a:spLocks noChangeArrowheads="1"/>
          </p:cNvSpPr>
          <p:nvPr/>
        </p:nvSpPr>
        <p:spPr bwMode="auto">
          <a:xfrm>
            <a:off x="307549" y="1453087"/>
            <a:ext cx="852890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600" u="sng" dirty="0">
                <a:solidFill>
                  <a:schemeClr val="tx1"/>
                </a:solidFill>
                <a:latin typeface="Arial" panose="020B0604020202020204" pitchFamily="34" charset="0"/>
                <a:ea typeface="Calibri" panose="020F0502020204030204" pitchFamily="34" charset="0"/>
                <a:cs typeface="Times New Roman" panose="02020603050405020304" pitchFamily="18" charset="0"/>
              </a:rPr>
              <a:t>Open label study</a:t>
            </a:r>
            <a:r>
              <a:rPr lang="en-GB" altLang="en-US" sz="1600" b="0" dirty="0">
                <a:solidFill>
                  <a:schemeClr val="tx1"/>
                </a:solidFill>
                <a:latin typeface="Arial" panose="020B0604020202020204" pitchFamily="34" charset="0"/>
                <a:ea typeface="Calibri" panose="020F0502020204030204" pitchFamily="34" charset="0"/>
                <a:cs typeface="Times New Roman" panose="02020603050405020304" pitchFamily="18" charset="0"/>
              </a:rPr>
              <a:t>: the two devices can be easily distinguished during CCTA and TEE assessment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1600" b="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600" b="0" dirty="0">
                <a:solidFill>
                  <a:schemeClr val="tx1"/>
                </a:solidFill>
                <a:latin typeface="Arial" panose="020B0604020202020204" pitchFamily="34" charset="0"/>
                <a:ea typeface="Calibri" panose="020F0502020204030204" pitchFamily="34" charset="0"/>
                <a:cs typeface="Times New Roman" panose="02020603050405020304" pitchFamily="18" charset="0"/>
              </a:rPr>
              <a:t>Trial </a:t>
            </a:r>
            <a:r>
              <a:rPr lang="en-GB" altLang="en-US" sz="1600" u="sng" dirty="0">
                <a:solidFill>
                  <a:schemeClr val="tx1"/>
                </a:solidFill>
                <a:latin typeface="Arial" panose="020B0604020202020204" pitchFamily="34" charset="0"/>
                <a:ea typeface="Calibri" panose="020F0502020204030204" pitchFamily="34" charset="0"/>
                <a:cs typeface="Times New Roman" panose="02020603050405020304" pitchFamily="18" charset="0"/>
              </a:rPr>
              <a:t>not powered </a:t>
            </a:r>
            <a:r>
              <a:rPr lang="en-GB" altLang="en-US" sz="1600" b="0" dirty="0">
                <a:solidFill>
                  <a:schemeClr val="tx1"/>
                </a:solidFill>
                <a:latin typeface="Arial" panose="020B0604020202020204" pitchFamily="34" charset="0"/>
                <a:ea typeface="Calibri" panose="020F0502020204030204" pitchFamily="34" charset="0"/>
                <a:cs typeface="Times New Roman" panose="02020603050405020304" pitchFamily="18" charset="0"/>
              </a:rPr>
              <a:t>to show differences with regard to </a:t>
            </a:r>
            <a:r>
              <a:rPr lang="en-GB" altLang="en-US" sz="1600" u="sng" dirty="0">
                <a:solidFill>
                  <a:schemeClr val="tx1"/>
                </a:solidFill>
                <a:latin typeface="Arial" panose="020B0604020202020204" pitchFamily="34" charset="0"/>
                <a:ea typeface="Calibri" panose="020F0502020204030204" pitchFamily="34" charset="0"/>
                <a:cs typeface="Times New Roman" panose="02020603050405020304" pitchFamily="18" charset="0"/>
              </a:rPr>
              <a:t>clinical endpoints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1600" b="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600" b="0" dirty="0">
                <a:solidFill>
                  <a:schemeClr val="tx1"/>
                </a:solidFill>
                <a:latin typeface="Arial" panose="020B0604020202020204" pitchFamily="34" charset="0"/>
                <a:ea typeface="Calibri" panose="020F0502020204030204" pitchFamily="34" charset="0"/>
                <a:cs typeface="Times New Roman" panose="02020603050405020304" pitchFamily="18" charset="0"/>
              </a:rPr>
              <a:t>Minority yet sizable proportion of Watchman/FLX patients received </a:t>
            </a:r>
            <a:r>
              <a:rPr lang="en-GB" altLang="en-US" sz="1600" u="sng" dirty="0">
                <a:solidFill>
                  <a:schemeClr val="tx1"/>
                </a:solidFill>
                <a:latin typeface="Arial" panose="020B0604020202020204" pitchFamily="34" charset="0"/>
                <a:ea typeface="Calibri" panose="020F0502020204030204" pitchFamily="34" charset="0"/>
                <a:cs typeface="Times New Roman" panose="02020603050405020304" pitchFamily="18" charset="0"/>
              </a:rPr>
              <a:t>Watchman 2.5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1600" b="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600" b="0" dirty="0">
                <a:solidFill>
                  <a:schemeClr val="tx1"/>
                </a:solidFill>
                <a:latin typeface="Arial" panose="020B0604020202020204" pitchFamily="34" charset="0"/>
                <a:ea typeface="Calibri" panose="020F0502020204030204" pitchFamily="34" charset="0"/>
                <a:cs typeface="Times New Roman" panose="02020603050405020304" pitchFamily="18" charset="0"/>
              </a:rPr>
              <a:t>Rates of </a:t>
            </a:r>
            <a:r>
              <a:rPr lang="en-GB" altLang="en-US" sz="1600" u="sng" dirty="0">
                <a:solidFill>
                  <a:schemeClr val="tx1"/>
                </a:solidFill>
                <a:latin typeface="Arial" panose="020B0604020202020204" pitchFamily="34" charset="0"/>
                <a:ea typeface="Calibri" panose="020F0502020204030204" pitchFamily="34" charset="0"/>
                <a:cs typeface="Times New Roman" panose="02020603050405020304" pitchFamily="18" charset="0"/>
              </a:rPr>
              <a:t>procedural complications </a:t>
            </a:r>
            <a:r>
              <a:rPr lang="en-GB" altLang="en-US" sz="1600" b="0" dirty="0">
                <a:solidFill>
                  <a:schemeClr val="tx1"/>
                </a:solidFill>
                <a:latin typeface="Arial" panose="020B0604020202020204" pitchFamily="34" charset="0"/>
                <a:ea typeface="Calibri" panose="020F0502020204030204" pitchFamily="34" charset="0"/>
                <a:cs typeface="Times New Roman" panose="02020603050405020304" pitchFamily="18" charset="0"/>
              </a:rPr>
              <a:t>observed were higher compared to those reported by previous studies (0.5-5%)</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1600" b="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739" y="4276966"/>
            <a:ext cx="1081261" cy="810802"/>
          </a:xfrm>
          <a:prstGeom prst="rect">
            <a:avLst/>
          </a:prstGeom>
        </p:spPr>
      </p:pic>
    </p:spTree>
    <p:extLst>
      <p:ext uri="{BB962C8B-B14F-4D97-AF65-F5344CB8AC3E}">
        <p14:creationId xmlns:p14="http://schemas.microsoft.com/office/powerpoint/2010/main" val="367917896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739" y="4276966"/>
            <a:ext cx="1081261" cy="810802"/>
          </a:xfrm>
          <a:prstGeom prst="rect">
            <a:avLst/>
          </a:prstGeom>
        </p:spPr>
      </p:pic>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CH" sz="3000" dirty="0" err="1">
                <a:solidFill>
                  <a:srgbClr val="FFFF00"/>
                </a:solidFill>
              </a:rPr>
              <a:t>Conclusions</a:t>
            </a:r>
            <a:endParaRPr lang="de-CH" sz="3000" dirty="0">
              <a:solidFill>
                <a:srgbClr val="FFFF00"/>
              </a:solidFill>
            </a:endParaRPr>
          </a:p>
        </p:txBody>
      </p:sp>
      <p:pic>
        <p:nvPicPr>
          <p:cNvPr id="4" name="Graphic 5">
            <a:extLst>
              <a:ext uri="{FF2B5EF4-FFF2-40B4-BE49-F238E27FC236}">
                <a16:creationId xmlns:a16="http://schemas.microsoft.com/office/drawing/2014/main" id="{D6999653-D5B9-4C6B-889B-3ABEB416CB2D}"/>
              </a:ext>
            </a:extLst>
          </p:cNvPr>
          <p:cNvPicPr>
            <a:picLocks noChangeAspect="1"/>
          </p:cNvPicPr>
          <p:nvPr/>
        </p:nvPicPr>
        <p:blipFill>
          <a:blip r:embed="rId4" cstate="print">
            <a:alphaModFix amt="35000"/>
            <a:extLst>
              <a:ext uri="{28A0092B-C50C-407E-A947-70E740481C1C}">
                <a14:useLocalDpi xmlns:a14="http://schemas.microsoft.com/office/drawing/2010/main" val="0"/>
              </a:ext>
            </a:extLst>
          </a:blip>
          <a:srcRect/>
          <a:stretch/>
        </p:blipFill>
        <p:spPr>
          <a:xfrm>
            <a:off x="7689162" y="111391"/>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sp>
        <p:nvSpPr>
          <p:cNvPr id="9" name="Rectangle 8"/>
          <p:cNvSpPr/>
          <p:nvPr/>
        </p:nvSpPr>
        <p:spPr>
          <a:xfrm>
            <a:off x="1386526" y="3216297"/>
            <a:ext cx="6165343" cy="560410"/>
          </a:xfrm>
          <a:prstGeom prst="rect">
            <a:avLst/>
          </a:prstGeom>
        </p:spPr>
        <p:txBody>
          <a:bodyPr wrap="square">
            <a:spAutoFit/>
          </a:bodyPr>
          <a:lstStyle/>
          <a:p>
            <a:pPr marL="0" marR="0">
              <a:lnSpc>
                <a:spcPct val="200000"/>
              </a:lnSpc>
              <a:spcBef>
                <a:spcPts val="0"/>
              </a:spcBef>
              <a:spcAft>
                <a:spcPts val="800"/>
              </a:spcAft>
            </a:pPr>
            <a:r>
              <a:rPr lang="en-GB" b="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p>
        </p:txBody>
      </p:sp>
      <p:sp>
        <p:nvSpPr>
          <p:cNvPr id="7" name="Rectangle 6"/>
          <p:cNvSpPr/>
          <p:nvPr/>
        </p:nvSpPr>
        <p:spPr>
          <a:xfrm>
            <a:off x="115329" y="745869"/>
            <a:ext cx="9144000" cy="3929281"/>
          </a:xfrm>
          <a:prstGeom prst="rect">
            <a:avLst/>
          </a:prstGeom>
        </p:spPr>
        <p:txBody>
          <a:bodyPr wrap="square">
            <a:spAutoFit/>
          </a:bodyPr>
          <a:lstStyle/>
          <a:p>
            <a:pPr marL="0" marR="0">
              <a:lnSpc>
                <a:spcPct val="200000"/>
              </a:lnSpc>
              <a:spcBef>
                <a:spcPts val="0"/>
              </a:spcBef>
              <a:spcAft>
                <a:spcPts val="800"/>
              </a:spcAft>
            </a:pPr>
            <a:r>
              <a:rPr lang="en-GB" b="0" i="0" dirty="0">
                <a:solidFill>
                  <a:schemeClr val="tx1"/>
                </a:solidFill>
                <a:latin typeface="Arial" panose="020B0604020202020204" pitchFamily="34" charset="0"/>
                <a:ea typeface="Calibri" panose="020F0502020204030204" pitchFamily="34" charset="0"/>
                <a:cs typeface="Times New Roman" panose="02020603050405020304" pitchFamily="18" charset="0"/>
              </a:rPr>
              <a:t>In patients with high bleeding risk undergoing clinically indicated LAA Closure</a:t>
            </a:r>
          </a:p>
          <a:p>
            <a:pPr marL="0" marR="0">
              <a:lnSpc>
                <a:spcPct val="200000"/>
              </a:lnSpc>
              <a:spcBef>
                <a:spcPts val="0"/>
              </a:spcBef>
              <a:spcAft>
                <a:spcPts val="800"/>
              </a:spcAft>
            </a:pPr>
            <a:r>
              <a:rPr lang="en-GB" i="0" dirty="0">
                <a:solidFill>
                  <a:schemeClr val="tx1"/>
                </a:solidFill>
                <a:latin typeface="Arial" panose="020B0604020202020204" pitchFamily="34" charset="0"/>
                <a:ea typeface="Calibri" panose="020F0502020204030204" pitchFamily="34" charset="0"/>
                <a:cs typeface="Times New Roman" panose="02020603050405020304" pitchFamily="18" charset="0"/>
              </a:rPr>
              <a:t>Amulet compared with Watchman/FLX </a:t>
            </a:r>
            <a:r>
              <a:rPr lang="en-GB" b="0" i="0" dirty="0">
                <a:solidFill>
                  <a:schemeClr val="tx1"/>
                </a:solidFill>
                <a:latin typeface="Arial" panose="020B0604020202020204" pitchFamily="34" charset="0"/>
                <a:ea typeface="Calibri" panose="020F0502020204030204" pitchFamily="34" charset="0"/>
                <a:cs typeface="Times New Roman" panose="02020603050405020304" pitchFamily="18" charset="0"/>
              </a:rPr>
              <a:t>was associated with:</a:t>
            </a:r>
          </a:p>
          <a:p>
            <a:pPr marL="2114550" lvl="4" indent="-285750">
              <a:lnSpc>
                <a:spcPct val="200000"/>
              </a:lnSpc>
              <a:spcBef>
                <a:spcPts val="0"/>
              </a:spcBef>
              <a:spcAft>
                <a:spcPts val="800"/>
              </a:spcAft>
              <a:buFont typeface="Arial" panose="020B0604020202020204" pitchFamily="34" charset="0"/>
              <a:buChar char="•"/>
            </a:pPr>
            <a:r>
              <a:rPr lang="en-GB" i="0" dirty="0">
                <a:solidFill>
                  <a:schemeClr val="tx1"/>
                </a:solidFill>
                <a:latin typeface="Arial" panose="020B0604020202020204" pitchFamily="34" charset="0"/>
                <a:ea typeface="Calibri" panose="020F0502020204030204" pitchFamily="34" charset="0"/>
                <a:cs typeface="Times New Roman" panose="02020603050405020304" pitchFamily="18" charset="0"/>
              </a:rPr>
              <a:t>similar </a:t>
            </a:r>
            <a:r>
              <a:rPr lang="en-GB" b="0" i="0" dirty="0">
                <a:solidFill>
                  <a:schemeClr val="tx1"/>
                </a:solidFill>
                <a:latin typeface="Arial" panose="020B0604020202020204" pitchFamily="34" charset="0"/>
                <a:ea typeface="Calibri" panose="020F0502020204030204" pitchFamily="34" charset="0"/>
                <a:cs typeface="Times New Roman" panose="02020603050405020304" pitchFamily="18" charset="0"/>
              </a:rPr>
              <a:t>residual LAA </a:t>
            </a:r>
            <a:r>
              <a:rPr lang="en-GB" i="0" dirty="0">
                <a:solidFill>
                  <a:schemeClr val="tx1"/>
                </a:solidFill>
                <a:latin typeface="Arial" panose="020B0604020202020204" pitchFamily="34" charset="0"/>
                <a:ea typeface="Calibri" panose="020F0502020204030204" pitchFamily="34" charset="0"/>
                <a:cs typeface="Times New Roman" panose="02020603050405020304" pitchFamily="18" charset="0"/>
              </a:rPr>
              <a:t>patency</a:t>
            </a:r>
            <a:r>
              <a:rPr lang="en-US" i="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b="0" i="0" dirty="0">
                <a:solidFill>
                  <a:schemeClr val="tx1"/>
                </a:solidFill>
                <a:latin typeface="Arial" panose="020B0604020202020204" pitchFamily="34" charset="0"/>
                <a:ea typeface="Calibri" panose="020F0502020204030204" pitchFamily="34" charset="0"/>
                <a:cs typeface="Times New Roman" panose="02020603050405020304" pitchFamily="18" charset="0"/>
              </a:rPr>
              <a:t>at 45-day CCTA</a:t>
            </a:r>
          </a:p>
          <a:p>
            <a:pPr marL="2114550" lvl="4" indent="-285750">
              <a:lnSpc>
                <a:spcPct val="200000"/>
              </a:lnSpc>
              <a:spcBef>
                <a:spcPts val="0"/>
              </a:spcBef>
              <a:spcAft>
                <a:spcPts val="800"/>
              </a:spcAft>
              <a:buFont typeface="Arial" panose="020B0604020202020204" pitchFamily="34" charset="0"/>
              <a:buChar char="•"/>
            </a:pPr>
            <a:r>
              <a:rPr lang="en-GB" i="0" dirty="0">
                <a:solidFill>
                  <a:schemeClr val="tx1"/>
                </a:solidFill>
                <a:latin typeface="Arial" panose="020B0604020202020204" pitchFamily="34" charset="0"/>
                <a:ea typeface="Calibri" panose="020F0502020204030204" pitchFamily="34" charset="0"/>
                <a:cs typeface="Times New Roman" panose="02020603050405020304" pitchFamily="18" charset="0"/>
              </a:rPr>
              <a:t>lower PDL </a:t>
            </a:r>
            <a:r>
              <a:rPr lang="en-GB" b="0" i="0" dirty="0">
                <a:solidFill>
                  <a:schemeClr val="tx1"/>
                </a:solidFill>
                <a:latin typeface="Arial" panose="020B0604020202020204" pitchFamily="34" charset="0"/>
                <a:ea typeface="Calibri" panose="020F0502020204030204" pitchFamily="34" charset="0"/>
                <a:cs typeface="Times New Roman" panose="02020603050405020304" pitchFamily="18" charset="0"/>
              </a:rPr>
              <a:t>rates at 45-day </a:t>
            </a:r>
            <a:r>
              <a:rPr lang="en-GB" i="0" dirty="0">
                <a:solidFill>
                  <a:schemeClr val="tx1"/>
                </a:solidFill>
                <a:latin typeface="Arial" panose="020B0604020202020204" pitchFamily="34" charset="0"/>
                <a:ea typeface="Calibri" panose="020F0502020204030204" pitchFamily="34" charset="0"/>
                <a:cs typeface="Times New Roman" panose="02020603050405020304" pitchFamily="18" charset="0"/>
              </a:rPr>
              <a:t>TEE</a:t>
            </a:r>
            <a:endParaRPr lang="en-GB" b="0" i="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2114550" lvl="4" indent="-285750">
              <a:lnSpc>
                <a:spcPct val="200000"/>
              </a:lnSpc>
              <a:spcBef>
                <a:spcPts val="0"/>
              </a:spcBef>
              <a:spcAft>
                <a:spcPts val="800"/>
              </a:spcAft>
              <a:buFont typeface="Arial" panose="020B0604020202020204" pitchFamily="34" charset="0"/>
              <a:buChar char="•"/>
            </a:pPr>
            <a:r>
              <a:rPr lang="en-GB" i="0" dirty="0">
                <a:solidFill>
                  <a:schemeClr val="tx1"/>
                </a:solidFill>
                <a:latin typeface="Arial" panose="020B0604020202020204" pitchFamily="34" charset="0"/>
                <a:ea typeface="Calibri" panose="020F0502020204030204" pitchFamily="34" charset="0"/>
                <a:cs typeface="Times New Roman" panose="02020603050405020304" pitchFamily="18" charset="0"/>
              </a:rPr>
              <a:t>higher procedural complications</a:t>
            </a:r>
          </a:p>
          <a:p>
            <a:pPr marL="2114550" lvl="4" indent="-285750">
              <a:lnSpc>
                <a:spcPct val="200000"/>
              </a:lnSpc>
              <a:spcBef>
                <a:spcPts val="0"/>
              </a:spcBef>
              <a:spcAft>
                <a:spcPts val="800"/>
              </a:spcAft>
              <a:buFont typeface="Arial" panose="020B0604020202020204" pitchFamily="34" charset="0"/>
              <a:buChar char="•"/>
            </a:pPr>
            <a:r>
              <a:rPr lang="en-GB" i="0" dirty="0">
                <a:solidFill>
                  <a:schemeClr val="tx1"/>
                </a:solidFill>
                <a:latin typeface="Arial" panose="020B0604020202020204" pitchFamily="34" charset="0"/>
                <a:ea typeface="Calibri" panose="020F0502020204030204" pitchFamily="34" charset="0"/>
                <a:cs typeface="Times New Roman" panose="02020603050405020304" pitchFamily="18" charset="0"/>
              </a:rPr>
              <a:t>similar clinical outcomes at 45 days</a:t>
            </a:r>
            <a:r>
              <a:rPr lang="en-GB" b="0" i="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3993473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 y="0"/>
            <a:ext cx="9104091" cy="5120640"/>
          </a:xfrm>
          <a:prstGeom prst="rect">
            <a:avLst/>
          </a:prstGeom>
        </p:spPr>
      </p:pic>
    </p:spTree>
    <p:extLst>
      <p:ext uri="{BB962C8B-B14F-4D97-AF65-F5344CB8AC3E}">
        <p14:creationId xmlns:p14="http://schemas.microsoft.com/office/powerpoint/2010/main" val="269741505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1943100" y="1458516"/>
            <a:ext cx="4457700" cy="369332"/>
          </a:xfrm>
          <a:prstGeom prst="rect">
            <a:avLst/>
          </a:prstGeom>
          <a:noFill/>
          <a:ln w="9525">
            <a:noFill/>
            <a:miter lim="800000"/>
            <a:headEnd/>
            <a:tailEnd/>
          </a:ln>
        </p:spPr>
        <p:txBody>
          <a:bodyPr>
            <a:spAutoFit/>
          </a:bodyPr>
          <a:lstStyle/>
          <a:p>
            <a:pPr eaLnBrk="0" hangingPunct="0"/>
            <a:endParaRPr lang="en-US" b="0" i="0">
              <a:solidFill>
                <a:schemeClr val="tx1"/>
              </a:solidFill>
              <a:ea typeface="MS PGothic" pitchFamily="34" charset="-128"/>
              <a:cs typeface="ヒラギノ角ゴ Pro W3"/>
            </a:endParaRPr>
          </a:p>
        </p:txBody>
      </p:sp>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3000" dirty="0">
                <a:solidFill>
                  <a:srgbClr val="FFFF00"/>
                </a:solidFill>
              </a:rPr>
              <a:t>Disclosure Statement of Financial Interest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739" y="4276966"/>
            <a:ext cx="1081261" cy="810802"/>
          </a:xfrm>
          <a:prstGeom prst="rect">
            <a:avLst/>
          </a:prstGeom>
        </p:spPr>
      </p:pic>
      <p:pic>
        <p:nvPicPr>
          <p:cNvPr id="8" name="Graphic 5">
            <a:extLst>
              <a:ext uri="{FF2B5EF4-FFF2-40B4-BE49-F238E27FC236}">
                <a16:creationId xmlns:a16="http://schemas.microsoft.com/office/drawing/2014/main" id="{D6999653-D5B9-4C6B-889B-3ABEB416CB2D}"/>
              </a:ext>
            </a:extLst>
          </p:cNvPr>
          <p:cNvPicPr>
            <a:picLocks noChangeAspect="1"/>
          </p:cNvPicPr>
          <p:nvPr/>
        </p:nvPicPr>
        <p:blipFill>
          <a:blip r:embed="rId4" cstate="print">
            <a:alphaModFix amt="35000"/>
            <a:extLst>
              <a:ext uri="{28A0092B-C50C-407E-A947-70E740481C1C}">
                <a14:useLocalDpi xmlns:a14="http://schemas.microsoft.com/office/drawing/2010/main" val="0"/>
              </a:ext>
            </a:extLst>
          </a:blip>
          <a:srcRect/>
          <a:stretch/>
        </p:blipFill>
        <p:spPr>
          <a:xfrm>
            <a:off x="930798" y="1436879"/>
            <a:ext cx="4048697" cy="3245488"/>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sp>
        <p:nvSpPr>
          <p:cNvPr id="16387" name="Rectangle 4"/>
          <p:cNvSpPr>
            <a:spLocks noGrp="1" noChangeArrowheads="1"/>
          </p:cNvSpPr>
          <p:nvPr>
            <p:ph idx="1"/>
          </p:nvPr>
        </p:nvSpPr>
        <p:spPr>
          <a:xfrm>
            <a:off x="533400" y="1043417"/>
            <a:ext cx="8383588" cy="3086100"/>
          </a:xfrm>
        </p:spPr>
        <p:txBody>
          <a:bodyPr/>
          <a:lstStyle/>
          <a:p>
            <a:pPr marL="0" indent="0" eaLnBrk="1" hangingPunct="1">
              <a:buNone/>
            </a:pPr>
            <a:r>
              <a:rPr lang="en-US" sz="2100" dirty="0"/>
              <a:t>I, </a:t>
            </a:r>
            <a:r>
              <a:rPr lang="en-US" dirty="0">
                <a:solidFill>
                  <a:srgbClr val="FFFF00"/>
                </a:solidFill>
              </a:rPr>
              <a:t>Roberto </a:t>
            </a:r>
            <a:r>
              <a:rPr lang="en-US" dirty="0" smtClean="0">
                <a:solidFill>
                  <a:srgbClr val="FFFF00"/>
                </a:solidFill>
              </a:rPr>
              <a:t>Galea,</a:t>
            </a:r>
            <a:r>
              <a:rPr lang="en-US" sz="2100" dirty="0" smtClean="0">
                <a:solidFill>
                  <a:srgbClr val="FFFF00"/>
                </a:solidFill>
              </a:rPr>
              <a:t> </a:t>
            </a:r>
            <a:r>
              <a:rPr lang="en-US" sz="2100" dirty="0"/>
              <a:t>DO NOT have a financial interest/arrangement </a:t>
            </a:r>
            <a:br>
              <a:rPr lang="en-US" sz="2100" dirty="0"/>
            </a:br>
            <a:r>
              <a:rPr lang="en-US" sz="2100" dirty="0"/>
              <a:t>or affiliation with one or more organizations that could be perceived as a real or apparent conflict of interest in the context of the subject of this presentation</a:t>
            </a:r>
            <a:r>
              <a:rPr lang="en-US" sz="2100" dirty="0" smtClean="0"/>
              <a:t>.</a:t>
            </a:r>
          </a:p>
          <a:p>
            <a:pPr marL="0" indent="0" eaLnBrk="1" hangingPunct="1">
              <a:buNone/>
            </a:pPr>
            <a:endParaRPr lang="de-CH" dirty="0" smtClean="0"/>
          </a:p>
          <a:p>
            <a:pPr marL="0" indent="0" eaLnBrk="1" hangingPunct="1">
              <a:buNone/>
            </a:pPr>
            <a:endParaRPr lang="de-CH" dirty="0"/>
          </a:p>
          <a:p>
            <a:pPr marL="0" indent="0" eaLnBrk="1" hangingPunct="1">
              <a:buNone/>
            </a:pPr>
            <a:r>
              <a:rPr lang="en-US" sz="1600" dirty="0" smtClean="0">
                <a:solidFill>
                  <a:srgbClr val="FFFF00"/>
                </a:solidFill>
              </a:rPr>
              <a:t>Acknowledgements</a:t>
            </a:r>
            <a:endParaRPr lang="de-CH" sz="1600" dirty="0" smtClean="0"/>
          </a:p>
          <a:p>
            <a:pPr marL="0" indent="0" eaLnBrk="1" hangingPunct="1">
              <a:buNone/>
            </a:pPr>
            <a:r>
              <a:rPr lang="de-CH" sz="1600" dirty="0" smtClean="0"/>
              <a:t>Images </a:t>
            </a:r>
            <a:r>
              <a:rPr lang="de-CH" sz="1600" dirty="0" err="1" smtClean="0"/>
              <a:t>of</a:t>
            </a:r>
            <a:r>
              <a:rPr lang="de-CH" sz="1600" dirty="0" smtClean="0"/>
              <a:t> </a:t>
            </a:r>
            <a:r>
              <a:rPr lang="de-CH" sz="1600" dirty="0" err="1" smtClean="0"/>
              <a:t>Amplatzer</a:t>
            </a:r>
            <a:r>
              <a:rPr lang="de-CH" sz="1600" dirty="0" smtClean="0"/>
              <a:t> </a:t>
            </a:r>
            <a:r>
              <a:rPr lang="de-CH" sz="1600" dirty="0" err="1" smtClean="0"/>
              <a:t>Amulet</a:t>
            </a:r>
            <a:r>
              <a:rPr lang="de-CH" sz="1600" dirty="0" smtClean="0"/>
              <a:t> </a:t>
            </a:r>
            <a:r>
              <a:rPr lang="de-CH" sz="1600" dirty="0" err="1" smtClean="0"/>
              <a:t>device</a:t>
            </a:r>
            <a:r>
              <a:rPr lang="de-CH" sz="1600" dirty="0" smtClean="0"/>
              <a:t> </a:t>
            </a:r>
            <a:r>
              <a:rPr lang="de-CH" sz="1600" dirty="0" err="1" smtClean="0"/>
              <a:t>are</a:t>
            </a:r>
            <a:r>
              <a:rPr lang="de-CH" sz="1600" dirty="0" smtClean="0"/>
              <a:t> r</a:t>
            </a:r>
            <a:r>
              <a:rPr lang="en-US" sz="1600" dirty="0" err="1" smtClean="0"/>
              <a:t>eproduced</a:t>
            </a:r>
            <a:r>
              <a:rPr lang="en-US" sz="1600" dirty="0" smtClean="0"/>
              <a:t> </a:t>
            </a:r>
            <a:r>
              <a:rPr lang="en-US" sz="1600" dirty="0"/>
              <a:t>with permission of Abbott, © 2021. All rights reserved. </a:t>
            </a:r>
            <a:r>
              <a:rPr lang="en-US" sz="1600" dirty="0" smtClean="0"/>
              <a:t>Images </a:t>
            </a:r>
            <a:r>
              <a:rPr lang="en-US" sz="1600" dirty="0"/>
              <a:t>of Watchman </a:t>
            </a:r>
            <a:r>
              <a:rPr lang="en-US" sz="1600" dirty="0" smtClean="0"/>
              <a:t>FLX have been provided </a:t>
            </a:r>
            <a:r>
              <a:rPr lang="en-US" sz="1600" dirty="0"/>
              <a:t>courtesy of Boston </a:t>
            </a:r>
            <a:r>
              <a:rPr lang="en-US" sz="1600" dirty="0" smtClean="0"/>
              <a:t>Scientific, </a:t>
            </a:r>
            <a:r>
              <a:rPr lang="en-US" sz="1600" dirty="0"/>
              <a:t>©2021 Boston Scientific Corporation or its affiliates. All rights </a:t>
            </a:r>
            <a:r>
              <a:rPr lang="en-US" sz="1600" dirty="0" smtClean="0"/>
              <a:t>reserved.</a:t>
            </a:r>
            <a:endParaRPr lang="en-US" sz="1600" dirty="0"/>
          </a:p>
          <a:p>
            <a:pPr marL="0" indent="0" eaLnBrk="1" hangingPunct="1"/>
            <a:endParaRPr lang="en-US" sz="21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739" y="4276966"/>
            <a:ext cx="1081261" cy="810802"/>
          </a:xfrm>
          <a:prstGeom prst="rect">
            <a:avLst/>
          </a:prstGeom>
        </p:spPr>
      </p:pic>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3000" dirty="0">
                <a:solidFill>
                  <a:srgbClr val="FFFF00"/>
                </a:solidFill>
              </a:rPr>
              <a:t>Background and objectives</a:t>
            </a:r>
            <a:endParaRPr lang="de-CH" sz="3000" dirty="0">
              <a:solidFill>
                <a:srgbClr val="FFFF00"/>
              </a:solidFill>
            </a:endParaRPr>
          </a:p>
        </p:txBody>
      </p:sp>
      <p:sp>
        <p:nvSpPr>
          <p:cNvPr id="9" name="Oval 8">
            <a:extLst>
              <a:ext uri="{FF2B5EF4-FFF2-40B4-BE49-F238E27FC236}">
                <a16:creationId xmlns:a16="http://schemas.microsoft.com/office/drawing/2014/main" id="{DFF0D0AA-EAAA-CB46-BF54-99688514974A}"/>
              </a:ext>
            </a:extLst>
          </p:cNvPr>
          <p:cNvSpPr/>
          <p:nvPr/>
        </p:nvSpPr>
        <p:spPr>
          <a:xfrm>
            <a:off x="513452" y="1132334"/>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69E63136-47D6-DF42-95BF-B90DB3952416}"/>
              </a:ext>
            </a:extLst>
          </p:cNvPr>
          <p:cNvSpPr/>
          <p:nvPr/>
        </p:nvSpPr>
        <p:spPr>
          <a:xfrm>
            <a:off x="513452" y="2210476"/>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C7B31A34-8545-4740-B4A7-5CE258FDFC69}"/>
              </a:ext>
            </a:extLst>
          </p:cNvPr>
          <p:cNvSpPr/>
          <p:nvPr/>
        </p:nvSpPr>
        <p:spPr>
          <a:xfrm>
            <a:off x="501122" y="3672501"/>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2"/>
          <p:cNvSpPr/>
          <p:nvPr/>
        </p:nvSpPr>
        <p:spPr>
          <a:xfrm>
            <a:off x="772122" y="1015314"/>
            <a:ext cx="8008374" cy="923330"/>
          </a:xfrm>
          <a:prstGeom prst="rect">
            <a:avLst/>
          </a:prstGeom>
        </p:spPr>
        <p:txBody>
          <a:bodyPr wrap="square">
            <a:spAutoFit/>
          </a:bodyPr>
          <a:lstStyle/>
          <a:p>
            <a:r>
              <a:rPr lang="en-US" i="0" dirty="0">
                <a:solidFill>
                  <a:schemeClr val="tx1"/>
                </a:solidFill>
                <a:latin typeface="Arial" panose="020B0604020202020204" pitchFamily="34" charset="0"/>
                <a:ea typeface="Calibri" panose="020F0502020204030204" pitchFamily="34" charset="0"/>
              </a:rPr>
              <a:t>Residual LAA patency after LAAC is routinely assessed after intervention, by means of TEE or CCTA, as it might undermine LAAC therapeutic principle (i.e. complete LAA sealing)</a:t>
            </a:r>
            <a:endParaRPr lang="en-US" i="0" dirty="0">
              <a:solidFill>
                <a:schemeClr val="tx1"/>
              </a:solidFill>
            </a:endParaRPr>
          </a:p>
        </p:txBody>
      </p:sp>
      <p:sp>
        <p:nvSpPr>
          <p:cNvPr id="13" name="Rectangle 12"/>
          <p:cNvSpPr/>
          <p:nvPr/>
        </p:nvSpPr>
        <p:spPr>
          <a:xfrm>
            <a:off x="807981" y="2107826"/>
            <a:ext cx="8008374" cy="646331"/>
          </a:xfrm>
          <a:prstGeom prst="rect">
            <a:avLst/>
          </a:prstGeom>
        </p:spPr>
        <p:txBody>
          <a:bodyPr wrap="square">
            <a:spAutoFit/>
          </a:bodyPr>
          <a:lstStyle/>
          <a:p>
            <a:r>
              <a:rPr lang="en-US" dirty="0">
                <a:solidFill>
                  <a:schemeClr val="tx1"/>
                </a:solidFill>
                <a:latin typeface="Arial" panose="020B0604020202020204" pitchFamily="34" charset="0"/>
                <a:ea typeface="Calibri" panose="020F0502020204030204" pitchFamily="34" charset="0"/>
              </a:rPr>
              <a:t>Watchman and Amulet are the two most frequently used LAAC devices worldwide and were recently compared in the Amulet IDE trial</a:t>
            </a:r>
            <a:endParaRPr lang="en-US" dirty="0">
              <a:solidFill>
                <a:schemeClr val="tx1"/>
              </a:solidFill>
            </a:endParaRPr>
          </a:p>
        </p:txBody>
      </p:sp>
      <p:sp>
        <p:nvSpPr>
          <p:cNvPr id="14" name="Rectangle 13"/>
          <p:cNvSpPr/>
          <p:nvPr/>
        </p:nvSpPr>
        <p:spPr>
          <a:xfrm>
            <a:off x="861771" y="3554001"/>
            <a:ext cx="8008374" cy="923330"/>
          </a:xfrm>
          <a:prstGeom prst="rect">
            <a:avLst/>
          </a:prstGeom>
        </p:spPr>
        <p:txBody>
          <a:bodyPr wrap="square">
            <a:spAutoFit/>
          </a:bodyPr>
          <a:lstStyle/>
          <a:p>
            <a:r>
              <a:rPr lang="en-US" dirty="0">
                <a:solidFill>
                  <a:schemeClr val="tx1"/>
                </a:solidFill>
                <a:latin typeface="Arial" panose="020B0604020202020204" pitchFamily="34" charset="0"/>
                <a:ea typeface="Calibri" panose="020F0502020204030204" pitchFamily="34" charset="0"/>
              </a:rPr>
              <a:t>To assess whether Amulet is superior to Watchman FLX in terms of crossover to the other device or complete LAA sealing, as assessed by means of CCTA 45 days after implantation</a:t>
            </a:r>
            <a:endParaRPr lang="en-US" dirty="0">
              <a:solidFill>
                <a:schemeClr val="tx1"/>
              </a:solidFill>
            </a:endParaRPr>
          </a:p>
        </p:txBody>
      </p:sp>
      <p:pic>
        <p:nvPicPr>
          <p:cNvPr id="17" name="Graphic 5">
            <a:extLst>
              <a:ext uri="{FF2B5EF4-FFF2-40B4-BE49-F238E27FC236}">
                <a16:creationId xmlns:a16="http://schemas.microsoft.com/office/drawing/2014/main" id="{D6999653-D5B9-4C6B-889B-3ABEB416CB2D}"/>
              </a:ext>
            </a:extLst>
          </p:cNvPr>
          <p:cNvPicPr>
            <a:picLocks noChangeAspect="1"/>
          </p:cNvPicPr>
          <p:nvPr/>
        </p:nvPicPr>
        <p:blipFill>
          <a:blip r:embed="rId4" cstate="print">
            <a:alphaModFix amt="35000"/>
            <a:extLst>
              <a:ext uri="{28A0092B-C50C-407E-A947-70E740481C1C}">
                <a14:useLocalDpi xmlns:a14="http://schemas.microsoft.com/office/drawing/2010/main" val="0"/>
              </a:ext>
            </a:extLst>
          </a:blip>
          <a:srcRect/>
          <a:stretch/>
        </p:blipFill>
        <p:spPr>
          <a:xfrm>
            <a:off x="7689162" y="111391"/>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sp>
        <p:nvSpPr>
          <p:cNvPr id="15" name="Rectangle 14"/>
          <p:cNvSpPr/>
          <p:nvPr/>
        </p:nvSpPr>
        <p:spPr>
          <a:xfrm>
            <a:off x="753509" y="2769551"/>
            <a:ext cx="8116636" cy="646331"/>
          </a:xfrm>
          <a:prstGeom prst="rect">
            <a:avLst/>
          </a:prstGeom>
        </p:spPr>
        <p:txBody>
          <a:bodyPr wrap="square">
            <a:spAutoFit/>
          </a:bodyPr>
          <a:lstStyle/>
          <a:p>
            <a:pPr marL="171450" indent="-171450">
              <a:buFont typeface="Arial" panose="020B0604020202020204" pitchFamily="34" charset="0"/>
              <a:buChar char="•"/>
            </a:pPr>
            <a:r>
              <a:rPr lang="en-US" sz="1200" i="0" dirty="0">
                <a:solidFill>
                  <a:schemeClr val="tx1"/>
                </a:solidFill>
                <a:latin typeface="Arial" panose="020B0604020202020204" pitchFamily="34" charset="0"/>
                <a:ea typeface="Calibri" panose="020F0502020204030204" pitchFamily="34" charset="0"/>
              </a:rPr>
              <a:t>The new Watchman FLX was not included</a:t>
            </a:r>
          </a:p>
          <a:p>
            <a:pPr marL="171450" indent="-171450">
              <a:buFont typeface="Arial" panose="020B0604020202020204" pitchFamily="34" charset="0"/>
              <a:buChar char="•"/>
            </a:pPr>
            <a:r>
              <a:rPr lang="de-CH" sz="1200" i="0" dirty="0">
                <a:solidFill>
                  <a:schemeClr val="tx1"/>
                </a:solidFill>
                <a:latin typeface="Arial" panose="020B0604020202020204" pitchFamily="34" charset="0"/>
              </a:rPr>
              <a:t>CCTA (</a:t>
            </a:r>
            <a:r>
              <a:rPr lang="de-CH" sz="1200" i="0" dirty="0" err="1">
                <a:solidFill>
                  <a:schemeClr val="tx1"/>
                </a:solidFill>
                <a:latin typeface="Arial" panose="020B0604020202020204" pitchFamily="34" charset="0"/>
              </a:rPr>
              <a:t>with</a:t>
            </a:r>
            <a:r>
              <a:rPr lang="de-CH" sz="1200" i="0" dirty="0">
                <a:solidFill>
                  <a:schemeClr val="tx1"/>
                </a:solidFill>
                <a:latin typeface="Arial" panose="020B0604020202020204" pitchFamily="34" charset="0"/>
              </a:rPr>
              <a:t> </a:t>
            </a:r>
            <a:r>
              <a:rPr lang="de-CH" sz="1200" i="0" dirty="0" err="1">
                <a:solidFill>
                  <a:schemeClr val="tx1"/>
                </a:solidFill>
                <a:latin typeface="Arial" panose="020B0604020202020204" pitchFamily="34" charset="0"/>
              </a:rPr>
              <a:t>greater</a:t>
            </a:r>
            <a:r>
              <a:rPr lang="de-CH" sz="1200" i="0" dirty="0">
                <a:solidFill>
                  <a:schemeClr val="tx1"/>
                </a:solidFill>
                <a:latin typeface="Arial" panose="020B0604020202020204" pitchFamily="34" charset="0"/>
              </a:rPr>
              <a:t> </a:t>
            </a:r>
            <a:r>
              <a:rPr lang="de-CH" sz="1200" i="0" dirty="0" err="1">
                <a:solidFill>
                  <a:schemeClr val="tx1"/>
                </a:solidFill>
                <a:latin typeface="Arial" panose="020B0604020202020204" pitchFamily="34" charset="0"/>
              </a:rPr>
              <a:t>ability</a:t>
            </a:r>
            <a:r>
              <a:rPr lang="de-CH" sz="1200" i="0" dirty="0">
                <a:solidFill>
                  <a:schemeClr val="tx1"/>
                </a:solidFill>
                <a:latin typeface="Arial" panose="020B0604020202020204" pitchFamily="34" charset="0"/>
              </a:rPr>
              <a:t> </a:t>
            </a:r>
            <a:r>
              <a:rPr lang="de-CH" sz="1200" i="0" dirty="0" err="1">
                <a:solidFill>
                  <a:schemeClr val="tx1"/>
                </a:solidFill>
                <a:latin typeface="Arial" panose="020B0604020202020204" pitchFamily="34" charset="0"/>
              </a:rPr>
              <a:t>to</a:t>
            </a:r>
            <a:r>
              <a:rPr lang="de-CH" sz="1200" i="0" dirty="0">
                <a:solidFill>
                  <a:schemeClr val="tx1"/>
                </a:solidFill>
                <a:latin typeface="Arial" panose="020B0604020202020204" pitchFamily="34" charset="0"/>
              </a:rPr>
              <a:t> </a:t>
            </a:r>
            <a:r>
              <a:rPr lang="de-CH" sz="1200" i="0" dirty="0" err="1">
                <a:solidFill>
                  <a:schemeClr val="tx1"/>
                </a:solidFill>
                <a:latin typeface="Arial" panose="020B0604020202020204" pitchFamily="34" charset="0"/>
              </a:rPr>
              <a:t>detect</a:t>
            </a:r>
            <a:r>
              <a:rPr lang="de-CH" sz="1200" i="0" dirty="0">
                <a:solidFill>
                  <a:schemeClr val="tx1"/>
                </a:solidFill>
                <a:latin typeface="Arial" panose="020B0604020202020204" pitchFamily="34" charset="0"/>
              </a:rPr>
              <a:t> LAA </a:t>
            </a:r>
            <a:r>
              <a:rPr lang="de-CH" sz="1200" i="0" dirty="0" err="1">
                <a:solidFill>
                  <a:schemeClr val="tx1"/>
                </a:solidFill>
                <a:latin typeface="Arial" panose="020B0604020202020204" pitchFamily="34" charset="0"/>
              </a:rPr>
              <a:t>patency</a:t>
            </a:r>
            <a:r>
              <a:rPr lang="de-CH" sz="1200" i="0" dirty="0">
                <a:solidFill>
                  <a:schemeClr val="tx1"/>
                </a:solidFill>
                <a:latin typeface="Arial" panose="020B0604020202020204" pitchFamily="34" charset="0"/>
              </a:rPr>
              <a:t>) was not </a:t>
            </a:r>
            <a:r>
              <a:rPr lang="de-CH" sz="1200" i="0" dirty="0" err="1">
                <a:solidFill>
                  <a:schemeClr val="tx1"/>
                </a:solidFill>
                <a:latin typeface="Arial" panose="020B0604020202020204" pitchFamily="34" charset="0"/>
              </a:rPr>
              <a:t>routinely</a:t>
            </a:r>
            <a:r>
              <a:rPr lang="de-CH" sz="1200" i="0" dirty="0">
                <a:solidFill>
                  <a:schemeClr val="tx1"/>
                </a:solidFill>
                <a:latin typeface="Arial" panose="020B0604020202020204" pitchFamily="34" charset="0"/>
              </a:rPr>
              <a:t> </a:t>
            </a:r>
            <a:r>
              <a:rPr lang="de-CH" sz="1200" i="0" dirty="0" err="1">
                <a:solidFill>
                  <a:schemeClr val="tx1"/>
                </a:solidFill>
                <a:latin typeface="Arial" panose="020B0604020202020204" pitchFamily="34" charset="0"/>
              </a:rPr>
              <a:t>performed</a:t>
            </a:r>
            <a:r>
              <a:rPr lang="de-CH" sz="1200" i="0" dirty="0">
                <a:solidFill>
                  <a:schemeClr val="tx1"/>
                </a:solidFill>
                <a:latin typeface="Arial" panose="020B0604020202020204" pitchFamily="34" charset="0"/>
              </a:rPr>
              <a:t> </a:t>
            </a:r>
            <a:r>
              <a:rPr lang="de-CH" sz="1200" i="0" dirty="0" err="1">
                <a:solidFill>
                  <a:schemeClr val="tx1"/>
                </a:solidFill>
                <a:latin typeface="Arial" panose="020B0604020202020204" pitchFamily="34" charset="0"/>
              </a:rPr>
              <a:t>during</a:t>
            </a:r>
            <a:r>
              <a:rPr lang="de-CH" sz="1200" i="0" dirty="0">
                <a:solidFill>
                  <a:schemeClr val="tx1"/>
                </a:solidFill>
                <a:latin typeface="Arial" panose="020B0604020202020204" pitchFamily="34" charset="0"/>
              </a:rPr>
              <a:t> follow-</a:t>
            </a:r>
            <a:r>
              <a:rPr lang="de-CH" sz="1200" i="0" dirty="0" err="1">
                <a:solidFill>
                  <a:schemeClr val="tx1"/>
                </a:solidFill>
                <a:latin typeface="Arial" panose="020B0604020202020204" pitchFamily="34" charset="0"/>
              </a:rPr>
              <a:t>up</a:t>
            </a:r>
            <a:endParaRPr lang="de-CH" sz="1200" i="0" dirty="0">
              <a:solidFill>
                <a:schemeClr val="tx1"/>
              </a:solidFill>
              <a:latin typeface="Arial" panose="020B0604020202020204" pitchFamily="34" charset="0"/>
            </a:endParaRPr>
          </a:p>
          <a:p>
            <a:pPr marL="171450" indent="-171450">
              <a:buFont typeface="Arial" panose="020B0604020202020204" pitchFamily="34" charset="0"/>
              <a:buChar char="•"/>
            </a:pPr>
            <a:r>
              <a:rPr lang="de-CH" sz="1200" i="0" dirty="0">
                <a:solidFill>
                  <a:schemeClr val="tx1"/>
                </a:solidFill>
                <a:latin typeface="Arial" panose="020B0604020202020204" pitchFamily="34" charset="0"/>
              </a:rPr>
              <a:t>Post-implantation </a:t>
            </a:r>
            <a:r>
              <a:rPr lang="de-CH" sz="1200" i="0" dirty="0" err="1">
                <a:solidFill>
                  <a:schemeClr val="tx1"/>
                </a:solidFill>
                <a:latin typeface="Arial" panose="020B0604020202020204" pitchFamily="34" charset="0"/>
              </a:rPr>
              <a:t>drug</a:t>
            </a:r>
            <a:r>
              <a:rPr lang="de-CH" sz="1200" i="0" dirty="0">
                <a:solidFill>
                  <a:schemeClr val="tx1"/>
                </a:solidFill>
                <a:latin typeface="Arial" panose="020B0604020202020204" pitchFamily="34" charset="0"/>
              </a:rPr>
              <a:t> </a:t>
            </a:r>
            <a:r>
              <a:rPr lang="de-CH" sz="1200" i="0" dirty="0" err="1">
                <a:solidFill>
                  <a:schemeClr val="tx1"/>
                </a:solidFill>
                <a:latin typeface="Arial" panose="020B0604020202020204" pitchFamily="34" charset="0"/>
              </a:rPr>
              <a:t>regimen</a:t>
            </a:r>
            <a:r>
              <a:rPr lang="de-CH" sz="1200" i="0" dirty="0">
                <a:solidFill>
                  <a:schemeClr val="tx1"/>
                </a:solidFill>
                <a:latin typeface="Arial" panose="020B0604020202020204" pitchFamily="34" charset="0"/>
              </a:rPr>
              <a:t> was different </a:t>
            </a:r>
            <a:r>
              <a:rPr lang="de-CH" sz="1200" i="0" dirty="0" err="1">
                <a:solidFill>
                  <a:schemeClr val="tx1"/>
                </a:solidFill>
                <a:latin typeface="Arial" panose="020B0604020202020204" pitchFamily="34" charset="0"/>
              </a:rPr>
              <a:t>between</a:t>
            </a:r>
            <a:r>
              <a:rPr lang="de-CH" sz="1200" i="0" dirty="0">
                <a:solidFill>
                  <a:schemeClr val="tx1"/>
                </a:solidFill>
                <a:latin typeface="Arial" panose="020B0604020202020204" pitchFamily="34" charset="0"/>
              </a:rPr>
              <a:t> </a:t>
            </a:r>
            <a:r>
              <a:rPr lang="de-CH" sz="1200" i="0" dirty="0" err="1">
                <a:solidFill>
                  <a:schemeClr val="tx1"/>
                </a:solidFill>
                <a:latin typeface="Arial" panose="020B0604020202020204" pitchFamily="34" charset="0"/>
              </a:rPr>
              <a:t>the</a:t>
            </a:r>
            <a:r>
              <a:rPr lang="de-CH" sz="1200" i="0" dirty="0">
                <a:solidFill>
                  <a:schemeClr val="tx1"/>
                </a:solidFill>
                <a:latin typeface="Arial" panose="020B0604020202020204" pitchFamily="34" charset="0"/>
              </a:rPr>
              <a:t> 2 </a:t>
            </a:r>
            <a:r>
              <a:rPr lang="de-CH" sz="1200" i="0" dirty="0" err="1">
                <a:solidFill>
                  <a:schemeClr val="tx1"/>
                </a:solidFill>
                <a:latin typeface="Arial" panose="020B0604020202020204" pitchFamily="34" charset="0"/>
              </a:rPr>
              <a:t>arms</a:t>
            </a:r>
            <a:r>
              <a:rPr lang="de-CH" sz="1200" i="0" dirty="0">
                <a:solidFill>
                  <a:schemeClr val="tx1"/>
                </a:solidFill>
                <a:latin typeface="Arial" panose="020B0604020202020204" pitchFamily="34" charset="0"/>
              </a:rPr>
              <a:t> </a:t>
            </a:r>
            <a:r>
              <a:rPr lang="de-CH" sz="1200" i="0" dirty="0" err="1">
                <a:solidFill>
                  <a:schemeClr val="tx1"/>
                </a:solidFill>
                <a:latin typeface="Arial" panose="020B0604020202020204" pitchFamily="34" charset="0"/>
              </a:rPr>
              <a:t>reflecting</a:t>
            </a:r>
            <a:r>
              <a:rPr lang="de-CH" sz="1200" i="0" dirty="0">
                <a:solidFill>
                  <a:schemeClr val="tx1"/>
                </a:solidFill>
                <a:latin typeface="Arial" panose="020B0604020202020204" pitchFamily="34" charset="0"/>
              </a:rPr>
              <a:t> </a:t>
            </a:r>
            <a:r>
              <a:rPr lang="de-CH" sz="1200" i="0" dirty="0" err="1">
                <a:solidFill>
                  <a:schemeClr val="tx1"/>
                </a:solidFill>
                <a:latin typeface="Arial" panose="020B0604020202020204" pitchFamily="34" charset="0"/>
              </a:rPr>
              <a:t>the</a:t>
            </a:r>
            <a:r>
              <a:rPr lang="de-CH" sz="1200" i="0" dirty="0">
                <a:solidFill>
                  <a:schemeClr val="tx1"/>
                </a:solidFill>
                <a:latin typeface="Arial" panose="020B0604020202020204" pitchFamily="34" charset="0"/>
              </a:rPr>
              <a:t> US but not </a:t>
            </a:r>
            <a:r>
              <a:rPr lang="de-CH" sz="1200" i="0" dirty="0" err="1">
                <a:solidFill>
                  <a:schemeClr val="tx1"/>
                </a:solidFill>
                <a:latin typeface="Arial" panose="020B0604020202020204" pitchFamily="34" charset="0"/>
              </a:rPr>
              <a:t>the</a:t>
            </a:r>
            <a:r>
              <a:rPr lang="de-CH" sz="1200" i="0" dirty="0">
                <a:solidFill>
                  <a:schemeClr val="tx1"/>
                </a:solidFill>
                <a:latin typeface="Arial" panose="020B0604020202020204" pitchFamily="34" charset="0"/>
              </a:rPr>
              <a:t> EU IFUs</a:t>
            </a:r>
            <a:endParaRPr lang="en-US" sz="1200" i="0" dirty="0">
              <a:solidFill>
                <a:schemeClr val="tx1"/>
              </a:solidFill>
            </a:endParaRPr>
          </a:p>
        </p:txBody>
      </p:sp>
    </p:spTree>
    <p:extLst>
      <p:ext uri="{BB962C8B-B14F-4D97-AF65-F5344CB8AC3E}">
        <p14:creationId xmlns:p14="http://schemas.microsoft.com/office/powerpoint/2010/main" val="239471852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3000" dirty="0">
                <a:solidFill>
                  <a:srgbClr val="FFFF00"/>
                </a:solidFill>
              </a:rPr>
              <a:t>Study Organization</a:t>
            </a:r>
            <a:endParaRPr lang="de-CH" sz="3000" dirty="0">
              <a:solidFill>
                <a:srgbClr val="FFFF00"/>
              </a:solidFill>
            </a:endParaRPr>
          </a:p>
        </p:txBody>
      </p:sp>
      <p:pic>
        <p:nvPicPr>
          <p:cNvPr id="4" name="Picture 3"/>
          <p:cNvPicPr>
            <a:picLocks noChangeAspect="1"/>
          </p:cNvPicPr>
          <p:nvPr/>
        </p:nvPicPr>
        <p:blipFill>
          <a:blip r:embed="rId3"/>
          <a:stretch>
            <a:fillRect/>
          </a:stretch>
        </p:blipFill>
        <p:spPr>
          <a:xfrm>
            <a:off x="2625828" y="885824"/>
            <a:ext cx="5524500" cy="3371850"/>
          </a:xfrm>
          <a:prstGeom prst="rect">
            <a:avLst/>
          </a:prstGeom>
        </p:spPr>
      </p:pic>
      <p:sp>
        <p:nvSpPr>
          <p:cNvPr id="5" name="Oval 4"/>
          <p:cNvSpPr/>
          <p:nvPr/>
        </p:nvSpPr>
        <p:spPr bwMode="auto">
          <a:xfrm>
            <a:off x="3635615" y="1844060"/>
            <a:ext cx="265471" cy="18681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9" name="Oval 8"/>
          <p:cNvSpPr/>
          <p:nvPr/>
        </p:nvSpPr>
        <p:spPr bwMode="auto">
          <a:xfrm>
            <a:off x="4306529" y="1814051"/>
            <a:ext cx="265471" cy="18681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0" name="Oval 9"/>
          <p:cNvSpPr/>
          <p:nvPr/>
        </p:nvSpPr>
        <p:spPr bwMode="auto">
          <a:xfrm>
            <a:off x="3711496" y="2812178"/>
            <a:ext cx="265471" cy="18681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1" name="Oval 10"/>
          <p:cNvSpPr/>
          <p:nvPr/>
        </p:nvSpPr>
        <p:spPr bwMode="auto">
          <a:xfrm>
            <a:off x="4773604" y="2247699"/>
            <a:ext cx="265471" cy="18681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2" name="Oval 11"/>
          <p:cNvSpPr/>
          <p:nvPr/>
        </p:nvSpPr>
        <p:spPr bwMode="auto">
          <a:xfrm>
            <a:off x="4787149" y="1285952"/>
            <a:ext cx="265471" cy="18681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3" name="Oval 12"/>
          <p:cNvSpPr/>
          <p:nvPr/>
        </p:nvSpPr>
        <p:spPr bwMode="auto">
          <a:xfrm>
            <a:off x="5255342" y="2168168"/>
            <a:ext cx="265471" cy="18681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4" name="Oval 13"/>
          <p:cNvSpPr/>
          <p:nvPr/>
        </p:nvSpPr>
        <p:spPr bwMode="auto">
          <a:xfrm>
            <a:off x="5752177" y="2330556"/>
            <a:ext cx="265471" cy="18681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6" name="Oval 15"/>
          <p:cNvSpPr/>
          <p:nvPr/>
        </p:nvSpPr>
        <p:spPr bwMode="auto">
          <a:xfrm>
            <a:off x="5769211" y="2650558"/>
            <a:ext cx="265471" cy="18681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pic>
        <p:nvPicPr>
          <p:cNvPr id="17" name="Picture 38" descr="320px-Flag_of_Switzerland_(Pantone).svg.png">
            <a:extLst>
              <a:ext uri="{FF2B5EF4-FFF2-40B4-BE49-F238E27FC236}">
                <a16:creationId xmlns:a16="http://schemas.microsoft.com/office/drawing/2014/main" id="{D95237A0-571D-8E4A-BC9D-3FE5D617CF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1003" y="1092610"/>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320px-Flag_of_Switzerland_(Pantone).svg.png">
            <a:extLst>
              <a:ext uri="{FF2B5EF4-FFF2-40B4-BE49-F238E27FC236}">
                <a16:creationId xmlns:a16="http://schemas.microsoft.com/office/drawing/2014/main" id="{D95237A0-571D-8E4A-BC9D-3FE5D617CF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9886" y="1398270"/>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8" descr="320px-Flag_of_Switzerland_(Pantone).svg.png">
            <a:extLst>
              <a:ext uri="{FF2B5EF4-FFF2-40B4-BE49-F238E27FC236}">
                <a16:creationId xmlns:a16="http://schemas.microsoft.com/office/drawing/2014/main" id="{D95237A0-571D-8E4A-BC9D-3FE5D617CF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9018" y="788073"/>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8" descr="320px-Flag_of_Switzerland_(Pantone).svg.png">
            <a:extLst>
              <a:ext uri="{FF2B5EF4-FFF2-40B4-BE49-F238E27FC236}">
                <a16:creationId xmlns:a16="http://schemas.microsoft.com/office/drawing/2014/main" id="{D95237A0-571D-8E4A-BC9D-3FE5D617CF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706" y="3215201"/>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8" descr="320px-Flag_of_Switzerland_(Pantone).svg.png">
            <a:extLst>
              <a:ext uri="{FF2B5EF4-FFF2-40B4-BE49-F238E27FC236}">
                <a16:creationId xmlns:a16="http://schemas.microsoft.com/office/drawing/2014/main" id="{D95237A0-571D-8E4A-BC9D-3FE5D617CF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6171" y="3701455"/>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8" descr="320px-Flag_of_Switzerland_(Pantone).svg.png">
            <a:extLst>
              <a:ext uri="{FF2B5EF4-FFF2-40B4-BE49-F238E27FC236}">
                <a16:creationId xmlns:a16="http://schemas.microsoft.com/office/drawing/2014/main" id="{D95237A0-571D-8E4A-BC9D-3FE5D617CF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5006" y="3701455"/>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8" descr="320px-Flag_of_Switzerland_(Pantone).svg.png">
            <a:extLst>
              <a:ext uri="{FF2B5EF4-FFF2-40B4-BE49-F238E27FC236}">
                <a16:creationId xmlns:a16="http://schemas.microsoft.com/office/drawing/2014/main" id="{D95237A0-571D-8E4A-BC9D-3FE5D617CF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245" y="4143828"/>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8" descr="320px-Flag_of_Switzerland_(Pantone).svg.png">
            <a:extLst>
              <a:ext uri="{FF2B5EF4-FFF2-40B4-BE49-F238E27FC236}">
                <a16:creationId xmlns:a16="http://schemas.microsoft.com/office/drawing/2014/main" id="{D95237A0-571D-8E4A-BC9D-3FE5D617CF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3377" y="4143828"/>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italy">
            <a:extLst>
              <a:ext uri="{FF2B5EF4-FFF2-40B4-BE49-F238E27FC236}">
                <a16:creationId xmlns:a16="http://schemas.microsoft.com/office/drawing/2014/main" id="{9AE7A9B5-96D5-AF43-AB24-36803F0E2F50}"/>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b="8661"/>
          <a:stretch>
            <a:fillRect/>
          </a:stretch>
        </p:blipFill>
        <p:spPr bwMode="auto">
          <a:xfrm>
            <a:off x="1556273" y="2006674"/>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italy">
            <a:extLst>
              <a:ext uri="{FF2B5EF4-FFF2-40B4-BE49-F238E27FC236}">
                <a16:creationId xmlns:a16="http://schemas.microsoft.com/office/drawing/2014/main" id="{9AE7A9B5-96D5-AF43-AB24-36803F0E2F50}"/>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b="8661"/>
          <a:stretch>
            <a:fillRect/>
          </a:stretch>
        </p:blipFill>
        <p:spPr bwMode="auto">
          <a:xfrm>
            <a:off x="1688350" y="3073230"/>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 descr="italy">
            <a:extLst>
              <a:ext uri="{FF2B5EF4-FFF2-40B4-BE49-F238E27FC236}">
                <a16:creationId xmlns:a16="http://schemas.microsoft.com/office/drawing/2014/main" id="{9AE7A9B5-96D5-AF43-AB24-36803F0E2F50}"/>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b="8661"/>
          <a:stretch>
            <a:fillRect/>
          </a:stretch>
        </p:blipFill>
        <p:spPr bwMode="auto">
          <a:xfrm>
            <a:off x="1551179" y="3539961"/>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descr="italy">
            <a:extLst>
              <a:ext uri="{FF2B5EF4-FFF2-40B4-BE49-F238E27FC236}">
                <a16:creationId xmlns:a16="http://schemas.microsoft.com/office/drawing/2014/main" id="{9AE7A9B5-96D5-AF43-AB24-36803F0E2F50}"/>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b="8661"/>
          <a:stretch>
            <a:fillRect/>
          </a:stretch>
        </p:blipFill>
        <p:spPr bwMode="auto">
          <a:xfrm>
            <a:off x="2350929" y="3539961"/>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6"/>
          <a:stretch>
            <a:fillRect/>
          </a:stretch>
        </p:blipFill>
        <p:spPr>
          <a:xfrm>
            <a:off x="2639509" y="3078275"/>
            <a:ext cx="156630" cy="171722"/>
          </a:xfrm>
          <a:prstGeom prst="rect">
            <a:avLst/>
          </a:prstGeom>
        </p:spPr>
      </p:pic>
      <p:pic>
        <p:nvPicPr>
          <p:cNvPr id="35" name="Picture 34"/>
          <p:cNvPicPr>
            <a:picLocks noChangeAspect="1"/>
          </p:cNvPicPr>
          <p:nvPr/>
        </p:nvPicPr>
        <p:blipFill>
          <a:blip r:embed="rId6"/>
          <a:stretch>
            <a:fillRect/>
          </a:stretch>
        </p:blipFill>
        <p:spPr>
          <a:xfrm>
            <a:off x="825790" y="4305322"/>
            <a:ext cx="156630" cy="171722"/>
          </a:xfrm>
          <a:prstGeom prst="rect">
            <a:avLst/>
          </a:prstGeom>
        </p:spPr>
      </p:pic>
      <p:pic>
        <p:nvPicPr>
          <p:cNvPr id="36" name="Picture 35">
            <a:extLst>
              <a:ext uri="{FF2B5EF4-FFF2-40B4-BE49-F238E27FC236}">
                <a16:creationId xmlns:a16="http://schemas.microsoft.com/office/drawing/2014/main" id="{088362D8-D11F-1549-916D-863BE71321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2492" y="4143828"/>
            <a:ext cx="159309" cy="161494"/>
          </a:xfrm>
          <a:prstGeom prst="rect">
            <a:avLst/>
          </a:prstGeom>
        </p:spPr>
      </p:pic>
      <p:sp>
        <p:nvSpPr>
          <p:cNvPr id="8" name="TextBox 7">
            <a:extLst>
              <a:ext uri="{FF2B5EF4-FFF2-40B4-BE49-F238E27FC236}">
                <a16:creationId xmlns:a16="http://schemas.microsoft.com/office/drawing/2014/main" id="{59EA5242-9CAC-444A-A343-637C49D8A8B2}"/>
              </a:ext>
            </a:extLst>
          </p:cNvPr>
          <p:cNvSpPr txBox="1"/>
          <p:nvPr/>
        </p:nvSpPr>
        <p:spPr>
          <a:xfrm>
            <a:off x="58799" y="755868"/>
            <a:ext cx="7639695" cy="3785652"/>
          </a:xfrm>
          <a:prstGeom prst="rect">
            <a:avLst/>
          </a:prstGeom>
          <a:noFill/>
        </p:spPr>
        <p:txBody>
          <a:bodyPr wrap="square" rtlCol="0">
            <a:spAutoFit/>
          </a:bodyPr>
          <a:lstStyle/>
          <a:p>
            <a:r>
              <a:rPr lang="en-US" sz="1000" dirty="0">
                <a:solidFill>
                  <a:schemeClr val="accent6">
                    <a:lumMod val="40000"/>
                    <a:lumOff val="60000"/>
                  </a:schemeClr>
                </a:solidFill>
                <a:latin typeface="Arial" panose="020B0604020202020204" pitchFamily="34" charset="0"/>
                <a:cs typeface="Arial" panose="020B0604020202020204" pitchFamily="34" charset="0"/>
              </a:rPr>
              <a:t>Sponsor: </a:t>
            </a:r>
            <a:r>
              <a:rPr lang="en-US" sz="1000" dirty="0">
                <a:solidFill>
                  <a:schemeClr val="tx1"/>
                </a:solidFill>
                <a:latin typeface="Arial" panose="020B0604020202020204" pitchFamily="34" charset="0"/>
                <a:cs typeface="Arial" panose="020B0604020202020204" pitchFamily="34" charset="0"/>
              </a:rPr>
              <a:t>University Hospital of Bern</a:t>
            </a:r>
          </a:p>
          <a:p>
            <a:endParaRPr lang="en-US" sz="1000" b="1" dirty="0">
              <a:solidFill>
                <a:schemeClr val="accent6">
                  <a:lumMod val="40000"/>
                  <a:lumOff val="60000"/>
                </a:schemeClr>
              </a:solidFill>
              <a:latin typeface="Arial" panose="020B0604020202020204" pitchFamily="34" charset="0"/>
              <a:cs typeface="Arial" panose="020B0604020202020204" pitchFamily="34" charset="0"/>
            </a:endParaRPr>
          </a:p>
          <a:p>
            <a:r>
              <a:rPr lang="en-US" sz="1000" dirty="0">
                <a:solidFill>
                  <a:schemeClr val="accent6">
                    <a:lumMod val="40000"/>
                    <a:lumOff val="60000"/>
                  </a:schemeClr>
                </a:solidFill>
                <a:latin typeface="Arial" panose="020B0604020202020204" pitchFamily="34" charset="0"/>
                <a:cs typeface="Arial" panose="020B0604020202020204" pitchFamily="34" charset="0"/>
              </a:rPr>
              <a:t>Coordinating Investigators</a:t>
            </a:r>
            <a:r>
              <a:rPr lang="en-US" sz="1000" b="1" dirty="0">
                <a:solidFill>
                  <a:schemeClr val="accent6">
                    <a:lumMod val="40000"/>
                    <a:lumOff val="60000"/>
                  </a:schemeClr>
                </a:solidFill>
                <a:latin typeface="Arial" panose="020B0604020202020204" pitchFamily="34" charset="0"/>
                <a:cs typeface="Arial" panose="020B0604020202020204" pitchFamily="34" charset="0"/>
              </a:rPr>
              <a:t>: </a:t>
            </a:r>
            <a:r>
              <a:rPr lang="en-US" sz="1000" dirty="0">
                <a:solidFill>
                  <a:schemeClr val="tx1"/>
                </a:solidFill>
                <a:latin typeface="Arial" panose="020B0604020202020204" pitchFamily="34" charset="0"/>
                <a:cs typeface="Arial" panose="020B0604020202020204" pitchFamily="34" charset="0"/>
              </a:rPr>
              <a:t>M. Valgimigli </a:t>
            </a:r>
          </a:p>
          <a:p>
            <a:endParaRPr lang="en-US" sz="1000" b="1" dirty="0">
              <a:solidFill>
                <a:schemeClr val="accent6">
                  <a:lumMod val="40000"/>
                  <a:lumOff val="60000"/>
                </a:schemeClr>
              </a:solidFill>
              <a:latin typeface="Arial" panose="020B0604020202020204" pitchFamily="34" charset="0"/>
              <a:cs typeface="Arial" panose="020B0604020202020204" pitchFamily="34" charset="0"/>
            </a:endParaRPr>
          </a:p>
          <a:p>
            <a:r>
              <a:rPr lang="de-CH" sz="1000" b="1" dirty="0">
                <a:solidFill>
                  <a:schemeClr val="accent6">
                    <a:lumMod val="40000"/>
                    <a:lumOff val="60000"/>
                  </a:schemeClr>
                </a:solidFill>
                <a:latin typeface="Arial" panose="020B0604020202020204" pitchFamily="34" charset="0"/>
                <a:cs typeface="Arial" panose="020B0604020202020204" pitchFamily="34" charset="0"/>
              </a:rPr>
              <a:t>Study Project Leader: </a:t>
            </a:r>
            <a:r>
              <a:rPr lang="de-CH" sz="1000" b="1" dirty="0">
                <a:solidFill>
                  <a:schemeClr val="tx1"/>
                </a:solidFill>
                <a:latin typeface="Arial" panose="020B0604020202020204" pitchFamily="34" charset="0"/>
                <a:cs typeface="Arial" panose="020B0604020202020204" pitchFamily="34" charset="0"/>
              </a:rPr>
              <a:t>R. Galea</a:t>
            </a:r>
            <a:endParaRPr lang="en-US" sz="1000" b="1" dirty="0">
              <a:solidFill>
                <a:schemeClr val="tx1"/>
              </a:solidFill>
              <a:latin typeface="Arial" panose="020B0604020202020204" pitchFamily="34" charset="0"/>
              <a:cs typeface="Arial" panose="020B0604020202020204" pitchFamily="34" charset="0"/>
            </a:endParaRPr>
          </a:p>
          <a:p>
            <a:endParaRPr lang="en-US" sz="1000" dirty="0">
              <a:solidFill>
                <a:schemeClr val="accent6">
                  <a:lumMod val="40000"/>
                  <a:lumOff val="60000"/>
                </a:schemeClr>
              </a:solidFill>
              <a:latin typeface="Arial" panose="020B0604020202020204" pitchFamily="34" charset="0"/>
              <a:cs typeface="Arial" panose="020B0604020202020204" pitchFamily="34" charset="0"/>
            </a:endParaRPr>
          </a:p>
          <a:p>
            <a:r>
              <a:rPr lang="en-US" sz="1000" dirty="0">
                <a:solidFill>
                  <a:schemeClr val="accent6">
                    <a:lumMod val="40000"/>
                    <a:lumOff val="60000"/>
                  </a:schemeClr>
                </a:solidFill>
                <a:latin typeface="Arial" panose="020B0604020202020204" pitchFamily="34" charset="0"/>
                <a:cs typeface="Arial" panose="020B0604020202020204" pitchFamily="34" charset="0"/>
              </a:rPr>
              <a:t>Grant Supplier: </a:t>
            </a:r>
            <a:r>
              <a:rPr lang="en-US" sz="1000" dirty="0">
                <a:solidFill>
                  <a:schemeClr val="tx1"/>
                </a:solidFill>
                <a:latin typeface="Arial" panose="020B0604020202020204" pitchFamily="34" charset="0"/>
                <a:cs typeface="Arial" panose="020B0604020202020204" pitchFamily="34" charset="0"/>
              </a:rPr>
              <a:t>Abbott</a:t>
            </a:r>
          </a:p>
          <a:p>
            <a:endParaRPr lang="en-US" sz="1000" b="1" dirty="0">
              <a:solidFill>
                <a:schemeClr val="accent6">
                  <a:lumMod val="40000"/>
                  <a:lumOff val="60000"/>
                </a:schemeClr>
              </a:solidFill>
              <a:latin typeface="Arial" panose="020B0604020202020204" pitchFamily="34" charset="0"/>
              <a:cs typeface="Arial" panose="020B0604020202020204" pitchFamily="34" charset="0"/>
            </a:endParaRPr>
          </a:p>
          <a:p>
            <a:r>
              <a:rPr lang="en-US" sz="1000" b="1" dirty="0">
                <a:solidFill>
                  <a:schemeClr val="accent6">
                    <a:lumMod val="40000"/>
                    <a:lumOff val="60000"/>
                  </a:schemeClr>
                </a:solidFill>
                <a:latin typeface="Arial" panose="020B0604020202020204" pitchFamily="34" charset="0"/>
                <a:cs typeface="Arial" panose="020B0604020202020204" pitchFamily="34" charset="0"/>
              </a:rPr>
              <a:t>CROs:  </a:t>
            </a:r>
            <a:r>
              <a:rPr lang="en-US" sz="1000" dirty="0">
                <a:solidFill>
                  <a:schemeClr val="tx1"/>
                </a:solidFill>
                <a:latin typeface="Arial" panose="020B0604020202020204" pitchFamily="34" charset="0"/>
                <a:cs typeface="Arial" panose="020B0604020202020204" pitchFamily="34" charset="0"/>
              </a:rPr>
              <a:t>Advice Pharma</a:t>
            </a:r>
          </a:p>
          <a:p>
            <a:endParaRPr lang="en-US" sz="1000" b="1" dirty="0">
              <a:solidFill>
                <a:schemeClr val="accent6">
                  <a:lumMod val="40000"/>
                  <a:lumOff val="60000"/>
                </a:schemeClr>
              </a:solidFill>
              <a:latin typeface="Arial" panose="020B0604020202020204" pitchFamily="34" charset="0"/>
              <a:cs typeface="Arial" panose="020B0604020202020204" pitchFamily="34" charset="0"/>
            </a:endParaRPr>
          </a:p>
          <a:p>
            <a:r>
              <a:rPr lang="en-US" sz="1000" b="1" dirty="0">
                <a:solidFill>
                  <a:schemeClr val="accent6">
                    <a:lumMod val="40000"/>
                    <a:lumOff val="60000"/>
                  </a:schemeClr>
                </a:solidFill>
                <a:latin typeface="Arial" panose="020B0604020202020204" pitchFamily="34" charset="0"/>
                <a:cs typeface="Arial" panose="020B0604020202020204" pitchFamily="34" charset="0"/>
              </a:rPr>
              <a:t>Sites: </a:t>
            </a:r>
            <a:r>
              <a:rPr lang="en-US" sz="1000" dirty="0">
                <a:solidFill>
                  <a:schemeClr val="tx1"/>
                </a:solidFill>
                <a:latin typeface="Arial" panose="020B0604020202020204" pitchFamily="34" charset="0"/>
                <a:cs typeface="Arial" panose="020B0604020202020204" pitchFamily="34" charset="0"/>
              </a:rPr>
              <a:t>8	</a:t>
            </a:r>
            <a:r>
              <a:rPr lang="en-US" sz="1000" b="1" dirty="0">
                <a:solidFill>
                  <a:schemeClr val="accent6">
                    <a:lumMod val="40000"/>
                    <a:lumOff val="60000"/>
                  </a:schemeClr>
                </a:solidFill>
                <a:latin typeface="Arial" panose="020B0604020202020204" pitchFamily="34" charset="0"/>
                <a:cs typeface="Arial" panose="020B0604020202020204" pitchFamily="34" charset="0"/>
              </a:rPr>
              <a:t>Countries: </a:t>
            </a:r>
            <a:r>
              <a:rPr lang="en-US" sz="1000" dirty="0">
                <a:solidFill>
                  <a:schemeClr val="tx1"/>
                </a:solidFill>
                <a:latin typeface="Arial" panose="020B0604020202020204" pitchFamily="34" charset="0"/>
                <a:cs typeface="Arial" panose="020B0604020202020204" pitchFamily="34" charset="0"/>
              </a:rPr>
              <a:t>4 countries</a:t>
            </a:r>
          </a:p>
          <a:p>
            <a:endParaRPr lang="de-CH" sz="1000" dirty="0">
              <a:solidFill>
                <a:schemeClr val="tx1"/>
              </a:solidFill>
              <a:latin typeface="Arial" panose="020B0604020202020204" pitchFamily="34" charset="0"/>
              <a:cs typeface="Arial" panose="020B0604020202020204" pitchFamily="34" charset="0"/>
            </a:endParaRPr>
          </a:p>
          <a:p>
            <a:endParaRPr lang="en-US" sz="1000" dirty="0">
              <a:solidFill>
                <a:schemeClr val="tx1"/>
              </a:solidFill>
              <a:latin typeface="Arial" panose="020B0604020202020204" pitchFamily="34" charset="0"/>
              <a:cs typeface="Arial" panose="020B0604020202020204" pitchFamily="34" charset="0"/>
            </a:endParaRPr>
          </a:p>
          <a:p>
            <a:endParaRPr lang="en-US" sz="1000" b="1" dirty="0">
              <a:solidFill>
                <a:schemeClr val="accent6">
                  <a:lumMod val="40000"/>
                  <a:lumOff val="60000"/>
                </a:schemeClr>
              </a:solidFill>
              <a:latin typeface="Arial" panose="020B0604020202020204" pitchFamily="34" charset="0"/>
              <a:cs typeface="Arial" panose="020B0604020202020204" pitchFamily="34" charset="0"/>
            </a:endParaRPr>
          </a:p>
          <a:p>
            <a:endParaRPr lang="en-US" sz="1000" b="1" dirty="0">
              <a:solidFill>
                <a:schemeClr val="accent6">
                  <a:lumMod val="40000"/>
                  <a:lumOff val="60000"/>
                </a:schemeClr>
              </a:solidFill>
              <a:latin typeface="Arial" panose="020B0604020202020204" pitchFamily="34" charset="0"/>
              <a:cs typeface="Arial" panose="020B0604020202020204" pitchFamily="34" charset="0"/>
            </a:endParaRPr>
          </a:p>
          <a:p>
            <a:r>
              <a:rPr lang="en-US" sz="1000" b="1" dirty="0">
                <a:solidFill>
                  <a:schemeClr val="accent6">
                    <a:lumMod val="40000"/>
                    <a:lumOff val="60000"/>
                  </a:schemeClr>
                </a:solidFill>
                <a:latin typeface="Arial" panose="020B0604020202020204" pitchFamily="34" charset="0"/>
                <a:cs typeface="Arial" panose="020B0604020202020204" pitchFamily="34" charset="0"/>
              </a:rPr>
              <a:t>CEC: </a:t>
            </a:r>
            <a:r>
              <a:rPr lang="en-US" sz="1000" dirty="0">
                <a:solidFill>
                  <a:schemeClr val="tx1"/>
                </a:solidFill>
                <a:latin typeface="Arial" panose="020B0604020202020204" pitchFamily="34" charset="0"/>
                <a:cs typeface="Arial" panose="020B0604020202020204" pitchFamily="34" charset="0"/>
              </a:rPr>
              <a:t>A. Franzone (Chair)      , P. Vranckx, </a:t>
            </a:r>
          </a:p>
          <a:p>
            <a:r>
              <a:rPr lang="en-US" sz="1000" dirty="0">
                <a:solidFill>
                  <a:schemeClr val="tx1"/>
                </a:solidFill>
                <a:latin typeface="Arial" panose="020B0604020202020204" pitchFamily="34" charset="0"/>
                <a:cs typeface="Arial" panose="020B0604020202020204" pitchFamily="34" charset="0"/>
              </a:rPr>
              <a:t>U. Fischer   </a:t>
            </a:r>
          </a:p>
          <a:p>
            <a:endParaRPr lang="en-US" sz="1000" b="1" dirty="0">
              <a:solidFill>
                <a:schemeClr val="accent6">
                  <a:lumMod val="40000"/>
                  <a:lumOff val="60000"/>
                </a:schemeClr>
              </a:solidFill>
              <a:latin typeface="Arial" panose="020B0604020202020204" pitchFamily="34" charset="0"/>
              <a:cs typeface="Arial" panose="020B0604020202020204" pitchFamily="34" charset="0"/>
            </a:endParaRPr>
          </a:p>
          <a:p>
            <a:r>
              <a:rPr lang="en-US" sz="1000" b="1" dirty="0">
                <a:solidFill>
                  <a:schemeClr val="accent6">
                    <a:lumMod val="40000"/>
                    <a:lumOff val="60000"/>
                  </a:schemeClr>
                </a:solidFill>
                <a:latin typeface="Arial" panose="020B0604020202020204" pitchFamily="34" charset="0"/>
                <a:cs typeface="Arial" panose="020B0604020202020204" pitchFamily="34" charset="0"/>
              </a:rPr>
              <a:t>DMC: </a:t>
            </a:r>
            <a:r>
              <a:rPr lang="it-IT" sz="1000" dirty="0">
                <a:solidFill>
                  <a:schemeClr val="tx1"/>
                </a:solidFill>
                <a:latin typeface="Arial" panose="020B0604020202020204" pitchFamily="34" charset="0"/>
                <a:cs typeface="Arial" panose="020B0604020202020204" pitchFamily="34" charset="0"/>
              </a:rPr>
              <a:t>Enrica Paschetto     , E. Frigoli</a:t>
            </a:r>
            <a:r>
              <a:rPr lang="it-IT" sz="1000" dirty="0">
                <a:solidFill>
                  <a:schemeClr val="accent6">
                    <a:lumMod val="40000"/>
                    <a:lumOff val="60000"/>
                  </a:schemeClr>
                </a:solidFill>
                <a:latin typeface="Arial" panose="020B0604020202020204" pitchFamily="34" charset="0"/>
                <a:cs typeface="Arial" panose="020B0604020202020204" pitchFamily="34" charset="0"/>
              </a:rPr>
              <a:t> </a:t>
            </a:r>
          </a:p>
          <a:p>
            <a:r>
              <a:rPr lang="en-US" sz="1000" b="1" dirty="0">
                <a:solidFill>
                  <a:schemeClr val="accent6">
                    <a:lumMod val="40000"/>
                    <a:lumOff val="60000"/>
                  </a:schemeClr>
                </a:solidFill>
                <a:latin typeface="Arial" panose="020B0604020202020204" pitchFamily="34" charset="0"/>
                <a:cs typeface="Arial" panose="020B0604020202020204" pitchFamily="34" charset="0"/>
              </a:rPr>
              <a:t>Stats</a:t>
            </a:r>
            <a:r>
              <a:rPr lang="en-US" sz="1000" b="1" dirty="0">
                <a:solidFill>
                  <a:schemeClr val="tx1"/>
                </a:solidFill>
                <a:latin typeface="Arial" panose="020B0604020202020204" pitchFamily="34" charset="0"/>
                <a:cs typeface="Arial" panose="020B0604020202020204" pitchFamily="34" charset="0"/>
              </a:rPr>
              <a:t>:  F. Babongo      , D. Heg</a:t>
            </a:r>
            <a:r>
              <a:rPr lang="en-US" sz="1000" dirty="0">
                <a:solidFill>
                  <a:schemeClr val="bg1"/>
                </a:solidFill>
                <a:latin typeface="Arial" panose="020B0604020202020204" pitchFamily="34" charset="0"/>
                <a:cs typeface="Arial" panose="020B0604020202020204" pitchFamily="34" charset="0"/>
              </a:rPr>
              <a:t>		</a:t>
            </a:r>
            <a:endParaRPr lang="en-US" sz="1000" b="1" dirty="0">
              <a:solidFill>
                <a:schemeClr val="accent6">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r>
              <a:rPr lang="en-US" sz="1000" b="1" dirty="0">
                <a:solidFill>
                  <a:schemeClr val="accent6">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p>
          <a:p>
            <a:r>
              <a:rPr lang="en-US" sz="1000" b="1" dirty="0">
                <a:solidFill>
                  <a:schemeClr val="accent6">
                    <a:lumMod val="40000"/>
                    <a:lumOff val="60000"/>
                  </a:schemeClr>
                </a:solidFill>
                <a:latin typeface="Arial" panose="020B0604020202020204" pitchFamily="34" charset="0"/>
                <a:cs typeface="Arial" panose="020B0604020202020204" pitchFamily="34" charset="0"/>
              </a:rPr>
              <a:t>Executive Committee: 			</a:t>
            </a:r>
          </a:p>
          <a:p>
            <a:r>
              <a:rPr lang="en-US" sz="1000" dirty="0">
                <a:solidFill>
                  <a:schemeClr val="tx1"/>
                </a:solidFill>
                <a:latin typeface="Arial" panose="020B0604020202020204" pitchFamily="34" charset="0"/>
                <a:ea typeface="Calibri" panose="020F0502020204030204" pitchFamily="34" charset="0"/>
                <a:cs typeface="Arial" panose="020B0604020202020204" pitchFamily="34" charset="0"/>
              </a:rPr>
              <a:t>M. Valgimigli      , L. Räber      , F. </a:t>
            </a:r>
            <a:r>
              <a:rPr lang="en-US" sz="1000" dirty="0" err="1">
                <a:solidFill>
                  <a:schemeClr val="tx1"/>
                </a:solidFill>
                <a:latin typeface="Arial" panose="020B0604020202020204" pitchFamily="34" charset="0"/>
                <a:ea typeface="Calibri" panose="020F0502020204030204" pitchFamily="34" charset="0"/>
                <a:cs typeface="Arial" panose="020B0604020202020204" pitchFamily="34" charset="0"/>
              </a:rPr>
              <a:t>Anselme</a:t>
            </a:r>
            <a:r>
              <a:rPr lang="en-US" sz="10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r>
              <a:rPr lang="en-US" sz="1000" dirty="0">
                <a:solidFill>
                  <a:schemeClr val="tx1"/>
                </a:solidFill>
                <a:latin typeface="Arial" panose="020B0604020202020204" pitchFamily="34" charset="0"/>
                <a:ea typeface="Calibri" panose="020F0502020204030204" pitchFamily="34" charset="0"/>
                <a:cs typeface="Arial" panose="020B0604020202020204" pitchFamily="34" charset="0"/>
              </a:rPr>
              <a:t>A. Aminian     , F. De Marco </a:t>
            </a:r>
            <a:endParaRPr lang="en-US" b="1" dirty="0">
              <a:solidFill>
                <a:schemeClr val="accent6">
                  <a:lumMod val="40000"/>
                  <a:lumOff val="60000"/>
                </a:schemeClr>
              </a:solidFill>
              <a:latin typeface="Arial" panose="020B0604020202020204" pitchFamily="34" charset="0"/>
              <a:cs typeface="Arial" panose="020B0604020202020204" pitchFamily="34" charset="0"/>
            </a:endParaRPr>
          </a:p>
        </p:txBody>
      </p:sp>
      <p:pic>
        <p:nvPicPr>
          <p:cNvPr id="37" name="Picture 8" descr="italy">
            <a:extLst>
              <a:ext uri="{FF2B5EF4-FFF2-40B4-BE49-F238E27FC236}">
                <a16:creationId xmlns:a16="http://schemas.microsoft.com/office/drawing/2014/main" id="{9AE7A9B5-96D5-AF43-AB24-36803F0E2F50}"/>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b="8661"/>
          <a:stretch>
            <a:fillRect/>
          </a:stretch>
        </p:blipFill>
        <p:spPr bwMode="auto">
          <a:xfrm>
            <a:off x="1791537" y="4318724"/>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Connector 37"/>
          <p:cNvCxnSpPr/>
          <p:nvPr/>
        </p:nvCxnSpPr>
        <p:spPr bwMode="auto">
          <a:xfrm>
            <a:off x="5062635" y="1385610"/>
            <a:ext cx="2328765" cy="12660"/>
          </a:xfrm>
          <a:prstGeom prst="line">
            <a:avLst/>
          </a:prstGeom>
          <a:solidFill>
            <a:schemeClr val="accent1"/>
          </a:solidFill>
          <a:ln w="9525"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4497485" y="1894797"/>
            <a:ext cx="2893915" cy="3259"/>
          </a:xfrm>
          <a:prstGeom prst="line">
            <a:avLst/>
          </a:prstGeom>
          <a:solidFill>
            <a:schemeClr val="accent1"/>
          </a:solidFill>
          <a:ln w="9525"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flipV="1">
            <a:off x="3768350" y="1644024"/>
            <a:ext cx="3623050" cy="2390"/>
          </a:xfrm>
          <a:prstGeom prst="line">
            <a:avLst/>
          </a:prstGeom>
          <a:solidFill>
            <a:schemeClr val="accent1"/>
          </a:solidFill>
          <a:ln w="9525"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5461000" y="2175470"/>
            <a:ext cx="1930400" cy="7871"/>
          </a:xfrm>
          <a:prstGeom prst="line">
            <a:avLst/>
          </a:prstGeom>
          <a:solidFill>
            <a:schemeClr val="accent1"/>
          </a:solidFill>
          <a:ln w="9525"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5990484" y="2421394"/>
            <a:ext cx="1400916" cy="21651"/>
          </a:xfrm>
          <a:prstGeom prst="line">
            <a:avLst/>
          </a:prstGeom>
          <a:solidFill>
            <a:schemeClr val="accent1"/>
          </a:solidFill>
          <a:ln w="9525"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a:off x="6017648" y="2740705"/>
            <a:ext cx="1333676" cy="3259"/>
          </a:xfrm>
          <a:prstGeom prst="line">
            <a:avLst/>
          </a:prstGeom>
          <a:solidFill>
            <a:schemeClr val="accent1"/>
          </a:solidFill>
          <a:ln w="9525"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a:off x="4906339" y="3028546"/>
            <a:ext cx="2444985" cy="13661"/>
          </a:xfrm>
          <a:prstGeom prst="line">
            <a:avLst/>
          </a:prstGeom>
          <a:solidFill>
            <a:schemeClr val="accent1"/>
          </a:solidFill>
          <a:ln w="9525"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flipV="1">
            <a:off x="3851382" y="3340928"/>
            <a:ext cx="3499942" cy="15706"/>
          </a:xfrm>
          <a:prstGeom prst="line">
            <a:avLst/>
          </a:prstGeom>
          <a:solidFill>
            <a:schemeClr val="accent1"/>
          </a:solidFill>
          <a:ln w="9525"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V="1">
            <a:off x="3768350" y="1645219"/>
            <a:ext cx="0" cy="201195"/>
          </a:xfrm>
          <a:prstGeom prst="line">
            <a:avLst/>
          </a:prstGeom>
          <a:solidFill>
            <a:schemeClr val="accent1"/>
          </a:solidFill>
          <a:ln w="9525"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flipH="1" flipV="1">
            <a:off x="3844231" y="2975321"/>
            <a:ext cx="7151" cy="373460"/>
          </a:xfrm>
          <a:prstGeom prst="line">
            <a:avLst/>
          </a:prstGeom>
          <a:solidFill>
            <a:schemeClr val="accent1"/>
          </a:solidFill>
          <a:ln w="9525"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a:xfrm>
            <a:off x="7465277" y="1037104"/>
            <a:ext cx="1596912" cy="246221"/>
          </a:xfrm>
          <a:prstGeom prst="rect">
            <a:avLst/>
          </a:prstGeom>
        </p:spPr>
        <p:txBody>
          <a:bodyPr wrap="none">
            <a:spAutoFit/>
          </a:bodyPr>
          <a:lstStyle/>
          <a:p>
            <a:r>
              <a:rPr lang="en-US" sz="1000" dirty="0">
                <a:solidFill>
                  <a:schemeClr val="accent6">
                    <a:lumMod val="40000"/>
                    <a:lumOff val="60000"/>
                  </a:schemeClr>
                </a:solidFill>
                <a:latin typeface="Arial" panose="020B0604020202020204" pitchFamily="34" charset="0"/>
                <a:cs typeface="Arial" panose="020B0604020202020204" pitchFamily="34" charset="0"/>
              </a:rPr>
              <a:t>Principal Investigators:</a:t>
            </a:r>
          </a:p>
        </p:txBody>
      </p:sp>
      <p:sp>
        <p:nvSpPr>
          <p:cNvPr id="64" name="Rectangle 63"/>
          <p:cNvSpPr/>
          <p:nvPr/>
        </p:nvSpPr>
        <p:spPr>
          <a:xfrm>
            <a:off x="7486444" y="1253596"/>
            <a:ext cx="853119" cy="246221"/>
          </a:xfrm>
          <a:prstGeom prst="rect">
            <a:avLst/>
          </a:prstGeom>
        </p:spPr>
        <p:txBody>
          <a:bodyPr wrap="none">
            <a:spAutoFit/>
          </a:bodyPr>
          <a:lstStyle/>
          <a:p>
            <a:r>
              <a:rPr lang="de-CH" sz="1000" dirty="0">
                <a:solidFill>
                  <a:schemeClr val="tx1"/>
                </a:solidFill>
                <a:latin typeface="Arial" panose="020B0604020202020204" pitchFamily="34" charset="0"/>
                <a:cs typeface="Arial" panose="020B0604020202020204" pitchFamily="34" charset="0"/>
              </a:rPr>
              <a:t>A. Aminian</a:t>
            </a:r>
            <a:endParaRPr lang="en-US" sz="1000" dirty="0">
              <a:solidFill>
                <a:schemeClr val="tx1"/>
              </a:solidFill>
              <a:latin typeface="Arial" panose="020B0604020202020204" pitchFamily="34" charset="0"/>
              <a:cs typeface="Arial" panose="020B0604020202020204" pitchFamily="34" charset="0"/>
            </a:endParaRPr>
          </a:p>
        </p:txBody>
      </p:sp>
      <p:sp>
        <p:nvSpPr>
          <p:cNvPr id="65" name="Rectangle 64"/>
          <p:cNvSpPr/>
          <p:nvPr/>
        </p:nvSpPr>
        <p:spPr>
          <a:xfrm>
            <a:off x="7484466" y="1520752"/>
            <a:ext cx="865943" cy="246221"/>
          </a:xfrm>
          <a:prstGeom prst="rect">
            <a:avLst/>
          </a:prstGeom>
        </p:spPr>
        <p:txBody>
          <a:bodyPr wrap="none">
            <a:spAutoFit/>
          </a:bodyPr>
          <a:lstStyle/>
          <a:p>
            <a:r>
              <a:rPr lang="de-CH" sz="1000" dirty="0">
                <a:solidFill>
                  <a:schemeClr val="tx1"/>
                </a:solidFill>
                <a:latin typeface="Arial" panose="020B0604020202020204" pitchFamily="34" charset="0"/>
                <a:cs typeface="Arial" panose="020B0604020202020204" pitchFamily="34" charset="0"/>
              </a:rPr>
              <a:t>F. </a:t>
            </a:r>
            <a:r>
              <a:rPr lang="de-CH" sz="1000" dirty="0" err="1">
                <a:solidFill>
                  <a:schemeClr val="tx1"/>
                </a:solidFill>
                <a:latin typeface="Arial" panose="020B0604020202020204" pitchFamily="34" charset="0"/>
                <a:cs typeface="Arial" panose="020B0604020202020204" pitchFamily="34" charset="0"/>
              </a:rPr>
              <a:t>Anselme</a:t>
            </a:r>
            <a:endParaRPr lang="en-US" sz="1000" dirty="0">
              <a:solidFill>
                <a:schemeClr val="tx1"/>
              </a:solidFill>
              <a:latin typeface="Arial" panose="020B0604020202020204" pitchFamily="34" charset="0"/>
              <a:cs typeface="Arial" panose="020B0604020202020204" pitchFamily="34" charset="0"/>
            </a:endParaRPr>
          </a:p>
        </p:txBody>
      </p:sp>
      <p:sp>
        <p:nvSpPr>
          <p:cNvPr id="66" name="Rectangle 65"/>
          <p:cNvSpPr/>
          <p:nvPr/>
        </p:nvSpPr>
        <p:spPr>
          <a:xfrm>
            <a:off x="7483797" y="1792697"/>
            <a:ext cx="723275" cy="246221"/>
          </a:xfrm>
          <a:prstGeom prst="rect">
            <a:avLst/>
          </a:prstGeom>
        </p:spPr>
        <p:txBody>
          <a:bodyPr wrap="none">
            <a:spAutoFit/>
          </a:bodyPr>
          <a:lstStyle/>
          <a:p>
            <a:r>
              <a:rPr lang="de-CH" sz="1000" dirty="0">
                <a:solidFill>
                  <a:schemeClr val="tx1"/>
                </a:solidFill>
                <a:latin typeface="Arial" panose="020B0604020202020204" pitchFamily="34" charset="0"/>
                <a:cs typeface="Arial" panose="020B0604020202020204" pitchFamily="34" charset="0"/>
              </a:rPr>
              <a:t>E. </a:t>
            </a:r>
            <a:r>
              <a:rPr lang="de-CH" sz="1000" dirty="0" err="1">
                <a:solidFill>
                  <a:schemeClr val="tx1"/>
                </a:solidFill>
                <a:latin typeface="Arial" panose="020B0604020202020204" pitchFamily="34" charset="0"/>
                <a:cs typeface="Arial" panose="020B0604020202020204" pitchFamily="34" charset="0"/>
              </a:rPr>
              <a:t>Teiger</a:t>
            </a:r>
            <a:endParaRPr lang="en-US" sz="1000" dirty="0">
              <a:solidFill>
                <a:schemeClr val="tx1"/>
              </a:solidFill>
              <a:latin typeface="Arial" panose="020B0604020202020204" pitchFamily="34" charset="0"/>
              <a:cs typeface="Arial" panose="020B0604020202020204" pitchFamily="34" charset="0"/>
            </a:endParaRPr>
          </a:p>
        </p:txBody>
      </p:sp>
      <p:sp>
        <p:nvSpPr>
          <p:cNvPr id="67" name="Rectangle 66"/>
          <p:cNvSpPr/>
          <p:nvPr/>
        </p:nvSpPr>
        <p:spPr>
          <a:xfrm>
            <a:off x="7483797" y="2075625"/>
            <a:ext cx="696024" cy="246221"/>
          </a:xfrm>
          <a:prstGeom prst="rect">
            <a:avLst/>
          </a:prstGeom>
        </p:spPr>
        <p:txBody>
          <a:bodyPr wrap="none">
            <a:spAutoFit/>
          </a:bodyPr>
          <a:lstStyle/>
          <a:p>
            <a:r>
              <a:rPr lang="de-CH" sz="1000" dirty="0">
                <a:solidFill>
                  <a:schemeClr val="tx1"/>
                </a:solidFill>
                <a:latin typeface="Arial" panose="020B0604020202020204" pitchFamily="34" charset="0"/>
                <a:cs typeface="Arial" panose="020B0604020202020204" pitchFamily="34" charset="0"/>
              </a:rPr>
              <a:t>L. Räber</a:t>
            </a:r>
            <a:endParaRPr lang="en-US" sz="1000" dirty="0">
              <a:solidFill>
                <a:schemeClr val="tx1"/>
              </a:solidFill>
              <a:latin typeface="Arial" panose="020B0604020202020204" pitchFamily="34" charset="0"/>
              <a:cs typeface="Arial" panose="020B0604020202020204" pitchFamily="34" charset="0"/>
            </a:endParaRPr>
          </a:p>
        </p:txBody>
      </p:sp>
      <p:sp>
        <p:nvSpPr>
          <p:cNvPr id="68" name="Rectangle 67"/>
          <p:cNvSpPr/>
          <p:nvPr/>
        </p:nvSpPr>
        <p:spPr>
          <a:xfrm>
            <a:off x="7470446" y="2341106"/>
            <a:ext cx="986167" cy="246221"/>
          </a:xfrm>
          <a:prstGeom prst="rect">
            <a:avLst/>
          </a:prstGeom>
        </p:spPr>
        <p:txBody>
          <a:bodyPr wrap="none">
            <a:spAutoFit/>
          </a:bodyPr>
          <a:lstStyle/>
          <a:p>
            <a:r>
              <a:rPr lang="de-CH" sz="1000" dirty="0">
                <a:solidFill>
                  <a:schemeClr val="tx1"/>
                </a:solidFill>
                <a:latin typeface="Arial" panose="020B0604020202020204" pitchFamily="34" charset="0"/>
                <a:cs typeface="Arial" panose="020B0604020202020204" pitchFamily="34" charset="0"/>
              </a:rPr>
              <a:t>G. Pedrazzini</a:t>
            </a:r>
            <a:endParaRPr lang="en-US" sz="1000" dirty="0">
              <a:solidFill>
                <a:schemeClr val="tx1"/>
              </a:solidFill>
              <a:latin typeface="Arial" panose="020B0604020202020204" pitchFamily="34" charset="0"/>
              <a:cs typeface="Arial" panose="020B0604020202020204" pitchFamily="34" charset="0"/>
            </a:endParaRPr>
          </a:p>
        </p:txBody>
      </p:sp>
      <p:sp>
        <p:nvSpPr>
          <p:cNvPr id="69" name="Rectangle 68"/>
          <p:cNvSpPr/>
          <p:nvPr/>
        </p:nvSpPr>
        <p:spPr>
          <a:xfrm>
            <a:off x="7465277" y="2625843"/>
            <a:ext cx="909223" cy="246221"/>
          </a:xfrm>
          <a:prstGeom prst="rect">
            <a:avLst/>
          </a:prstGeom>
        </p:spPr>
        <p:txBody>
          <a:bodyPr wrap="none">
            <a:spAutoFit/>
          </a:bodyPr>
          <a:lstStyle/>
          <a:p>
            <a:r>
              <a:rPr lang="de-CH" sz="1000" dirty="0">
                <a:solidFill>
                  <a:schemeClr val="tx1"/>
                </a:solidFill>
                <a:latin typeface="Arial" panose="020B0604020202020204" pitchFamily="34" charset="0"/>
                <a:cs typeface="Arial" panose="020B0604020202020204" pitchFamily="34" charset="0"/>
              </a:rPr>
              <a:t>F. De Marco</a:t>
            </a:r>
            <a:endParaRPr lang="en-US" sz="1000" dirty="0">
              <a:solidFill>
                <a:schemeClr val="tx1"/>
              </a:solidFill>
              <a:latin typeface="Arial" panose="020B0604020202020204" pitchFamily="34" charset="0"/>
              <a:cs typeface="Arial" panose="020B0604020202020204" pitchFamily="34" charset="0"/>
            </a:endParaRPr>
          </a:p>
        </p:txBody>
      </p:sp>
      <p:sp>
        <p:nvSpPr>
          <p:cNvPr id="70" name="Rectangle 69"/>
          <p:cNvSpPr/>
          <p:nvPr/>
        </p:nvSpPr>
        <p:spPr>
          <a:xfrm>
            <a:off x="7456620" y="2903734"/>
            <a:ext cx="965329" cy="246221"/>
          </a:xfrm>
          <a:prstGeom prst="rect">
            <a:avLst/>
          </a:prstGeom>
        </p:spPr>
        <p:txBody>
          <a:bodyPr wrap="none">
            <a:spAutoFit/>
          </a:bodyPr>
          <a:lstStyle/>
          <a:p>
            <a:r>
              <a:rPr lang="de-CH" sz="1000" dirty="0">
                <a:solidFill>
                  <a:schemeClr val="tx1"/>
                </a:solidFill>
                <a:latin typeface="Arial" panose="020B0604020202020204" pitchFamily="34" charset="0"/>
                <a:cs typeface="Arial" panose="020B0604020202020204" pitchFamily="34" charset="0"/>
              </a:rPr>
              <a:t>N. Meneveau</a:t>
            </a:r>
            <a:endParaRPr lang="en-US" sz="1000" dirty="0">
              <a:solidFill>
                <a:schemeClr val="tx1"/>
              </a:solidFill>
              <a:latin typeface="Arial" panose="020B0604020202020204" pitchFamily="34" charset="0"/>
              <a:cs typeface="Arial" panose="020B0604020202020204" pitchFamily="34" charset="0"/>
            </a:endParaRPr>
          </a:p>
        </p:txBody>
      </p:sp>
      <p:sp>
        <p:nvSpPr>
          <p:cNvPr id="71" name="Rectangle 70"/>
          <p:cNvSpPr/>
          <p:nvPr/>
        </p:nvSpPr>
        <p:spPr>
          <a:xfrm>
            <a:off x="7451865" y="3221342"/>
            <a:ext cx="623889" cy="246221"/>
          </a:xfrm>
          <a:prstGeom prst="rect">
            <a:avLst/>
          </a:prstGeom>
        </p:spPr>
        <p:txBody>
          <a:bodyPr wrap="none">
            <a:spAutoFit/>
          </a:bodyPr>
          <a:lstStyle/>
          <a:p>
            <a:r>
              <a:rPr lang="de-CH" sz="1000" dirty="0">
                <a:solidFill>
                  <a:schemeClr val="tx1"/>
                </a:solidFill>
                <a:latin typeface="Arial" panose="020B0604020202020204" pitchFamily="34" charset="0"/>
                <a:cs typeface="Arial" panose="020B0604020202020204" pitchFamily="34" charset="0"/>
              </a:rPr>
              <a:t>X. Iriart</a:t>
            </a:r>
            <a:endParaRPr lang="en-US" sz="1000" dirty="0">
              <a:solidFill>
                <a:schemeClr val="tx1"/>
              </a:solidFill>
              <a:latin typeface="Arial" panose="020B0604020202020204" pitchFamily="34" charset="0"/>
              <a:cs typeface="Arial" panose="020B0604020202020204" pitchFamily="34" charset="0"/>
            </a:endParaRPr>
          </a:p>
        </p:txBody>
      </p:sp>
      <p:pic>
        <p:nvPicPr>
          <p:cNvPr id="74" name="Picture 8" descr="italy">
            <a:extLst>
              <a:ext uri="{FF2B5EF4-FFF2-40B4-BE49-F238E27FC236}">
                <a16:creationId xmlns:a16="http://schemas.microsoft.com/office/drawing/2014/main" id="{9AE7A9B5-96D5-AF43-AB24-36803F0E2F50}"/>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b="8661"/>
          <a:stretch>
            <a:fillRect/>
          </a:stretch>
        </p:blipFill>
        <p:spPr bwMode="auto">
          <a:xfrm>
            <a:off x="8339563" y="2668206"/>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38" descr="320px-Flag_of_Switzerland_(Pantone).svg.png">
            <a:extLst>
              <a:ext uri="{FF2B5EF4-FFF2-40B4-BE49-F238E27FC236}">
                <a16:creationId xmlns:a16="http://schemas.microsoft.com/office/drawing/2014/main" id="{D95237A0-571D-8E4A-BC9D-3FE5D617CF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8773" y="2115615"/>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38" descr="320px-Flag_of_Switzerland_(Pantone).svg.png">
            <a:extLst>
              <a:ext uri="{FF2B5EF4-FFF2-40B4-BE49-F238E27FC236}">
                <a16:creationId xmlns:a16="http://schemas.microsoft.com/office/drawing/2014/main" id="{D95237A0-571D-8E4A-BC9D-3FE5D617CF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4923" y="2383469"/>
            <a:ext cx="161494" cy="1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a:extLst>
              <a:ext uri="{FF2B5EF4-FFF2-40B4-BE49-F238E27FC236}">
                <a16:creationId xmlns:a16="http://schemas.microsoft.com/office/drawing/2014/main" id="{088362D8-D11F-1549-916D-863BE71321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9796" y="2940734"/>
            <a:ext cx="159309" cy="161494"/>
          </a:xfrm>
          <a:prstGeom prst="rect">
            <a:avLst/>
          </a:prstGeom>
        </p:spPr>
      </p:pic>
      <p:pic>
        <p:nvPicPr>
          <p:cNvPr id="78" name="Picture 77">
            <a:extLst>
              <a:ext uri="{FF2B5EF4-FFF2-40B4-BE49-F238E27FC236}">
                <a16:creationId xmlns:a16="http://schemas.microsoft.com/office/drawing/2014/main" id="{088362D8-D11F-1549-916D-863BE71321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7883" y="3257207"/>
            <a:ext cx="159309" cy="161494"/>
          </a:xfrm>
          <a:prstGeom prst="rect">
            <a:avLst/>
          </a:prstGeom>
        </p:spPr>
      </p:pic>
      <p:pic>
        <p:nvPicPr>
          <p:cNvPr id="79" name="Picture 78">
            <a:extLst>
              <a:ext uri="{FF2B5EF4-FFF2-40B4-BE49-F238E27FC236}">
                <a16:creationId xmlns:a16="http://schemas.microsoft.com/office/drawing/2014/main" id="{088362D8-D11F-1549-916D-863BE71321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0958" y="1830516"/>
            <a:ext cx="159309" cy="161494"/>
          </a:xfrm>
          <a:prstGeom prst="rect">
            <a:avLst/>
          </a:prstGeom>
        </p:spPr>
      </p:pic>
      <p:pic>
        <p:nvPicPr>
          <p:cNvPr id="80" name="Picture 79">
            <a:extLst>
              <a:ext uri="{FF2B5EF4-FFF2-40B4-BE49-F238E27FC236}">
                <a16:creationId xmlns:a16="http://schemas.microsoft.com/office/drawing/2014/main" id="{088362D8-D11F-1549-916D-863BE71321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7304" y="1565750"/>
            <a:ext cx="159309" cy="161494"/>
          </a:xfrm>
          <a:prstGeom prst="rect">
            <a:avLst/>
          </a:prstGeom>
        </p:spPr>
      </p:pic>
      <p:pic>
        <p:nvPicPr>
          <p:cNvPr id="81" name="Picture 80"/>
          <p:cNvPicPr>
            <a:picLocks noChangeAspect="1"/>
          </p:cNvPicPr>
          <p:nvPr/>
        </p:nvPicPr>
        <p:blipFill>
          <a:blip r:embed="rId6"/>
          <a:stretch>
            <a:fillRect/>
          </a:stretch>
        </p:blipFill>
        <p:spPr>
          <a:xfrm>
            <a:off x="8292976" y="1290756"/>
            <a:ext cx="156630" cy="171722"/>
          </a:xfrm>
          <a:prstGeom prst="rect">
            <a:avLst/>
          </a:prstGeom>
        </p:spPr>
      </p:pic>
      <p:pic>
        <p:nvPicPr>
          <p:cNvPr id="82" name="Graphic 5">
            <a:extLst>
              <a:ext uri="{FF2B5EF4-FFF2-40B4-BE49-F238E27FC236}">
                <a16:creationId xmlns:a16="http://schemas.microsoft.com/office/drawing/2014/main" id="{D6999653-D5B9-4C6B-889B-3ABEB416CB2D}"/>
              </a:ext>
            </a:extLst>
          </p:cNvPr>
          <p:cNvPicPr>
            <a:picLocks noChangeAspect="1"/>
          </p:cNvPicPr>
          <p:nvPr/>
        </p:nvPicPr>
        <p:blipFill>
          <a:blip r:embed="rId8" cstate="print">
            <a:alphaModFix amt="35000"/>
            <a:extLst>
              <a:ext uri="{28A0092B-C50C-407E-A947-70E740481C1C}">
                <a14:useLocalDpi xmlns:a14="http://schemas.microsoft.com/office/drawing/2010/main" val="0"/>
              </a:ext>
            </a:extLst>
          </a:blip>
          <a:srcRect/>
          <a:stretch/>
        </p:blipFill>
        <p:spPr>
          <a:xfrm>
            <a:off x="7689162" y="111391"/>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cxnSp>
        <p:nvCxnSpPr>
          <p:cNvPr id="83" name="Straight Connector 82"/>
          <p:cNvCxnSpPr/>
          <p:nvPr/>
        </p:nvCxnSpPr>
        <p:spPr bwMode="auto">
          <a:xfrm flipH="1" flipV="1">
            <a:off x="4898719" y="2421394"/>
            <a:ext cx="5542" cy="605573"/>
          </a:xfrm>
          <a:prstGeom prst="line">
            <a:avLst/>
          </a:prstGeom>
          <a:solidFill>
            <a:schemeClr val="accent1"/>
          </a:solidFill>
          <a:ln w="9525"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7" name="Picture 8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62739" y="4276966"/>
            <a:ext cx="1081261" cy="810802"/>
          </a:xfrm>
          <a:prstGeom prst="rect">
            <a:avLst/>
          </a:prstGeom>
        </p:spPr>
      </p:pic>
      <p:sp>
        <p:nvSpPr>
          <p:cNvPr id="2" name="Rectangle 1"/>
          <p:cNvSpPr/>
          <p:nvPr/>
        </p:nvSpPr>
        <p:spPr>
          <a:xfrm>
            <a:off x="67741" y="2592183"/>
            <a:ext cx="2928574" cy="400110"/>
          </a:xfrm>
          <a:prstGeom prst="rect">
            <a:avLst/>
          </a:prstGeom>
        </p:spPr>
        <p:txBody>
          <a:bodyPr wrap="square">
            <a:spAutoFit/>
          </a:bodyPr>
          <a:lstStyle/>
          <a:p>
            <a:r>
              <a:rPr lang="en-US" sz="1000" dirty="0">
                <a:solidFill>
                  <a:schemeClr val="accent6">
                    <a:lumMod val="40000"/>
                    <a:lumOff val="60000"/>
                  </a:schemeClr>
                </a:solidFill>
                <a:latin typeface="Arial" panose="020B0604020202020204" pitchFamily="34" charset="0"/>
                <a:cs typeface="Arial" panose="020B0604020202020204" pitchFamily="34" charset="0"/>
              </a:rPr>
              <a:t>Imaging Core Lab: </a:t>
            </a:r>
            <a:r>
              <a:rPr lang="en-US" sz="1000" dirty="0">
                <a:solidFill>
                  <a:schemeClr val="tx1"/>
                </a:solidFill>
                <a:latin typeface="Arial" panose="020B0604020202020204" pitchFamily="34" charset="0"/>
                <a:cs typeface="Arial" panose="020B0604020202020204" pitchFamily="34" charset="0"/>
              </a:rPr>
              <a:t>Department of Radiology and Cardiology, University Hospital of Bern</a:t>
            </a:r>
            <a:endParaRPr lang="en-US" sz="1000" dirty="0">
              <a:solidFill>
                <a:schemeClr val="accent6">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17751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3000" dirty="0">
                <a:solidFill>
                  <a:srgbClr val="FFFF00"/>
                </a:solidFill>
              </a:rPr>
              <a:t>SWISS-APERO Trial Design</a:t>
            </a:r>
            <a:endParaRPr lang="de-CH" sz="3000" dirty="0">
              <a:solidFill>
                <a:srgbClr val="FFFF00"/>
              </a:solidFill>
            </a:endParaRPr>
          </a:p>
        </p:txBody>
      </p:sp>
      <p:pic>
        <p:nvPicPr>
          <p:cNvPr id="4" name="Graphic 5">
            <a:extLst>
              <a:ext uri="{FF2B5EF4-FFF2-40B4-BE49-F238E27FC236}">
                <a16:creationId xmlns:a16="http://schemas.microsoft.com/office/drawing/2014/main" id="{D6999653-D5B9-4C6B-889B-3ABEB416CB2D}"/>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rcRect/>
          <a:stretch/>
        </p:blipFill>
        <p:spPr>
          <a:xfrm>
            <a:off x="7689162" y="449144"/>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sp>
        <p:nvSpPr>
          <p:cNvPr id="9" name="Flussdiagramm: Prozess 50"/>
          <p:cNvSpPr/>
          <p:nvPr/>
        </p:nvSpPr>
        <p:spPr>
          <a:xfrm>
            <a:off x="7808010" y="1863997"/>
            <a:ext cx="1284724" cy="341172"/>
          </a:xfrm>
          <a:prstGeom prst="flowChart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dirty="0">
                <a:solidFill>
                  <a:srgbClr val="0036A2"/>
                </a:solidFill>
              </a:rPr>
              <a:t>Mid-term LAA PATENCY</a:t>
            </a:r>
            <a:endParaRPr lang="de-DE" dirty="0">
              <a:solidFill>
                <a:srgbClr val="0036A2"/>
              </a:solidFill>
            </a:endParaRPr>
          </a:p>
        </p:txBody>
      </p:sp>
      <p:cxnSp>
        <p:nvCxnSpPr>
          <p:cNvPr id="10" name="Gerader Verbinder 36"/>
          <p:cNvCxnSpPr/>
          <p:nvPr/>
        </p:nvCxnSpPr>
        <p:spPr>
          <a:xfrm flipH="1">
            <a:off x="4884605" y="1478374"/>
            <a:ext cx="6387" cy="74794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lussdiagramm: Prozess 4"/>
          <p:cNvSpPr/>
          <p:nvPr/>
        </p:nvSpPr>
        <p:spPr>
          <a:xfrm>
            <a:off x="443809" y="1381995"/>
            <a:ext cx="1325609" cy="88726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a:p>
            <a:pPr algn="ctr"/>
            <a:r>
              <a:rPr lang="de-CH" dirty="0">
                <a:solidFill>
                  <a:schemeClr val="tx1"/>
                </a:solidFill>
              </a:rPr>
              <a:t>LAAC </a:t>
            </a:r>
            <a:r>
              <a:rPr lang="de-CH" dirty="0" err="1">
                <a:solidFill>
                  <a:schemeClr val="tx1"/>
                </a:solidFill>
              </a:rPr>
              <a:t>clinically</a:t>
            </a:r>
            <a:r>
              <a:rPr lang="de-CH" dirty="0">
                <a:solidFill>
                  <a:schemeClr val="tx1"/>
                </a:solidFill>
              </a:rPr>
              <a:t> </a:t>
            </a:r>
            <a:r>
              <a:rPr lang="de-CH" dirty="0" err="1">
                <a:solidFill>
                  <a:schemeClr val="tx1"/>
                </a:solidFill>
              </a:rPr>
              <a:t>indicated</a:t>
            </a:r>
            <a:endParaRPr lang="de-DE" dirty="0">
              <a:solidFill>
                <a:schemeClr val="tx1"/>
              </a:solidFill>
            </a:endParaRPr>
          </a:p>
          <a:p>
            <a:pPr algn="ctr"/>
            <a:endParaRPr lang="de-DE" dirty="0"/>
          </a:p>
        </p:txBody>
      </p:sp>
      <p:sp>
        <p:nvSpPr>
          <p:cNvPr id="12" name="Diagonal liegende Ecken des Rechtecks abrunden 10"/>
          <p:cNvSpPr/>
          <p:nvPr/>
        </p:nvSpPr>
        <p:spPr>
          <a:xfrm>
            <a:off x="198987" y="2677012"/>
            <a:ext cx="1861773" cy="1228810"/>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b="1" dirty="0">
              <a:solidFill>
                <a:schemeClr val="tx1"/>
              </a:solidFill>
            </a:endParaRPr>
          </a:p>
          <a:p>
            <a:pPr algn="ctr"/>
            <a:endParaRPr lang="de-CH" sz="1200" dirty="0">
              <a:solidFill>
                <a:schemeClr val="tx1"/>
              </a:solidFill>
            </a:endParaRPr>
          </a:p>
          <a:p>
            <a:pPr algn="ctr"/>
            <a:r>
              <a:rPr lang="de-CH" sz="1200" b="1" dirty="0" err="1">
                <a:solidFill>
                  <a:schemeClr val="tx1"/>
                </a:solidFill>
              </a:rPr>
              <a:t>Eligibility</a:t>
            </a:r>
            <a:endParaRPr lang="de-CH" sz="1200" b="1" baseline="30000" dirty="0">
              <a:solidFill>
                <a:schemeClr val="tx1"/>
              </a:solidFill>
            </a:endParaRPr>
          </a:p>
          <a:p>
            <a:pPr marL="171450" indent="-171450">
              <a:buFont typeface="Arial" panose="020B0604020202020204" pitchFamily="34" charset="0"/>
              <a:buChar char="•"/>
            </a:pPr>
            <a:r>
              <a:rPr lang="en-US" sz="1200" dirty="0">
                <a:solidFill>
                  <a:schemeClr val="tx1"/>
                </a:solidFill>
              </a:rPr>
              <a:t>High bleeding risk</a:t>
            </a:r>
            <a:endParaRPr lang="de-CH" sz="1200" dirty="0">
              <a:solidFill>
                <a:schemeClr val="tx1"/>
              </a:solidFill>
            </a:endParaRPr>
          </a:p>
          <a:p>
            <a:pPr marL="171450" indent="-171450">
              <a:buFont typeface="Arial" panose="020B0604020202020204" pitchFamily="34" charset="0"/>
              <a:buChar char="•"/>
            </a:pPr>
            <a:r>
              <a:rPr lang="de-CH" sz="1200" dirty="0">
                <a:solidFill>
                  <a:schemeClr val="tx1"/>
                </a:solidFill>
              </a:rPr>
              <a:t>LAA </a:t>
            </a:r>
            <a:r>
              <a:rPr lang="de-CH" sz="1200" dirty="0" err="1">
                <a:solidFill>
                  <a:schemeClr val="tx1"/>
                </a:solidFill>
              </a:rPr>
              <a:t>morhology</a:t>
            </a:r>
            <a:r>
              <a:rPr lang="de-CH" sz="1200" dirty="0">
                <a:solidFill>
                  <a:schemeClr val="tx1"/>
                </a:solidFill>
              </a:rPr>
              <a:t> </a:t>
            </a:r>
            <a:r>
              <a:rPr lang="de-CH" sz="1200" dirty="0" err="1">
                <a:solidFill>
                  <a:schemeClr val="tx1"/>
                </a:solidFill>
              </a:rPr>
              <a:t>suitable</a:t>
            </a:r>
            <a:r>
              <a:rPr lang="de-CH" sz="1200" dirty="0">
                <a:solidFill>
                  <a:schemeClr val="tx1"/>
                </a:solidFill>
              </a:rPr>
              <a:t> </a:t>
            </a:r>
            <a:r>
              <a:rPr lang="de-CH" sz="1200" dirty="0" err="1">
                <a:solidFill>
                  <a:schemeClr val="tx1"/>
                </a:solidFill>
              </a:rPr>
              <a:t>for</a:t>
            </a:r>
            <a:r>
              <a:rPr lang="de-CH" sz="1200" dirty="0">
                <a:solidFill>
                  <a:schemeClr val="tx1"/>
                </a:solidFill>
              </a:rPr>
              <a:t> </a:t>
            </a:r>
            <a:r>
              <a:rPr lang="de-CH" sz="1200" dirty="0" err="1">
                <a:solidFill>
                  <a:schemeClr val="tx1"/>
                </a:solidFill>
              </a:rPr>
              <a:t>both</a:t>
            </a:r>
            <a:r>
              <a:rPr lang="de-CH" sz="1200" dirty="0">
                <a:solidFill>
                  <a:schemeClr val="tx1"/>
                </a:solidFill>
              </a:rPr>
              <a:t> </a:t>
            </a:r>
            <a:r>
              <a:rPr lang="de-CH" sz="1200" dirty="0" err="1">
                <a:solidFill>
                  <a:schemeClr val="tx1"/>
                </a:solidFill>
              </a:rPr>
              <a:t>devices</a:t>
            </a:r>
            <a:endParaRPr lang="de-CH" sz="1200" dirty="0">
              <a:solidFill>
                <a:schemeClr val="tx1"/>
              </a:solidFill>
            </a:endParaRPr>
          </a:p>
          <a:p>
            <a:pPr marL="171450" indent="-171450">
              <a:buFont typeface="Arial" panose="020B0604020202020204" pitchFamily="34" charset="0"/>
              <a:buChar char="•"/>
            </a:pPr>
            <a:r>
              <a:rPr lang="de-CH" sz="1200" dirty="0" err="1">
                <a:solidFill>
                  <a:schemeClr val="tx1"/>
                </a:solidFill>
              </a:rPr>
              <a:t>No</a:t>
            </a:r>
            <a:r>
              <a:rPr lang="de-CH" sz="1200" dirty="0">
                <a:solidFill>
                  <a:schemeClr val="tx1"/>
                </a:solidFill>
              </a:rPr>
              <a:t> LAA </a:t>
            </a:r>
            <a:r>
              <a:rPr lang="de-CH" sz="1200" dirty="0" err="1">
                <a:solidFill>
                  <a:schemeClr val="tx1"/>
                </a:solidFill>
              </a:rPr>
              <a:t>thrombus</a:t>
            </a:r>
            <a:endParaRPr lang="de-CH" sz="1200" dirty="0">
              <a:solidFill>
                <a:schemeClr val="tx1"/>
              </a:solidFill>
            </a:endParaRPr>
          </a:p>
          <a:p>
            <a:pPr algn="ctr"/>
            <a:endParaRPr lang="de-DE" dirty="0"/>
          </a:p>
        </p:txBody>
      </p:sp>
      <p:sp>
        <p:nvSpPr>
          <p:cNvPr id="13" name="Pfeil nach rechts 14"/>
          <p:cNvSpPr/>
          <p:nvPr/>
        </p:nvSpPr>
        <p:spPr>
          <a:xfrm>
            <a:off x="1841491" y="1739389"/>
            <a:ext cx="924641" cy="178443"/>
          </a:xfrm>
          <a:prstGeom prst="rightArrow">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6"/>
          <p:cNvSpPr/>
          <p:nvPr/>
        </p:nvSpPr>
        <p:spPr>
          <a:xfrm>
            <a:off x="2873686" y="1435506"/>
            <a:ext cx="1458410" cy="78129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b="1" dirty="0">
              <a:solidFill>
                <a:srgbClr val="0A2D74"/>
              </a:solidFill>
            </a:endParaRPr>
          </a:p>
          <a:p>
            <a:pPr algn="ctr"/>
            <a:r>
              <a:rPr lang="de-DE" sz="2200" b="1" dirty="0">
                <a:solidFill>
                  <a:srgbClr val="0036A2"/>
                </a:solidFill>
              </a:rPr>
              <a:t>LAAC</a:t>
            </a:r>
          </a:p>
          <a:p>
            <a:pPr algn="ctr"/>
            <a:endParaRPr lang="de-DE" dirty="0"/>
          </a:p>
        </p:txBody>
      </p:sp>
      <p:sp>
        <p:nvSpPr>
          <p:cNvPr id="16" name="Ellipse 18"/>
          <p:cNvSpPr/>
          <p:nvPr/>
        </p:nvSpPr>
        <p:spPr>
          <a:xfrm>
            <a:off x="4372747" y="913980"/>
            <a:ext cx="538553" cy="195974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200" b="1" dirty="0">
                <a:solidFill>
                  <a:srgbClr val="0036A2"/>
                </a:solidFill>
              </a:rPr>
              <a:t>DEVICE RANDOMIZATION </a:t>
            </a:r>
            <a:endParaRPr lang="de-DE" sz="1200" b="1" dirty="0">
              <a:solidFill>
                <a:srgbClr val="0036A2"/>
              </a:solidFill>
            </a:endParaRPr>
          </a:p>
        </p:txBody>
      </p:sp>
      <p:sp>
        <p:nvSpPr>
          <p:cNvPr id="17" name="Diagonal liegende Ecken des Rechtecks abrunden 20"/>
          <p:cNvSpPr/>
          <p:nvPr/>
        </p:nvSpPr>
        <p:spPr>
          <a:xfrm>
            <a:off x="4890991" y="996799"/>
            <a:ext cx="1266494" cy="456141"/>
          </a:xfrm>
          <a:prstGeom prst="round2Diag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Diagonal liegende Ecken des Rechtecks abrunden 21"/>
          <p:cNvSpPr/>
          <p:nvPr/>
        </p:nvSpPr>
        <p:spPr>
          <a:xfrm flipH="1">
            <a:off x="4884603" y="2221247"/>
            <a:ext cx="1272881" cy="659113"/>
          </a:xfrm>
          <a:prstGeom prst="round2Diag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23"/>
          <p:cNvSpPr txBox="1"/>
          <p:nvPr/>
        </p:nvSpPr>
        <p:spPr>
          <a:xfrm>
            <a:off x="4899794" y="1032446"/>
            <a:ext cx="1264450" cy="369332"/>
          </a:xfrm>
          <a:prstGeom prst="rect">
            <a:avLst/>
          </a:prstGeom>
          <a:noFill/>
        </p:spPr>
        <p:txBody>
          <a:bodyPr wrap="square" rtlCol="0">
            <a:spAutoFit/>
          </a:bodyPr>
          <a:lstStyle/>
          <a:p>
            <a:pPr algn="ctr"/>
            <a:r>
              <a:rPr lang="de-CH" b="1" dirty="0">
                <a:solidFill>
                  <a:schemeClr val="tx1"/>
                </a:solidFill>
              </a:rPr>
              <a:t>Amulet</a:t>
            </a:r>
            <a:endParaRPr lang="de-DE" b="1" dirty="0">
              <a:solidFill>
                <a:schemeClr val="tx1"/>
              </a:solidFill>
            </a:endParaRPr>
          </a:p>
        </p:txBody>
      </p:sp>
      <p:sp>
        <p:nvSpPr>
          <p:cNvPr id="20" name="Textfeld 24"/>
          <p:cNvSpPr txBox="1"/>
          <p:nvPr/>
        </p:nvSpPr>
        <p:spPr>
          <a:xfrm>
            <a:off x="4818144" y="2279159"/>
            <a:ext cx="1417899" cy="615553"/>
          </a:xfrm>
          <a:prstGeom prst="rect">
            <a:avLst/>
          </a:prstGeom>
          <a:noFill/>
        </p:spPr>
        <p:txBody>
          <a:bodyPr wrap="square" rtlCol="0">
            <a:spAutoFit/>
          </a:bodyPr>
          <a:lstStyle/>
          <a:p>
            <a:pPr algn="ctr"/>
            <a:r>
              <a:rPr lang="de-CH" sz="1700" b="1" dirty="0" err="1">
                <a:solidFill>
                  <a:schemeClr val="tx1"/>
                </a:solidFill>
              </a:rPr>
              <a:t>Watchman</a:t>
            </a:r>
            <a:endParaRPr lang="de-CH" sz="1700" b="1" dirty="0">
              <a:solidFill>
                <a:schemeClr val="tx1"/>
              </a:solidFill>
            </a:endParaRPr>
          </a:p>
          <a:p>
            <a:pPr algn="ctr"/>
            <a:r>
              <a:rPr lang="de-CH" sz="1700" b="1" dirty="0">
                <a:solidFill>
                  <a:schemeClr val="tx1"/>
                </a:solidFill>
              </a:rPr>
              <a:t>FLX</a:t>
            </a:r>
            <a:endParaRPr lang="de-DE" sz="1700" b="1" dirty="0">
              <a:solidFill>
                <a:schemeClr val="tx1"/>
              </a:solidFill>
            </a:endParaRPr>
          </a:p>
        </p:txBody>
      </p:sp>
      <p:sp>
        <p:nvSpPr>
          <p:cNvPr id="23" name="Pfeil nach rechts 42"/>
          <p:cNvSpPr/>
          <p:nvPr/>
        </p:nvSpPr>
        <p:spPr>
          <a:xfrm rot="16200000">
            <a:off x="5104194" y="1743996"/>
            <a:ext cx="468529" cy="178127"/>
          </a:xfrm>
          <a:prstGeom prst="rightArrow">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rechts 43"/>
          <p:cNvSpPr/>
          <p:nvPr/>
        </p:nvSpPr>
        <p:spPr>
          <a:xfrm rot="5400000">
            <a:off x="4920610" y="1743996"/>
            <a:ext cx="468529" cy="178127"/>
          </a:xfrm>
          <a:prstGeom prst="rightArrow">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45"/>
          <p:cNvSpPr txBox="1"/>
          <p:nvPr/>
        </p:nvSpPr>
        <p:spPr>
          <a:xfrm>
            <a:off x="5472633" y="1735844"/>
            <a:ext cx="1229339" cy="276999"/>
          </a:xfrm>
          <a:prstGeom prst="rect">
            <a:avLst/>
          </a:prstGeom>
          <a:solidFill>
            <a:srgbClr val="FFFF00"/>
          </a:solidFill>
        </p:spPr>
        <p:txBody>
          <a:bodyPr wrap="square" rtlCol="0">
            <a:spAutoFit/>
          </a:bodyPr>
          <a:lstStyle/>
          <a:p>
            <a:pPr algn="ctr"/>
            <a:r>
              <a:rPr lang="de-CH" sz="1200" b="1" dirty="0">
                <a:solidFill>
                  <a:srgbClr val="002060"/>
                </a:solidFill>
              </a:rPr>
              <a:t>CROSSOVER</a:t>
            </a:r>
            <a:endParaRPr lang="de-DE" sz="1200" b="1" dirty="0">
              <a:solidFill>
                <a:srgbClr val="002060"/>
              </a:solidFill>
            </a:endParaRPr>
          </a:p>
        </p:txBody>
      </p:sp>
      <p:sp>
        <p:nvSpPr>
          <p:cNvPr id="27" name="Pfeil nach rechts 59"/>
          <p:cNvSpPr/>
          <p:nvPr/>
        </p:nvSpPr>
        <p:spPr>
          <a:xfrm>
            <a:off x="6755003" y="1764228"/>
            <a:ext cx="684829" cy="182376"/>
          </a:xfrm>
          <a:prstGeom prst="rightArrow">
            <a:avLst/>
          </a:prstGeom>
          <a:solidFill>
            <a:schemeClr val="bg1"/>
          </a:solidFill>
          <a:ln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Geschweifte Klammer links 62"/>
          <p:cNvSpPr/>
          <p:nvPr/>
        </p:nvSpPr>
        <p:spPr>
          <a:xfrm>
            <a:off x="7534220" y="290064"/>
            <a:ext cx="284718" cy="3124563"/>
          </a:xfrm>
          <a:prstGeom prst="leftBrace">
            <a:avLst/>
          </a:prstGeom>
          <a:ln w="9525" cmpd="sng">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 name="Flussdiagramm: Prozess 63"/>
          <p:cNvSpPr/>
          <p:nvPr/>
        </p:nvSpPr>
        <p:spPr>
          <a:xfrm>
            <a:off x="7810706" y="1584644"/>
            <a:ext cx="1282028" cy="235725"/>
          </a:xfrm>
          <a:prstGeom prst="flowChart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a:p>
            <a:pPr algn="ctr"/>
            <a:r>
              <a:rPr lang="de-CH" sz="1200" b="1" dirty="0">
                <a:solidFill>
                  <a:srgbClr val="0036A2"/>
                </a:solidFill>
              </a:rPr>
              <a:t>45-DAY </a:t>
            </a:r>
            <a:r>
              <a:rPr lang="de-CH" sz="1200" b="1" dirty="0" err="1">
                <a:solidFill>
                  <a:srgbClr val="0036A2"/>
                </a:solidFill>
              </a:rPr>
              <a:t>fu</a:t>
            </a:r>
            <a:endParaRPr lang="de-DE" sz="1200" b="1" dirty="0">
              <a:solidFill>
                <a:srgbClr val="0036A2"/>
              </a:solidFill>
            </a:endParaRPr>
          </a:p>
          <a:p>
            <a:pPr algn="ctr"/>
            <a:endParaRPr lang="de-DE" dirty="0"/>
          </a:p>
        </p:txBody>
      </p:sp>
      <p:cxnSp>
        <p:nvCxnSpPr>
          <p:cNvPr id="31" name="Gerader Verbinder 68"/>
          <p:cNvCxnSpPr/>
          <p:nvPr/>
        </p:nvCxnSpPr>
        <p:spPr>
          <a:xfrm>
            <a:off x="4778431" y="4072694"/>
            <a:ext cx="4488660" cy="256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81"/>
          <p:cNvCxnSpPr/>
          <p:nvPr/>
        </p:nvCxnSpPr>
        <p:spPr>
          <a:xfrm>
            <a:off x="4778278" y="3787464"/>
            <a:ext cx="0" cy="2838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82"/>
          <p:cNvCxnSpPr/>
          <p:nvPr/>
        </p:nvCxnSpPr>
        <p:spPr>
          <a:xfrm>
            <a:off x="8409806" y="3798186"/>
            <a:ext cx="0" cy="2838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feld 91"/>
          <p:cNvSpPr txBox="1"/>
          <p:nvPr/>
        </p:nvSpPr>
        <p:spPr>
          <a:xfrm>
            <a:off x="4635309" y="4521438"/>
            <a:ext cx="285940" cy="276999"/>
          </a:xfrm>
          <a:prstGeom prst="rect">
            <a:avLst/>
          </a:prstGeom>
          <a:noFill/>
        </p:spPr>
        <p:txBody>
          <a:bodyPr wrap="square" rtlCol="0">
            <a:spAutoFit/>
          </a:bodyPr>
          <a:lstStyle/>
          <a:p>
            <a:r>
              <a:rPr lang="en-US" sz="1200" b="1" dirty="0"/>
              <a:t>O</a:t>
            </a:r>
          </a:p>
        </p:txBody>
      </p:sp>
      <p:sp>
        <p:nvSpPr>
          <p:cNvPr id="37" name="Textfeld 92"/>
          <p:cNvSpPr txBox="1"/>
          <p:nvPr/>
        </p:nvSpPr>
        <p:spPr>
          <a:xfrm>
            <a:off x="8122313" y="4067795"/>
            <a:ext cx="794675" cy="246221"/>
          </a:xfrm>
          <a:prstGeom prst="rect">
            <a:avLst/>
          </a:prstGeom>
          <a:noFill/>
        </p:spPr>
        <p:txBody>
          <a:bodyPr wrap="square" rtlCol="0">
            <a:spAutoFit/>
          </a:bodyPr>
          <a:lstStyle/>
          <a:p>
            <a:r>
              <a:rPr lang="en-US" sz="1000" b="1" dirty="0">
                <a:solidFill>
                  <a:schemeClr val="tx1"/>
                </a:solidFill>
              </a:rPr>
              <a:t>45 ± 7</a:t>
            </a:r>
          </a:p>
        </p:txBody>
      </p:sp>
      <p:sp>
        <p:nvSpPr>
          <p:cNvPr id="39" name="Textfeld 94"/>
          <p:cNvSpPr txBox="1"/>
          <p:nvPr/>
        </p:nvSpPr>
        <p:spPr>
          <a:xfrm>
            <a:off x="6341519" y="4070633"/>
            <a:ext cx="2695285" cy="246221"/>
          </a:xfrm>
          <a:prstGeom prst="rect">
            <a:avLst/>
          </a:prstGeom>
          <a:noFill/>
        </p:spPr>
        <p:txBody>
          <a:bodyPr wrap="square" rtlCol="0">
            <a:spAutoFit/>
          </a:bodyPr>
          <a:lstStyle/>
          <a:p>
            <a:r>
              <a:rPr lang="en-US" sz="1000" dirty="0">
                <a:solidFill>
                  <a:schemeClr val="tx1"/>
                </a:solidFill>
              </a:rPr>
              <a:t>Days after LAAC</a:t>
            </a:r>
          </a:p>
        </p:txBody>
      </p:sp>
      <p:cxnSp>
        <p:nvCxnSpPr>
          <p:cNvPr id="42" name="Gerader Verbinder 98"/>
          <p:cNvCxnSpPr/>
          <p:nvPr/>
        </p:nvCxnSpPr>
        <p:spPr>
          <a:xfrm>
            <a:off x="4778279" y="3935734"/>
            <a:ext cx="4365721" cy="17004"/>
          </a:xfrm>
          <a:prstGeom prst="line">
            <a:avLst/>
          </a:prstGeom>
          <a:ln w="190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Gerader Verbinder 104"/>
          <p:cNvCxnSpPr/>
          <p:nvPr/>
        </p:nvCxnSpPr>
        <p:spPr>
          <a:xfrm>
            <a:off x="4778278" y="3764741"/>
            <a:ext cx="4365722" cy="20954"/>
          </a:xfrm>
          <a:prstGeom prst="line">
            <a:avLst/>
          </a:prstGeom>
          <a:ln w="19050"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Textfeld 107"/>
          <p:cNvSpPr txBox="1"/>
          <p:nvPr/>
        </p:nvSpPr>
        <p:spPr>
          <a:xfrm>
            <a:off x="3789101" y="3630352"/>
            <a:ext cx="713034" cy="246221"/>
          </a:xfrm>
          <a:prstGeom prst="rect">
            <a:avLst/>
          </a:prstGeom>
          <a:noFill/>
        </p:spPr>
        <p:txBody>
          <a:bodyPr wrap="square" rtlCol="0">
            <a:spAutoFit/>
          </a:bodyPr>
          <a:lstStyle/>
          <a:p>
            <a:r>
              <a:rPr lang="en-US" sz="1000" b="1" dirty="0">
                <a:solidFill>
                  <a:schemeClr val="tx1"/>
                </a:solidFill>
              </a:rPr>
              <a:t>ASA</a:t>
            </a:r>
          </a:p>
        </p:txBody>
      </p:sp>
      <p:sp>
        <p:nvSpPr>
          <p:cNvPr id="47" name="Textfeld 109"/>
          <p:cNvSpPr txBox="1"/>
          <p:nvPr/>
        </p:nvSpPr>
        <p:spPr>
          <a:xfrm>
            <a:off x="3750564" y="3806350"/>
            <a:ext cx="1018007" cy="400110"/>
          </a:xfrm>
          <a:prstGeom prst="rect">
            <a:avLst/>
          </a:prstGeom>
          <a:noFill/>
        </p:spPr>
        <p:txBody>
          <a:bodyPr wrap="square" rtlCol="0">
            <a:spAutoFit/>
          </a:bodyPr>
          <a:lstStyle/>
          <a:p>
            <a:r>
              <a:rPr lang="en-US" sz="1000" b="1" dirty="0">
                <a:solidFill>
                  <a:schemeClr val="tx1"/>
                </a:solidFill>
              </a:rPr>
              <a:t>Clopidogrel or (N)OAC</a:t>
            </a:r>
          </a:p>
        </p:txBody>
      </p:sp>
      <p:cxnSp>
        <p:nvCxnSpPr>
          <p:cNvPr id="48" name="Gerader Verbinder 110"/>
          <p:cNvCxnSpPr/>
          <p:nvPr/>
        </p:nvCxnSpPr>
        <p:spPr>
          <a:xfrm>
            <a:off x="1118478" y="2308818"/>
            <a:ext cx="1" cy="335114"/>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50" name="Grafik 5"/>
          <p:cNvPicPr>
            <a:picLocks noChangeAspect="1"/>
          </p:cNvPicPr>
          <p:nvPr/>
        </p:nvPicPr>
        <p:blipFill>
          <a:blip r:embed="rId4"/>
          <a:stretch>
            <a:fillRect/>
          </a:stretch>
        </p:blipFill>
        <p:spPr>
          <a:xfrm>
            <a:off x="7939571" y="2391750"/>
            <a:ext cx="989081" cy="975654"/>
          </a:xfrm>
          <a:prstGeom prst="rect">
            <a:avLst/>
          </a:prstGeom>
        </p:spPr>
      </p:pic>
      <p:pic>
        <p:nvPicPr>
          <p:cNvPr id="52" name="Grafik 6"/>
          <p:cNvPicPr>
            <a:picLocks noChangeAspect="1"/>
          </p:cNvPicPr>
          <p:nvPr/>
        </p:nvPicPr>
        <p:blipFill>
          <a:blip r:embed="rId5"/>
          <a:stretch>
            <a:fillRect/>
          </a:stretch>
        </p:blipFill>
        <p:spPr>
          <a:xfrm>
            <a:off x="7939571" y="339563"/>
            <a:ext cx="989297" cy="982076"/>
          </a:xfrm>
          <a:prstGeom prst="rect">
            <a:avLst/>
          </a:prstGeom>
        </p:spPr>
      </p:pic>
      <p:sp>
        <p:nvSpPr>
          <p:cNvPr id="8" name="Textfeld 13"/>
          <p:cNvSpPr txBox="1"/>
          <p:nvPr/>
        </p:nvSpPr>
        <p:spPr>
          <a:xfrm>
            <a:off x="-3489" y="4403230"/>
            <a:ext cx="3689959" cy="707886"/>
          </a:xfrm>
          <a:prstGeom prst="rect">
            <a:avLst/>
          </a:prstGeom>
          <a:solidFill>
            <a:srgbClr val="002E4B"/>
          </a:solidFill>
        </p:spPr>
        <p:txBody>
          <a:bodyPr wrap="square" rtlCol="0">
            <a:spAutoFit/>
          </a:bodyPr>
          <a:lstStyle/>
          <a:p>
            <a:pPr marL="171450" indent="-171450">
              <a:buFontTx/>
              <a:buChar char="-"/>
            </a:pPr>
            <a:r>
              <a:rPr lang="en-US" sz="1000" dirty="0">
                <a:solidFill>
                  <a:schemeClr val="tx1"/>
                </a:solidFill>
              </a:rPr>
              <a:t>Medical and drug history assessment</a:t>
            </a:r>
          </a:p>
          <a:p>
            <a:pPr marL="171450" indent="-171450">
              <a:buFontTx/>
              <a:buChar char="-"/>
            </a:pPr>
            <a:r>
              <a:rPr lang="en-US" sz="1000" dirty="0">
                <a:solidFill>
                  <a:schemeClr val="tx1"/>
                </a:solidFill>
              </a:rPr>
              <a:t>Laboratory tests</a:t>
            </a:r>
          </a:p>
          <a:p>
            <a:pPr marL="171450" indent="-171450">
              <a:buFontTx/>
              <a:buChar char="-"/>
            </a:pPr>
            <a:r>
              <a:rPr lang="en-US" sz="1000" dirty="0">
                <a:solidFill>
                  <a:schemeClr val="tx1"/>
                </a:solidFill>
              </a:rPr>
              <a:t>TEE (optional if </a:t>
            </a:r>
            <a:r>
              <a:rPr lang="en-US" sz="1000" dirty="0" err="1">
                <a:solidFill>
                  <a:schemeClr val="tx1"/>
                </a:solidFill>
              </a:rPr>
              <a:t>intraprocedural</a:t>
            </a:r>
            <a:r>
              <a:rPr lang="en-US" sz="1000" dirty="0">
                <a:solidFill>
                  <a:schemeClr val="tx1"/>
                </a:solidFill>
              </a:rPr>
              <a:t> TEE)</a:t>
            </a:r>
          </a:p>
          <a:p>
            <a:pPr marL="171450" indent="-171450">
              <a:buFontTx/>
              <a:buChar char="-"/>
            </a:pPr>
            <a:r>
              <a:rPr lang="en-US" sz="1000" b="1" dirty="0">
                <a:solidFill>
                  <a:schemeClr val="tx1"/>
                </a:solidFill>
              </a:rPr>
              <a:t>CCTA</a:t>
            </a:r>
            <a:endParaRPr lang="de-DE" sz="1000" dirty="0">
              <a:solidFill>
                <a:schemeClr val="tx1"/>
              </a:solidFill>
            </a:endParaRPr>
          </a:p>
        </p:txBody>
      </p:sp>
      <p:sp>
        <p:nvSpPr>
          <p:cNvPr id="55" name="Textfeld 13"/>
          <p:cNvSpPr txBox="1"/>
          <p:nvPr/>
        </p:nvSpPr>
        <p:spPr>
          <a:xfrm>
            <a:off x="3676063" y="4399281"/>
            <a:ext cx="2708261" cy="707886"/>
          </a:xfrm>
          <a:prstGeom prst="rect">
            <a:avLst/>
          </a:prstGeom>
          <a:solidFill>
            <a:srgbClr val="002E4B"/>
          </a:solidFill>
        </p:spPr>
        <p:txBody>
          <a:bodyPr wrap="square" rtlCol="0">
            <a:spAutoFit/>
          </a:bodyPr>
          <a:lstStyle/>
          <a:p>
            <a:pPr marL="171450" indent="-171450">
              <a:buFontTx/>
              <a:buChar char="-"/>
            </a:pPr>
            <a:endParaRPr lang="en-US" sz="1000" dirty="0">
              <a:solidFill>
                <a:schemeClr val="tx1"/>
              </a:solidFill>
            </a:endParaRPr>
          </a:p>
          <a:p>
            <a:pPr marL="171450" indent="-171450">
              <a:buFontTx/>
              <a:buChar char="-"/>
            </a:pPr>
            <a:r>
              <a:rPr lang="en-US" sz="1000" dirty="0" err="1">
                <a:solidFill>
                  <a:schemeClr val="tx1"/>
                </a:solidFill>
              </a:rPr>
              <a:t>Intraprocedural</a:t>
            </a:r>
            <a:r>
              <a:rPr lang="en-US" sz="1000" dirty="0">
                <a:solidFill>
                  <a:schemeClr val="tx1"/>
                </a:solidFill>
              </a:rPr>
              <a:t> TEE/ICE</a:t>
            </a:r>
          </a:p>
          <a:p>
            <a:pPr marL="171450" indent="-171450">
              <a:buFontTx/>
              <a:buChar char="-"/>
            </a:pPr>
            <a:r>
              <a:rPr lang="en-US" sz="1000" dirty="0">
                <a:solidFill>
                  <a:schemeClr val="tx1"/>
                </a:solidFill>
              </a:rPr>
              <a:t>Randomization</a:t>
            </a:r>
          </a:p>
          <a:p>
            <a:endParaRPr lang="de-DE" sz="1000" dirty="0">
              <a:solidFill>
                <a:schemeClr val="tx1"/>
              </a:solidFill>
            </a:endParaRPr>
          </a:p>
        </p:txBody>
      </p:sp>
      <p:sp>
        <p:nvSpPr>
          <p:cNvPr id="56" name="Textfeld 13"/>
          <p:cNvSpPr txBox="1"/>
          <p:nvPr/>
        </p:nvSpPr>
        <p:spPr>
          <a:xfrm>
            <a:off x="6376283" y="4393851"/>
            <a:ext cx="2767717" cy="707886"/>
          </a:xfrm>
          <a:prstGeom prst="rect">
            <a:avLst/>
          </a:prstGeom>
          <a:solidFill>
            <a:srgbClr val="002E4B"/>
          </a:solidFill>
        </p:spPr>
        <p:txBody>
          <a:bodyPr wrap="square" rtlCol="0">
            <a:spAutoFit/>
          </a:bodyPr>
          <a:lstStyle/>
          <a:p>
            <a:pPr marL="171450" indent="-171450">
              <a:buFontTx/>
              <a:buChar char="-"/>
            </a:pPr>
            <a:endParaRPr lang="en-US" sz="1000" dirty="0">
              <a:solidFill>
                <a:schemeClr val="tx1"/>
              </a:solidFill>
            </a:endParaRPr>
          </a:p>
          <a:p>
            <a:pPr marL="171450" indent="-171450">
              <a:buFontTx/>
              <a:buChar char="-"/>
            </a:pPr>
            <a:r>
              <a:rPr lang="en-US" sz="1000" dirty="0">
                <a:solidFill>
                  <a:schemeClr val="tx1"/>
                </a:solidFill>
              </a:rPr>
              <a:t>Medical and drug history assessment</a:t>
            </a:r>
          </a:p>
          <a:p>
            <a:pPr marL="171450" indent="-171450">
              <a:buFontTx/>
              <a:buChar char="-"/>
            </a:pPr>
            <a:r>
              <a:rPr lang="en-US" sz="1000" dirty="0">
                <a:solidFill>
                  <a:schemeClr val="tx1"/>
                </a:solidFill>
              </a:rPr>
              <a:t>TEE</a:t>
            </a:r>
          </a:p>
          <a:p>
            <a:pPr marL="171450" indent="-171450">
              <a:buFontTx/>
              <a:buChar char="-"/>
            </a:pPr>
            <a:r>
              <a:rPr lang="en-US" sz="1000" dirty="0">
                <a:solidFill>
                  <a:schemeClr val="tx1"/>
                </a:solidFill>
              </a:rPr>
              <a:t>CCTA</a:t>
            </a:r>
          </a:p>
        </p:txBody>
      </p:sp>
      <p:cxnSp>
        <p:nvCxnSpPr>
          <p:cNvPr id="60" name="Straight Connector 59"/>
          <p:cNvCxnSpPr/>
          <p:nvPr/>
        </p:nvCxnSpPr>
        <p:spPr bwMode="auto">
          <a:xfrm flipV="1">
            <a:off x="0" y="4393851"/>
            <a:ext cx="9144000" cy="9379"/>
          </a:xfrm>
          <a:prstGeom prst="line">
            <a:avLst/>
          </a:prstGeom>
          <a:solidFill>
            <a:schemeClr val="accent1"/>
          </a:solidFill>
          <a:ln w="9525" cap="flat" cmpd="sng" algn="ctr">
            <a:solidFill>
              <a:srgbClr val="FFFF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Flussdiagramm: Prozess 4"/>
          <p:cNvSpPr/>
          <p:nvPr/>
        </p:nvSpPr>
        <p:spPr>
          <a:xfrm>
            <a:off x="303045" y="884120"/>
            <a:ext cx="1666725" cy="296438"/>
          </a:xfrm>
          <a:prstGeom prst="flowChartProcess">
            <a:avLst/>
          </a:prstGeom>
          <a:solidFill>
            <a:schemeClr val="bg1"/>
          </a:solidFill>
          <a:ln>
            <a:solidFill>
              <a:srgbClr val="4A5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a:p>
            <a:pPr algn="ctr"/>
            <a:r>
              <a:rPr lang="de-CH" sz="1200" dirty="0">
                <a:solidFill>
                  <a:schemeClr val="tx1"/>
                </a:solidFill>
              </a:rPr>
              <a:t>Screening phase</a:t>
            </a:r>
            <a:endParaRPr lang="de-DE" sz="1200" dirty="0">
              <a:solidFill>
                <a:schemeClr val="tx1"/>
              </a:solidFill>
            </a:endParaRPr>
          </a:p>
          <a:p>
            <a:pPr algn="ctr"/>
            <a:endParaRPr lang="de-DE" dirty="0"/>
          </a:p>
        </p:txBody>
      </p:sp>
    </p:spTree>
    <p:extLst>
      <p:ext uri="{BB962C8B-B14F-4D97-AF65-F5344CB8AC3E}">
        <p14:creationId xmlns:p14="http://schemas.microsoft.com/office/powerpoint/2010/main" val="47563385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739" y="4276966"/>
            <a:ext cx="1081261" cy="810802"/>
          </a:xfrm>
          <a:prstGeom prst="rect">
            <a:avLst/>
          </a:prstGeom>
        </p:spPr>
      </p:pic>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3000" dirty="0">
                <a:solidFill>
                  <a:srgbClr val="FFFF00"/>
                </a:solidFill>
              </a:rPr>
              <a:t>Study Endpoints</a:t>
            </a:r>
            <a:endParaRPr lang="de-CH" sz="3000" dirty="0">
              <a:solidFill>
                <a:srgbClr val="FFFF00"/>
              </a:solidFill>
            </a:endParaRPr>
          </a:p>
        </p:txBody>
      </p:sp>
      <p:pic>
        <p:nvPicPr>
          <p:cNvPr id="4" name="Graphic 5">
            <a:extLst>
              <a:ext uri="{FF2B5EF4-FFF2-40B4-BE49-F238E27FC236}">
                <a16:creationId xmlns:a16="http://schemas.microsoft.com/office/drawing/2014/main" id="{D6999653-D5B9-4C6B-889B-3ABEB416CB2D}"/>
              </a:ext>
            </a:extLst>
          </p:cNvPr>
          <p:cNvPicPr>
            <a:picLocks noChangeAspect="1"/>
          </p:cNvPicPr>
          <p:nvPr/>
        </p:nvPicPr>
        <p:blipFill>
          <a:blip r:embed="rId4" cstate="print">
            <a:alphaModFix amt="35000"/>
            <a:extLst>
              <a:ext uri="{28A0092B-C50C-407E-A947-70E740481C1C}">
                <a14:useLocalDpi xmlns:a14="http://schemas.microsoft.com/office/drawing/2010/main" val="0"/>
              </a:ext>
            </a:extLst>
          </a:blip>
          <a:srcRect/>
          <a:stretch/>
        </p:blipFill>
        <p:spPr>
          <a:xfrm>
            <a:off x="7689162" y="111391"/>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sp>
        <p:nvSpPr>
          <p:cNvPr id="5" name="Rectangle 4"/>
          <p:cNvSpPr txBox="1">
            <a:spLocks noChangeArrowheads="1"/>
          </p:cNvSpPr>
          <p:nvPr/>
        </p:nvSpPr>
        <p:spPr bwMode="auto">
          <a:xfrm>
            <a:off x="77789" y="1455103"/>
            <a:ext cx="2990806"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2000" dirty="0">
                <a:solidFill>
                  <a:srgbClr val="FFFF00"/>
                </a:solidFill>
              </a:rPr>
              <a:t>Primary Endpoint</a:t>
            </a:r>
            <a:endParaRPr lang="de-CH" sz="2000" dirty="0">
              <a:solidFill>
                <a:srgbClr val="FFFF00"/>
              </a:solidFill>
            </a:endParaRPr>
          </a:p>
        </p:txBody>
      </p:sp>
      <p:sp>
        <p:nvSpPr>
          <p:cNvPr id="8" name="Rectangle 4"/>
          <p:cNvSpPr txBox="1">
            <a:spLocks noChangeArrowheads="1"/>
          </p:cNvSpPr>
          <p:nvPr/>
        </p:nvSpPr>
        <p:spPr bwMode="auto">
          <a:xfrm>
            <a:off x="77789" y="2932451"/>
            <a:ext cx="2990806"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2000" dirty="0">
                <a:solidFill>
                  <a:srgbClr val="FFFF00"/>
                </a:solidFill>
              </a:rPr>
              <a:t>Secondary Endpoints</a:t>
            </a:r>
            <a:endParaRPr lang="de-CH" sz="2000" dirty="0">
              <a:solidFill>
                <a:srgbClr val="FFFF00"/>
              </a:solidFill>
            </a:endParaRPr>
          </a:p>
        </p:txBody>
      </p:sp>
      <p:sp>
        <p:nvSpPr>
          <p:cNvPr id="3" name="TextBox 2"/>
          <p:cNvSpPr txBox="1"/>
          <p:nvPr/>
        </p:nvSpPr>
        <p:spPr>
          <a:xfrm>
            <a:off x="3143023" y="3280146"/>
            <a:ext cx="6000977" cy="1384995"/>
          </a:xfrm>
          <a:prstGeom prst="rect">
            <a:avLst/>
          </a:prstGeom>
          <a:noFill/>
        </p:spPr>
        <p:txBody>
          <a:bodyPr wrap="square" rtlCol="0">
            <a:spAutoFit/>
          </a:bodyPr>
          <a:lstStyle/>
          <a:p>
            <a:pPr marL="285750" indent="-285750">
              <a:buFont typeface="Arial" panose="020B0604020202020204" pitchFamily="34" charset="0"/>
              <a:buChar char="•"/>
            </a:pPr>
            <a:r>
              <a:rPr lang="en-GB" alt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PDL at 45-day TEE </a:t>
            </a:r>
          </a:p>
          <a:p>
            <a:pPr marL="285750" indent="-285750">
              <a:buFont typeface="Arial" panose="020B0604020202020204" pitchFamily="34" charset="0"/>
              <a:buChar char="•"/>
            </a:pPr>
            <a:r>
              <a:rPr lang="en-US" alt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DRT at 45-day TEE and CCTA </a:t>
            </a:r>
          </a:p>
          <a:p>
            <a:pPr marL="285750" indent="-285750">
              <a:buFont typeface="Arial" panose="020B0604020202020204" pitchFamily="34" charset="0"/>
              <a:buChar char="•"/>
            </a:pPr>
            <a:r>
              <a:rPr lang="en-GB" alt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Procedural complications</a:t>
            </a:r>
          </a:p>
          <a:p>
            <a:pPr marL="285750" indent="-285750">
              <a:buFont typeface="Arial" panose="020B0604020202020204" pitchFamily="34" charset="0"/>
              <a:buChar char="•"/>
            </a:pPr>
            <a:r>
              <a:rPr lang="en-US" alt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Clinical outcomes at 45 days:</a:t>
            </a:r>
          </a:p>
          <a:p>
            <a:pPr marL="742950" lvl="1" indent="-285750">
              <a:buFont typeface="Arial" panose="020B0604020202020204" pitchFamily="34" charset="0"/>
              <a:buChar char="•"/>
            </a:pPr>
            <a:r>
              <a:rPr lang="en-US" alt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Composite of CV death, stroke or systemic embolism</a:t>
            </a:r>
          </a:p>
          <a:p>
            <a:pPr marL="742950" lvl="1" indent="-285750">
              <a:buFont typeface="Arial" panose="020B0604020202020204" pitchFamily="34" charset="0"/>
              <a:buChar char="•"/>
            </a:pPr>
            <a:r>
              <a:rPr lang="en-US" alt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All bleedings (BARC 1-5)</a:t>
            </a:r>
            <a:endParaRPr lang="en-US" sz="1400" i="0" dirty="0">
              <a:solidFill>
                <a:schemeClr val="tx1"/>
              </a:solidFill>
            </a:endParaRPr>
          </a:p>
        </p:txBody>
      </p:sp>
      <p:sp>
        <p:nvSpPr>
          <p:cNvPr id="12"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p:cNvSpPr txBox="1"/>
          <p:nvPr/>
        </p:nvSpPr>
        <p:spPr>
          <a:xfrm>
            <a:off x="3143023" y="1476738"/>
            <a:ext cx="2684571" cy="954107"/>
          </a:xfrm>
          <a:prstGeom prst="rect">
            <a:avLst/>
          </a:prstGeom>
          <a:noFill/>
        </p:spPr>
        <p:txBody>
          <a:bodyPr wrap="square" rtlCol="0">
            <a:spAutoFit/>
          </a:bodyPr>
          <a:lstStyle/>
          <a:p>
            <a:r>
              <a:rPr lang="de-CH" alt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The Composite </a:t>
            </a:r>
            <a:r>
              <a:rPr lang="de-CH" altLang="en-US" sz="1400" b="0" i="0" dirty="0" err="1">
                <a:solidFill>
                  <a:schemeClr val="tx1"/>
                </a:solidFill>
                <a:latin typeface="Arial" panose="020B0604020202020204" pitchFamily="34" charset="0"/>
                <a:ea typeface="Calibri" panose="020F0502020204030204" pitchFamily="34" charset="0"/>
                <a:cs typeface="Arial" panose="020B0604020202020204" pitchFamily="34" charset="0"/>
              </a:rPr>
              <a:t>of</a:t>
            </a:r>
            <a:r>
              <a:rPr lang="de-CH" alt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altLang="en-US" sz="1400" i="0" dirty="0">
                <a:solidFill>
                  <a:schemeClr val="tx1"/>
                </a:solidFill>
                <a:latin typeface="Arial" panose="020B0604020202020204" pitchFamily="34" charset="0"/>
                <a:ea typeface="Calibri" panose="020F0502020204030204" pitchFamily="34" charset="0"/>
                <a:cs typeface="Arial" panose="020B0604020202020204" pitchFamily="34" charset="0"/>
              </a:rPr>
              <a:t>justified crossover </a:t>
            </a:r>
            <a:r>
              <a:rPr lang="en-US" alt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to the non-randomly allocated device </a:t>
            </a:r>
            <a:r>
              <a:rPr lang="de-CH" altLang="en-US" sz="1400" b="0" i="0" dirty="0" err="1">
                <a:solidFill>
                  <a:schemeClr val="tx1"/>
                </a:solidFill>
                <a:latin typeface="Arial" panose="020B0604020202020204" pitchFamily="34" charset="0"/>
                <a:ea typeface="Calibri" panose="020F0502020204030204" pitchFamily="34" charset="0"/>
                <a:cs typeface="Arial" panose="020B0604020202020204" pitchFamily="34" charset="0"/>
              </a:rPr>
              <a:t>and</a:t>
            </a:r>
            <a:endParaRPr lang="de-CH" altLang="en-US" sz="1400" b="0" i="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de-CH" alt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LAA </a:t>
            </a:r>
            <a:r>
              <a:rPr lang="de-CH" altLang="en-US" sz="1400" i="0" dirty="0" err="1">
                <a:solidFill>
                  <a:schemeClr val="tx1"/>
                </a:solidFill>
                <a:latin typeface="Arial" panose="020B0604020202020204" pitchFamily="34" charset="0"/>
                <a:ea typeface="Calibri" panose="020F0502020204030204" pitchFamily="34" charset="0"/>
                <a:cs typeface="Arial" panose="020B0604020202020204" pitchFamily="34" charset="0"/>
              </a:rPr>
              <a:t>patency</a:t>
            </a:r>
            <a:r>
              <a:rPr lang="de-CH" altLang="en-US" sz="1400" i="0" dirty="0">
                <a:solidFill>
                  <a:schemeClr val="tx1"/>
                </a:solidFill>
                <a:latin typeface="Arial" panose="020B0604020202020204" pitchFamily="34" charset="0"/>
                <a:ea typeface="Calibri" panose="020F0502020204030204" pitchFamily="34" charset="0"/>
                <a:cs typeface="Arial" panose="020B0604020202020204" pitchFamily="34" charset="0"/>
              </a:rPr>
              <a:t> at 45-day CCTA </a:t>
            </a:r>
            <a:endParaRPr lang="en-US" altLang="en-US" sz="1400" i="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5" name="Right Arrow 14"/>
          <p:cNvSpPr/>
          <p:nvPr/>
        </p:nvSpPr>
        <p:spPr bwMode="auto">
          <a:xfrm>
            <a:off x="6054422" y="1533148"/>
            <a:ext cx="668740" cy="238836"/>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6" name="Right Arrow 15"/>
          <p:cNvSpPr/>
          <p:nvPr/>
        </p:nvSpPr>
        <p:spPr bwMode="auto">
          <a:xfrm>
            <a:off x="6054422" y="2159904"/>
            <a:ext cx="668740" cy="238836"/>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7" name="TextBox 16"/>
          <p:cNvSpPr txBox="1"/>
          <p:nvPr/>
        </p:nvSpPr>
        <p:spPr>
          <a:xfrm>
            <a:off x="6723162" y="1456567"/>
            <a:ext cx="2284688" cy="553998"/>
          </a:xfrm>
          <a:prstGeom prst="rect">
            <a:avLst/>
          </a:prstGeom>
          <a:noFill/>
        </p:spPr>
        <p:txBody>
          <a:bodyPr wrap="square" rtlCol="0">
            <a:spAutoFit/>
          </a:bodyPr>
          <a:lstStyle/>
          <a:p>
            <a:pPr algn="ctr"/>
            <a:r>
              <a:rPr lang="en-US" altLang="en-US" sz="1000" b="0" i="0" dirty="0">
                <a:solidFill>
                  <a:schemeClr val="tx1"/>
                </a:solidFill>
                <a:latin typeface="Arial" panose="020B0604020202020204" pitchFamily="34" charset="0"/>
                <a:ea typeface="Calibri" panose="020F0502020204030204" pitchFamily="34" charset="0"/>
                <a:cs typeface="Arial" panose="020B0604020202020204" pitchFamily="34" charset="0"/>
              </a:rPr>
              <a:t>implantation of the non-randomized device </a:t>
            </a:r>
            <a:r>
              <a:rPr lang="en-US" altLang="en-US" sz="1000" i="0" u="sng" dirty="0">
                <a:solidFill>
                  <a:schemeClr val="tx1"/>
                </a:solidFill>
                <a:latin typeface="Arial" panose="020B0604020202020204" pitchFamily="34" charset="0"/>
                <a:ea typeface="Calibri" panose="020F0502020204030204" pitchFamily="34" charset="0"/>
                <a:cs typeface="Arial" panose="020B0604020202020204" pitchFamily="34" charset="0"/>
              </a:rPr>
              <a:t>after at least an attempt to implant the assigned device</a:t>
            </a:r>
          </a:p>
        </p:txBody>
      </p:sp>
      <p:sp>
        <p:nvSpPr>
          <p:cNvPr id="18" name="TextBox 17"/>
          <p:cNvSpPr txBox="1"/>
          <p:nvPr/>
        </p:nvSpPr>
        <p:spPr>
          <a:xfrm>
            <a:off x="6723162" y="2077135"/>
            <a:ext cx="2284688" cy="461665"/>
          </a:xfrm>
          <a:prstGeom prst="rect">
            <a:avLst/>
          </a:prstGeom>
          <a:noFill/>
        </p:spPr>
        <p:txBody>
          <a:bodyPr wrap="square" rtlCol="0">
            <a:spAutoFit/>
          </a:bodyPr>
          <a:lstStyle/>
          <a:p>
            <a:pPr algn="ctr"/>
            <a:r>
              <a:rPr lang="en-US" altLang="en-US" sz="1200" b="0" i="0" dirty="0">
                <a:solidFill>
                  <a:schemeClr val="tx1"/>
                </a:solidFill>
                <a:latin typeface="Arial" panose="020B0604020202020204" pitchFamily="34" charset="0"/>
                <a:ea typeface="Calibri" panose="020F0502020204030204" pitchFamily="34" charset="0"/>
                <a:cs typeface="Arial" panose="020B0604020202020204" pitchFamily="34" charset="0"/>
              </a:rPr>
              <a:t>LAA density </a:t>
            </a:r>
            <a:r>
              <a:rPr lang="en-US" altLang="en-US" sz="1200" i="0" dirty="0">
                <a:solidFill>
                  <a:schemeClr val="tx1"/>
                </a:solidFill>
                <a:latin typeface="Arial" panose="020B0604020202020204" pitchFamily="34" charset="0"/>
                <a:ea typeface="Calibri" panose="020F0502020204030204" pitchFamily="34" charset="0"/>
                <a:cs typeface="Arial" panose="020B0604020202020204" pitchFamily="34" charset="0"/>
              </a:rPr>
              <a:t>≥ 100 HU </a:t>
            </a:r>
            <a:r>
              <a:rPr lang="en-US" altLang="en-US" sz="1200" b="0" i="0" dirty="0">
                <a:solidFill>
                  <a:schemeClr val="tx1"/>
                </a:solidFill>
                <a:latin typeface="Arial" panose="020B0604020202020204" pitchFamily="34" charset="0"/>
                <a:ea typeface="Calibri" panose="020F0502020204030204" pitchFamily="34" charset="0"/>
                <a:cs typeface="Arial" panose="020B0604020202020204" pitchFamily="34" charset="0"/>
              </a:rPr>
              <a:t>or </a:t>
            </a:r>
          </a:p>
          <a:p>
            <a:pPr algn="ctr"/>
            <a:r>
              <a:rPr lang="en-US" altLang="en-US" sz="1200" i="0" dirty="0">
                <a:solidFill>
                  <a:schemeClr val="tx1"/>
                </a:solidFill>
                <a:latin typeface="Arial" panose="020B0604020202020204" pitchFamily="34" charset="0"/>
                <a:ea typeface="Calibri" panose="020F0502020204030204" pitchFamily="34" charset="0"/>
                <a:cs typeface="Arial" panose="020B0604020202020204" pitchFamily="34" charset="0"/>
              </a:rPr>
              <a:t>≥ 25% </a:t>
            </a:r>
            <a:r>
              <a:rPr lang="en-US" altLang="en-US" sz="1200" b="0" i="0" dirty="0">
                <a:solidFill>
                  <a:schemeClr val="tx1"/>
                </a:solidFill>
                <a:latin typeface="Arial" panose="020B0604020202020204" pitchFamily="34" charset="0"/>
                <a:ea typeface="Calibri" panose="020F0502020204030204" pitchFamily="34" charset="0"/>
                <a:cs typeface="Arial" panose="020B0604020202020204" pitchFamily="34" charset="0"/>
              </a:rPr>
              <a:t>of that of the LA</a:t>
            </a:r>
            <a:endParaRPr lang="en-US" altLang="en-US" sz="1200" i="0" u="sng"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9" name="Rectangle 4"/>
          <p:cNvSpPr txBox="1">
            <a:spLocks noChangeArrowheads="1"/>
          </p:cNvSpPr>
          <p:nvPr/>
        </p:nvSpPr>
        <p:spPr bwMode="auto">
          <a:xfrm>
            <a:off x="6388792" y="1128382"/>
            <a:ext cx="2990806"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1200" dirty="0">
                <a:solidFill>
                  <a:srgbClr val="FFFF00"/>
                </a:solidFill>
              </a:rPr>
              <a:t>DEFINITIONS</a:t>
            </a:r>
            <a:endParaRPr lang="de-CH" sz="1200" dirty="0">
              <a:solidFill>
                <a:srgbClr val="FFFF00"/>
              </a:solidFill>
            </a:endParaRPr>
          </a:p>
        </p:txBody>
      </p:sp>
      <p:sp>
        <p:nvSpPr>
          <p:cNvPr id="20" name="Left Brace 19"/>
          <p:cNvSpPr/>
          <p:nvPr/>
        </p:nvSpPr>
        <p:spPr bwMode="auto">
          <a:xfrm rot="16200000">
            <a:off x="7637000" y="1748649"/>
            <a:ext cx="349377" cy="1832109"/>
          </a:xfrm>
          <a:prstGeom prst="leftBrac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1" name="TextBox 20"/>
          <p:cNvSpPr txBox="1"/>
          <p:nvPr/>
        </p:nvSpPr>
        <p:spPr>
          <a:xfrm>
            <a:off x="6701146" y="2790786"/>
            <a:ext cx="2284688" cy="461665"/>
          </a:xfrm>
          <a:prstGeom prst="rect">
            <a:avLst/>
          </a:prstGeom>
          <a:noFill/>
        </p:spPr>
        <p:txBody>
          <a:bodyPr wrap="square" rtlCol="0">
            <a:spAutoFit/>
          </a:bodyPr>
          <a:lstStyle/>
          <a:p>
            <a:pPr algn="ctr"/>
            <a:r>
              <a:rPr lang="de-CH" altLang="en-US" sz="1200" b="0" i="0" dirty="0" err="1">
                <a:solidFill>
                  <a:srgbClr val="FFFF00"/>
                </a:solidFill>
                <a:latin typeface="Arial" panose="020B0604020202020204" pitchFamily="34" charset="0"/>
                <a:ea typeface="Calibri" panose="020F0502020204030204" pitchFamily="34" charset="0"/>
                <a:cs typeface="Arial" panose="020B0604020202020204" pitchFamily="34" charset="0"/>
              </a:rPr>
              <a:t>Both</a:t>
            </a:r>
            <a:r>
              <a:rPr lang="de-CH" altLang="en-US" sz="1200" b="0" i="0"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de-CH" altLang="en-US" sz="1200" b="0" i="0" dirty="0" err="1">
                <a:solidFill>
                  <a:srgbClr val="FFFF00"/>
                </a:solidFill>
                <a:latin typeface="Arial" panose="020B0604020202020204" pitchFamily="34" charset="0"/>
                <a:ea typeface="Calibri" panose="020F0502020204030204" pitchFamily="34" charset="0"/>
                <a:cs typeface="Arial" panose="020B0604020202020204" pitchFamily="34" charset="0"/>
              </a:rPr>
              <a:t>components</a:t>
            </a:r>
            <a:r>
              <a:rPr lang="de-CH" altLang="en-US" sz="1200" b="0" i="0" dirty="0">
                <a:solidFill>
                  <a:srgbClr val="FFFF00"/>
                </a:solidFill>
                <a:latin typeface="Arial" panose="020B0604020202020204" pitchFamily="34" charset="0"/>
                <a:ea typeface="Calibri" panose="020F0502020204030204" pitchFamily="34" charset="0"/>
                <a:cs typeface="Arial" panose="020B0604020202020204" pitchFamily="34" charset="0"/>
              </a:rPr>
              <a:t> </a:t>
            </a:r>
          </a:p>
          <a:p>
            <a:pPr algn="ctr"/>
            <a:r>
              <a:rPr lang="de-CH" altLang="en-US" sz="1200" i="0" u="sng" dirty="0" err="1">
                <a:solidFill>
                  <a:srgbClr val="FFFF00"/>
                </a:solidFill>
                <a:latin typeface="Arial" panose="020B0604020202020204" pitchFamily="34" charset="0"/>
                <a:ea typeface="Calibri" panose="020F0502020204030204" pitchFamily="34" charset="0"/>
                <a:cs typeface="Arial" panose="020B0604020202020204" pitchFamily="34" charset="0"/>
              </a:rPr>
              <a:t>centrally</a:t>
            </a:r>
            <a:r>
              <a:rPr lang="de-CH" altLang="en-US" sz="1200" i="0" u="sng"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de-CH" altLang="en-US" sz="1200" i="0" u="sng" dirty="0" err="1">
                <a:solidFill>
                  <a:srgbClr val="FFFF00"/>
                </a:solidFill>
                <a:latin typeface="Arial" panose="020B0604020202020204" pitchFamily="34" charset="0"/>
                <a:ea typeface="Calibri" panose="020F0502020204030204" pitchFamily="34" charset="0"/>
                <a:cs typeface="Arial" panose="020B0604020202020204" pitchFamily="34" charset="0"/>
              </a:rPr>
              <a:t>evaluated</a:t>
            </a:r>
            <a:endParaRPr lang="en-US" altLang="en-US" sz="1200" i="0" u="sng"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184034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9" name="Straight Arrow Connector 188"/>
          <p:cNvCxnSpPr/>
          <p:nvPr/>
        </p:nvCxnSpPr>
        <p:spPr bwMode="auto">
          <a:xfrm flipH="1">
            <a:off x="7120261" y="4182931"/>
            <a:ext cx="1" cy="458388"/>
          </a:xfrm>
          <a:prstGeom prst="straightConnector1">
            <a:avLst/>
          </a:prstGeom>
          <a:solidFill>
            <a:schemeClr val="accent1"/>
          </a:solidFill>
          <a:ln w="1905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3000" dirty="0">
                <a:solidFill>
                  <a:srgbClr val="FFFF00"/>
                </a:solidFill>
              </a:rPr>
              <a:t>LAA Patency subtypes </a:t>
            </a:r>
            <a:endParaRPr lang="de-CH" sz="3000" dirty="0">
              <a:solidFill>
                <a:srgbClr val="FFFF00"/>
              </a:solidFill>
            </a:endParaRPr>
          </a:p>
        </p:txBody>
      </p:sp>
      <p:sp>
        <p:nvSpPr>
          <p:cNvPr id="25" name="Rechteck 120"/>
          <p:cNvSpPr/>
          <p:nvPr/>
        </p:nvSpPr>
        <p:spPr>
          <a:xfrm>
            <a:off x="53151" y="564356"/>
            <a:ext cx="1954244" cy="1353153"/>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LAA PATENCY DEFINITION:</a:t>
            </a:r>
          </a:p>
          <a:p>
            <a:pPr algn="ctr"/>
            <a:endParaRPr lang="en-US" sz="1200" b="1" dirty="0">
              <a:solidFill>
                <a:schemeClr val="tx1"/>
              </a:solidFill>
              <a:latin typeface="Times New Roman" panose="02020603050405020304" pitchFamily="18" charset="0"/>
              <a:cs typeface="Times New Roman" panose="02020603050405020304" pitchFamily="18" charset="0"/>
            </a:endParaRPr>
          </a:p>
          <a:p>
            <a:pPr algn="ctr"/>
            <a:r>
              <a:rPr lang="en-US" sz="1200" b="1" dirty="0">
                <a:solidFill>
                  <a:schemeClr val="tx1"/>
                </a:solidFill>
                <a:latin typeface="Times New Roman" panose="02020603050405020304" pitchFamily="18" charset="0"/>
                <a:cs typeface="Times New Roman" panose="02020603050405020304" pitchFamily="18" charset="0"/>
              </a:rPr>
              <a:t>LAA density ≥ 100 HU and/or </a:t>
            </a:r>
          </a:p>
          <a:p>
            <a:pPr algn="ctr"/>
            <a:r>
              <a:rPr lang="en-US" sz="1200" b="1" dirty="0">
                <a:solidFill>
                  <a:schemeClr val="tx1"/>
                </a:solidFill>
                <a:latin typeface="Times New Roman" panose="02020603050405020304" pitchFamily="18" charset="0"/>
                <a:cs typeface="Times New Roman" panose="02020603050405020304" pitchFamily="18" charset="0"/>
              </a:rPr>
              <a:t>LAA density ≥ 25% of that of the LA</a:t>
            </a:r>
            <a:endParaRPr lang="de-DE" sz="1200" b="1" dirty="0">
              <a:solidFill>
                <a:schemeClr val="tx1"/>
              </a:solidFill>
              <a:latin typeface="Times New Roman" panose="02020603050405020304" pitchFamily="18" charset="0"/>
              <a:cs typeface="Times New Roman" panose="02020603050405020304" pitchFamily="18" charset="0"/>
            </a:endParaRPr>
          </a:p>
        </p:txBody>
      </p:sp>
      <p:grpSp>
        <p:nvGrpSpPr>
          <p:cNvPr id="171" name="Group 170"/>
          <p:cNvGrpSpPr/>
          <p:nvPr/>
        </p:nvGrpSpPr>
        <p:grpSpPr>
          <a:xfrm>
            <a:off x="4066290" y="962547"/>
            <a:ext cx="1266100" cy="1333217"/>
            <a:chOff x="3057646" y="917260"/>
            <a:chExt cx="1266100" cy="1333217"/>
          </a:xfrm>
        </p:grpSpPr>
        <p:sp>
          <p:nvSpPr>
            <p:cNvPr id="94" name="Textfeld 71"/>
            <p:cNvSpPr txBox="1"/>
            <p:nvPr/>
          </p:nvSpPr>
          <p:spPr>
            <a:xfrm>
              <a:off x="3057646" y="1194978"/>
              <a:ext cx="250594" cy="276999"/>
            </a:xfrm>
            <a:prstGeom prst="rect">
              <a:avLst/>
            </a:prstGeom>
            <a:noFill/>
          </p:spPr>
          <p:txBody>
            <a:bodyPr wrap="square" rtlCol="0">
              <a:spAutoFit/>
            </a:bodyPr>
            <a:lstStyle/>
            <a:p>
              <a:r>
                <a:rPr lang="de-CH" sz="1200" dirty="0">
                  <a:solidFill>
                    <a:schemeClr val="bg1"/>
                  </a:solidFill>
                  <a:cs typeface="Times New Roman" panose="02020603050405020304" pitchFamily="18" charset="0"/>
                </a:rPr>
                <a:t>C</a:t>
              </a:r>
              <a:endParaRPr lang="de-DE" sz="1200" dirty="0">
                <a:solidFill>
                  <a:schemeClr val="bg1"/>
                </a:solidFill>
                <a:cs typeface="Times New Roman" panose="02020603050405020304" pitchFamily="18" charset="0"/>
              </a:endParaRPr>
            </a:p>
          </p:txBody>
        </p:sp>
        <p:sp>
          <p:nvSpPr>
            <p:cNvPr id="100" name="Rechteck 120"/>
            <p:cNvSpPr/>
            <p:nvPr/>
          </p:nvSpPr>
          <p:spPr>
            <a:xfrm>
              <a:off x="3117700" y="917260"/>
              <a:ext cx="999881" cy="36359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b="1" dirty="0">
                  <a:solidFill>
                    <a:schemeClr val="tx1"/>
                  </a:solidFill>
                  <a:latin typeface="Times New Roman" panose="02020603050405020304" pitchFamily="18" charset="0"/>
                  <a:cs typeface="Times New Roman" panose="02020603050405020304" pitchFamily="18" charset="0"/>
                </a:rPr>
                <a:t>PATENT LAA (PA)</a:t>
              </a:r>
              <a:endParaRPr lang="de-DE" sz="1000" b="1" dirty="0">
                <a:solidFill>
                  <a:schemeClr val="tx1"/>
                </a:solidFill>
                <a:latin typeface="Times New Roman" panose="02020603050405020304" pitchFamily="18" charset="0"/>
                <a:cs typeface="Times New Roman" panose="02020603050405020304" pitchFamily="18" charset="0"/>
              </a:endParaRPr>
            </a:p>
          </p:txBody>
        </p:sp>
        <p:cxnSp>
          <p:nvCxnSpPr>
            <p:cNvPr id="89" name="Gerader Verbinder 47"/>
            <p:cNvCxnSpPr>
              <a:endCxn id="92" idx="3"/>
            </p:cNvCxnSpPr>
            <p:nvPr/>
          </p:nvCxnSpPr>
          <p:spPr>
            <a:xfrm flipV="1">
              <a:off x="3667716" y="1409369"/>
              <a:ext cx="193757" cy="3551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0" name="Gerader Verbinder 48"/>
            <p:cNvCxnSpPr/>
            <p:nvPr/>
          </p:nvCxnSpPr>
          <p:spPr>
            <a:xfrm>
              <a:off x="3199202" y="2000619"/>
              <a:ext cx="45428" cy="97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1" name="Textfeld 49"/>
            <p:cNvSpPr txBox="1"/>
            <p:nvPr/>
          </p:nvSpPr>
          <p:spPr>
            <a:xfrm>
              <a:off x="3411488" y="1418881"/>
              <a:ext cx="331573" cy="830997"/>
            </a:xfrm>
            <a:prstGeom prst="rect">
              <a:avLst/>
            </a:prstGeom>
            <a:noFill/>
          </p:spPr>
          <p:txBody>
            <a:bodyPr wrap="square" rtlCol="0">
              <a:spAutoFit/>
            </a:bodyPr>
            <a:lstStyle/>
            <a:p>
              <a:r>
                <a:rPr lang="de-CH" sz="1200" dirty="0">
                  <a:solidFill>
                    <a:schemeClr val="bg1"/>
                  </a:solidFill>
                </a:rPr>
                <a:t>457 H</a:t>
              </a:r>
              <a:endParaRPr lang="de-DE" sz="1200" dirty="0">
                <a:solidFill>
                  <a:schemeClr val="bg1"/>
                </a:solidFill>
              </a:endParaRPr>
            </a:p>
          </p:txBody>
        </p:sp>
        <p:sp>
          <p:nvSpPr>
            <p:cNvPr id="92" name="Ellipse 50"/>
            <p:cNvSpPr/>
            <p:nvPr/>
          </p:nvSpPr>
          <p:spPr>
            <a:xfrm>
              <a:off x="3851456" y="1349417"/>
              <a:ext cx="68404" cy="70237"/>
            </a:xfrm>
            <a:prstGeom prst="ellipse">
              <a:avLst/>
            </a:prstGeom>
            <a:no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Ellipse 58"/>
            <p:cNvSpPr/>
            <p:nvPr/>
          </p:nvSpPr>
          <p:spPr>
            <a:xfrm>
              <a:off x="3118528" y="2000619"/>
              <a:ext cx="154951" cy="139723"/>
            </a:xfrm>
            <a:prstGeom prst="ellipse">
              <a:avLst/>
            </a:prstGeom>
            <a:no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1" name="Gerader Verbinder 47"/>
            <p:cNvCxnSpPr/>
            <p:nvPr/>
          </p:nvCxnSpPr>
          <p:spPr>
            <a:xfrm flipH="1">
              <a:off x="3199879" y="1870624"/>
              <a:ext cx="6983" cy="12368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02" name="Ellipse 50"/>
            <p:cNvSpPr/>
            <p:nvPr/>
          </p:nvSpPr>
          <p:spPr>
            <a:xfrm>
              <a:off x="3791903" y="1280854"/>
              <a:ext cx="54601" cy="57506"/>
            </a:xfrm>
            <a:prstGeom prst="ellipse">
              <a:avLst/>
            </a:prstGeom>
            <a:no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 name="Picture 102"/>
            <p:cNvPicPr preferRelativeResize="0">
              <a:picLocks/>
            </p:cNvPicPr>
            <p:nvPr/>
          </p:nvPicPr>
          <p:blipFill>
            <a:blip r:embed="rId3"/>
            <a:stretch>
              <a:fillRect/>
            </a:stretch>
          </p:blipFill>
          <p:spPr>
            <a:xfrm>
              <a:off x="3107628" y="1262111"/>
              <a:ext cx="1020153" cy="964964"/>
            </a:xfrm>
            <a:prstGeom prst="rect">
              <a:avLst/>
            </a:prstGeom>
          </p:spPr>
        </p:pic>
        <p:cxnSp>
          <p:nvCxnSpPr>
            <p:cNvPr id="104" name="Gerader Verbinder 47"/>
            <p:cNvCxnSpPr/>
            <p:nvPr/>
          </p:nvCxnSpPr>
          <p:spPr>
            <a:xfrm>
              <a:off x="3824709" y="1563201"/>
              <a:ext cx="95652" cy="11757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Gerader Verbinder 48"/>
            <p:cNvCxnSpPr/>
            <p:nvPr/>
          </p:nvCxnSpPr>
          <p:spPr>
            <a:xfrm>
              <a:off x="3093556" y="1643500"/>
              <a:ext cx="36261" cy="796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06" name="Textfeld 49"/>
            <p:cNvSpPr txBox="1"/>
            <p:nvPr/>
          </p:nvSpPr>
          <p:spPr>
            <a:xfrm>
              <a:off x="3857254" y="1474223"/>
              <a:ext cx="466492" cy="338554"/>
            </a:xfrm>
            <a:prstGeom prst="rect">
              <a:avLst/>
            </a:prstGeom>
            <a:noFill/>
          </p:spPr>
          <p:txBody>
            <a:bodyPr wrap="square" rtlCol="0">
              <a:spAutoFit/>
            </a:bodyPr>
            <a:lstStyle/>
            <a:p>
              <a:r>
                <a:rPr lang="de-CH" sz="800" dirty="0">
                  <a:solidFill>
                    <a:schemeClr val="tx1"/>
                  </a:solidFill>
                </a:rPr>
                <a:t>457 HU</a:t>
              </a:r>
              <a:endParaRPr lang="de-DE" sz="800" dirty="0">
                <a:solidFill>
                  <a:schemeClr val="tx1"/>
                </a:solidFill>
              </a:endParaRPr>
            </a:p>
          </p:txBody>
        </p:sp>
        <p:sp>
          <p:nvSpPr>
            <p:cNvPr id="107" name="Textfeld 53"/>
            <p:cNvSpPr txBox="1"/>
            <p:nvPr/>
          </p:nvSpPr>
          <p:spPr>
            <a:xfrm>
              <a:off x="3357932" y="2035033"/>
              <a:ext cx="559236" cy="215444"/>
            </a:xfrm>
            <a:prstGeom prst="rect">
              <a:avLst/>
            </a:prstGeom>
            <a:noFill/>
          </p:spPr>
          <p:txBody>
            <a:bodyPr wrap="square" rtlCol="0">
              <a:spAutoFit/>
            </a:bodyPr>
            <a:lstStyle/>
            <a:p>
              <a:r>
                <a:rPr lang="de-CH" sz="800" dirty="0">
                  <a:solidFill>
                    <a:schemeClr val="tx1"/>
                  </a:solidFill>
                </a:rPr>
                <a:t>526 HU</a:t>
              </a:r>
              <a:endParaRPr lang="de-DE" sz="800" dirty="0">
                <a:solidFill>
                  <a:schemeClr val="tx1"/>
                </a:solidFill>
              </a:endParaRPr>
            </a:p>
          </p:txBody>
        </p:sp>
        <p:sp>
          <p:nvSpPr>
            <p:cNvPr id="108" name="Ellipse 58"/>
            <p:cNvSpPr/>
            <p:nvPr/>
          </p:nvSpPr>
          <p:spPr>
            <a:xfrm>
              <a:off x="3121100" y="1702431"/>
              <a:ext cx="123686" cy="114397"/>
            </a:xfrm>
            <a:prstGeom prst="ellipse">
              <a:avLst/>
            </a:prstGeom>
            <a:no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9" name="Gerader Verbinder 47"/>
            <p:cNvCxnSpPr/>
            <p:nvPr/>
          </p:nvCxnSpPr>
          <p:spPr>
            <a:xfrm>
              <a:off x="3215523" y="1817943"/>
              <a:ext cx="249138" cy="26993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0" name="Ellipse 50"/>
            <p:cNvSpPr/>
            <p:nvPr/>
          </p:nvSpPr>
          <p:spPr>
            <a:xfrm>
              <a:off x="3788618" y="1515031"/>
              <a:ext cx="54831" cy="56696"/>
            </a:xfrm>
            <a:prstGeom prst="ellipse">
              <a:avLst/>
            </a:prstGeom>
            <a:no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7" name="Rechteck 120"/>
          <p:cNvSpPr/>
          <p:nvPr/>
        </p:nvSpPr>
        <p:spPr>
          <a:xfrm>
            <a:off x="7216880" y="962547"/>
            <a:ext cx="1015083" cy="367058"/>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b="1" dirty="0">
                <a:solidFill>
                  <a:schemeClr val="tx1"/>
                </a:solidFill>
                <a:latin typeface="Times New Roman" panose="02020603050405020304" pitchFamily="18" charset="0"/>
                <a:cs typeface="Times New Roman" panose="02020603050405020304" pitchFamily="18" charset="0"/>
              </a:rPr>
              <a:t>NON PATENT  LAA (NPA)</a:t>
            </a:r>
            <a:endParaRPr lang="de-DE" sz="1000" b="1" dirty="0">
              <a:solidFill>
                <a:schemeClr val="tx1"/>
              </a:solidFill>
              <a:latin typeface="Times New Roman" panose="02020603050405020304" pitchFamily="18" charset="0"/>
              <a:cs typeface="Times New Roman" panose="02020603050405020304" pitchFamily="18" charset="0"/>
            </a:endParaRPr>
          </a:p>
        </p:txBody>
      </p:sp>
      <p:pic>
        <p:nvPicPr>
          <p:cNvPr id="111" name="Picture 110"/>
          <p:cNvPicPr>
            <a:picLocks noChangeAspect="1"/>
          </p:cNvPicPr>
          <p:nvPr/>
        </p:nvPicPr>
        <p:blipFill>
          <a:blip r:embed="rId4"/>
          <a:stretch>
            <a:fillRect/>
          </a:stretch>
        </p:blipFill>
        <p:spPr>
          <a:xfrm>
            <a:off x="7214687" y="1325897"/>
            <a:ext cx="1017276" cy="964964"/>
          </a:xfrm>
          <a:prstGeom prst="rect">
            <a:avLst/>
          </a:prstGeom>
        </p:spPr>
      </p:pic>
      <p:cxnSp>
        <p:nvCxnSpPr>
          <p:cNvPr id="112" name="Gerader Verbinder 78"/>
          <p:cNvCxnSpPr>
            <a:stCxn id="114" idx="6"/>
          </p:cNvCxnSpPr>
          <p:nvPr/>
        </p:nvCxnSpPr>
        <p:spPr>
          <a:xfrm flipV="1">
            <a:off x="7481573" y="2119230"/>
            <a:ext cx="418417" cy="1740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4" name="Ellipse 50"/>
          <p:cNvSpPr/>
          <p:nvPr/>
        </p:nvSpPr>
        <p:spPr>
          <a:xfrm>
            <a:off x="7320506" y="2050502"/>
            <a:ext cx="161067" cy="172259"/>
          </a:xfrm>
          <a:prstGeom prst="ellipse">
            <a:avLst/>
          </a:prstGeom>
          <a:no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6" name="Textfeld 80"/>
          <p:cNvSpPr txBox="1"/>
          <p:nvPr/>
        </p:nvSpPr>
        <p:spPr>
          <a:xfrm>
            <a:off x="7836582" y="1336410"/>
            <a:ext cx="628251" cy="215444"/>
          </a:xfrm>
          <a:prstGeom prst="rect">
            <a:avLst/>
          </a:prstGeom>
          <a:noFill/>
        </p:spPr>
        <p:txBody>
          <a:bodyPr wrap="square" rtlCol="0">
            <a:spAutoFit/>
          </a:bodyPr>
          <a:lstStyle/>
          <a:p>
            <a:r>
              <a:rPr lang="de-CH" sz="800" dirty="0">
                <a:solidFill>
                  <a:schemeClr val="tx1"/>
                </a:solidFill>
              </a:rPr>
              <a:t>64 HU</a:t>
            </a:r>
            <a:endParaRPr lang="de-DE" sz="800" dirty="0">
              <a:solidFill>
                <a:schemeClr val="tx1"/>
              </a:solidFill>
            </a:endParaRPr>
          </a:p>
        </p:txBody>
      </p:sp>
      <p:cxnSp>
        <p:nvCxnSpPr>
          <p:cNvPr id="95" name="Gerader Verbinder 78"/>
          <p:cNvCxnSpPr/>
          <p:nvPr/>
        </p:nvCxnSpPr>
        <p:spPr>
          <a:xfrm flipV="1">
            <a:off x="7750405" y="1433285"/>
            <a:ext cx="221022" cy="216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3" name="Textfeld 80"/>
          <p:cNvSpPr txBox="1"/>
          <p:nvPr/>
        </p:nvSpPr>
        <p:spPr>
          <a:xfrm>
            <a:off x="7781341" y="2011508"/>
            <a:ext cx="779809" cy="215444"/>
          </a:xfrm>
          <a:prstGeom prst="rect">
            <a:avLst/>
          </a:prstGeom>
          <a:noFill/>
        </p:spPr>
        <p:txBody>
          <a:bodyPr wrap="square" rtlCol="0">
            <a:spAutoFit/>
          </a:bodyPr>
          <a:lstStyle/>
          <a:p>
            <a:r>
              <a:rPr lang="de-CH" sz="800" dirty="0">
                <a:solidFill>
                  <a:schemeClr val="bg1"/>
                </a:solidFill>
              </a:rPr>
              <a:t>421 HU</a:t>
            </a:r>
            <a:endParaRPr lang="de-DE" sz="800" dirty="0">
              <a:solidFill>
                <a:schemeClr val="bg1"/>
              </a:solidFill>
            </a:endParaRPr>
          </a:p>
        </p:txBody>
      </p:sp>
      <p:sp>
        <p:nvSpPr>
          <p:cNvPr id="99" name="Ellipse 50"/>
          <p:cNvSpPr/>
          <p:nvPr/>
        </p:nvSpPr>
        <p:spPr>
          <a:xfrm>
            <a:off x="7664228" y="1423605"/>
            <a:ext cx="86177" cy="88051"/>
          </a:xfrm>
          <a:prstGeom prst="ellipse">
            <a:avLst/>
          </a:prstGeom>
          <a:no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166" name="Group 165"/>
          <p:cNvGrpSpPr/>
          <p:nvPr/>
        </p:nvGrpSpPr>
        <p:grpSpPr>
          <a:xfrm>
            <a:off x="5012408" y="2871596"/>
            <a:ext cx="922485" cy="1405369"/>
            <a:chOff x="3494813" y="2613671"/>
            <a:chExt cx="755443" cy="1329510"/>
          </a:xfrm>
        </p:grpSpPr>
        <p:pic>
          <p:nvPicPr>
            <p:cNvPr id="134" name="Picture 133"/>
            <p:cNvPicPr>
              <a:picLocks noChangeAspect="1"/>
            </p:cNvPicPr>
            <p:nvPr/>
          </p:nvPicPr>
          <p:blipFill>
            <a:blip r:embed="rId5"/>
            <a:stretch>
              <a:fillRect/>
            </a:stretch>
          </p:blipFill>
          <p:spPr>
            <a:xfrm>
              <a:off x="3494813" y="3265583"/>
              <a:ext cx="755443" cy="677598"/>
            </a:xfrm>
            <a:prstGeom prst="rect">
              <a:avLst/>
            </a:prstGeom>
          </p:spPr>
        </p:pic>
        <p:pic>
          <p:nvPicPr>
            <p:cNvPr id="137" name="Picture 136"/>
            <p:cNvPicPr>
              <a:picLocks noChangeAspect="1"/>
            </p:cNvPicPr>
            <p:nvPr/>
          </p:nvPicPr>
          <p:blipFill>
            <a:blip r:embed="rId6"/>
            <a:stretch>
              <a:fillRect/>
            </a:stretch>
          </p:blipFill>
          <p:spPr>
            <a:xfrm>
              <a:off x="3494813" y="2613671"/>
              <a:ext cx="755443" cy="651911"/>
            </a:xfrm>
            <a:prstGeom prst="rect">
              <a:avLst/>
            </a:prstGeom>
          </p:spPr>
        </p:pic>
      </p:grpSp>
      <p:grpSp>
        <p:nvGrpSpPr>
          <p:cNvPr id="165" name="Group 164"/>
          <p:cNvGrpSpPr/>
          <p:nvPr/>
        </p:nvGrpSpPr>
        <p:grpSpPr>
          <a:xfrm>
            <a:off x="6592158" y="2871597"/>
            <a:ext cx="873794" cy="1405368"/>
            <a:chOff x="4770169" y="2613671"/>
            <a:chExt cx="755443" cy="1298726"/>
          </a:xfrm>
        </p:grpSpPr>
        <p:pic>
          <p:nvPicPr>
            <p:cNvPr id="141" name="Picture 140"/>
            <p:cNvPicPr>
              <a:picLocks noChangeAspect="1"/>
            </p:cNvPicPr>
            <p:nvPr/>
          </p:nvPicPr>
          <p:blipFill>
            <a:blip r:embed="rId7"/>
            <a:stretch>
              <a:fillRect/>
            </a:stretch>
          </p:blipFill>
          <p:spPr>
            <a:xfrm>
              <a:off x="4770169" y="2613671"/>
              <a:ext cx="755443" cy="640945"/>
            </a:xfrm>
            <a:prstGeom prst="rect">
              <a:avLst/>
            </a:prstGeom>
          </p:spPr>
        </p:pic>
        <p:pic>
          <p:nvPicPr>
            <p:cNvPr id="148" name="Picture 147"/>
            <p:cNvPicPr>
              <a:picLocks noChangeAspect="1"/>
            </p:cNvPicPr>
            <p:nvPr/>
          </p:nvPicPr>
          <p:blipFill>
            <a:blip r:embed="rId8"/>
            <a:stretch>
              <a:fillRect/>
            </a:stretch>
          </p:blipFill>
          <p:spPr>
            <a:xfrm>
              <a:off x="4770169" y="3237457"/>
              <a:ext cx="755443" cy="674940"/>
            </a:xfrm>
            <a:prstGeom prst="rect">
              <a:avLst/>
            </a:prstGeom>
          </p:spPr>
        </p:pic>
      </p:grpSp>
      <p:grpSp>
        <p:nvGrpSpPr>
          <p:cNvPr id="167" name="Group 166"/>
          <p:cNvGrpSpPr/>
          <p:nvPr/>
        </p:nvGrpSpPr>
        <p:grpSpPr>
          <a:xfrm>
            <a:off x="3314320" y="2865837"/>
            <a:ext cx="887879" cy="1411128"/>
            <a:chOff x="2127127" y="2608760"/>
            <a:chExt cx="756057" cy="1304273"/>
          </a:xfrm>
        </p:grpSpPr>
        <p:pic>
          <p:nvPicPr>
            <p:cNvPr id="131" name="Picture 130"/>
            <p:cNvPicPr>
              <a:picLocks noChangeAspect="1"/>
            </p:cNvPicPr>
            <p:nvPr/>
          </p:nvPicPr>
          <p:blipFill>
            <a:blip r:embed="rId9"/>
            <a:stretch>
              <a:fillRect/>
            </a:stretch>
          </p:blipFill>
          <p:spPr>
            <a:xfrm>
              <a:off x="2127127" y="3238663"/>
              <a:ext cx="756057" cy="674370"/>
            </a:xfrm>
            <a:prstGeom prst="rect">
              <a:avLst/>
            </a:prstGeom>
          </p:spPr>
        </p:pic>
        <p:pic>
          <p:nvPicPr>
            <p:cNvPr id="156" name="Picture 155"/>
            <p:cNvPicPr>
              <a:picLocks noChangeAspect="1"/>
            </p:cNvPicPr>
            <p:nvPr/>
          </p:nvPicPr>
          <p:blipFill>
            <a:blip r:embed="rId10"/>
            <a:stretch>
              <a:fillRect/>
            </a:stretch>
          </p:blipFill>
          <p:spPr>
            <a:xfrm>
              <a:off x="2131666" y="2608760"/>
              <a:ext cx="750904" cy="645856"/>
            </a:xfrm>
            <a:prstGeom prst="rect">
              <a:avLst/>
            </a:prstGeom>
          </p:spPr>
        </p:pic>
      </p:grpSp>
      <p:grpSp>
        <p:nvGrpSpPr>
          <p:cNvPr id="168" name="Group 167"/>
          <p:cNvGrpSpPr/>
          <p:nvPr/>
        </p:nvGrpSpPr>
        <p:grpSpPr>
          <a:xfrm>
            <a:off x="1851255" y="2845008"/>
            <a:ext cx="876511" cy="1431957"/>
            <a:chOff x="1188845" y="2604131"/>
            <a:chExt cx="753443" cy="1323422"/>
          </a:xfrm>
        </p:grpSpPr>
        <p:pic>
          <p:nvPicPr>
            <p:cNvPr id="128" name="Picture 127"/>
            <p:cNvPicPr>
              <a:picLocks noChangeAspect="1"/>
            </p:cNvPicPr>
            <p:nvPr/>
          </p:nvPicPr>
          <p:blipFill>
            <a:blip r:embed="rId11"/>
            <a:stretch>
              <a:fillRect/>
            </a:stretch>
          </p:blipFill>
          <p:spPr>
            <a:xfrm>
              <a:off x="1193099" y="3265582"/>
              <a:ext cx="749189" cy="661971"/>
            </a:xfrm>
            <a:prstGeom prst="rect">
              <a:avLst/>
            </a:prstGeom>
          </p:spPr>
        </p:pic>
        <p:pic>
          <p:nvPicPr>
            <p:cNvPr id="159" name="Picture 158"/>
            <p:cNvPicPr>
              <a:picLocks noChangeAspect="1"/>
            </p:cNvPicPr>
            <p:nvPr/>
          </p:nvPicPr>
          <p:blipFill>
            <a:blip r:embed="rId12"/>
            <a:stretch>
              <a:fillRect/>
            </a:stretch>
          </p:blipFill>
          <p:spPr>
            <a:xfrm>
              <a:off x="1188845" y="2604131"/>
              <a:ext cx="753443" cy="650485"/>
            </a:xfrm>
            <a:prstGeom prst="rect">
              <a:avLst/>
            </a:prstGeom>
          </p:spPr>
        </p:pic>
      </p:grpSp>
      <p:sp>
        <p:nvSpPr>
          <p:cNvPr id="172" name="Left Brace 171"/>
          <p:cNvSpPr/>
          <p:nvPr/>
        </p:nvSpPr>
        <p:spPr>
          <a:xfrm rot="16200000">
            <a:off x="2781296" y="3341075"/>
            <a:ext cx="352577" cy="2224360"/>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176" name="Rechteck 120"/>
          <p:cNvSpPr/>
          <p:nvPr/>
        </p:nvSpPr>
        <p:spPr>
          <a:xfrm>
            <a:off x="2200269" y="4659495"/>
            <a:ext cx="1837450" cy="475570"/>
          </a:xfrm>
          <a:prstGeom prst="rect">
            <a:avLst/>
          </a:pr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dirty="0">
                <a:solidFill>
                  <a:srgbClr val="FFFF00"/>
                </a:solidFill>
                <a:latin typeface="Times New Roman" panose="02020603050405020304" pitchFamily="18" charset="0"/>
                <a:cs typeface="Times New Roman" panose="02020603050405020304" pitchFamily="18" charset="0"/>
              </a:rPr>
              <a:t>INCOMPLETE SIDE </a:t>
            </a:r>
          </a:p>
          <a:p>
            <a:pPr algn="ctr"/>
            <a:r>
              <a:rPr lang="de-CH" sz="1200" b="1" dirty="0">
                <a:solidFill>
                  <a:srgbClr val="FFFF00"/>
                </a:solidFill>
                <a:latin typeface="Times New Roman" panose="02020603050405020304" pitchFamily="18" charset="0"/>
                <a:cs typeface="Times New Roman" panose="02020603050405020304" pitchFamily="18" charset="0"/>
              </a:rPr>
              <a:t>SEALING (GAP LEAKS)</a:t>
            </a:r>
            <a:endParaRPr lang="de-DE" sz="1200" b="1" dirty="0">
              <a:solidFill>
                <a:srgbClr val="FFFF00"/>
              </a:solidFill>
              <a:latin typeface="Times New Roman" panose="02020603050405020304" pitchFamily="18" charset="0"/>
              <a:cs typeface="Times New Roman" panose="02020603050405020304" pitchFamily="18" charset="0"/>
            </a:endParaRPr>
          </a:p>
        </p:txBody>
      </p:sp>
      <p:sp>
        <p:nvSpPr>
          <p:cNvPr id="181" name="Rechteck 120"/>
          <p:cNvSpPr/>
          <p:nvPr/>
        </p:nvSpPr>
        <p:spPr>
          <a:xfrm>
            <a:off x="34706" y="4469677"/>
            <a:ext cx="1045300" cy="673823"/>
          </a:xfrm>
          <a:prstGeom prst="rect">
            <a:avLst/>
          </a:prstGeom>
          <a:solidFill>
            <a:srgbClr val="002E4B"/>
          </a:solid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err="1">
                <a:solidFill>
                  <a:srgbClr val="FFFF00"/>
                </a:solidFill>
                <a:latin typeface="Times New Roman" panose="02020603050405020304" pitchFamily="18" charset="0"/>
                <a:cs typeface="Times New Roman" panose="02020603050405020304" pitchFamily="18" charset="0"/>
              </a:rPr>
              <a:t>Underlying</a:t>
            </a:r>
            <a:endParaRPr lang="de-CH" sz="1200" dirty="0">
              <a:solidFill>
                <a:srgbClr val="FFFF00"/>
              </a:solidFill>
              <a:latin typeface="Times New Roman" panose="02020603050405020304" pitchFamily="18" charset="0"/>
              <a:cs typeface="Times New Roman" panose="02020603050405020304" pitchFamily="18" charset="0"/>
            </a:endParaRPr>
          </a:p>
          <a:p>
            <a:pPr algn="ctr"/>
            <a:r>
              <a:rPr lang="de-CH" sz="1200" dirty="0" err="1">
                <a:solidFill>
                  <a:srgbClr val="FFFF00"/>
                </a:solidFill>
                <a:latin typeface="Times New Roman" panose="02020603050405020304" pitchFamily="18" charset="0"/>
                <a:cs typeface="Times New Roman" panose="02020603050405020304" pitchFamily="18" charset="0"/>
              </a:rPr>
              <a:t>Leak</a:t>
            </a:r>
            <a:r>
              <a:rPr lang="de-CH" sz="1200" dirty="0">
                <a:solidFill>
                  <a:srgbClr val="FFFF00"/>
                </a:solidFill>
                <a:latin typeface="Times New Roman" panose="02020603050405020304" pitchFamily="18" charset="0"/>
                <a:cs typeface="Times New Roman" panose="02020603050405020304" pitchFamily="18" charset="0"/>
              </a:rPr>
              <a:t> </a:t>
            </a:r>
            <a:r>
              <a:rPr lang="de-CH" sz="1200" dirty="0" err="1">
                <a:solidFill>
                  <a:srgbClr val="FFFF00"/>
                </a:solidFill>
                <a:latin typeface="Times New Roman" panose="02020603050405020304" pitchFamily="18" charset="0"/>
                <a:cs typeface="Times New Roman" panose="02020603050405020304" pitchFamily="18" charset="0"/>
              </a:rPr>
              <a:t>Mechanisms</a:t>
            </a:r>
            <a:endParaRPr lang="de-DE" sz="1200" dirty="0">
              <a:solidFill>
                <a:srgbClr val="FFFF00"/>
              </a:solidFill>
              <a:latin typeface="Times New Roman" panose="02020603050405020304" pitchFamily="18" charset="0"/>
              <a:cs typeface="Times New Roman" panose="02020603050405020304" pitchFamily="18" charset="0"/>
            </a:endParaRPr>
          </a:p>
        </p:txBody>
      </p:sp>
      <p:sp>
        <p:nvSpPr>
          <p:cNvPr id="182" name="Right Arrow 181"/>
          <p:cNvSpPr/>
          <p:nvPr/>
        </p:nvSpPr>
        <p:spPr>
          <a:xfrm>
            <a:off x="1204857" y="4789877"/>
            <a:ext cx="797168" cy="20942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84" name="Rechteck 120"/>
          <p:cNvSpPr/>
          <p:nvPr/>
        </p:nvSpPr>
        <p:spPr>
          <a:xfrm>
            <a:off x="4779222" y="4659495"/>
            <a:ext cx="1366357" cy="475570"/>
          </a:xfrm>
          <a:prstGeom prst="rect">
            <a:avLst/>
          </a:pr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dirty="0">
                <a:solidFill>
                  <a:srgbClr val="FFFF00"/>
                </a:solidFill>
                <a:latin typeface="Times New Roman" panose="02020603050405020304" pitchFamily="18" charset="0"/>
                <a:cs typeface="Times New Roman" panose="02020603050405020304" pitchFamily="18" charset="0"/>
              </a:rPr>
              <a:t>DEVICE PERMEABILITY</a:t>
            </a:r>
            <a:endParaRPr lang="de-DE" sz="1200" b="1" dirty="0">
              <a:solidFill>
                <a:srgbClr val="FFFF00"/>
              </a:solidFill>
              <a:latin typeface="Times New Roman" panose="02020603050405020304" pitchFamily="18" charset="0"/>
              <a:cs typeface="Times New Roman" panose="02020603050405020304" pitchFamily="18" charset="0"/>
            </a:endParaRPr>
          </a:p>
        </p:txBody>
      </p:sp>
      <p:sp>
        <p:nvSpPr>
          <p:cNvPr id="185" name="Rechteck 120"/>
          <p:cNvSpPr/>
          <p:nvPr/>
        </p:nvSpPr>
        <p:spPr>
          <a:xfrm>
            <a:off x="6700935" y="4659495"/>
            <a:ext cx="905321" cy="475570"/>
          </a:xfrm>
          <a:prstGeom prst="rect">
            <a:avLst/>
          </a:pr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dirty="0">
                <a:solidFill>
                  <a:srgbClr val="FFFF00"/>
                </a:solidFill>
                <a:latin typeface="Times New Roman" panose="02020603050405020304" pitchFamily="18" charset="0"/>
                <a:cs typeface="Times New Roman" panose="02020603050405020304" pitchFamily="18" charset="0"/>
              </a:rPr>
              <a:t>UNCLEAR</a:t>
            </a:r>
            <a:endParaRPr lang="de-DE" sz="1200" b="1" dirty="0">
              <a:solidFill>
                <a:srgbClr val="FFFF00"/>
              </a:solidFill>
              <a:latin typeface="Times New Roman" panose="02020603050405020304" pitchFamily="18" charset="0"/>
              <a:cs typeface="Times New Roman" panose="02020603050405020304" pitchFamily="18" charset="0"/>
            </a:endParaRPr>
          </a:p>
        </p:txBody>
      </p:sp>
      <p:cxnSp>
        <p:nvCxnSpPr>
          <p:cNvPr id="187" name="Straight Arrow Connector 186"/>
          <p:cNvCxnSpPr>
            <a:stCxn id="134" idx="2"/>
            <a:endCxn id="184" idx="0"/>
          </p:cNvCxnSpPr>
          <p:nvPr/>
        </p:nvCxnSpPr>
        <p:spPr bwMode="auto">
          <a:xfrm flipH="1">
            <a:off x="5462401" y="4276965"/>
            <a:ext cx="11250" cy="382530"/>
          </a:xfrm>
          <a:prstGeom prst="straightConnector1">
            <a:avLst/>
          </a:prstGeom>
          <a:solidFill>
            <a:schemeClr val="accent1"/>
          </a:solidFill>
          <a:ln w="1905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0" name="Rechteck 120"/>
          <p:cNvSpPr/>
          <p:nvPr/>
        </p:nvSpPr>
        <p:spPr>
          <a:xfrm>
            <a:off x="1852329" y="2672634"/>
            <a:ext cx="882364" cy="17571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b="1" dirty="0">
                <a:solidFill>
                  <a:schemeClr val="tx1"/>
                </a:solidFill>
                <a:latin typeface="Times New Roman" panose="02020603050405020304" pitchFamily="18" charset="0"/>
                <a:cs typeface="Times New Roman" panose="02020603050405020304" pitchFamily="18" charset="0"/>
              </a:rPr>
              <a:t>PERIDEVICE</a:t>
            </a:r>
            <a:endParaRPr lang="de-DE" sz="800" b="1" dirty="0">
              <a:solidFill>
                <a:schemeClr val="tx1"/>
              </a:solidFill>
              <a:latin typeface="Times New Roman" panose="02020603050405020304" pitchFamily="18" charset="0"/>
              <a:cs typeface="Times New Roman" panose="02020603050405020304" pitchFamily="18" charset="0"/>
            </a:endParaRPr>
          </a:p>
        </p:txBody>
      </p:sp>
      <p:sp>
        <p:nvSpPr>
          <p:cNvPr id="191" name="Rechteck 120"/>
          <p:cNvSpPr/>
          <p:nvPr/>
        </p:nvSpPr>
        <p:spPr>
          <a:xfrm>
            <a:off x="3326553" y="2669293"/>
            <a:ext cx="874925" cy="17571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dirty="0">
                <a:solidFill>
                  <a:schemeClr val="tx1"/>
                </a:solidFill>
                <a:latin typeface="Times New Roman" panose="02020603050405020304" pitchFamily="18" charset="0"/>
                <a:cs typeface="Times New Roman" panose="02020603050405020304" pitchFamily="18" charset="0"/>
              </a:rPr>
              <a:t>MIXED</a:t>
            </a:r>
            <a:endParaRPr lang="de-DE" sz="1000" b="1" dirty="0">
              <a:solidFill>
                <a:schemeClr val="tx1"/>
              </a:solidFill>
              <a:latin typeface="Times New Roman" panose="02020603050405020304" pitchFamily="18" charset="0"/>
              <a:cs typeface="Times New Roman" panose="02020603050405020304" pitchFamily="18" charset="0"/>
            </a:endParaRPr>
          </a:p>
        </p:txBody>
      </p:sp>
      <p:sp>
        <p:nvSpPr>
          <p:cNvPr id="192" name="Rechteck 120"/>
          <p:cNvSpPr/>
          <p:nvPr/>
        </p:nvSpPr>
        <p:spPr>
          <a:xfrm>
            <a:off x="5012408" y="2675757"/>
            <a:ext cx="922485" cy="17571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dirty="0">
                <a:solidFill>
                  <a:schemeClr val="tx1"/>
                </a:solidFill>
                <a:latin typeface="Times New Roman" panose="02020603050405020304" pitchFamily="18" charset="0"/>
                <a:cs typeface="Times New Roman" panose="02020603050405020304" pitchFamily="18" charset="0"/>
              </a:rPr>
              <a:t>INTRADEVICE</a:t>
            </a:r>
            <a:endParaRPr lang="de-DE" sz="800" b="1" dirty="0">
              <a:solidFill>
                <a:schemeClr val="tx1"/>
              </a:solidFill>
              <a:latin typeface="Times New Roman" panose="02020603050405020304" pitchFamily="18" charset="0"/>
              <a:cs typeface="Times New Roman" panose="02020603050405020304" pitchFamily="18" charset="0"/>
            </a:endParaRPr>
          </a:p>
        </p:txBody>
      </p:sp>
      <p:sp>
        <p:nvSpPr>
          <p:cNvPr id="193" name="Rechteck 120"/>
          <p:cNvSpPr/>
          <p:nvPr/>
        </p:nvSpPr>
        <p:spPr>
          <a:xfrm>
            <a:off x="6606012" y="2676195"/>
            <a:ext cx="859940" cy="17571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dirty="0">
                <a:solidFill>
                  <a:schemeClr val="tx1"/>
                </a:solidFill>
                <a:latin typeface="Times New Roman" panose="02020603050405020304" pitchFamily="18" charset="0"/>
                <a:cs typeface="Times New Roman" panose="02020603050405020304" pitchFamily="18" charset="0"/>
              </a:rPr>
              <a:t>PANVL</a:t>
            </a:r>
            <a:endParaRPr lang="de-DE" sz="1000" b="1" dirty="0">
              <a:solidFill>
                <a:schemeClr val="tx1"/>
              </a:solidFill>
              <a:latin typeface="Times New Roman" panose="02020603050405020304" pitchFamily="18" charset="0"/>
              <a:cs typeface="Times New Roman" panose="02020603050405020304" pitchFamily="18" charset="0"/>
            </a:endParaRPr>
          </a:p>
        </p:txBody>
      </p:sp>
      <p:sp>
        <p:nvSpPr>
          <p:cNvPr id="194" name="Rechteck 120"/>
          <p:cNvSpPr/>
          <p:nvPr/>
        </p:nvSpPr>
        <p:spPr>
          <a:xfrm rot="16200000">
            <a:off x="1387244" y="3746557"/>
            <a:ext cx="654934" cy="17571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600" dirty="0">
                <a:solidFill>
                  <a:schemeClr val="tx1"/>
                </a:solidFill>
                <a:latin typeface="Times New Roman" panose="02020603050405020304" pitchFamily="18" charset="0"/>
                <a:cs typeface="Times New Roman" panose="02020603050405020304" pitchFamily="18" charset="0"/>
              </a:rPr>
              <a:t>WATCHMAN</a:t>
            </a:r>
            <a:endParaRPr lang="de-DE" sz="600" b="1" dirty="0">
              <a:solidFill>
                <a:schemeClr val="tx1"/>
              </a:solidFill>
              <a:latin typeface="Times New Roman" panose="02020603050405020304" pitchFamily="18" charset="0"/>
              <a:cs typeface="Times New Roman" panose="02020603050405020304" pitchFamily="18" charset="0"/>
            </a:endParaRPr>
          </a:p>
        </p:txBody>
      </p:sp>
      <p:sp>
        <p:nvSpPr>
          <p:cNvPr id="195" name="Rechteck 120"/>
          <p:cNvSpPr/>
          <p:nvPr/>
        </p:nvSpPr>
        <p:spPr>
          <a:xfrm rot="16200000">
            <a:off x="1398383" y="3091623"/>
            <a:ext cx="626910" cy="17571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tx1"/>
                </a:solidFill>
                <a:latin typeface="Times New Roman" panose="02020603050405020304" pitchFamily="18" charset="0"/>
                <a:cs typeface="Times New Roman" panose="02020603050405020304" pitchFamily="18" charset="0"/>
              </a:rPr>
              <a:t>AMULET</a:t>
            </a:r>
          </a:p>
        </p:txBody>
      </p:sp>
      <p:sp>
        <p:nvSpPr>
          <p:cNvPr id="183" name="Left Brace 182"/>
          <p:cNvSpPr/>
          <p:nvPr/>
        </p:nvSpPr>
        <p:spPr>
          <a:xfrm rot="5400000">
            <a:off x="4408476" y="-211644"/>
            <a:ext cx="514594" cy="5640743"/>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197" name="Textfeld 80"/>
          <p:cNvSpPr txBox="1"/>
          <p:nvPr/>
        </p:nvSpPr>
        <p:spPr>
          <a:xfrm>
            <a:off x="6957543" y="2847462"/>
            <a:ext cx="628251" cy="276999"/>
          </a:xfrm>
          <a:prstGeom prst="rect">
            <a:avLst/>
          </a:prstGeom>
          <a:noFill/>
        </p:spPr>
        <p:txBody>
          <a:bodyPr wrap="square" rtlCol="0">
            <a:spAutoFit/>
          </a:bodyPr>
          <a:lstStyle/>
          <a:p>
            <a:r>
              <a:rPr lang="de-CH" sz="600" dirty="0">
                <a:solidFill>
                  <a:schemeClr val="tx1"/>
                </a:solidFill>
              </a:rPr>
              <a:t>115 </a:t>
            </a:r>
          </a:p>
          <a:p>
            <a:r>
              <a:rPr lang="de-CH" sz="600" dirty="0">
                <a:solidFill>
                  <a:schemeClr val="tx1"/>
                </a:solidFill>
              </a:rPr>
              <a:t>HU</a:t>
            </a:r>
            <a:endParaRPr lang="de-DE" sz="600" dirty="0">
              <a:solidFill>
                <a:schemeClr val="tx1"/>
              </a:solidFill>
            </a:endParaRPr>
          </a:p>
        </p:txBody>
      </p:sp>
      <p:cxnSp>
        <p:nvCxnSpPr>
          <p:cNvPr id="198" name="Gerader Verbinder 78"/>
          <p:cNvCxnSpPr/>
          <p:nvPr/>
        </p:nvCxnSpPr>
        <p:spPr>
          <a:xfrm flipV="1">
            <a:off x="6825109" y="2981076"/>
            <a:ext cx="221022" cy="216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0" name="Textfeld 80"/>
          <p:cNvSpPr txBox="1"/>
          <p:nvPr/>
        </p:nvSpPr>
        <p:spPr>
          <a:xfrm>
            <a:off x="6529751" y="3528888"/>
            <a:ext cx="628251" cy="184666"/>
          </a:xfrm>
          <a:prstGeom prst="rect">
            <a:avLst/>
          </a:prstGeom>
          <a:noFill/>
        </p:spPr>
        <p:txBody>
          <a:bodyPr wrap="square" rtlCol="0">
            <a:spAutoFit/>
          </a:bodyPr>
          <a:lstStyle/>
          <a:p>
            <a:r>
              <a:rPr lang="de-CH" sz="600" dirty="0">
                <a:solidFill>
                  <a:schemeClr val="tx1"/>
                </a:solidFill>
              </a:rPr>
              <a:t>132 HU</a:t>
            </a:r>
            <a:endParaRPr lang="de-DE" sz="600" dirty="0">
              <a:solidFill>
                <a:schemeClr val="tx1"/>
              </a:solidFill>
            </a:endParaRPr>
          </a:p>
        </p:txBody>
      </p:sp>
      <p:cxnSp>
        <p:nvCxnSpPr>
          <p:cNvPr id="201" name="Gerader Verbinder 78"/>
          <p:cNvCxnSpPr/>
          <p:nvPr/>
        </p:nvCxnSpPr>
        <p:spPr>
          <a:xfrm>
            <a:off x="6807198" y="3671040"/>
            <a:ext cx="176535" cy="1979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2" name="Ellipse 50"/>
          <p:cNvSpPr/>
          <p:nvPr/>
        </p:nvSpPr>
        <p:spPr>
          <a:xfrm>
            <a:off x="6995570" y="3665033"/>
            <a:ext cx="65301" cy="61222"/>
          </a:xfrm>
          <a:prstGeom prst="ellipse">
            <a:avLst/>
          </a:prstGeom>
          <a:no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04" name="Ellipse 50"/>
          <p:cNvSpPr/>
          <p:nvPr/>
        </p:nvSpPr>
        <p:spPr>
          <a:xfrm>
            <a:off x="6752679" y="2973669"/>
            <a:ext cx="65301" cy="61222"/>
          </a:xfrm>
          <a:prstGeom prst="ellipse">
            <a:avLst/>
          </a:prstGeom>
          <a:no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05" name="Curved Connector 204"/>
          <p:cNvCxnSpPr/>
          <p:nvPr/>
        </p:nvCxnSpPr>
        <p:spPr>
          <a:xfrm rot="5400000" flipH="1" flipV="1">
            <a:off x="5203689" y="3918117"/>
            <a:ext cx="357493" cy="65061"/>
          </a:xfrm>
          <a:prstGeom prst="curvedConnector3">
            <a:avLst>
              <a:gd name="adj1" fmla="val 50000"/>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Curved Connector 206"/>
          <p:cNvCxnSpPr/>
          <p:nvPr/>
        </p:nvCxnSpPr>
        <p:spPr>
          <a:xfrm rot="5400000" flipH="1" flipV="1">
            <a:off x="5172220" y="3053589"/>
            <a:ext cx="358260" cy="102411"/>
          </a:xfrm>
          <a:prstGeom prst="curvedConnector3">
            <a:avLst>
              <a:gd name="adj1" fmla="val 50000"/>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Curved Connector 207"/>
          <p:cNvCxnSpPr/>
          <p:nvPr/>
        </p:nvCxnSpPr>
        <p:spPr>
          <a:xfrm rot="5400000" flipH="1" flipV="1">
            <a:off x="6719981" y="3326077"/>
            <a:ext cx="125083" cy="112641"/>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Curved Connector 208"/>
          <p:cNvCxnSpPr/>
          <p:nvPr/>
        </p:nvCxnSpPr>
        <p:spPr>
          <a:xfrm rot="5400000" flipH="1" flipV="1">
            <a:off x="6847469" y="3359837"/>
            <a:ext cx="163529" cy="101673"/>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Curved Connector 217"/>
          <p:cNvCxnSpPr/>
          <p:nvPr/>
        </p:nvCxnSpPr>
        <p:spPr>
          <a:xfrm rot="16200000" flipV="1">
            <a:off x="7126049" y="4101316"/>
            <a:ext cx="186205" cy="116678"/>
          </a:xfrm>
          <a:prstGeom prst="curvedConnector3">
            <a:avLst>
              <a:gd name="adj1" fmla="val 50000"/>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Curved Connector 218"/>
          <p:cNvCxnSpPr/>
          <p:nvPr/>
        </p:nvCxnSpPr>
        <p:spPr>
          <a:xfrm rot="16200000" flipV="1">
            <a:off x="7036493" y="4135685"/>
            <a:ext cx="143183" cy="105457"/>
          </a:xfrm>
          <a:prstGeom prst="curvedConnector3">
            <a:avLst>
              <a:gd name="adj1" fmla="val 50000"/>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0" name="Arc 219"/>
          <p:cNvSpPr/>
          <p:nvPr/>
        </p:nvSpPr>
        <p:spPr>
          <a:xfrm rot="17518973">
            <a:off x="6991879" y="3942089"/>
            <a:ext cx="487785" cy="669752"/>
          </a:xfrm>
          <a:prstGeom prst="arc">
            <a:avLst/>
          </a:prstGeom>
          <a:ln w="9525">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Arc 220"/>
          <p:cNvSpPr/>
          <p:nvPr/>
        </p:nvSpPr>
        <p:spPr>
          <a:xfrm rot="18944310">
            <a:off x="6713650" y="3234214"/>
            <a:ext cx="487785" cy="669752"/>
          </a:xfrm>
          <a:prstGeom prst="arc">
            <a:avLst/>
          </a:prstGeom>
          <a:ln w="9525">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4" name="Curved Connector 223"/>
          <p:cNvCxnSpPr/>
          <p:nvPr/>
        </p:nvCxnSpPr>
        <p:spPr>
          <a:xfrm rot="16200000" flipV="1">
            <a:off x="2274177" y="3810953"/>
            <a:ext cx="275396" cy="95918"/>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Curved Connector 224"/>
          <p:cNvCxnSpPr/>
          <p:nvPr/>
        </p:nvCxnSpPr>
        <p:spPr>
          <a:xfrm rot="5400000" flipH="1" flipV="1">
            <a:off x="1935661" y="3149977"/>
            <a:ext cx="375103" cy="153268"/>
          </a:xfrm>
          <a:prstGeom prst="curvedConnector3">
            <a:avLst>
              <a:gd name="adj1" fmla="val 8371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Curved Connector 229"/>
          <p:cNvCxnSpPr/>
          <p:nvPr/>
        </p:nvCxnSpPr>
        <p:spPr>
          <a:xfrm rot="5400000" flipH="1" flipV="1">
            <a:off x="3361323" y="3844414"/>
            <a:ext cx="216359" cy="182081"/>
          </a:xfrm>
          <a:prstGeom prst="curvedConnector3">
            <a:avLst>
              <a:gd name="adj1" fmla="val 83019"/>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Curved Connector 230"/>
          <p:cNvCxnSpPr/>
          <p:nvPr/>
        </p:nvCxnSpPr>
        <p:spPr>
          <a:xfrm rot="5400000" flipH="1" flipV="1">
            <a:off x="3486420" y="3003807"/>
            <a:ext cx="148246" cy="136047"/>
          </a:xfrm>
          <a:prstGeom prst="curvedConnector3">
            <a:avLst>
              <a:gd name="adj1" fmla="val 11425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0" name="Picture 2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62739" y="4276966"/>
            <a:ext cx="1081261" cy="810802"/>
          </a:xfrm>
          <a:prstGeom prst="rect">
            <a:avLst/>
          </a:prstGeom>
        </p:spPr>
      </p:pic>
    </p:spTree>
    <p:extLst>
      <p:ext uri="{BB962C8B-B14F-4D97-AF65-F5344CB8AC3E}">
        <p14:creationId xmlns:p14="http://schemas.microsoft.com/office/powerpoint/2010/main" val="1756814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circle(in)">
                                      <p:cBhvr>
                                        <p:cTn id="7" dur="2000"/>
                                        <p:tgtEl>
                                          <p:spTgt spid="167"/>
                                        </p:tgtEl>
                                      </p:cBhvr>
                                    </p:animEffect>
                                  </p:childTnLst>
                                </p:cTn>
                              </p:par>
                              <p:par>
                                <p:cTn id="8" presetID="6" presetClass="entr" presetSubtype="16" fill="hold" nodeType="withEffect">
                                  <p:stCondLst>
                                    <p:cond delay="0"/>
                                  </p:stCondLst>
                                  <p:childTnLst>
                                    <p:set>
                                      <p:cBhvr>
                                        <p:cTn id="9" dur="1" fill="hold">
                                          <p:stCondLst>
                                            <p:cond delay="0"/>
                                          </p:stCondLst>
                                        </p:cTn>
                                        <p:tgtEl>
                                          <p:spTgt spid="168"/>
                                        </p:tgtEl>
                                        <p:attrNameLst>
                                          <p:attrName>style.visibility</p:attrName>
                                        </p:attrNameLst>
                                      </p:cBhvr>
                                      <p:to>
                                        <p:strVal val="visible"/>
                                      </p:to>
                                    </p:set>
                                    <p:animEffect transition="in" filter="circle(in)">
                                      <p:cBhvr>
                                        <p:cTn id="10" dur="2000"/>
                                        <p:tgtEl>
                                          <p:spTgt spid="16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72"/>
                                        </p:tgtEl>
                                        <p:attrNameLst>
                                          <p:attrName>style.visibility</p:attrName>
                                        </p:attrNameLst>
                                      </p:cBhvr>
                                      <p:to>
                                        <p:strVal val="visible"/>
                                      </p:to>
                                    </p:set>
                                    <p:animEffect transition="in" filter="circle(in)">
                                      <p:cBhvr>
                                        <p:cTn id="13" dur="2000"/>
                                        <p:tgtEl>
                                          <p:spTgt spid="17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circle(in)">
                                      <p:cBhvr>
                                        <p:cTn id="16" dur="2000"/>
                                        <p:tgtEl>
                                          <p:spTgt spid="17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90"/>
                                        </p:tgtEl>
                                        <p:attrNameLst>
                                          <p:attrName>style.visibility</p:attrName>
                                        </p:attrNameLst>
                                      </p:cBhvr>
                                      <p:to>
                                        <p:strVal val="visible"/>
                                      </p:to>
                                    </p:set>
                                    <p:animEffect transition="in" filter="circle(in)">
                                      <p:cBhvr>
                                        <p:cTn id="19" dur="2000"/>
                                        <p:tgtEl>
                                          <p:spTgt spid="19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91"/>
                                        </p:tgtEl>
                                        <p:attrNameLst>
                                          <p:attrName>style.visibility</p:attrName>
                                        </p:attrNameLst>
                                      </p:cBhvr>
                                      <p:to>
                                        <p:strVal val="visible"/>
                                      </p:to>
                                    </p:set>
                                    <p:animEffect transition="in" filter="circle(in)">
                                      <p:cBhvr>
                                        <p:cTn id="22" dur="2000"/>
                                        <p:tgtEl>
                                          <p:spTgt spid="19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94"/>
                                        </p:tgtEl>
                                        <p:attrNameLst>
                                          <p:attrName>style.visibility</p:attrName>
                                        </p:attrNameLst>
                                      </p:cBhvr>
                                      <p:to>
                                        <p:strVal val="visible"/>
                                      </p:to>
                                    </p:set>
                                    <p:animEffect transition="in" filter="circle(in)">
                                      <p:cBhvr>
                                        <p:cTn id="25" dur="2000"/>
                                        <p:tgtEl>
                                          <p:spTgt spid="19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95"/>
                                        </p:tgtEl>
                                        <p:attrNameLst>
                                          <p:attrName>style.visibility</p:attrName>
                                        </p:attrNameLst>
                                      </p:cBhvr>
                                      <p:to>
                                        <p:strVal val="visible"/>
                                      </p:to>
                                    </p:set>
                                    <p:animEffect transition="in" filter="circle(in)">
                                      <p:cBhvr>
                                        <p:cTn id="28" dur="2000"/>
                                        <p:tgtEl>
                                          <p:spTgt spid="195"/>
                                        </p:tgtEl>
                                      </p:cBhvr>
                                    </p:animEffect>
                                  </p:childTnLst>
                                </p:cTn>
                              </p:par>
                              <p:par>
                                <p:cTn id="29" presetID="6" presetClass="entr" presetSubtype="16" fill="hold" nodeType="withEffect">
                                  <p:stCondLst>
                                    <p:cond delay="0"/>
                                  </p:stCondLst>
                                  <p:childTnLst>
                                    <p:set>
                                      <p:cBhvr>
                                        <p:cTn id="30" dur="1" fill="hold">
                                          <p:stCondLst>
                                            <p:cond delay="0"/>
                                          </p:stCondLst>
                                        </p:cTn>
                                        <p:tgtEl>
                                          <p:spTgt spid="224"/>
                                        </p:tgtEl>
                                        <p:attrNameLst>
                                          <p:attrName>style.visibility</p:attrName>
                                        </p:attrNameLst>
                                      </p:cBhvr>
                                      <p:to>
                                        <p:strVal val="visible"/>
                                      </p:to>
                                    </p:set>
                                    <p:animEffect transition="in" filter="circle(in)">
                                      <p:cBhvr>
                                        <p:cTn id="31" dur="2000"/>
                                        <p:tgtEl>
                                          <p:spTgt spid="224"/>
                                        </p:tgtEl>
                                      </p:cBhvr>
                                    </p:animEffect>
                                  </p:childTnLst>
                                </p:cTn>
                              </p:par>
                              <p:par>
                                <p:cTn id="32" presetID="6" presetClass="entr" presetSubtype="16" fill="hold" nodeType="withEffect">
                                  <p:stCondLst>
                                    <p:cond delay="0"/>
                                  </p:stCondLst>
                                  <p:childTnLst>
                                    <p:set>
                                      <p:cBhvr>
                                        <p:cTn id="33" dur="1" fill="hold">
                                          <p:stCondLst>
                                            <p:cond delay="0"/>
                                          </p:stCondLst>
                                        </p:cTn>
                                        <p:tgtEl>
                                          <p:spTgt spid="225"/>
                                        </p:tgtEl>
                                        <p:attrNameLst>
                                          <p:attrName>style.visibility</p:attrName>
                                        </p:attrNameLst>
                                      </p:cBhvr>
                                      <p:to>
                                        <p:strVal val="visible"/>
                                      </p:to>
                                    </p:set>
                                    <p:animEffect transition="in" filter="circle(in)">
                                      <p:cBhvr>
                                        <p:cTn id="34" dur="2000"/>
                                        <p:tgtEl>
                                          <p:spTgt spid="225"/>
                                        </p:tgtEl>
                                      </p:cBhvr>
                                    </p:animEffect>
                                  </p:childTnLst>
                                </p:cTn>
                              </p:par>
                              <p:par>
                                <p:cTn id="35" presetID="6" presetClass="entr" presetSubtype="16" fill="hold" nodeType="withEffect">
                                  <p:stCondLst>
                                    <p:cond delay="0"/>
                                  </p:stCondLst>
                                  <p:childTnLst>
                                    <p:set>
                                      <p:cBhvr>
                                        <p:cTn id="36" dur="1" fill="hold">
                                          <p:stCondLst>
                                            <p:cond delay="0"/>
                                          </p:stCondLst>
                                        </p:cTn>
                                        <p:tgtEl>
                                          <p:spTgt spid="230"/>
                                        </p:tgtEl>
                                        <p:attrNameLst>
                                          <p:attrName>style.visibility</p:attrName>
                                        </p:attrNameLst>
                                      </p:cBhvr>
                                      <p:to>
                                        <p:strVal val="visible"/>
                                      </p:to>
                                    </p:set>
                                    <p:animEffect transition="in" filter="circle(in)">
                                      <p:cBhvr>
                                        <p:cTn id="37" dur="2000"/>
                                        <p:tgtEl>
                                          <p:spTgt spid="230"/>
                                        </p:tgtEl>
                                      </p:cBhvr>
                                    </p:animEffect>
                                  </p:childTnLst>
                                </p:cTn>
                              </p:par>
                              <p:par>
                                <p:cTn id="38" presetID="6" presetClass="entr" presetSubtype="16" fill="hold" nodeType="withEffect">
                                  <p:stCondLst>
                                    <p:cond delay="0"/>
                                  </p:stCondLst>
                                  <p:childTnLst>
                                    <p:set>
                                      <p:cBhvr>
                                        <p:cTn id="39" dur="1" fill="hold">
                                          <p:stCondLst>
                                            <p:cond delay="0"/>
                                          </p:stCondLst>
                                        </p:cTn>
                                        <p:tgtEl>
                                          <p:spTgt spid="231"/>
                                        </p:tgtEl>
                                        <p:attrNameLst>
                                          <p:attrName>style.visibility</p:attrName>
                                        </p:attrNameLst>
                                      </p:cBhvr>
                                      <p:to>
                                        <p:strVal val="visible"/>
                                      </p:to>
                                    </p:set>
                                    <p:animEffect transition="in" filter="circle(in)">
                                      <p:cBhvr>
                                        <p:cTn id="40" dur="2000"/>
                                        <p:tgtEl>
                                          <p:spTgt spid="23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66"/>
                                        </p:tgtEl>
                                        <p:attrNameLst>
                                          <p:attrName>style.visibility</p:attrName>
                                        </p:attrNameLst>
                                      </p:cBhvr>
                                      <p:to>
                                        <p:strVal val="visible"/>
                                      </p:to>
                                    </p:set>
                                    <p:animEffect transition="in" filter="circle(in)">
                                      <p:cBhvr>
                                        <p:cTn id="45" dur="2000"/>
                                        <p:tgtEl>
                                          <p:spTgt spid="166"/>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84"/>
                                        </p:tgtEl>
                                        <p:attrNameLst>
                                          <p:attrName>style.visibility</p:attrName>
                                        </p:attrNameLst>
                                      </p:cBhvr>
                                      <p:to>
                                        <p:strVal val="visible"/>
                                      </p:to>
                                    </p:set>
                                    <p:animEffect transition="in" filter="circle(in)">
                                      <p:cBhvr>
                                        <p:cTn id="48" dur="2000"/>
                                        <p:tgtEl>
                                          <p:spTgt spid="184"/>
                                        </p:tgtEl>
                                      </p:cBhvr>
                                    </p:animEffect>
                                  </p:childTnLst>
                                </p:cTn>
                              </p:par>
                              <p:par>
                                <p:cTn id="49" presetID="6" presetClass="entr" presetSubtype="16" fill="hold" nodeType="withEffect">
                                  <p:stCondLst>
                                    <p:cond delay="0"/>
                                  </p:stCondLst>
                                  <p:childTnLst>
                                    <p:set>
                                      <p:cBhvr>
                                        <p:cTn id="50" dur="1" fill="hold">
                                          <p:stCondLst>
                                            <p:cond delay="0"/>
                                          </p:stCondLst>
                                        </p:cTn>
                                        <p:tgtEl>
                                          <p:spTgt spid="187"/>
                                        </p:tgtEl>
                                        <p:attrNameLst>
                                          <p:attrName>style.visibility</p:attrName>
                                        </p:attrNameLst>
                                      </p:cBhvr>
                                      <p:to>
                                        <p:strVal val="visible"/>
                                      </p:to>
                                    </p:set>
                                    <p:animEffect transition="in" filter="circle(in)">
                                      <p:cBhvr>
                                        <p:cTn id="51" dur="2000"/>
                                        <p:tgtEl>
                                          <p:spTgt spid="187"/>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92"/>
                                        </p:tgtEl>
                                        <p:attrNameLst>
                                          <p:attrName>style.visibility</p:attrName>
                                        </p:attrNameLst>
                                      </p:cBhvr>
                                      <p:to>
                                        <p:strVal val="visible"/>
                                      </p:to>
                                    </p:set>
                                    <p:animEffect transition="in" filter="circle(in)">
                                      <p:cBhvr>
                                        <p:cTn id="54" dur="2000"/>
                                        <p:tgtEl>
                                          <p:spTgt spid="192"/>
                                        </p:tgtEl>
                                      </p:cBhvr>
                                    </p:animEffect>
                                  </p:childTnLst>
                                </p:cTn>
                              </p:par>
                              <p:par>
                                <p:cTn id="55" presetID="6" presetClass="entr" presetSubtype="16" fill="hold" nodeType="withEffect">
                                  <p:stCondLst>
                                    <p:cond delay="0"/>
                                  </p:stCondLst>
                                  <p:childTnLst>
                                    <p:set>
                                      <p:cBhvr>
                                        <p:cTn id="56" dur="1" fill="hold">
                                          <p:stCondLst>
                                            <p:cond delay="0"/>
                                          </p:stCondLst>
                                        </p:cTn>
                                        <p:tgtEl>
                                          <p:spTgt spid="205"/>
                                        </p:tgtEl>
                                        <p:attrNameLst>
                                          <p:attrName>style.visibility</p:attrName>
                                        </p:attrNameLst>
                                      </p:cBhvr>
                                      <p:to>
                                        <p:strVal val="visible"/>
                                      </p:to>
                                    </p:set>
                                    <p:animEffect transition="in" filter="circle(in)">
                                      <p:cBhvr>
                                        <p:cTn id="57" dur="2000"/>
                                        <p:tgtEl>
                                          <p:spTgt spid="205"/>
                                        </p:tgtEl>
                                      </p:cBhvr>
                                    </p:animEffect>
                                  </p:childTnLst>
                                </p:cTn>
                              </p:par>
                              <p:par>
                                <p:cTn id="58" presetID="6" presetClass="entr" presetSubtype="16" fill="hold" nodeType="withEffect">
                                  <p:stCondLst>
                                    <p:cond delay="0"/>
                                  </p:stCondLst>
                                  <p:childTnLst>
                                    <p:set>
                                      <p:cBhvr>
                                        <p:cTn id="59" dur="1" fill="hold">
                                          <p:stCondLst>
                                            <p:cond delay="0"/>
                                          </p:stCondLst>
                                        </p:cTn>
                                        <p:tgtEl>
                                          <p:spTgt spid="207"/>
                                        </p:tgtEl>
                                        <p:attrNameLst>
                                          <p:attrName>style.visibility</p:attrName>
                                        </p:attrNameLst>
                                      </p:cBhvr>
                                      <p:to>
                                        <p:strVal val="visible"/>
                                      </p:to>
                                    </p:set>
                                    <p:animEffect transition="in" filter="circle(in)">
                                      <p:cBhvr>
                                        <p:cTn id="60" dur="2000"/>
                                        <p:tgtEl>
                                          <p:spTgt spid="207"/>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165"/>
                                        </p:tgtEl>
                                        <p:attrNameLst>
                                          <p:attrName>style.visibility</p:attrName>
                                        </p:attrNameLst>
                                      </p:cBhvr>
                                      <p:to>
                                        <p:strVal val="visible"/>
                                      </p:to>
                                    </p:set>
                                    <p:animEffect transition="in" filter="circle(in)">
                                      <p:cBhvr>
                                        <p:cTn id="65" dur="2000"/>
                                        <p:tgtEl>
                                          <p:spTgt spid="165"/>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185"/>
                                        </p:tgtEl>
                                        <p:attrNameLst>
                                          <p:attrName>style.visibility</p:attrName>
                                        </p:attrNameLst>
                                      </p:cBhvr>
                                      <p:to>
                                        <p:strVal val="visible"/>
                                      </p:to>
                                    </p:set>
                                    <p:animEffect transition="in" filter="circle(in)">
                                      <p:cBhvr>
                                        <p:cTn id="68" dur="2000"/>
                                        <p:tgtEl>
                                          <p:spTgt spid="185"/>
                                        </p:tgtEl>
                                      </p:cBhvr>
                                    </p:animEffect>
                                  </p:childTnLst>
                                </p:cTn>
                              </p:par>
                              <p:par>
                                <p:cTn id="69" presetID="6" presetClass="entr" presetSubtype="16" fill="hold" nodeType="withEffect">
                                  <p:stCondLst>
                                    <p:cond delay="0"/>
                                  </p:stCondLst>
                                  <p:childTnLst>
                                    <p:set>
                                      <p:cBhvr>
                                        <p:cTn id="70" dur="1" fill="hold">
                                          <p:stCondLst>
                                            <p:cond delay="0"/>
                                          </p:stCondLst>
                                        </p:cTn>
                                        <p:tgtEl>
                                          <p:spTgt spid="189"/>
                                        </p:tgtEl>
                                        <p:attrNameLst>
                                          <p:attrName>style.visibility</p:attrName>
                                        </p:attrNameLst>
                                      </p:cBhvr>
                                      <p:to>
                                        <p:strVal val="visible"/>
                                      </p:to>
                                    </p:set>
                                    <p:animEffect transition="in" filter="circle(in)">
                                      <p:cBhvr>
                                        <p:cTn id="71" dur="2000"/>
                                        <p:tgtEl>
                                          <p:spTgt spid="189"/>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193"/>
                                        </p:tgtEl>
                                        <p:attrNameLst>
                                          <p:attrName>style.visibility</p:attrName>
                                        </p:attrNameLst>
                                      </p:cBhvr>
                                      <p:to>
                                        <p:strVal val="visible"/>
                                      </p:to>
                                    </p:set>
                                    <p:animEffect transition="in" filter="circle(in)">
                                      <p:cBhvr>
                                        <p:cTn id="74" dur="2000"/>
                                        <p:tgtEl>
                                          <p:spTgt spid="193"/>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197"/>
                                        </p:tgtEl>
                                        <p:attrNameLst>
                                          <p:attrName>style.visibility</p:attrName>
                                        </p:attrNameLst>
                                      </p:cBhvr>
                                      <p:to>
                                        <p:strVal val="visible"/>
                                      </p:to>
                                    </p:set>
                                    <p:animEffect transition="in" filter="circle(in)">
                                      <p:cBhvr>
                                        <p:cTn id="77" dur="2000"/>
                                        <p:tgtEl>
                                          <p:spTgt spid="197"/>
                                        </p:tgtEl>
                                      </p:cBhvr>
                                    </p:animEffect>
                                  </p:childTnLst>
                                </p:cTn>
                              </p:par>
                              <p:par>
                                <p:cTn id="78" presetID="6" presetClass="entr" presetSubtype="16" fill="hold" nodeType="withEffect">
                                  <p:stCondLst>
                                    <p:cond delay="0"/>
                                  </p:stCondLst>
                                  <p:childTnLst>
                                    <p:set>
                                      <p:cBhvr>
                                        <p:cTn id="79" dur="1" fill="hold">
                                          <p:stCondLst>
                                            <p:cond delay="0"/>
                                          </p:stCondLst>
                                        </p:cTn>
                                        <p:tgtEl>
                                          <p:spTgt spid="198"/>
                                        </p:tgtEl>
                                        <p:attrNameLst>
                                          <p:attrName>style.visibility</p:attrName>
                                        </p:attrNameLst>
                                      </p:cBhvr>
                                      <p:to>
                                        <p:strVal val="visible"/>
                                      </p:to>
                                    </p:set>
                                    <p:animEffect transition="in" filter="circle(in)">
                                      <p:cBhvr>
                                        <p:cTn id="80" dur="2000"/>
                                        <p:tgtEl>
                                          <p:spTgt spid="198"/>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200"/>
                                        </p:tgtEl>
                                        <p:attrNameLst>
                                          <p:attrName>style.visibility</p:attrName>
                                        </p:attrNameLst>
                                      </p:cBhvr>
                                      <p:to>
                                        <p:strVal val="visible"/>
                                      </p:to>
                                    </p:set>
                                    <p:animEffect transition="in" filter="circle(in)">
                                      <p:cBhvr>
                                        <p:cTn id="83" dur="2000"/>
                                        <p:tgtEl>
                                          <p:spTgt spid="200"/>
                                        </p:tgtEl>
                                      </p:cBhvr>
                                    </p:animEffect>
                                  </p:childTnLst>
                                </p:cTn>
                              </p:par>
                              <p:par>
                                <p:cTn id="84" presetID="6" presetClass="entr" presetSubtype="16" fill="hold" nodeType="withEffect">
                                  <p:stCondLst>
                                    <p:cond delay="0"/>
                                  </p:stCondLst>
                                  <p:childTnLst>
                                    <p:set>
                                      <p:cBhvr>
                                        <p:cTn id="85" dur="1" fill="hold">
                                          <p:stCondLst>
                                            <p:cond delay="0"/>
                                          </p:stCondLst>
                                        </p:cTn>
                                        <p:tgtEl>
                                          <p:spTgt spid="201"/>
                                        </p:tgtEl>
                                        <p:attrNameLst>
                                          <p:attrName>style.visibility</p:attrName>
                                        </p:attrNameLst>
                                      </p:cBhvr>
                                      <p:to>
                                        <p:strVal val="visible"/>
                                      </p:to>
                                    </p:set>
                                    <p:animEffect transition="in" filter="circle(in)">
                                      <p:cBhvr>
                                        <p:cTn id="86" dur="2000"/>
                                        <p:tgtEl>
                                          <p:spTgt spid="201"/>
                                        </p:tgtEl>
                                      </p:cBhvr>
                                    </p:animEffect>
                                  </p:childTnLst>
                                </p:cTn>
                              </p:par>
                              <p:par>
                                <p:cTn id="87" presetID="6" presetClass="entr" presetSubtype="16" fill="hold" grpId="0" nodeType="withEffect">
                                  <p:stCondLst>
                                    <p:cond delay="0"/>
                                  </p:stCondLst>
                                  <p:childTnLst>
                                    <p:set>
                                      <p:cBhvr>
                                        <p:cTn id="88" dur="1" fill="hold">
                                          <p:stCondLst>
                                            <p:cond delay="0"/>
                                          </p:stCondLst>
                                        </p:cTn>
                                        <p:tgtEl>
                                          <p:spTgt spid="202"/>
                                        </p:tgtEl>
                                        <p:attrNameLst>
                                          <p:attrName>style.visibility</p:attrName>
                                        </p:attrNameLst>
                                      </p:cBhvr>
                                      <p:to>
                                        <p:strVal val="visible"/>
                                      </p:to>
                                    </p:set>
                                    <p:animEffect transition="in" filter="circle(in)">
                                      <p:cBhvr>
                                        <p:cTn id="89" dur="2000"/>
                                        <p:tgtEl>
                                          <p:spTgt spid="202"/>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204"/>
                                        </p:tgtEl>
                                        <p:attrNameLst>
                                          <p:attrName>style.visibility</p:attrName>
                                        </p:attrNameLst>
                                      </p:cBhvr>
                                      <p:to>
                                        <p:strVal val="visible"/>
                                      </p:to>
                                    </p:set>
                                    <p:animEffect transition="in" filter="circle(in)">
                                      <p:cBhvr>
                                        <p:cTn id="92" dur="2000"/>
                                        <p:tgtEl>
                                          <p:spTgt spid="204"/>
                                        </p:tgtEl>
                                      </p:cBhvr>
                                    </p:animEffect>
                                  </p:childTnLst>
                                </p:cTn>
                              </p:par>
                              <p:par>
                                <p:cTn id="93" presetID="6" presetClass="entr" presetSubtype="16" fill="hold" nodeType="withEffect">
                                  <p:stCondLst>
                                    <p:cond delay="0"/>
                                  </p:stCondLst>
                                  <p:childTnLst>
                                    <p:set>
                                      <p:cBhvr>
                                        <p:cTn id="94" dur="1" fill="hold">
                                          <p:stCondLst>
                                            <p:cond delay="0"/>
                                          </p:stCondLst>
                                        </p:cTn>
                                        <p:tgtEl>
                                          <p:spTgt spid="208"/>
                                        </p:tgtEl>
                                        <p:attrNameLst>
                                          <p:attrName>style.visibility</p:attrName>
                                        </p:attrNameLst>
                                      </p:cBhvr>
                                      <p:to>
                                        <p:strVal val="visible"/>
                                      </p:to>
                                    </p:set>
                                    <p:animEffect transition="in" filter="circle(in)">
                                      <p:cBhvr>
                                        <p:cTn id="95" dur="2000"/>
                                        <p:tgtEl>
                                          <p:spTgt spid="208"/>
                                        </p:tgtEl>
                                      </p:cBhvr>
                                    </p:animEffect>
                                  </p:childTnLst>
                                </p:cTn>
                              </p:par>
                              <p:par>
                                <p:cTn id="96" presetID="6" presetClass="entr" presetSubtype="16" fill="hold" nodeType="withEffect">
                                  <p:stCondLst>
                                    <p:cond delay="0"/>
                                  </p:stCondLst>
                                  <p:childTnLst>
                                    <p:set>
                                      <p:cBhvr>
                                        <p:cTn id="97" dur="1" fill="hold">
                                          <p:stCondLst>
                                            <p:cond delay="0"/>
                                          </p:stCondLst>
                                        </p:cTn>
                                        <p:tgtEl>
                                          <p:spTgt spid="209"/>
                                        </p:tgtEl>
                                        <p:attrNameLst>
                                          <p:attrName>style.visibility</p:attrName>
                                        </p:attrNameLst>
                                      </p:cBhvr>
                                      <p:to>
                                        <p:strVal val="visible"/>
                                      </p:to>
                                    </p:set>
                                    <p:animEffect transition="in" filter="circle(in)">
                                      <p:cBhvr>
                                        <p:cTn id="98" dur="2000"/>
                                        <p:tgtEl>
                                          <p:spTgt spid="209"/>
                                        </p:tgtEl>
                                      </p:cBhvr>
                                    </p:animEffect>
                                  </p:childTnLst>
                                </p:cTn>
                              </p:par>
                              <p:par>
                                <p:cTn id="99" presetID="6" presetClass="entr" presetSubtype="16" fill="hold" nodeType="withEffect">
                                  <p:stCondLst>
                                    <p:cond delay="0"/>
                                  </p:stCondLst>
                                  <p:childTnLst>
                                    <p:set>
                                      <p:cBhvr>
                                        <p:cTn id="100" dur="1" fill="hold">
                                          <p:stCondLst>
                                            <p:cond delay="0"/>
                                          </p:stCondLst>
                                        </p:cTn>
                                        <p:tgtEl>
                                          <p:spTgt spid="218"/>
                                        </p:tgtEl>
                                        <p:attrNameLst>
                                          <p:attrName>style.visibility</p:attrName>
                                        </p:attrNameLst>
                                      </p:cBhvr>
                                      <p:to>
                                        <p:strVal val="visible"/>
                                      </p:to>
                                    </p:set>
                                    <p:animEffect transition="in" filter="circle(in)">
                                      <p:cBhvr>
                                        <p:cTn id="101" dur="2000"/>
                                        <p:tgtEl>
                                          <p:spTgt spid="218"/>
                                        </p:tgtEl>
                                      </p:cBhvr>
                                    </p:animEffect>
                                  </p:childTnLst>
                                </p:cTn>
                              </p:par>
                              <p:par>
                                <p:cTn id="102" presetID="6" presetClass="entr" presetSubtype="16" fill="hold" nodeType="withEffect">
                                  <p:stCondLst>
                                    <p:cond delay="0"/>
                                  </p:stCondLst>
                                  <p:childTnLst>
                                    <p:set>
                                      <p:cBhvr>
                                        <p:cTn id="103" dur="1" fill="hold">
                                          <p:stCondLst>
                                            <p:cond delay="0"/>
                                          </p:stCondLst>
                                        </p:cTn>
                                        <p:tgtEl>
                                          <p:spTgt spid="219"/>
                                        </p:tgtEl>
                                        <p:attrNameLst>
                                          <p:attrName>style.visibility</p:attrName>
                                        </p:attrNameLst>
                                      </p:cBhvr>
                                      <p:to>
                                        <p:strVal val="visible"/>
                                      </p:to>
                                    </p:set>
                                    <p:animEffect transition="in" filter="circle(in)">
                                      <p:cBhvr>
                                        <p:cTn id="104" dur="2000"/>
                                        <p:tgtEl>
                                          <p:spTgt spid="219"/>
                                        </p:tgtEl>
                                      </p:cBhvr>
                                    </p:animEffect>
                                  </p:childTnLst>
                                </p:cTn>
                              </p:par>
                              <p:par>
                                <p:cTn id="105" presetID="6" presetClass="entr" presetSubtype="16" fill="hold" grpId="0" nodeType="withEffect">
                                  <p:stCondLst>
                                    <p:cond delay="0"/>
                                  </p:stCondLst>
                                  <p:childTnLst>
                                    <p:set>
                                      <p:cBhvr>
                                        <p:cTn id="106" dur="1" fill="hold">
                                          <p:stCondLst>
                                            <p:cond delay="0"/>
                                          </p:stCondLst>
                                        </p:cTn>
                                        <p:tgtEl>
                                          <p:spTgt spid="220"/>
                                        </p:tgtEl>
                                        <p:attrNameLst>
                                          <p:attrName>style.visibility</p:attrName>
                                        </p:attrNameLst>
                                      </p:cBhvr>
                                      <p:to>
                                        <p:strVal val="visible"/>
                                      </p:to>
                                    </p:set>
                                    <p:animEffect transition="in" filter="circle(in)">
                                      <p:cBhvr>
                                        <p:cTn id="107" dur="2000"/>
                                        <p:tgtEl>
                                          <p:spTgt spid="220"/>
                                        </p:tgtEl>
                                      </p:cBhvr>
                                    </p:animEffect>
                                  </p:childTnLst>
                                </p:cTn>
                              </p:par>
                              <p:par>
                                <p:cTn id="108" presetID="6" presetClass="entr" presetSubtype="16" fill="hold" grpId="0" nodeType="withEffect">
                                  <p:stCondLst>
                                    <p:cond delay="0"/>
                                  </p:stCondLst>
                                  <p:childTnLst>
                                    <p:set>
                                      <p:cBhvr>
                                        <p:cTn id="109" dur="1" fill="hold">
                                          <p:stCondLst>
                                            <p:cond delay="0"/>
                                          </p:stCondLst>
                                        </p:cTn>
                                        <p:tgtEl>
                                          <p:spTgt spid="221"/>
                                        </p:tgtEl>
                                        <p:attrNameLst>
                                          <p:attrName>style.visibility</p:attrName>
                                        </p:attrNameLst>
                                      </p:cBhvr>
                                      <p:to>
                                        <p:strVal val="visible"/>
                                      </p:to>
                                    </p:set>
                                    <p:animEffect transition="in" filter="circle(in)">
                                      <p:cBhvr>
                                        <p:cTn id="110" dur="2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6" grpId="0" animBg="1"/>
      <p:bldP spid="184" grpId="0" animBg="1"/>
      <p:bldP spid="185" grpId="0" animBg="1"/>
      <p:bldP spid="190" grpId="0" animBg="1"/>
      <p:bldP spid="191" grpId="0" animBg="1"/>
      <p:bldP spid="192" grpId="0" animBg="1"/>
      <p:bldP spid="193" grpId="0" animBg="1"/>
      <p:bldP spid="194" grpId="0" animBg="1"/>
      <p:bldP spid="195" grpId="0" animBg="1"/>
      <p:bldP spid="197" grpId="0"/>
      <p:bldP spid="200" grpId="0"/>
      <p:bldP spid="202" grpId="0" animBg="1"/>
      <p:bldP spid="204" grpId="0" animBg="1"/>
      <p:bldP spid="220" grpId="0" animBg="1"/>
      <p:bldP spid="2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2459224" y="79758"/>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3000" dirty="0">
                <a:solidFill>
                  <a:srgbClr val="FFFF00"/>
                </a:solidFill>
              </a:rPr>
              <a:t>Flow Chart</a:t>
            </a:r>
            <a:endParaRPr lang="de-CH" sz="3000" dirty="0">
              <a:solidFill>
                <a:srgbClr val="FFFF00"/>
              </a:solidFill>
            </a:endParaRPr>
          </a:p>
        </p:txBody>
      </p:sp>
      <p:pic>
        <p:nvPicPr>
          <p:cNvPr id="4" name="Graphic 5">
            <a:extLst>
              <a:ext uri="{FF2B5EF4-FFF2-40B4-BE49-F238E27FC236}">
                <a16:creationId xmlns:a16="http://schemas.microsoft.com/office/drawing/2014/main" id="{D6999653-D5B9-4C6B-889B-3ABEB416CB2D}"/>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rcRect/>
          <a:stretch/>
        </p:blipFill>
        <p:spPr>
          <a:xfrm>
            <a:off x="6162531" y="3060"/>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sp>
        <p:nvSpPr>
          <p:cNvPr id="8" name="Rectangle 2"/>
          <p:cNvSpPr>
            <a:spLocks noChangeArrowheads="1"/>
          </p:cNvSpPr>
          <p:nvPr/>
        </p:nvSpPr>
        <p:spPr bwMode="auto">
          <a:xfrm>
            <a:off x="3266046" y="173508"/>
            <a:ext cx="2480872" cy="332048"/>
          </a:xfrm>
          <a:prstGeom prst="rect">
            <a:avLst/>
          </a:prstGeom>
          <a:solidFill>
            <a:schemeClr val="bg2"/>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CA" altLang="de-DE" sz="1000" b="1" dirty="0">
                <a:solidFill>
                  <a:srgbClr val="FFFF00"/>
                </a:solidFill>
                <a:latin typeface="Arial" panose="020B0604020202020204" pitchFamily="34" charset="0"/>
                <a:ea typeface="Calibri" panose="020F0502020204030204" pitchFamily="34" charset="0"/>
                <a:cs typeface="Arial" panose="020B0604020202020204" pitchFamily="34" charset="0"/>
              </a:rPr>
              <a:t>LAA Closure performed </a:t>
            </a:r>
            <a:r>
              <a:rPr kumimoji="0" lang="en-CA" altLang="de-DE" sz="10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(n = </a:t>
            </a:r>
            <a:r>
              <a:rPr lang="en-CA" altLang="de-DE" sz="1000" b="1" dirty="0">
                <a:solidFill>
                  <a:srgbClr val="FFFF00"/>
                </a:solidFill>
                <a:latin typeface="Arial" panose="020B0604020202020204" pitchFamily="34" charset="0"/>
                <a:ea typeface="Calibri" panose="020F0502020204030204" pitchFamily="34" charset="0"/>
                <a:cs typeface="Arial" panose="020B0604020202020204" pitchFamily="34" charset="0"/>
              </a:rPr>
              <a:t>423</a:t>
            </a:r>
            <a:r>
              <a:rPr kumimoji="0" lang="en-CA" altLang="de-DE" sz="10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CA" altLang="de-DE" sz="1800" b="0" i="0" u="none" strike="noStrike" cap="none" normalizeH="0" baseline="0" dirty="0">
              <a:ln>
                <a:noFill/>
              </a:ln>
              <a:solidFill>
                <a:schemeClr val="tx1"/>
              </a:solidFill>
              <a:effectLst/>
              <a:latin typeface="Arial" panose="020B0604020202020204" pitchFamily="34" charset="0"/>
            </a:endParaRPr>
          </a:p>
        </p:txBody>
      </p:sp>
      <p:sp>
        <p:nvSpPr>
          <p:cNvPr id="9" name="Rectangle 18"/>
          <p:cNvSpPr>
            <a:spLocks noChangeArrowheads="1"/>
          </p:cNvSpPr>
          <p:nvPr/>
        </p:nvSpPr>
        <p:spPr bwMode="auto">
          <a:xfrm>
            <a:off x="5077503" y="4208638"/>
            <a:ext cx="2657750" cy="810379"/>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lvl="0" algn="ctr" eaLnBrk="0" fontAlgn="base" hangingPunct="0">
              <a:spcBef>
                <a:spcPct val="0"/>
              </a:spcBef>
              <a:spcAft>
                <a:spcPct val="0"/>
              </a:spcAft>
            </a:pPr>
            <a:r>
              <a:rPr kumimoji="0" lang="en-CA" altLang="de-DE"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Considered for</a:t>
            </a:r>
            <a:r>
              <a:rPr lang="en-CA" altLang="de-DE" sz="1400" b="1" dirty="0">
                <a:solidFill>
                  <a:schemeClr val="tx1"/>
                </a:solidFill>
                <a:latin typeface="Arial" panose="020B0604020202020204" pitchFamily="34" charset="0"/>
                <a:ea typeface="Calibri" panose="020F0502020204030204" pitchFamily="34" charset="0"/>
                <a:cs typeface="Arial" panose="020B0604020202020204" pitchFamily="34" charset="0"/>
              </a:rPr>
              <a:t> primary endpoint analysis</a:t>
            </a:r>
          </a:p>
          <a:p>
            <a:pPr lvl="0" algn="ctr" eaLnBrk="0" fontAlgn="base" hangingPunct="0">
              <a:spcBef>
                <a:spcPct val="0"/>
              </a:spcBef>
              <a:spcAft>
                <a:spcPct val="0"/>
              </a:spcAft>
            </a:pPr>
            <a:r>
              <a:rPr lang="en-CA" altLang="de-DE" sz="1400" b="1" dirty="0">
                <a:solidFill>
                  <a:schemeClr val="tx1"/>
                </a:solidFill>
                <a:latin typeface="Arial" panose="020B0604020202020204" pitchFamily="34" charset="0"/>
                <a:ea typeface="Calibri" panose="020F0502020204030204" pitchFamily="34" charset="0"/>
                <a:cs typeface="Arial" panose="020B0604020202020204" pitchFamily="34" charset="0"/>
              </a:rPr>
              <a:t>(</a:t>
            </a:r>
            <a:r>
              <a:rPr kumimoji="0" lang="en-CA" altLang="de-DE"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n=100)</a:t>
            </a:r>
            <a:endParaRPr kumimoji="0" lang="en-CA" altLang="de-DE" sz="1400" b="1" i="0" u="none" strike="noStrike" cap="none" normalizeH="0" baseline="0" dirty="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4844237" y="2113543"/>
            <a:ext cx="3102138" cy="698599"/>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de-DE"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Allocated to </a:t>
            </a:r>
          </a:p>
          <a:p>
            <a:pPr marL="0" marR="0" lvl="0" indent="0" algn="ctr" defTabSz="914400" rtl="0" eaLnBrk="0" fontAlgn="base" latinLnBrk="0" hangingPunct="0">
              <a:lnSpc>
                <a:spcPct val="100000"/>
              </a:lnSpc>
              <a:spcBef>
                <a:spcPct val="0"/>
              </a:spcBef>
              <a:spcAft>
                <a:spcPct val="0"/>
              </a:spcAft>
              <a:buClrTx/>
              <a:buSzTx/>
              <a:buFontTx/>
              <a:buNone/>
              <a:tabLst/>
            </a:pPr>
            <a:r>
              <a:rPr lang="en-CA" altLang="de-DE" sz="1400" u="sng" dirty="0">
                <a:solidFill>
                  <a:srgbClr val="FFFF00"/>
                </a:solidFill>
                <a:ea typeface="Calibri" panose="020F0502020204030204" pitchFamily="34" charset="0"/>
                <a:cs typeface="Arial" panose="020B0604020202020204" pitchFamily="34" charset="0"/>
              </a:rPr>
              <a:t>Watchman/FLX </a:t>
            </a:r>
            <a:r>
              <a:rPr kumimoji="0" lang="en-CA" altLang="de-DE" sz="1400" i="0" u="sng" strike="noStrike" cap="none" normalizeH="0" baseline="0" dirty="0">
                <a:ln>
                  <a:noFill/>
                </a:ln>
                <a:solidFill>
                  <a:srgbClr val="FFFF00"/>
                </a:solidFill>
                <a:effectLst/>
                <a:ea typeface="Calibri" panose="020F0502020204030204" pitchFamily="34" charset="0"/>
                <a:cs typeface="Arial" panose="020B0604020202020204" pitchFamily="34" charset="0"/>
              </a:rPr>
              <a:t>(n=</a:t>
            </a:r>
            <a:r>
              <a:rPr lang="en-CA" altLang="de-DE" sz="1400" u="sng" dirty="0">
                <a:solidFill>
                  <a:srgbClr val="FFFF00"/>
                </a:solidFill>
                <a:ea typeface="Calibri" panose="020F0502020204030204" pitchFamily="34" charset="0"/>
                <a:cs typeface="Arial" panose="020B0604020202020204" pitchFamily="34" charset="0"/>
              </a:rPr>
              <a:t>110</a:t>
            </a:r>
            <a:r>
              <a:rPr kumimoji="0" lang="en-CA" altLang="de-DE" sz="1400" i="0" u="sng" strike="noStrike" cap="none" normalizeH="0" baseline="0" dirty="0">
                <a:ln>
                  <a:noFill/>
                </a:ln>
                <a:solidFill>
                  <a:srgbClr val="FFFF00"/>
                </a:solidFill>
                <a:effectLst/>
                <a:ea typeface="Calibri" panose="020F0502020204030204" pitchFamily="34" charset="0"/>
                <a:cs typeface="Arial" panose="020B0604020202020204" pitchFamily="34" charset="0"/>
              </a:rPr>
              <a:t>)</a:t>
            </a:r>
          </a:p>
          <a:p>
            <a:pPr lvl="0"/>
            <a:r>
              <a:rPr lang="en-CA" altLang="de-DE" sz="1400" dirty="0">
                <a:ea typeface="Calibri" panose="020F0502020204030204" pitchFamily="34" charset="0"/>
                <a:cs typeface="Arial" panose="020B0604020202020204" pitchFamily="34" charset="0"/>
              </a:rPr>
              <a:t>     </a:t>
            </a:r>
            <a:endParaRPr kumimoji="0" lang="en-CA" altLang="de-DE" sz="1400" b="0" i="0" u="none" strike="noStrike" cap="none" normalizeH="0" baseline="0" dirty="0">
              <a:ln>
                <a:noFill/>
              </a:ln>
              <a:solidFill>
                <a:schemeClr val="tx1"/>
              </a:solidFill>
              <a:effectLst/>
            </a:endParaRPr>
          </a:p>
        </p:txBody>
      </p:sp>
      <p:sp>
        <p:nvSpPr>
          <p:cNvPr id="14" name="Rectangle 4"/>
          <p:cNvSpPr>
            <a:spLocks noChangeArrowheads="1"/>
          </p:cNvSpPr>
          <p:nvPr/>
        </p:nvSpPr>
        <p:spPr bwMode="auto">
          <a:xfrm>
            <a:off x="3501408" y="1253122"/>
            <a:ext cx="1993654" cy="342900"/>
          </a:xfrm>
          <a:prstGeom prst="rect">
            <a:avLst/>
          </a:prstGeom>
          <a:solidFill>
            <a:schemeClr val="bg2"/>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de-DE" sz="10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Randomized (n = </a:t>
            </a:r>
            <a:r>
              <a:rPr lang="en-CA" altLang="de-DE" sz="1000" b="1" dirty="0">
                <a:solidFill>
                  <a:srgbClr val="FFFF00"/>
                </a:solidFill>
                <a:latin typeface="Arial" panose="020B0604020202020204" pitchFamily="34" charset="0"/>
                <a:ea typeface="Calibri" panose="020F0502020204030204" pitchFamily="34" charset="0"/>
                <a:cs typeface="Arial" panose="020B0604020202020204" pitchFamily="34" charset="0"/>
              </a:rPr>
              <a:t>221</a:t>
            </a:r>
            <a:r>
              <a:rPr kumimoji="0" lang="en-CA" altLang="de-DE" sz="10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a:t>
            </a:r>
            <a:endParaRPr kumimoji="0" lang="en-CA" altLang="de-DE" sz="1800" b="1" i="0" u="none" strike="noStrike" cap="none" normalizeH="0" baseline="0" dirty="0">
              <a:ln>
                <a:noFill/>
              </a:ln>
              <a:solidFill>
                <a:srgbClr val="FFFF00"/>
              </a:solidFill>
              <a:effectLst/>
              <a:latin typeface="Arial" panose="020B0604020202020204" pitchFamily="34" charset="0"/>
            </a:endParaRPr>
          </a:p>
        </p:txBody>
      </p:sp>
      <p:cxnSp>
        <p:nvCxnSpPr>
          <p:cNvPr id="15" name="Straight Arrow Connector 14"/>
          <p:cNvCxnSpPr/>
          <p:nvPr/>
        </p:nvCxnSpPr>
        <p:spPr>
          <a:xfrm>
            <a:off x="4501533" y="534433"/>
            <a:ext cx="3299" cy="728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600075" y="1861396"/>
            <a:ext cx="3805790" cy="12659"/>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399515" y="1868152"/>
            <a:ext cx="2601" cy="2342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11387" y="1861396"/>
            <a:ext cx="0" cy="2342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504832" y="1596022"/>
            <a:ext cx="1" cy="2721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3"/>
          <p:cNvSpPr>
            <a:spLocks noChangeArrowheads="1"/>
          </p:cNvSpPr>
          <p:nvPr/>
        </p:nvSpPr>
        <p:spPr bwMode="auto">
          <a:xfrm>
            <a:off x="6246917" y="26865"/>
            <a:ext cx="2833083" cy="1665522"/>
          </a:xfrm>
          <a:prstGeom prst="rect">
            <a:avLst/>
          </a:prstGeom>
          <a:solidFill>
            <a:srgbClr val="002E4B"/>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de-DE" sz="1000" b="1" dirty="0">
                <a:ea typeface="Calibri" panose="020F0502020204030204" pitchFamily="34" charset="0"/>
                <a:cs typeface="Arial" panose="020B0604020202020204" pitchFamily="34" charset="0"/>
              </a:rPr>
              <a:t>Excluded (n=202)</a:t>
            </a:r>
          </a:p>
          <a:p>
            <a:pPr marL="171450" lvl="0" indent="-171450">
              <a:buFont typeface="Arial" panose="020B0604020202020204" pitchFamily="34" charset="0"/>
              <a:buChar char="•"/>
            </a:pPr>
            <a:r>
              <a:rPr lang="en-US" altLang="de-DE" sz="800" dirty="0">
                <a:ea typeface="Calibri" panose="020F0502020204030204" pitchFamily="34" charset="0"/>
                <a:cs typeface="Arial" panose="020B0604020202020204" pitchFamily="34" charset="0"/>
              </a:rPr>
              <a:t>  Enrolled in other cardiovascular device or an investigational drug trial (n=47)</a:t>
            </a:r>
          </a:p>
          <a:p>
            <a:pPr marL="171450" lvl="0" indent="-171450">
              <a:buFont typeface="Arial" panose="020B0604020202020204" pitchFamily="34" charset="0"/>
              <a:buChar char="•"/>
            </a:pPr>
            <a:r>
              <a:rPr lang="en-US" altLang="de-DE" sz="800" dirty="0">
                <a:ea typeface="Calibri" panose="020F0502020204030204" pitchFamily="34" charset="0"/>
                <a:cs typeface="Arial" panose="020B0604020202020204" pitchFamily="34" charset="0"/>
              </a:rPr>
              <a:t>   Patient did not provide consent (n=44)</a:t>
            </a:r>
          </a:p>
          <a:p>
            <a:pPr marL="171450" lvl="0" indent="-171450">
              <a:buFont typeface="Arial" panose="020B0604020202020204" pitchFamily="34" charset="0"/>
              <a:buChar char="•"/>
            </a:pPr>
            <a:r>
              <a:rPr lang="en-US" altLang="de-DE" sz="800" dirty="0">
                <a:ea typeface="Calibri" panose="020F0502020204030204" pitchFamily="34" charset="0"/>
                <a:cs typeface="Arial" panose="020B0604020202020204" pitchFamily="34" charset="0"/>
              </a:rPr>
              <a:t>   Severe chronic kidney insufficiency (n=40)</a:t>
            </a:r>
          </a:p>
          <a:p>
            <a:pPr marL="171450" lvl="0" indent="-171450">
              <a:buFont typeface="Arial" panose="020B0604020202020204" pitchFamily="34" charset="0"/>
              <a:buChar char="•"/>
            </a:pPr>
            <a:r>
              <a:rPr lang="en-US" altLang="de-DE" sz="800" dirty="0">
                <a:ea typeface="Calibri" panose="020F0502020204030204" pitchFamily="34" charset="0"/>
                <a:cs typeface="Arial" panose="020B0604020202020204" pitchFamily="34" charset="0"/>
              </a:rPr>
              <a:t>   Incomplete screening (n=25)</a:t>
            </a:r>
          </a:p>
          <a:p>
            <a:pPr marL="171450" lvl="0" indent="-171450">
              <a:buFont typeface="Arial" panose="020B0604020202020204" pitchFamily="34" charset="0"/>
              <a:buChar char="•"/>
            </a:pPr>
            <a:r>
              <a:rPr lang="en-US" altLang="de-DE" sz="800" dirty="0">
                <a:ea typeface="Calibri" panose="020F0502020204030204" pitchFamily="34" charset="0"/>
                <a:cs typeface="Arial" panose="020B0604020202020204" pitchFamily="34" charset="0"/>
              </a:rPr>
              <a:t>   First operator with limited experience with one of the two LAAC devices (n=18)</a:t>
            </a:r>
          </a:p>
          <a:p>
            <a:pPr marL="171450" lvl="0" indent="-171450">
              <a:buFont typeface="Arial" panose="020B0604020202020204" pitchFamily="34" charset="0"/>
              <a:buChar char="•"/>
            </a:pPr>
            <a:r>
              <a:rPr lang="en-US" altLang="de-DE" sz="800" dirty="0">
                <a:ea typeface="Calibri" panose="020F0502020204030204" pitchFamily="34" charset="0"/>
                <a:cs typeface="Arial" panose="020B0604020202020204" pitchFamily="34" charset="0"/>
              </a:rPr>
              <a:t>   Intra-cardiac thrombus (n=10)</a:t>
            </a:r>
          </a:p>
          <a:p>
            <a:pPr marL="171450" lvl="0" indent="-171450">
              <a:buFont typeface="Arial" panose="020B0604020202020204" pitchFamily="34" charset="0"/>
              <a:buChar char="•"/>
            </a:pPr>
            <a:r>
              <a:rPr lang="en-US" altLang="de-DE" sz="800" dirty="0">
                <a:ea typeface="Calibri" panose="020F0502020204030204" pitchFamily="34" charset="0"/>
                <a:cs typeface="Arial" panose="020B0604020202020204" pitchFamily="34" charset="0"/>
              </a:rPr>
              <a:t>   LAA morphology not suitable for one of the two devices (n=9)</a:t>
            </a:r>
          </a:p>
          <a:p>
            <a:pPr marL="171450" lvl="0" indent="-171450">
              <a:buFont typeface="Arial" panose="020B0604020202020204" pitchFamily="34" charset="0"/>
              <a:buChar char="•"/>
            </a:pPr>
            <a:r>
              <a:rPr lang="en-US" altLang="de-DE" sz="800" dirty="0">
                <a:ea typeface="Calibri" panose="020F0502020204030204" pitchFamily="34" charset="0"/>
                <a:cs typeface="Arial" panose="020B0604020202020204" pitchFamily="34" charset="0"/>
              </a:rPr>
              <a:t>   Other eligibility criteria not met (n=9)</a:t>
            </a:r>
          </a:p>
        </p:txBody>
      </p:sp>
      <p:cxnSp>
        <p:nvCxnSpPr>
          <p:cNvPr id="22" name="Straight Arrow Connector 21"/>
          <p:cNvCxnSpPr>
            <a:stCxn id="10" idx="2"/>
          </p:cNvCxnSpPr>
          <p:nvPr/>
        </p:nvCxnSpPr>
        <p:spPr>
          <a:xfrm>
            <a:off x="6395306" y="2812142"/>
            <a:ext cx="4209" cy="13885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18"/>
          <p:cNvSpPr>
            <a:spLocks noChangeArrowheads="1"/>
          </p:cNvSpPr>
          <p:nvPr/>
        </p:nvSpPr>
        <p:spPr bwMode="auto">
          <a:xfrm>
            <a:off x="1285051" y="4202094"/>
            <a:ext cx="2657750" cy="823466"/>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lvl="0" algn="ctr" eaLnBrk="0" fontAlgn="base" hangingPunct="0">
              <a:spcBef>
                <a:spcPct val="0"/>
              </a:spcBef>
              <a:spcAft>
                <a:spcPct val="0"/>
              </a:spcAft>
            </a:pPr>
            <a:r>
              <a:rPr lang="en-CA" altLang="de-DE" sz="1400" b="1" dirty="0">
                <a:solidFill>
                  <a:schemeClr val="tx1"/>
                </a:solidFill>
                <a:latin typeface="Arial" panose="020B0604020202020204" pitchFamily="34" charset="0"/>
                <a:ea typeface="Calibri" panose="020F0502020204030204" pitchFamily="34" charset="0"/>
                <a:cs typeface="Arial" panose="020B0604020202020204" pitchFamily="34" charset="0"/>
              </a:rPr>
              <a:t>Considered for primary endpoint analysis</a:t>
            </a:r>
          </a:p>
          <a:p>
            <a:pPr lvl="0" algn="ctr" eaLnBrk="0" fontAlgn="base" hangingPunct="0">
              <a:spcBef>
                <a:spcPct val="0"/>
              </a:spcBef>
              <a:spcAft>
                <a:spcPct val="0"/>
              </a:spcAft>
            </a:pPr>
            <a:r>
              <a:rPr lang="en-CA" altLang="de-DE" sz="1400" b="1" dirty="0">
                <a:solidFill>
                  <a:schemeClr val="tx1"/>
                </a:solidFill>
                <a:latin typeface="Arial" panose="020B0604020202020204" pitchFamily="34" charset="0"/>
                <a:ea typeface="Calibri" panose="020F0502020204030204" pitchFamily="34" charset="0"/>
                <a:cs typeface="Arial" panose="020B0604020202020204" pitchFamily="34" charset="0"/>
              </a:rPr>
              <a:t>(n=105)</a:t>
            </a:r>
            <a:endParaRPr lang="en-CA" altLang="de-DE" sz="1400" b="1" dirty="0">
              <a:solidFill>
                <a:schemeClr val="tx1"/>
              </a:solidFill>
              <a:latin typeface="Arial" panose="020B0604020202020204" pitchFamily="34" charset="0"/>
            </a:endParaRPr>
          </a:p>
        </p:txBody>
      </p:sp>
      <p:cxnSp>
        <p:nvCxnSpPr>
          <p:cNvPr id="24" name="Straight Arrow Connector 23"/>
          <p:cNvCxnSpPr/>
          <p:nvPr/>
        </p:nvCxnSpPr>
        <p:spPr>
          <a:xfrm>
            <a:off x="4504832" y="884351"/>
            <a:ext cx="150092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408400" y="3506422"/>
            <a:ext cx="35931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250270" y="3495030"/>
            <a:ext cx="368260" cy="4542"/>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619007" y="2807048"/>
            <a:ext cx="2539" cy="13950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1060422" y="2118635"/>
            <a:ext cx="3101930" cy="688413"/>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CA" altLang="de-DE" sz="1400" dirty="0">
                <a:ea typeface="Calibri" panose="020F0502020204030204" pitchFamily="34" charset="0"/>
                <a:cs typeface="Arial" panose="020B0604020202020204" pitchFamily="34" charset="0"/>
              </a:rPr>
              <a:t>Allocated to </a:t>
            </a:r>
          </a:p>
          <a:p>
            <a:pPr lvl="0" algn="ctr"/>
            <a:r>
              <a:rPr lang="en-CA" altLang="de-DE" sz="1400" u="sng" dirty="0">
                <a:solidFill>
                  <a:srgbClr val="FFFF00"/>
                </a:solidFill>
                <a:ea typeface="Calibri" panose="020F0502020204030204" pitchFamily="34" charset="0"/>
                <a:cs typeface="Arial" panose="020B0604020202020204" pitchFamily="34" charset="0"/>
              </a:rPr>
              <a:t>Amulet (n=111)</a:t>
            </a:r>
          </a:p>
        </p:txBody>
      </p:sp>
      <p:sp>
        <p:nvSpPr>
          <p:cNvPr id="42" name="TextBox 41"/>
          <p:cNvSpPr txBox="1"/>
          <p:nvPr/>
        </p:nvSpPr>
        <p:spPr>
          <a:xfrm>
            <a:off x="7901717" y="2165811"/>
            <a:ext cx="1242283" cy="646331"/>
          </a:xfrm>
          <a:prstGeom prst="rect">
            <a:avLst/>
          </a:prstGeom>
          <a:noFill/>
          <a:ln>
            <a:noFill/>
          </a:ln>
        </p:spPr>
        <p:txBody>
          <a:bodyPr wrap="square" rtlCol="0">
            <a:spAutoFit/>
          </a:bodyPr>
          <a:lstStyle/>
          <a:p>
            <a:pPr algn="ctr"/>
            <a:r>
              <a:rPr lang="de-CH" sz="900" dirty="0" err="1">
                <a:solidFill>
                  <a:schemeClr val="tx1"/>
                </a:solidFill>
                <a:latin typeface="Arial" panose="020B0604020202020204" pitchFamily="34" charset="0"/>
                <a:cs typeface="Arial" panose="020B0604020202020204" pitchFamily="34" charset="0"/>
              </a:rPr>
              <a:t>Until</a:t>
            </a:r>
            <a:r>
              <a:rPr lang="de-CH" sz="900" dirty="0">
                <a:solidFill>
                  <a:schemeClr val="tx1"/>
                </a:solidFill>
                <a:latin typeface="Arial" panose="020B0604020202020204" pitchFamily="34" charset="0"/>
                <a:cs typeface="Arial" panose="020B0604020202020204" pitchFamily="34" charset="0"/>
              </a:rPr>
              <a:t> </a:t>
            </a:r>
            <a:r>
              <a:rPr lang="de-CH" sz="900" dirty="0" err="1">
                <a:solidFill>
                  <a:schemeClr val="tx1"/>
                </a:solidFill>
                <a:latin typeface="Arial" panose="020B0604020202020204" pitchFamily="34" charset="0"/>
                <a:cs typeface="Arial" panose="020B0604020202020204" pitchFamily="34" charset="0"/>
              </a:rPr>
              <a:t>October</a:t>
            </a:r>
            <a:r>
              <a:rPr lang="de-CH" sz="900" dirty="0">
                <a:solidFill>
                  <a:schemeClr val="tx1"/>
                </a:solidFill>
                <a:latin typeface="Arial" panose="020B0604020202020204" pitchFamily="34" charset="0"/>
                <a:cs typeface="Arial" panose="020B0604020202020204" pitchFamily="34" charset="0"/>
              </a:rPr>
              <a:t> 2019 </a:t>
            </a:r>
            <a:r>
              <a:rPr lang="de-CH" sz="900" dirty="0" err="1">
                <a:solidFill>
                  <a:schemeClr val="tx1"/>
                </a:solidFill>
                <a:latin typeface="Arial" panose="020B0604020202020204" pitchFamily="34" charset="0"/>
                <a:cs typeface="Arial" panose="020B0604020202020204" pitchFamily="34" charset="0"/>
              </a:rPr>
              <a:t>only</a:t>
            </a:r>
            <a:r>
              <a:rPr lang="de-CH" sz="900" dirty="0">
                <a:solidFill>
                  <a:schemeClr val="tx1"/>
                </a:solidFill>
                <a:latin typeface="Arial" panose="020B0604020202020204" pitchFamily="34" charset="0"/>
                <a:cs typeface="Arial" panose="020B0604020202020204" pitchFamily="34" charset="0"/>
              </a:rPr>
              <a:t> Watchman 2.5 </a:t>
            </a:r>
            <a:r>
              <a:rPr lang="de-CH" sz="900" dirty="0" err="1">
                <a:solidFill>
                  <a:schemeClr val="tx1"/>
                </a:solidFill>
                <a:latin typeface="Arial" panose="020B0604020202020204" pitchFamily="34" charset="0"/>
                <a:cs typeface="Arial" panose="020B0604020202020204" pitchFamily="34" charset="0"/>
              </a:rPr>
              <a:t>available</a:t>
            </a:r>
            <a:r>
              <a:rPr lang="de-CH" sz="900" dirty="0">
                <a:solidFill>
                  <a:schemeClr val="tx1"/>
                </a:solidFill>
                <a:latin typeface="Arial" panose="020B0604020202020204" pitchFamily="34" charset="0"/>
                <a:cs typeface="Arial" panose="020B0604020202020204" pitchFamily="34" charset="0"/>
              </a:rPr>
              <a:t> </a:t>
            </a:r>
            <a:r>
              <a:rPr lang="de-CH" sz="900" b="1" dirty="0">
                <a:solidFill>
                  <a:schemeClr val="tx1"/>
                </a:solidFill>
                <a:latin typeface="Arial" panose="020B0604020202020204" pitchFamily="34" charset="0"/>
                <a:cs typeface="Arial" panose="020B0604020202020204" pitchFamily="34" charset="0"/>
              </a:rPr>
              <a:t> </a:t>
            </a:r>
          </a:p>
          <a:p>
            <a:pPr algn="ctr"/>
            <a:r>
              <a:rPr lang="de-CH" sz="900" b="1" dirty="0">
                <a:solidFill>
                  <a:schemeClr val="tx1"/>
                </a:solidFill>
                <a:latin typeface="Arial" panose="020B0604020202020204" pitchFamily="34" charset="0"/>
                <a:cs typeface="Arial" panose="020B0604020202020204" pitchFamily="34" charset="0"/>
              </a:rPr>
              <a:t>(n = 25)</a:t>
            </a:r>
            <a:endParaRPr lang="en-US" sz="900" b="1" dirty="0">
              <a:solidFill>
                <a:schemeClr val="tx1"/>
              </a:solidFill>
              <a:latin typeface="Arial" panose="020B0604020202020204" pitchFamily="34" charset="0"/>
              <a:cs typeface="Arial" panose="020B0604020202020204" pitchFamily="34" charset="0"/>
            </a:endParaRPr>
          </a:p>
        </p:txBody>
      </p:sp>
      <p:sp>
        <p:nvSpPr>
          <p:cNvPr id="45" name="Rectangle 18"/>
          <p:cNvSpPr>
            <a:spLocks noChangeArrowheads="1"/>
          </p:cNvSpPr>
          <p:nvPr/>
        </p:nvSpPr>
        <p:spPr bwMode="auto">
          <a:xfrm>
            <a:off x="96986" y="3081142"/>
            <a:ext cx="2153284" cy="87821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171450" lvl="0" indent="-171450" eaLnBrk="0" hangingPunct="0">
              <a:buFont typeface="Arial" panose="020B0604020202020204" pitchFamily="34" charset="0"/>
              <a:buChar char="•"/>
            </a:pPr>
            <a:r>
              <a:rPr lang="de-CH" altLang="de-DE" sz="1000" dirty="0">
                <a:solidFill>
                  <a:schemeClr val="tx1"/>
                </a:solidFill>
                <a:latin typeface="Arial" panose="020B0604020202020204" pitchFamily="34" charset="0"/>
                <a:ea typeface="Calibri" panose="020F0502020204030204" pitchFamily="34" charset="0"/>
                <a:cs typeface="Arial" panose="020B0604020202020204" pitchFamily="34" charset="0"/>
              </a:rPr>
              <a:t>Death (n = 2)</a:t>
            </a:r>
          </a:p>
          <a:p>
            <a:pPr marL="171450" lvl="0" indent="-171450" eaLnBrk="0" hangingPunct="0">
              <a:buFont typeface="Arial" panose="020B0604020202020204" pitchFamily="34" charset="0"/>
              <a:buChar char="•"/>
            </a:pPr>
            <a:r>
              <a:rPr lang="de-CH" altLang="de-DE" sz="1000" dirty="0">
                <a:solidFill>
                  <a:schemeClr val="tx1"/>
                </a:solidFill>
                <a:latin typeface="Arial" panose="020B0604020202020204" pitchFamily="34" charset="0"/>
                <a:ea typeface="Calibri" panose="020F0502020204030204" pitchFamily="34" charset="0"/>
                <a:cs typeface="Arial" panose="020B0604020202020204" pitchFamily="34" charset="0"/>
              </a:rPr>
              <a:t>CCTA not </a:t>
            </a:r>
            <a:r>
              <a:rPr lang="de-CH" altLang="de-DE" sz="1000" dirty="0" err="1">
                <a:solidFill>
                  <a:schemeClr val="tx1"/>
                </a:solidFill>
                <a:latin typeface="Arial" panose="020B0604020202020204" pitchFamily="34" charset="0"/>
                <a:ea typeface="Calibri" panose="020F0502020204030204" pitchFamily="34" charset="0"/>
                <a:cs typeface="Arial" panose="020B0604020202020204" pitchFamily="34" charset="0"/>
              </a:rPr>
              <a:t>performed</a:t>
            </a:r>
            <a:r>
              <a:rPr lang="de-CH" altLang="de-DE" sz="1000" dirty="0">
                <a:solidFill>
                  <a:schemeClr val="tx1"/>
                </a:solidFill>
                <a:latin typeface="Arial" panose="020B0604020202020204" pitchFamily="34" charset="0"/>
                <a:ea typeface="Calibri" panose="020F0502020204030204" pitchFamily="34" charset="0"/>
                <a:cs typeface="Arial" panose="020B0604020202020204" pitchFamily="34" charset="0"/>
              </a:rPr>
              <a:t> (n=1)</a:t>
            </a:r>
            <a:endParaRPr lang="en-US" altLang="de-DE" sz="1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lvl="0" indent="-171450" eaLnBrk="0" hangingPunct="0">
              <a:buFont typeface="Arial" panose="020B0604020202020204" pitchFamily="34" charset="0"/>
              <a:buChar char="•"/>
            </a:pPr>
            <a:r>
              <a:rPr lang="en-US" altLang="de-DE" sz="1000" dirty="0">
                <a:solidFill>
                  <a:schemeClr val="tx1"/>
                </a:solidFill>
                <a:latin typeface="Arial" panose="020B0604020202020204" pitchFamily="34" charset="0"/>
                <a:ea typeface="Calibri" panose="020F0502020204030204" pitchFamily="34" charset="0"/>
                <a:cs typeface="Arial" panose="020B0604020202020204" pitchFamily="34" charset="0"/>
              </a:rPr>
              <a:t>LAA patency not assessable (n=2)</a:t>
            </a:r>
          </a:p>
          <a:p>
            <a:pPr marL="171450" lvl="0" indent="-171450" eaLnBrk="0" hangingPunct="0">
              <a:buFont typeface="Arial" panose="020B0604020202020204" pitchFamily="34" charset="0"/>
              <a:buChar char="•"/>
            </a:pPr>
            <a:r>
              <a:rPr lang="en-CA" altLang="de-DE" sz="1000" dirty="0">
                <a:solidFill>
                  <a:schemeClr val="tx1"/>
                </a:solidFill>
                <a:latin typeface="Arial" panose="020B0604020202020204" pitchFamily="34" charset="0"/>
              </a:rPr>
              <a:t>Withdrew consent (n=1)</a:t>
            </a:r>
          </a:p>
          <a:p>
            <a:pPr marL="171450" lvl="0" indent="-171450" eaLnBrk="0" hangingPunct="0">
              <a:buFont typeface="Arial" panose="020B0604020202020204" pitchFamily="34" charset="0"/>
              <a:buChar char="•"/>
            </a:pPr>
            <a:endParaRPr lang="en-CA" altLang="de-DE" sz="800" b="1" dirty="0">
              <a:solidFill>
                <a:schemeClr val="tx1"/>
              </a:solidFill>
              <a:latin typeface="Arial" panose="020B0604020202020204" pitchFamily="34" charset="0"/>
            </a:endParaRPr>
          </a:p>
        </p:txBody>
      </p:sp>
      <p:sp>
        <p:nvSpPr>
          <p:cNvPr id="46" name="Rectangle 18"/>
          <p:cNvSpPr>
            <a:spLocks noChangeArrowheads="1"/>
          </p:cNvSpPr>
          <p:nvPr/>
        </p:nvSpPr>
        <p:spPr bwMode="auto">
          <a:xfrm>
            <a:off x="6776444" y="3118946"/>
            <a:ext cx="2153284" cy="76075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171450" lvl="0" indent="-171450" eaLnBrk="0" hangingPunct="0">
              <a:buFont typeface="Arial" panose="020B0604020202020204" pitchFamily="34" charset="0"/>
              <a:buChar char="•"/>
            </a:pPr>
            <a:r>
              <a:rPr lang="en-US" altLang="de-DE" sz="1000" dirty="0">
                <a:solidFill>
                  <a:schemeClr val="tx1"/>
                </a:solidFill>
                <a:latin typeface="Arial" panose="020B0604020202020204" pitchFamily="34" charset="0"/>
                <a:ea typeface="Calibri" panose="020F0502020204030204" pitchFamily="34" charset="0"/>
                <a:cs typeface="Arial" panose="020B0604020202020204" pitchFamily="34" charset="0"/>
              </a:rPr>
              <a:t>Death (n = 4)</a:t>
            </a:r>
          </a:p>
          <a:p>
            <a:pPr marL="171450" lvl="0" indent="-171450" eaLnBrk="0" hangingPunct="0">
              <a:buFont typeface="Arial" panose="020B0604020202020204" pitchFamily="34" charset="0"/>
              <a:buChar char="•"/>
            </a:pPr>
            <a:r>
              <a:rPr lang="en-US" altLang="de-DE" sz="1000" dirty="0">
                <a:solidFill>
                  <a:schemeClr val="tx1"/>
                </a:solidFill>
                <a:latin typeface="Arial" panose="020B0604020202020204" pitchFamily="34" charset="0"/>
                <a:ea typeface="Calibri" panose="020F0502020204030204" pitchFamily="34" charset="0"/>
                <a:cs typeface="Arial" panose="020B0604020202020204" pitchFamily="34" charset="0"/>
              </a:rPr>
              <a:t>CCTA not performed (n=5)</a:t>
            </a:r>
          </a:p>
          <a:p>
            <a:pPr marL="171450" lvl="0" indent="-171450" eaLnBrk="0" hangingPunct="0">
              <a:buFont typeface="Arial" panose="020B0604020202020204" pitchFamily="34" charset="0"/>
              <a:buChar char="•"/>
            </a:pPr>
            <a:r>
              <a:rPr lang="en-US" altLang="de-DE" sz="1000" dirty="0">
                <a:solidFill>
                  <a:schemeClr val="tx1"/>
                </a:solidFill>
                <a:latin typeface="Arial" panose="020B0604020202020204" pitchFamily="34" charset="0"/>
                <a:ea typeface="Calibri" panose="020F0502020204030204" pitchFamily="34" charset="0"/>
                <a:cs typeface="Arial" panose="020B0604020202020204" pitchFamily="34" charset="0"/>
              </a:rPr>
              <a:t>LAA patency not assessable (n=1)</a:t>
            </a:r>
            <a:endParaRPr lang="en-CA" altLang="de-DE" sz="1000" dirty="0">
              <a:solidFill>
                <a:schemeClr val="tx1"/>
              </a:solidFill>
              <a:latin typeface="Arial" panose="020B0604020202020204" pitchFamily="34" charset="0"/>
            </a:endParaRPr>
          </a:p>
        </p:txBody>
      </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739" y="4276966"/>
            <a:ext cx="1081261" cy="810802"/>
          </a:xfrm>
          <a:prstGeom prst="rect">
            <a:avLst/>
          </a:prstGeom>
        </p:spPr>
      </p:pic>
      <p:pic>
        <p:nvPicPr>
          <p:cNvPr id="27" name="Picture 26"/>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13718104">
            <a:off x="6863358" y="1995704"/>
            <a:ext cx="1462698" cy="822960"/>
          </a:xfrm>
          <a:prstGeom prst="rect">
            <a:avLst/>
          </a:prstGeom>
        </p:spPr>
      </p:pic>
      <p:pic>
        <p:nvPicPr>
          <p:cNvPr id="31" name="Picture 3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409978">
            <a:off x="3354377" y="2014237"/>
            <a:ext cx="407468" cy="731520"/>
          </a:xfrm>
          <a:prstGeom prst="rect">
            <a:avLst/>
          </a:prstGeom>
        </p:spPr>
      </p:pic>
    </p:spTree>
    <p:extLst>
      <p:ext uri="{BB962C8B-B14F-4D97-AF65-F5344CB8AC3E}">
        <p14:creationId xmlns:p14="http://schemas.microsoft.com/office/powerpoint/2010/main" val="2562576343"/>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739" y="4276966"/>
            <a:ext cx="1081261" cy="810802"/>
          </a:xfrm>
          <a:prstGeom prst="rect">
            <a:avLst/>
          </a:prstGeom>
        </p:spPr>
      </p:pic>
      <p:sp>
        <p:nvSpPr>
          <p:cNvPr id="6" name="Rectangle 4"/>
          <p:cNvSpPr txBox="1">
            <a:spLocks noChangeArrowheads="1"/>
          </p:cNvSpPr>
          <p:nvPr/>
        </p:nvSpPr>
        <p:spPr bwMode="auto">
          <a:xfrm>
            <a:off x="687388" y="266731"/>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3000" dirty="0">
                <a:solidFill>
                  <a:srgbClr val="FFFF00"/>
                </a:solidFill>
              </a:rPr>
              <a:t>Baseline Characteristics</a:t>
            </a:r>
            <a:endParaRPr lang="de-CH" sz="3000" dirty="0">
              <a:solidFill>
                <a:srgbClr val="FFFF00"/>
              </a:solidFill>
            </a:endParaRPr>
          </a:p>
        </p:txBody>
      </p:sp>
      <p:pic>
        <p:nvPicPr>
          <p:cNvPr id="4" name="Graphic 5">
            <a:extLst>
              <a:ext uri="{FF2B5EF4-FFF2-40B4-BE49-F238E27FC236}">
                <a16:creationId xmlns:a16="http://schemas.microsoft.com/office/drawing/2014/main" id="{D6999653-D5B9-4C6B-889B-3ABEB416CB2D}"/>
              </a:ext>
            </a:extLst>
          </p:cNvPr>
          <p:cNvPicPr>
            <a:picLocks noChangeAspect="1"/>
          </p:cNvPicPr>
          <p:nvPr/>
        </p:nvPicPr>
        <p:blipFill>
          <a:blip r:embed="rId4" cstate="print">
            <a:alphaModFix amt="35000"/>
            <a:extLst>
              <a:ext uri="{28A0092B-C50C-407E-A947-70E740481C1C}">
                <a14:useLocalDpi xmlns:a14="http://schemas.microsoft.com/office/drawing/2010/main" val="0"/>
              </a:ext>
            </a:extLst>
          </a:blip>
          <a:srcRect/>
          <a:stretch/>
        </p:blipFill>
        <p:spPr>
          <a:xfrm>
            <a:off x="7689162" y="111391"/>
            <a:ext cx="1227826" cy="984241"/>
          </a:xfrm>
          <a:custGeom>
            <a:avLst/>
            <a:gdLst>
              <a:gd name="connsiteX0" fmla="*/ 0 w 7638009"/>
              <a:gd name="connsiteY0" fmla="*/ 0 h 5958708"/>
              <a:gd name="connsiteX1" fmla="*/ 7638010 w 7638009"/>
              <a:gd name="connsiteY1" fmla="*/ 0 h 5958708"/>
              <a:gd name="connsiteX2" fmla="*/ 7638010 w 7638009"/>
              <a:gd name="connsiteY2" fmla="*/ 5958709 h 5958708"/>
              <a:gd name="connsiteX3" fmla="*/ 0 w 7638009"/>
              <a:gd name="connsiteY3" fmla="*/ 5958709 h 5958708"/>
            </a:gdLst>
            <a:ahLst/>
            <a:cxnLst>
              <a:cxn ang="0">
                <a:pos x="connsiteX0" y="connsiteY0"/>
              </a:cxn>
              <a:cxn ang="0">
                <a:pos x="connsiteX1" y="connsiteY1"/>
              </a:cxn>
              <a:cxn ang="0">
                <a:pos x="connsiteX2" y="connsiteY2"/>
              </a:cxn>
              <a:cxn ang="0">
                <a:pos x="connsiteX3" y="connsiteY3"/>
              </a:cxn>
            </a:cxnLst>
            <a:rect l="l" t="t" r="r" b="b"/>
            <a:pathLst>
              <a:path w="7638009" h="5958708">
                <a:moveTo>
                  <a:pt x="0" y="0"/>
                </a:moveTo>
                <a:lnTo>
                  <a:pt x="7638010" y="0"/>
                </a:lnTo>
                <a:lnTo>
                  <a:pt x="7638010" y="5958709"/>
                </a:lnTo>
                <a:lnTo>
                  <a:pt x="0" y="5958709"/>
                </a:lnTo>
                <a:close/>
              </a:path>
            </a:pathLst>
          </a:custGeom>
        </p:spPr>
      </p:pic>
      <p:graphicFrame>
        <p:nvGraphicFramePr>
          <p:cNvPr id="5" name="Table 4">
            <a:extLst>
              <a:ext uri="{FF2B5EF4-FFF2-40B4-BE49-F238E27FC236}">
                <a16:creationId xmlns:a16="http://schemas.microsoft.com/office/drawing/2014/main" id="{85CADDA6-9EFB-5841-BC43-FF52EEF49943}"/>
              </a:ext>
            </a:extLst>
          </p:cNvPr>
          <p:cNvGraphicFramePr>
            <a:graphicFrameLocks noGrp="1"/>
          </p:cNvGraphicFramePr>
          <p:nvPr>
            <p:extLst>
              <p:ext uri="{D42A27DB-BD31-4B8C-83A1-F6EECF244321}">
                <p14:modId xmlns:p14="http://schemas.microsoft.com/office/powerpoint/2010/main" val="3240852451"/>
              </p:ext>
            </p:extLst>
          </p:nvPr>
        </p:nvGraphicFramePr>
        <p:xfrm>
          <a:off x="314883" y="603511"/>
          <a:ext cx="8141730" cy="4465217"/>
        </p:xfrm>
        <a:graphic>
          <a:graphicData uri="http://schemas.openxmlformats.org/drawingml/2006/table">
            <a:tbl>
              <a:tblPr>
                <a:tableStyleId>{2D5ABB26-0587-4C30-8999-92F81FD0307C}</a:tableStyleId>
              </a:tblPr>
              <a:tblGrid>
                <a:gridCol w="2760954">
                  <a:extLst>
                    <a:ext uri="{9D8B030D-6E8A-4147-A177-3AD203B41FA5}">
                      <a16:colId xmlns:a16="http://schemas.microsoft.com/office/drawing/2014/main" val="1278941487"/>
                    </a:ext>
                  </a:extLst>
                </a:gridCol>
                <a:gridCol w="2712404">
                  <a:extLst>
                    <a:ext uri="{9D8B030D-6E8A-4147-A177-3AD203B41FA5}">
                      <a16:colId xmlns:a16="http://schemas.microsoft.com/office/drawing/2014/main" val="624387786"/>
                    </a:ext>
                  </a:extLst>
                </a:gridCol>
                <a:gridCol w="2668372">
                  <a:extLst>
                    <a:ext uri="{9D8B030D-6E8A-4147-A177-3AD203B41FA5}">
                      <a16:colId xmlns:a16="http://schemas.microsoft.com/office/drawing/2014/main" val="1179069551"/>
                    </a:ext>
                  </a:extLst>
                </a:gridCol>
              </a:tblGrid>
              <a:tr h="576565">
                <a:tc>
                  <a:txBody>
                    <a:bodyPr/>
                    <a:lstStyle/>
                    <a:p>
                      <a:pPr>
                        <a:lnSpc>
                          <a:spcPct val="200000"/>
                        </a:lnSpc>
                      </a:pPr>
                      <a:endParaRPr lang="x-none" sz="1400" b="1" dirty="0">
                        <a:solidFill>
                          <a:schemeClr val="bg1"/>
                        </a:solidFill>
                        <a:effectLst/>
                        <a:latin typeface="+mj-lt"/>
                        <a:ea typeface="Times New Roman" panose="02020603050405020304" pitchFamily="18" charset="0"/>
                        <a:cs typeface="Arial" panose="020B0604020202020204" pitchFamily="34" charset="0"/>
                      </a:endParaRPr>
                    </a:p>
                  </a:txBody>
                  <a:tcPr marL="29659" marR="29659"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pPr>
                      <a:r>
                        <a:rPr lang="en-US" sz="1600" b="1" dirty="0">
                          <a:solidFill>
                            <a:srgbClr val="FFC000"/>
                          </a:solidFill>
                          <a:effectLst/>
                          <a:latin typeface="+mj-lt"/>
                          <a:cs typeface="Arial" panose="020B0604020202020204" pitchFamily="34" charset="0"/>
                        </a:rPr>
                        <a:t>Amulet</a:t>
                      </a:r>
                      <a:r>
                        <a:rPr lang="x-none" sz="1600" b="1" dirty="0">
                          <a:solidFill>
                            <a:srgbClr val="FFC000"/>
                          </a:solidFill>
                          <a:effectLst/>
                          <a:latin typeface="+mj-lt"/>
                          <a:cs typeface="Arial" panose="020B0604020202020204" pitchFamily="34" charset="0"/>
                        </a:rPr>
                        <a:t> </a:t>
                      </a:r>
                      <a:r>
                        <a:rPr lang="en-US" sz="1600" b="1" i="1" dirty="0">
                          <a:solidFill>
                            <a:srgbClr val="FFC000"/>
                          </a:solidFill>
                          <a:effectLst/>
                          <a:latin typeface="+mj-lt"/>
                          <a:cs typeface="Arial" panose="020B0604020202020204" pitchFamily="34" charset="0"/>
                        </a:rPr>
                        <a:t>(N=111)</a:t>
                      </a:r>
                      <a:endParaRPr lang="x-none" sz="1600" b="1" i="1" dirty="0">
                        <a:solidFill>
                          <a:srgbClr val="FFC000"/>
                        </a:solidFill>
                        <a:effectLst/>
                        <a:latin typeface="+mj-lt"/>
                        <a:ea typeface="Times New Roman" panose="02020603050405020304" pitchFamily="18" charset="0"/>
                        <a:cs typeface="Arial" panose="020B0604020202020204" pitchFamily="34" charset="0"/>
                      </a:endParaRPr>
                    </a:p>
                  </a:txBody>
                  <a:tcPr marL="29659" marR="29659"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00000"/>
                        </a:lnSpc>
                      </a:pPr>
                      <a:r>
                        <a:rPr lang="de-CH" sz="1600" b="1" dirty="0" err="1">
                          <a:solidFill>
                            <a:srgbClr val="00B0F0"/>
                          </a:solidFill>
                          <a:effectLst/>
                          <a:latin typeface="+mj-lt"/>
                          <a:cs typeface="Arial" panose="020B0604020202020204" pitchFamily="34" charset="0"/>
                        </a:rPr>
                        <a:t>Watchman</a:t>
                      </a:r>
                      <a:r>
                        <a:rPr lang="de-CH" sz="1600" b="1" dirty="0">
                          <a:solidFill>
                            <a:srgbClr val="00B0F0"/>
                          </a:solidFill>
                          <a:effectLst/>
                          <a:latin typeface="+mj-lt"/>
                          <a:cs typeface="Arial" panose="020B0604020202020204" pitchFamily="34" charset="0"/>
                        </a:rPr>
                        <a:t>/FLX </a:t>
                      </a:r>
                      <a:r>
                        <a:rPr lang="en-US" sz="1600" b="1" i="1" dirty="0">
                          <a:solidFill>
                            <a:srgbClr val="00B0F0"/>
                          </a:solidFill>
                          <a:effectLst/>
                          <a:latin typeface="+mj-lt"/>
                          <a:cs typeface="Arial" panose="020B0604020202020204" pitchFamily="34" charset="0"/>
                        </a:rPr>
                        <a:t>(N=110)</a:t>
                      </a:r>
                      <a:endParaRPr lang="x-none" sz="1600" b="1" i="1" dirty="0">
                        <a:solidFill>
                          <a:srgbClr val="00B0F0"/>
                        </a:solidFill>
                        <a:effectLst/>
                        <a:latin typeface="+mj-lt"/>
                        <a:ea typeface="Times New Roman" panose="02020603050405020304" pitchFamily="18" charset="0"/>
                        <a:cs typeface="Arial" panose="020B0604020202020204" pitchFamily="34" charset="0"/>
                      </a:endParaRPr>
                    </a:p>
                  </a:txBody>
                  <a:tcPr marL="29659" marR="29659"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1180922"/>
                  </a:ext>
                </a:extLst>
              </a:tr>
              <a:tr h="288282">
                <a:tc>
                  <a:txBody>
                    <a:bodyPr/>
                    <a:lstStyle/>
                    <a:p>
                      <a:pPr marL="0" marR="0" algn="l">
                        <a:lnSpc>
                          <a:spcPct val="107000"/>
                        </a:lnSpc>
                        <a:spcBef>
                          <a:spcPts val="0"/>
                        </a:spcBef>
                        <a:spcAft>
                          <a:spcPts val="0"/>
                        </a:spcAft>
                      </a:pPr>
                      <a:r>
                        <a:rPr lang="en-US" sz="1100" dirty="0">
                          <a:solidFill>
                            <a:schemeClr val="tx1"/>
                          </a:solidFill>
                          <a:effectLst/>
                          <a:latin typeface="+mj-lt"/>
                          <a:ea typeface="Times New Roman" panose="02020603050405020304" pitchFamily="18" charset="0"/>
                          <a:cs typeface="Times New Roman" panose="02020603050405020304" pitchFamily="18" charset="0"/>
                        </a:rPr>
                        <a:t>Age (years), mean ±SD</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76.5 ± 7.1</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77.3 ± 8.4</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16858080"/>
                  </a:ext>
                </a:extLst>
              </a:tr>
              <a:tr h="288282">
                <a:tc>
                  <a:txBody>
                    <a:bodyPr/>
                    <a:lstStyle/>
                    <a:p>
                      <a:pPr marL="0" marR="0" algn="l">
                        <a:lnSpc>
                          <a:spcPct val="107000"/>
                        </a:lnSpc>
                        <a:spcBef>
                          <a:spcPts val="0"/>
                        </a:spcBef>
                        <a:spcAft>
                          <a:spcPts val="0"/>
                        </a:spcAft>
                      </a:pPr>
                      <a:r>
                        <a:rPr lang="en-US" sz="1100" dirty="0">
                          <a:solidFill>
                            <a:schemeClr val="tx1"/>
                          </a:solidFill>
                          <a:effectLst/>
                          <a:latin typeface="+mj-lt"/>
                          <a:ea typeface="Times New Roman" panose="02020603050405020304" pitchFamily="18" charset="0"/>
                          <a:cs typeface="Times New Roman" panose="02020603050405020304" pitchFamily="18" charset="0"/>
                        </a:rPr>
                        <a:t>Male sex, no.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79 (71.2%)</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77 (70.0%)</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707481010"/>
                  </a:ext>
                </a:extLst>
              </a:tr>
              <a:tr h="288282">
                <a:tc>
                  <a:txBody>
                    <a:bodyPr/>
                    <a:lstStyle/>
                    <a:p>
                      <a:pPr marL="0" marR="0" algn="l">
                        <a:lnSpc>
                          <a:spcPct val="107000"/>
                        </a:lnSpc>
                        <a:spcBef>
                          <a:spcPts val="0"/>
                        </a:spcBef>
                        <a:spcAft>
                          <a:spcPts val="0"/>
                        </a:spcAft>
                      </a:pPr>
                      <a:r>
                        <a:rPr lang="en-US" sz="1100">
                          <a:solidFill>
                            <a:schemeClr val="tx1"/>
                          </a:solidFill>
                          <a:effectLst/>
                          <a:latin typeface="+mj-lt"/>
                          <a:ea typeface="Times New Roman" panose="02020603050405020304" pitchFamily="18" charset="0"/>
                          <a:cs typeface="Times New Roman" panose="02020603050405020304" pitchFamily="18" charset="0"/>
                        </a:rPr>
                        <a:t>Diabetes mellitus, no. (%)</a:t>
                      </a:r>
                      <a:endParaRPr lang="en-US"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24 (21.6%)</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34 (30.9%)</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550400506"/>
                  </a:ext>
                </a:extLst>
              </a:tr>
              <a:tr h="288282">
                <a:tc>
                  <a:txBody>
                    <a:bodyPr/>
                    <a:lstStyle/>
                    <a:p>
                      <a:pPr marL="0" marR="0" algn="l">
                        <a:lnSpc>
                          <a:spcPct val="107000"/>
                        </a:lnSpc>
                        <a:spcBef>
                          <a:spcPts val="0"/>
                        </a:spcBef>
                        <a:spcAft>
                          <a:spcPts val="0"/>
                        </a:spcAft>
                      </a:pPr>
                      <a:r>
                        <a:rPr lang="en-US" sz="1100">
                          <a:solidFill>
                            <a:schemeClr val="tx1"/>
                          </a:solidFill>
                          <a:effectLst/>
                          <a:latin typeface="+mj-lt"/>
                          <a:ea typeface="Times New Roman" panose="02020603050405020304" pitchFamily="18" charset="0"/>
                          <a:cs typeface="Times New Roman" panose="02020603050405020304" pitchFamily="18" charset="0"/>
                        </a:rPr>
                        <a:t>History of coronary heart disease, no. (%)</a:t>
                      </a:r>
                      <a:endParaRPr lang="en-US"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39 (35.1%)</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41 (37.3%)</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013240003"/>
                  </a:ext>
                </a:extLst>
              </a:tr>
              <a:tr h="288282">
                <a:tc>
                  <a:txBody>
                    <a:bodyPr/>
                    <a:lstStyle/>
                    <a:p>
                      <a:pPr marL="0" marR="0" algn="l">
                        <a:lnSpc>
                          <a:spcPct val="107000"/>
                        </a:lnSpc>
                        <a:spcBef>
                          <a:spcPts val="0"/>
                        </a:spcBef>
                        <a:spcAft>
                          <a:spcPts val="0"/>
                        </a:spcAft>
                      </a:pPr>
                      <a:r>
                        <a:rPr lang="de-CH" sz="1100" dirty="0">
                          <a:solidFill>
                            <a:schemeClr val="tx1"/>
                          </a:solidFill>
                          <a:effectLst/>
                          <a:latin typeface="+mj-lt"/>
                          <a:ea typeface="Calibri" panose="020F0502020204030204" pitchFamily="34" charset="0"/>
                          <a:cs typeface="Times New Roman" panose="02020603050405020304" pitchFamily="18" charset="0"/>
                        </a:rPr>
                        <a:t>Prior </a:t>
                      </a:r>
                      <a:r>
                        <a:rPr lang="de-CH" sz="1100" dirty="0" err="1">
                          <a:solidFill>
                            <a:schemeClr val="tx1"/>
                          </a:solidFill>
                          <a:effectLst/>
                          <a:latin typeface="+mj-lt"/>
                          <a:ea typeface="Calibri" panose="020F0502020204030204" pitchFamily="34" charset="0"/>
                          <a:cs typeface="Times New Roman" panose="02020603050405020304" pitchFamily="18" charset="0"/>
                        </a:rPr>
                        <a:t>cerebrovascular</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event</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no</a:t>
                      </a:r>
                      <a:r>
                        <a:rPr lang="de-CH" sz="1100" dirty="0">
                          <a:solidFill>
                            <a:schemeClr val="tx1"/>
                          </a:solidFill>
                          <a:effectLst/>
                          <a:latin typeface="+mj-lt"/>
                          <a:ea typeface="Calibri" panose="020F0502020204030204" pitchFamily="34" charset="0"/>
                          <a:cs typeface="Times New Roman" panose="02020603050405020304" pitchFamily="18" charset="0"/>
                        </a:rPr>
                        <a:t>.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45 (40.5%)</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42 (38.2%)</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841248555"/>
                  </a:ext>
                </a:extLst>
              </a:tr>
              <a:tr h="288282">
                <a:tc>
                  <a:txBody>
                    <a:bodyPr/>
                    <a:lstStyle/>
                    <a:p>
                      <a:pPr marL="0" marR="0" algn="l">
                        <a:lnSpc>
                          <a:spcPct val="107000"/>
                        </a:lnSpc>
                        <a:spcBef>
                          <a:spcPts val="0"/>
                        </a:spcBef>
                        <a:spcAft>
                          <a:spcPts val="0"/>
                        </a:spcAft>
                      </a:pPr>
                      <a:r>
                        <a:rPr lang="en-US" sz="1100">
                          <a:solidFill>
                            <a:schemeClr val="tx1"/>
                          </a:solidFill>
                          <a:effectLst/>
                          <a:latin typeface="+mj-lt"/>
                          <a:ea typeface="Times New Roman" panose="02020603050405020304" pitchFamily="18" charset="0"/>
                          <a:cs typeface="Times New Roman" panose="02020603050405020304" pitchFamily="18" charset="0"/>
                        </a:rPr>
                        <a:t>Paroxysmal atrial fibrillation, no. (%)</a:t>
                      </a:r>
                      <a:endParaRPr lang="en-US"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43 (38.7%)</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44 (40.0%)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3132007682"/>
                  </a:ext>
                </a:extLst>
              </a:tr>
              <a:tr h="288282">
                <a:tc>
                  <a:txBody>
                    <a:bodyPr/>
                    <a:lstStyle/>
                    <a:p>
                      <a:pPr marL="0" marR="0" algn="l">
                        <a:lnSpc>
                          <a:spcPct val="107000"/>
                        </a:lnSpc>
                        <a:spcBef>
                          <a:spcPts val="0"/>
                        </a:spcBef>
                        <a:spcAft>
                          <a:spcPts val="0"/>
                        </a:spcAft>
                      </a:pPr>
                      <a:r>
                        <a:rPr lang="en-US" sz="1100" dirty="0">
                          <a:solidFill>
                            <a:schemeClr val="tx1"/>
                          </a:solidFill>
                          <a:effectLst/>
                          <a:latin typeface="+mj-lt"/>
                          <a:ea typeface="Times New Roman" panose="02020603050405020304" pitchFamily="18" charset="0"/>
                          <a:cs typeface="Times New Roman" panose="02020603050405020304" pitchFamily="18" charset="0"/>
                        </a:rPr>
                        <a:t>CHA2DS2Vasc score, mean ± SD</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4.2 ± 1.4</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4.4 ± 1.4</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998777669"/>
                  </a:ext>
                </a:extLst>
              </a:tr>
              <a:tr h="288282">
                <a:tc>
                  <a:txBody>
                    <a:bodyPr/>
                    <a:lstStyle/>
                    <a:p>
                      <a:pPr marL="0" marR="0" algn="l">
                        <a:lnSpc>
                          <a:spcPct val="107000"/>
                        </a:lnSpc>
                        <a:spcBef>
                          <a:spcPts val="0"/>
                        </a:spcBef>
                        <a:spcAft>
                          <a:spcPts val="0"/>
                        </a:spcAft>
                      </a:pPr>
                      <a:r>
                        <a:rPr lang="en-US" sz="1100" dirty="0">
                          <a:solidFill>
                            <a:schemeClr val="tx1"/>
                          </a:solidFill>
                          <a:effectLst/>
                          <a:latin typeface="+mj-lt"/>
                          <a:ea typeface="Times New Roman" panose="02020603050405020304" pitchFamily="18" charset="0"/>
                          <a:cs typeface="Times New Roman" panose="02020603050405020304" pitchFamily="18" charset="0"/>
                        </a:rPr>
                        <a:t>HASBLED score, mean ± SD</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3.1 ± 0.8</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3.2 ± 1.0</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618306320"/>
                  </a:ext>
                </a:extLst>
              </a:tr>
              <a:tr h="288282">
                <a:tc>
                  <a:txBody>
                    <a:bodyPr/>
                    <a:lstStyle/>
                    <a:p>
                      <a:pPr marL="101600" marR="0" indent="-10160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History of relevant bleeding,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98 (88.3%) </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96 (87.3%) </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43347409"/>
                  </a:ext>
                </a:extLst>
              </a:tr>
              <a:tr h="288282">
                <a:tc>
                  <a:txBody>
                    <a:bodyPr/>
                    <a:lstStyle/>
                    <a:p>
                      <a:pPr marL="96838" marR="0" indent="-96838"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Documented </a:t>
                      </a:r>
                      <a:r>
                        <a:rPr lang="en-US" sz="1100" dirty="0" err="1">
                          <a:solidFill>
                            <a:schemeClr val="tx1"/>
                          </a:solidFill>
                          <a:effectLst/>
                          <a:latin typeface="+mj-lt"/>
                          <a:ea typeface="Calibri" panose="020F0502020204030204" pitchFamily="34" charset="0"/>
                          <a:cs typeface="Times New Roman" panose="02020603050405020304" pitchFamily="18" charset="0"/>
                        </a:rPr>
                        <a:t>anaemia</a:t>
                      </a:r>
                      <a:r>
                        <a:rPr lang="en-US" sz="1100" dirty="0">
                          <a:solidFill>
                            <a:schemeClr val="tx1"/>
                          </a:solidFill>
                          <a:effectLst/>
                          <a:latin typeface="+mj-lt"/>
                          <a:ea typeface="Calibri" panose="020F0502020204030204" pitchFamily="34" charset="0"/>
                          <a:cs typeface="Times New Roman" panose="02020603050405020304" pitchFamily="18" charset="0"/>
                        </a:rPr>
                        <a:t>,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a:solidFill>
                            <a:schemeClr val="tx1"/>
                          </a:solidFill>
                          <a:effectLst/>
                          <a:latin typeface="+mj-lt"/>
                          <a:ea typeface="Calibri" panose="020F0502020204030204" pitchFamily="34" charset="0"/>
                          <a:cs typeface="Times New Roman" panose="02020603050405020304" pitchFamily="18" charset="0"/>
                        </a:rPr>
                        <a:t> 34 (30.6%) </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31 (28.2%) </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596579766"/>
                  </a:ext>
                </a:extLst>
              </a:tr>
              <a:tr h="288282">
                <a:tc>
                  <a:txBody>
                    <a:bodyPr/>
                    <a:lstStyle/>
                    <a:p>
                      <a:pPr marL="101600" marR="0" indent="-101600" algn="l">
                        <a:lnSpc>
                          <a:spcPct val="107000"/>
                        </a:lnSpc>
                        <a:spcBef>
                          <a:spcPts val="0"/>
                        </a:spcBef>
                        <a:spcAft>
                          <a:spcPts val="0"/>
                        </a:spcAft>
                      </a:pPr>
                      <a:r>
                        <a:rPr lang="de-CH" sz="1100" dirty="0" err="1">
                          <a:solidFill>
                            <a:schemeClr val="tx1"/>
                          </a:solidFill>
                          <a:effectLst/>
                          <a:latin typeface="+mj-lt"/>
                          <a:ea typeface="Calibri" panose="020F0502020204030204" pitchFamily="34" charset="0"/>
                          <a:cs typeface="Times New Roman" panose="02020603050405020304" pitchFamily="18" charset="0"/>
                        </a:rPr>
                        <a:t>Bowel</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angiodysplasia</a:t>
                      </a:r>
                      <a:r>
                        <a:rPr lang="de-CH" sz="1100" dirty="0">
                          <a:solidFill>
                            <a:schemeClr val="tx1"/>
                          </a:solidFill>
                          <a:effectLst/>
                          <a:latin typeface="+mj-lt"/>
                          <a:ea typeface="Calibri" panose="020F0502020204030204" pitchFamily="34" charset="0"/>
                          <a:cs typeface="Times New Roman" panose="02020603050405020304" pitchFamily="18" charset="0"/>
                        </a:rPr>
                        <a:t>, </a:t>
                      </a:r>
                      <a:r>
                        <a:rPr lang="de-CH" sz="1100" dirty="0" err="1">
                          <a:solidFill>
                            <a:schemeClr val="tx1"/>
                          </a:solidFill>
                          <a:effectLst/>
                          <a:latin typeface="+mj-lt"/>
                          <a:ea typeface="Calibri" panose="020F0502020204030204" pitchFamily="34" charset="0"/>
                          <a:cs typeface="Times New Roman" panose="02020603050405020304" pitchFamily="18" charset="0"/>
                        </a:rPr>
                        <a:t>no</a:t>
                      </a:r>
                      <a:r>
                        <a:rPr lang="de-CH" sz="1100" dirty="0">
                          <a:solidFill>
                            <a:schemeClr val="tx1"/>
                          </a:solidFill>
                          <a:effectLst/>
                          <a:latin typeface="+mj-lt"/>
                          <a:ea typeface="Calibri" panose="020F0502020204030204" pitchFamily="34" charset="0"/>
                          <a:cs typeface="Times New Roman" panose="02020603050405020304" pitchFamily="18" charset="0"/>
                        </a:rPr>
                        <a:t>. (%)</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17 (15.3%)</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25 (22.7%)</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3301056886"/>
                  </a:ext>
                </a:extLst>
              </a:tr>
              <a:tr h="288282">
                <a:tc>
                  <a:txBody>
                    <a:bodyPr/>
                    <a:lstStyle/>
                    <a:p>
                      <a:pPr marL="0" marR="0" indent="0"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Blood cell </a:t>
                      </a:r>
                      <a:r>
                        <a:rPr lang="en-US" sz="1100" dirty="0" err="1">
                          <a:solidFill>
                            <a:schemeClr val="tx1"/>
                          </a:solidFill>
                          <a:effectLst/>
                          <a:latin typeface="+mj-lt"/>
                          <a:ea typeface="Calibri" panose="020F0502020204030204" pitchFamily="34" charset="0"/>
                          <a:cs typeface="Times New Roman" panose="02020603050405020304" pitchFamily="18" charset="0"/>
                        </a:rPr>
                        <a:t>dyscrasia</a:t>
                      </a:r>
                      <a:r>
                        <a:rPr lang="en-US" sz="1100" dirty="0">
                          <a:solidFill>
                            <a:schemeClr val="tx1"/>
                          </a:solidFill>
                          <a:effectLst/>
                          <a:latin typeface="+mj-lt"/>
                          <a:ea typeface="Calibri" panose="020F0502020204030204" pitchFamily="34" charset="0"/>
                          <a:cs typeface="Times New Roman" panose="02020603050405020304" pitchFamily="18" charset="0"/>
                        </a:rPr>
                        <a:t> associated with increased bleeding risk, no. (%)</a:t>
                      </a: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9 (8.1%)</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6 (5.5%)</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2453274278"/>
                  </a:ext>
                </a:extLst>
              </a:tr>
              <a:tr h="288282">
                <a:tc>
                  <a:txBody>
                    <a:bodyPr/>
                    <a:lstStyle/>
                    <a:p>
                      <a:pPr marL="1588" marR="0" indent="-1588" algn="l">
                        <a:lnSpc>
                          <a:spcPct val="107000"/>
                        </a:lnSpc>
                        <a:spcBef>
                          <a:spcPts val="0"/>
                        </a:spcBef>
                        <a:spcAft>
                          <a:spcPts val="0"/>
                        </a:spcAft>
                      </a:pPr>
                      <a:r>
                        <a:rPr lang="en-US" sz="1100" dirty="0">
                          <a:solidFill>
                            <a:schemeClr val="tx1"/>
                          </a:solidFill>
                          <a:effectLst/>
                          <a:latin typeface="+mj-lt"/>
                          <a:ea typeface="Calibri" panose="020F0502020204030204" pitchFamily="34" charset="0"/>
                          <a:cs typeface="Times New Roman" panose="02020603050405020304" pitchFamily="18" charset="0"/>
                        </a:rPr>
                        <a:t>Patients under</a:t>
                      </a:r>
                      <a:r>
                        <a:rPr lang="en-US" sz="1100" baseline="0" dirty="0">
                          <a:solidFill>
                            <a:schemeClr val="tx1"/>
                          </a:solidFill>
                          <a:effectLst/>
                          <a:latin typeface="+mj-lt"/>
                          <a:ea typeface="Calibri" panose="020F0502020204030204" pitchFamily="34" charset="0"/>
                          <a:cs typeface="Times New Roman" panose="02020603050405020304" pitchFamily="18" charset="0"/>
                        </a:rPr>
                        <a:t> anticoagulation at the randomization</a:t>
                      </a:r>
                      <a:r>
                        <a:rPr lang="en-US" sz="1100" dirty="0">
                          <a:solidFill>
                            <a:schemeClr val="tx1"/>
                          </a:solidFill>
                          <a:effectLst/>
                          <a:latin typeface="+mj-lt"/>
                          <a:ea typeface="Calibri" panose="020F0502020204030204" pitchFamily="34" charset="0"/>
                          <a:cs typeface="Times New Roman" panose="02020603050405020304" pitchFamily="18" charset="0"/>
                        </a:rPr>
                        <a:t>, no. (%)</a:t>
                      </a:r>
                    </a:p>
                  </a:txBody>
                  <a:tcPr marL="68580" marR="68580" marT="0" marB="0" anchor="ctr">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51 (45.9%)</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315575"/>
                    </a:solidFill>
                  </a:tcPr>
                </a:tc>
                <a:tc>
                  <a:txBody>
                    <a:bodyPr/>
                    <a:lstStyle/>
                    <a:p>
                      <a:pPr marL="0" marR="0" algn="ctr">
                        <a:lnSpc>
                          <a:spcPct val="107000"/>
                        </a:lnSpc>
                        <a:spcBef>
                          <a:spcPts val="0"/>
                        </a:spcBef>
                        <a:spcAft>
                          <a:spcPts val="0"/>
                        </a:spcAft>
                      </a:pPr>
                      <a:r>
                        <a:rPr lang="de-CH" sz="1200" b="0" dirty="0">
                          <a:solidFill>
                            <a:schemeClr val="tx1"/>
                          </a:solidFill>
                          <a:effectLst/>
                          <a:latin typeface="+mj-lt"/>
                          <a:ea typeface="Calibri" panose="020F0502020204030204" pitchFamily="34" charset="0"/>
                          <a:cs typeface="Times New Roman" panose="02020603050405020304" pitchFamily="18" charset="0"/>
                        </a:rPr>
                        <a:t> 57 (51.8%)</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315575"/>
                    </a:solidFill>
                  </a:tcPr>
                </a:tc>
                <a:extLst>
                  <a:ext uri="{0D108BD9-81ED-4DB2-BD59-A6C34878D82A}">
                    <a16:rowId xmlns:a16="http://schemas.microsoft.com/office/drawing/2014/main" val="1052047258"/>
                  </a:ext>
                </a:extLst>
              </a:tr>
            </a:tbl>
          </a:graphicData>
        </a:graphic>
      </p:graphicFrame>
    </p:spTree>
    <p:extLst>
      <p:ext uri="{BB962C8B-B14F-4D97-AF65-F5344CB8AC3E}">
        <p14:creationId xmlns:p14="http://schemas.microsoft.com/office/powerpoint/2010/main" val="112411050"/>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F 2007 Template&amp;#x0D;&amp;#x0A;Title 44 pt Bold Arial&amp;quot;&quot;/&gt;&lt;property id=&quot;20307&quot; value=&quot;404&quot;/&gt;&lt;/object&gt;&lt;object type=&quot;3&quot; unique_id=&quot;10005&quot;&gt;&lt;property id=&quot;20148&quot; value=&quot;5&quot;/&gt;&lt;property id=&quot;20300&quot; value=&quot;Slide 2 - &amp;quot;Text Slide – Titles Need to be Titlecase&amp;quot;&quot;/&gt;&lt;property id=&quot;20307&quot; value=&quot;405&quot;/&gt;&lt;/object&gt;&lt;object type=&quot;3&quot; unique_id=&quot;10006&quot;&gt;&lt;property id=&quot;20148&quot; value=&quot;5&quot;/&gt;&lt;property id=&quot;20300&quot; value=&quot;Slide 3 - &amp;quot;Color Palette&amp;quot;&quot;/&gt;&lt;property id=&quot;20307&quot; value=&quot;409&quot;/&gt;&lt;/object&gt;&lt;object type=&quot;3&quot; unique_id=&quot;10007&quot;&gt;&lt;property id=&quot;20148&quot; value=&quot;5&quot;/&gt;&lt;property id=&quot;20300&quot; value=&quot;Slide 4 - &amp;quot;Charts Slide&amp;quot;&quot;/&gt;&lt;property id=&quot;20307&quot; value=&quot;406&quot;/&gt;&lt;/object&gt;&lt;object type=&quot;3&quot; unique_id=&quot;10008&quot;&gt;&lt;property id=&quot;20148&quot; value=&quot;5&quot;/&gt;&lt;property id=&quot;20300&quot; value=&quot;Slide 6 - &amp;quot;Table Slide&amp;quot;&quot;/&gt;&lt;property id=&quot;20307&quot; value=&quot;398&quot;/&gt;&lt;/object&gt;&lt;object type=&quot;3&quot; unique_id=&quot;10009&quot;&gt;&lt;property id=&quot;20148&quot; value=&quot;5&quot;/&gt;&lt;property id=&quot;20300&quot; value=&quot;Slide 7 - &amp;quot;Sample Org Chart&amp;quot;&quot;/&gt;&lt;property id=&quot;20307&quot; value=&quot;403&quot;/&gt;&lt;/object&gt;&lt;object type=&quot;3&quot; unique_id=&quot;10010&quot;&gt;&lt;property id=&quot;20148&quot; value=&quot;5&quot;/&gt;&lt;property id=&quot;20300&quot; value=&quot;Slide 8 - &amp;quot;Sample Line Chart&amp;quot;&quot;/&gt;&lt;property id=&quot;20307&quot; value=&quot;407&quot;/&gt;&lt;/object&gt;&lt;object type=&quot;3&quot; unique_id=&quot;10011&quot;&gt;&lt;property id=&quot;20148&quot; value=&quot;5&quot;/&gt;&lt;property id=&quot;20300&quot; value=&quot;Slide 10 - &amp;quot;Photos &amp;amp; Bulleted Text&amp;quot;&quot;/&gt;&lt;property id=&quot;20307&quot; value=&quot;410&quot;/&gt;&lt;/object&gt;&lt;object type=&quot;3&quot; unique_id=&quot;10012&quot;&gt;&lt;property id=&quot;20148&quot; value=&quot;5&quot;/&gt;&lt;property id=&quot;20300&quot; value=&quot;Slide 11 - &amp;quot;Photo&amp;quot;&quot;/&gt;&lt;property id=&quot;20307&quot; value=&quot;411&quot;/&gt;&lt;/object&gt;&lt;object type=&quot;3&quot; unique_id=&quot;17581&quot;&gt;&lt;property id=&quot;20148&quot; value=&quot;5&quot;/&gt;&lt;property id=&quot;20300&quot; value=&quot;Slide 5&quot;/&gt;&lt;property id=&quot;20307&quot; value=&quot;414&quot;/&gt;&lt;/object&gt;&lt;object type=&quot;3&quot; unique_id=&quot;17582&quot;&gt;&lt;property id=&quot;20148&quot; value=&quot;5&quot;/&gt;&lt;property id=&quot;20300&quot; value=&quot;Slide 9 - &amp;quot;Sample Line Chart&amp;quot;&quot;/&gt;&lt;property id=&quot;20307&quot; value=&quot;413&quot;/&gt;&lt;/object&gt;&lt;/object&gt;&lt;/object&gt;&lt;/database&gt;"/>
</p:tagLst>
</file>

<file path=ppt/theme/theme1.xml><?xml version="1.0" encoding="utf-8"?>
<a:theme xmlns:a="http://schemas.openxmlformats.org/drawingml/2006/main" name="CRF_2006_background">
  <a:themeElements>
    <a:clrScheme name="Custom 39">
      <a:dk1>
        <a:srgbClr val="000000"/>
      </a:dk1>
      <a:lt1>
        <a:srgbClr val="FFFFFF"/>
      </a:lt1>
      <a:dk2>
        <a:srgbClr val="1D384C"/>
      </a:dk2>
      <a:lt2>
        <a:srgbClr val="FEB91A"/>
      </a:lt2>
      <a:accent1>
        <a:srgbClr val="ED2937"/>
      </a:accent1>
      <a:accent2>
        <a:srgbClr val="6699FF"/>
      </a:accent2>
      <a:accent3>
        <a:srgbClr val="9A9A9C"/>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txDef>
      <a:spPr>
        <a:noFill/>
      </a:spPr>
      <a:bodyPr wrap="none" rtlCol="0">
        <a:spAutoFit/>
      </a:bodyPr>
      <a:lstStyle>
        <a:defPPr>
          <a:defRPr i="0" dirty="0" err="1" smtClean="0">
            <a:solidFill>
              <a:schemeClr val="tx1"/>
            </a:solidFill>
          </a:defRPr>
        </a:defPPr>
      </a:lstStyle>
    </a:tx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2026</Words>
  <Application>Microsoft Office PowerPoint</Application>
  <PresentationFormat>On-screen Show (16:9)</PresentationFormat>
  <Paragraphs>478</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Arial</vt:lpstr>
      <vt:lpstr>Arial Black</vt:lpstr>
      <vt:lpstr>Calibri</vt:lpstr>
      <vt:lpstr>Times New Roman</vt:lpstr>
      <vt:lpstr>Wingdings 2</vt:lpstr>
      <vt:lpstr>ヒラギノ角ゴ Pro W3</vt:lpstr>
      <vt:lpstr>CRF_2006_background</vt:lpstr>
      <vt:lpstr>Amulet or Watchman FLX Device for Percutaneous LAAC: Primary Results of the  SWISS-APERO Randomized Clinical Trial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Detrimental Impact of Chronic Renal Insufficiency</dc:title>
  <dc:creator>jzuccardy</dc:creator>
  <cp:lastModifiedBy>Rentex</cp:lastModifiedBy>
  <cp:revision>451</cp:revision>
  <dcterms:created xsi:type="dcterms:W3CDTF">2015-03-17T14:58:49Z</dcterms:created>
  <dcterms:modified xsi:type="dcterms:W3CDTF">2021-11-05T16:47:28Z</dcterms:modified>
</cp:coreProperties>
</file>