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24"/>
  </p:notesMasterIdLst>
  <p:sldIdLst>
    <p:sldId id="286" r:id="rId6"/>
    <p:sldId id="337" r:id="rId7"/>
    <p:sldId id="435" r:id="rId8"/>
    <p:sldId id="339" r:id="rId9"/>
    <p:sldId id="436" r:id="rId10"/>
    <p:sldId id="437" r:id="rId11"/>
    <p:sldId id="1596" r:id="rId12"/>
    <p:sldId id="1595" r:id="rId13"/>
    <p:sldId id="414" r:id="rId14"/>
    <p:sldId id="407" r:id="rId15"/>
    <p:sldId id="275" r:id="rId16"/>
    <p:sldId id="440" r:id="rId17"/>
    <p:sldId id="441" r:id="rId18"/>
    <p:sldId id="442" r:id="rId19"/>
    <p:sldId id="417" r:id="rId20"/>
    <p:sldId id="1639" r:id="rId21"/>
    <p:sldId id="494" r:id="rId22"/>
    <p:sldId id="350"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5AE2797A-186C-4B9A-834B-59277FC49CA4}">
          <p14:sldIdLst>
            <p14:sldId id="286"/>
            <p14:sldId id="337"/>
            <p14:sldId id="435"/>
            <p14:sldId id="339"/>
            <p14:sldId id="436"/>
            <p14:sldId id="437"/>
            <p14:sldId id="1596"/>
            <p14:sldId id="1595"/>
            <p14:sldId id="414"/>
            <p14:sldId id="407"/>
            <p14:sldId id="275"/>
            <p14:sldId id="440"/>
            <p14:sldId id="441"/>
            <p14:sldId id="442"/>
            <p14:sldId id="417"/>
            <p14:sldId id="1639"/>
            <p14:sldId id="494"/>
            <p14:sldId id="350"/>
          </p14:sldIdLst>
        </p14:section>
        <p14:section name="Backup" id="{47FFA8CE-6D20-43E0-A2D5-168099CCBE1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anabe Hirotoshi" initials="W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504D"/>
    <a:srgbClr val="1F497D"/>
    <a:srgbClr val="0B4DA2"/>
    <a:srgbClr val="DA2027"/>
    <a:srgbClr val="D34454"/>
    <a:srgbClr val="094FA3"/>
    <a:srgbClr val="0149AF"/>
    <a:srgbClr val="008E8C"/>
    <a:srgbClr val="6A3D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727" autoAdjust="0"/>
    <p:restoredTop sz="81134" autoAdjust="0"/>
  </p:normalViewPr>
  <p:slideViewPr>
    <p:cSldViewPr snapToGrid="0" snapToObjects="1">
      <p:cViewPr varScale="1">
        <p:scale>
          <a:sx n="134" d="100"/>
          <a:sy n="134" d="100"/>
        </p:scale>
        <p:origin x="468" y="96"/>
      </p:cViewPr>
      <p:guideLst>
        <p:guide orient="horz" pos="162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渡部 宏俊" userId="d16bfd6b-ffbf-4e4b-ae12-1a2409d1e762" providerId="ADAL" clId="{C52C1BD5-2F1B-421F-A832-01106ABEB31F}"/>
    <pc:docChg chg="delSld modSection">
      <pc:chgData name="渡部 宏俊" userId="d16bfd6b-ffbf-4e4b-ae12-1a2409d1e762" providerId="ADAL" clId="{C52C1BD5-2F1B-421F-A832-01106ABEB31F}" dt="2021-08-24T03:54:05.648" v="0" actId="47"/>
      <pc:docMkLst>
        <pc:docMk/>
      </pc:docMkLst>
      <pc:sldChg chg="del">
        <pc:chgData name="渡部 宏俊" userId="d16bfd6b-ffbf-4e4b-ae12-1a2409d1e762" providerId="ADAL" clId="{C52C1BD5-2F1B-421F-A832-01106ABEB31F}" dt="2021-08-24T03:54:05.648" v="0" actId="47"/>
        <pc:sldMkLst>
          <pc:docMk/>
          <pc:sldMk cId="3272217263" sldId="289"/>
        </pc:sldMkLst>
      </pc:sldChg>
      <pc:sldChg chg="del">
        <pc:chgData name="渡部 宏俊" userId="d16bfd6b-ffbf-4e4b-ae12-1a2409d1e762" providerId="ADAL" clId="{C52C1BD5-2F1B-421F-A832-01106ABEB31F}" dt="2021-08-24T03:54:05.648" v="0" actId="47"/>
        <pc:sldMkLst>
          <pc:docMk/>
          <pc:sldMk cId="2376873568" sldId="341"/>
        </pc:sldMkLst>
      </pc:sldChg>
      <pc:sldChg chg="del">
        <pc:chgData name="渡部 宏俊" userId="d16bfd6b-ffbf-4e4b-ae12-1a2409d1e762" providerId="ADAL" clId="{C52C1BD5-2F1B-421F-A832-01106ABEB31F}" dt="2021-08-24T03:54:05.648" v="0" actId="47"/>
        <pc:sldMkLst>
          <pc:docMk/>
          <pc:sldMk cId="4111419790" sldId="378"/>
        </pc:sldMkLst>
      </pc:sldChg>
      <pc:sldChg chg="del">
        <pc:chgData name="渡部 宏俊" userId="d16bfd6b-ffbf-4e4b-ae12-1a2409d1e762" providerId="ADAL" clId="{C52C1BD5-2F1B-421F-A832-01106ABEB31F}" dt="2021-08-24T03:54:05.648" v="0" actId="47"/>
        <pc:sldMkLst>
          <pc:docMk/>
          <pc:sldMk cId="737793440" sldId="389"/>
        </pc:sldMkLst>
      </pc:sldChg>
      <pc:sldChg chg="del">
        <pc:chgData name="渡部 宏俊" userId="d16bfd6b-ffbf-4e4b-ae12-1a2409d1e762" providerId="ADAL" clId="{C52C1BD5-2F1B-421F-A832-01106ABEB31F}" dt="2021-08-24T03:54:05.648" v="0" actId="47"/>
        <pc:sldMkLst>
          <pc:docMk/>
          <pc:sldMk cId="4023796102" sldId="390"/>
        </pc:sldMkLst>
      </pc:sldChg>
      <pc:sldChg chg="del">
        <pc:chgData name="渡部 宏俊" userId="d16bfd6b-ffbf-4e4b-ae12-1a2409d1e762" providerId="ADAL" clId="{C52C1BD5-2F1B-421F-A832-01106ABEB31F}" dt="2021-08-24T03:54:05.648" v="0" actId="47"/>
        <pc:sldMkLst>
          <pc:docMk/>
          <pc:sldMk cId="2383807862" sldId="395"/>
        </pc:sldMkLst>
      </pc:sldChg>
      <pc:sldChg chg="del">
        <pc:chgData name="渡部 宏俊" userId="d16bfd6b-ffbf-4e4b-ae12-1a2409d1e762" providerId="ADAL" clId="{C52C1BD5-2F1B-421F-A832-01106ABEB31F}" dt="2021-08-24T03:54:05.648" v="0" actId="47"/>
        <pc:sldMkLst>
          <pc:docMk/>
          <pc:sldMk cId="2969126898" sldId="430"/>
        </pc:sldMkLst>
      </pc:sldChg>
      <pc:sldChg chg="del">
        <pc:chgData name="渡部 宏俊" userId="d16bfd6b-ffbf-4e4b-ae12-1a2409d1e762" providerId="ADAL" clId="{C52C1BD5-2F1B-421F-A832-01106ABEB31F}" dt="2021-08-24T03:54:05.648" v="0" actId="47"/>
        <pc:sldMkLst>
          <pc:docMk/>
          <pc:sldMk cId="1366550808" sldId="431"/>
        </pc:sldMkLst>
      </pc:sldChg>
      <pc:sldChg chg="del">
        <pc:chgData name="渡部 宏俊" userId="d16bfd6b-ffbf-4e4b-ae12-1a2409d1e762" providerId="ADAL" clId="{C52C1BD5-2F1B-421F-A832-01106ABEB31F}" dt="2021-08-24T03:54:05.648" v="0" actId="47"/>
        <pc:sldMkLst>
          <pc:docMk/>
          <pc:sldMk cId="246791442" sldId="433"/>
        </pc:sldMkLst>
      </pc:sldChg>
      <pc:sldChg chg="del">
        <pc:chgData name="渡部 宏俊" userId="d16bfd6b-ffbf-4e4b-ae12-1a2409d1e762" providerId="ADAL" clId="{C52C1BD5-2F1B-421F-A832-01106ABEB31F}" dt="2021-08-24T03:54:05.648" v="0" actId="47"/>
        <pc:sldMkLst>
          <pc:docMk/>
          <pc:sldMk cId="312973820" sldId="434"/>
        </pc:sldMkLst>
      </pc:sldChg>
      <pc:sldChg chg="del">
        <pc:chgData name="渡部 宏俊" userId="d16bfd6b-ffbf-4e4b-ae12-1a2409d1e762" providerId="ADAL" clId="{C52C1BD5-2F1B-421F-A832-01106ABEB31F}" dt="2021-08-24T03:54:05.648" v="0" actId="47"/>
        <pc:sldMkLst>
          <pc:docMk/>
          <pc:sldMk cId="4034586790" sldId="439"/>
        </pc:sldMkLst>
      </pc:sldChg>
      <pc:sldChg chg="del">
        <pc:chgData name="渡部 宏俊" userId="d16bfd6b-ffbf-4e4b-ae12-1a2409d1e762" providerId="ADAL" clId="{C52C1BD5-2F1B-421F-A832-01106ABEB31F}" dt="2021-08-24T03:54:05.648" v="0" actId="47"/>
        <pc:sldMkLst>
          <pc:docMk/>
          <pc:sldMk cId="930884238" sldId="444"/>
        </pc:sldMkLst>
      </pc:sldChg>
      <pc:sldChg chg="del">
        <pc:chgData name="渡部 宏俊" userId="d16bfd6b-ffbf-4e4b-ae12-1a2409d1e762" providerId="ADAL" clId="{C52C1BD5-2F1B-421F-A832-01106ABEB31F}" dt="2021-08-24T03:54:05.648" v="0" actId="47"/>
        <pc:sldMkLst>
          <pc:docMk/>
          <pc:sldMk cId="2051127628" sldId="445"/>
        </pc:sldMkLst>
      </pc:sldChg>
      <pc:sldChg chg="del">
        <pc:chgData name="渡部 宏俊" userId="d16bfd6b-ffbf-4e4b-ae12-1a2409d1e762" providerId="ADAL" clId="{C52C1BD5-2F1B-421F-A832-01106ABEB31F}" dt="2021-08-24T03:54:05.648" v="0" actId="47"/>
        <pc:sldMkLst>
          <pc:docMk/>
          <pc:sldMk cId="1413350315" sldId="450"/>
        </pc:sldMkLst>
      </pc:sldChg>
      <pc:sldChg chg="del">
        <pc:chgData name="渡部 宏俊" userId="d16bfd6b-ffbf-4e4b-ae12-1a2409d1e762" providerId="ADAL" clId="{C52C1BD5-2F1B-421F-A832-01106ABEB31F}" dt="2021-08-24T03:54:05.648" v="0" actId="47"/>
        <pc:sldMkLst>
          <pc:docMk/>
          <pc:sldMk cId="824450502" sldId="451"/>
        </pc:sldMkLst>
      </pc:sldChg>
      <pc:sldChg chg="del">
        <pc:chgData name="渡部 宏俊" userId="d16bfd6b-ffbf-4e4b-ae12-1a2409d1e762" providerId="ADAL" clId="{C52C1BD5-2F1B-421F-A832-01106ABEB31F}" dt="2021-08-24T03:54:05.648" v="0" actId="47"/>
        <pc:sldMkLst>
          <pc:docMk/>
          <pc:sldMk cId="2947153834" sldId="493"/>
        </pc:sldMkLst>
      </pc:sldChg>
      <pc:sldChg chg="del">
        <pc:chgData name="渡部 宏俊" userId="d16bfd6b-ffbf-4e4b-ae12-1a2409d1e762" providerId="ADAL" clId="{C52C1BD5-2F1B-421F-A832-01106ABEB31F}" dt="2021-08-24T03:54:05.648" v="0" actId="47"/>
        <pc:sldMkLst>
          <pc:docMk/>
          <pc:sldMk cId="2003751633" sldId="498"/>
        </pc:sldMkLst>
      </pc:sldChg>
      <pc:sldChg chg="del">
        <pc:chgData name="渡部 宏俊" userId="d16bfd6b-ffbf-4e4b-ae12-1a2409d1e762" providerId="ADAL" clId="{C52C1BD5-2F1B-421F-A832-01106ABEB31F}" dt="2021-08-24T03:54:05.648" v="0" actId="47"/>
        <pc:sldMkLst>
          <pc:docMk/>
          <pc:sldMk cId="1841034494" sldId="500"/>
        </pc:sldMkLst>
      </pc:sldChg>
      <pc:sldChg chg="del">
        <pc:chgData name="渡部 宏俊" userId="d16bfd6b-ffbf-4e4b-ae12-1a2409d1e762" providerId="ADAL" clId="{C52C1BD5-2F1B-421F-A832-01106ABEB31F}" dt="2021-08-24T03:54:05.648" v="0" actId="47"/>
        <pc:sldMkLst>
          <pc:docMk/>
          <pc:sldMk cId="795471756" sldId="1592"/>
        </pc:sldMkLst>
      </pc:sldChg>
      <pc:sldChg chg="del">
        <pc:chgData name="渡部 宏俊" userId="d16bfd6b-ffbf-4e4b-ae12-1a2409d1e762" providerId="ADAL" clId="{C52C1BD5-2F1B-421F-A832-01106ABEB31F}" dt="2021-08-24T03:54:05.648" v="0" actId="47"/>
        <pc:sldMkLst>
          <pc:docMk/>
          <pc:sldMk cId="3208856827" sldId="1593"/>
        </pc:sldMkLst>
      </pc:sldChg>
      <pc:sldChg chg="del">
        <pc:chgData name="渡部 宏俊" userId="d16bfd6b-ffbf-4e4b-ae12-1a2409d1e762" providerId="ADAL" clId="{C52C1BD5-2F1B-421F-A832-01106ABEB31F}" dt="2021-08-24T03:54:05.648" v="0" actId="47"/>
        <pc:sldMkLst>
          <pc:docMk/>
          <pc:sldMk cId="1719548319" sldId="1594"/>
        </pc:sldMkLst>
      </pc:sldChg>
      <pc:sldChg chg="del">
        <pc:chgData name="渡部 宏俊" userId="d16bfd6b-ffbf-4e4b-ae12-1a2409d1e762" providerId="ADAL" clId="{C52C1BD5-2F1B-421F-A832-01106ABEB31F}" dt="2021-08-24T03:54:05.648" v="0" actId="47"/>
        <pc:sldMkLst>
          <pc:docMk/>
          <pc:sldMk cId="2532806320" sldId="1597"/>
        </pc:sldMkLst>
      </pc:sldChg>
      <pc:sldChg chg="del">
        <pc:chgData name="渡部 宏俊" userId="d16bfd6b-ffbf-4e4b-ae12-1a2409d1e762" providerId="ADAL" clId="{C52C1BD5-2F1B-421F-A832-01106ABEB31F}" dt="2021-08-24T03:54:05.648" v="0" actId="47"/>
        <pc:sldMkLst>
          <pc:docMk/>
          <pc:sldMk cId="820239759" sldId="1599"/>
        </pc:sldMkLst>
      </pc:sldChg>
      <pc:sldChg chg="del">
        <pc:chgData name="渡部 宏俊" userId="d16bfd6b-ffbf-4e4b-ae12-1a2409d1e762" providerId="ADAL" clId="{C52C1BD5-2F1B-421F-A832-01106ABEB31F}" dt="2021-08-24T03:54:05.648" v="0" actId="47"/>
        <pc:sldMkLst>
          <pc:docMk/>
          <pc:sldMk cId="3656645853" sldId="1601"/>
        </pc:sldMkLst>
      </pc:sldChg>
      <pc:sldChg chg="del">
        <pc:chgData name="渡部 宏俊" userId="d16bfd6b-ffbf-4e4b-ae12-1a2409d1e762" providerId="ADAL" clId="{C52C1BD5-2F1B-421F-A832-01106ABEB31F}" dt="2021-08-24T03:54:05.648" v="0" actId="47"/>
        <pc:sldMkLst>
          <pc:docMk/>
          <pc:sldMk cId="417473563" sldId="1602"/>
        </pc:sldMkLst>
      </pc:sldChg>
      <pc:sldChg chg="del">
        <pc:chgData name="渡部 宏俊" userId="d16bfd6b-ffbf-4e4b-ae12-1a2409d1e762" providerId="ADAL" clId="{C52C1BD5-2F1B-421F-A832-01106ABEB31F}" dt="2021-08-24T03:54:05.648" v="0" actId="47"/>
        <pc:sldMkLst>
          <pc:docMk/>
          <pc:sldMk cId="2939234082" sldId="1604"/>
        </pc:sldMkLst>
      </pc:sldChg>
      <pc:sldChg chg="del">
        <pc:chgData name="渡部 宏俊" userId="d16bfd6b-ffbf-4e4b-ae12-1a2409d1e762" providerId="ADAL" clId="{C52C1BD5-2F1B-421F-A832-01106ABEB31F}" dt="2021-08-24T03:54:05.648" v="0" actId="47"/>
        <pc:sldMkLst>
          <pc:docMk/>
          <pc:sldMk cId="1931727734" sldId="1605"/>
        </pc:sldMkLst>
      </pc:sldChg>
      <pc:sldChg chg="del">
        <pc:chgData name="渡部 宏俊" userId="d16bfd6b-ffbf-4e4b-ae12-1a2409d1e762" providerId="ADAL" clId="{C52C1BD5-2F1B-421F-A832-01106ABEB31F}" dt="2021-08-24T03:54:05.648" v="0" actId="47"/>
        <pc:sldMkLst>
          <pc:docMk/>
          <pc:sldMk cId="2847567444" sldId="1606"/>
        </pc:sldMkLst>
      </pc:sldChg>
      <pc:sldChg chg="del">
        <pc:chgData name="渡部 宏俊" userId="d16bfd6b-ffbf-4e4b-ae12-1a2409d1e762" providerId="ADAL" clId="{C52C1BD5-2F1B-421F-A832-01106ABEB31F}" dt="2021-08-24T03:54:05.648" v="0" actId="47"/>
        <pc:sldMkLst>
          <pc:docMk/>
          <pc:sldMk cId="2703251005" sldId="1607"/>
        </pc:sldMkLst>
      </pc:sldChg>
      <pc:sldChg chg="del">
        <pc:chgData name="渡部 宏俊" userId="d16bfd6b-ffbf-4e4b-ae12-1a2409d1e762" providerId="ADAL" clId="{C52C1BD5-2F1B-421F-A832-01106ABEB31F}" dt="2021-08-24T03:54:05.648" v="0" actId="47"/>
        <pc:sldMkLst>
          <pc:docMk/>
          <pc:sldMk cId="1161110325" sldId="1608"/>
        </pc:sldMkLst>
      </pc:sldChg>
      <pc:sldChg chg="del">
        <pc:chgData name="渡部 宏俊" userId="d16bfd6b-ffbf-4e4b-ae12-1a2409d1e762" providerId="ADAL" clId="{C52C1BD5-2F1B-421F-A832-01106ABEB31F}" dt="2021-08-24T03:54:05.648" v="0" actId="47"/>
        <pc:sldMkLst>
          <pc:docMk/>
          <pc:sldMk cId="458167675" sldId="1609"/>
        </pc:sldMkLst>
      </pc:sldChg>
      <pc:sldChg chg="del">
        <pc:chgData name="渡部 宏俊" userId="d16bfd6b-ffbf-4e4b-ae12-1a2409d1e762" providerId="ADAL" clId="{C52C1BD5-2F1B-421F-A832-01106ABEB31F}" dt="2021-08-24T03:54:05.648" v="0" actId="47"/>
        <pc:sldMkLst>
          <pc:docMk/>
          <pc:sldMk cId="3784910104" sldId="1611"/>
        </pc:sldMkLst>
      </pc:sldChg>
      <pc:sldChg chg="del">
        <pc:chgData name="渡部 宏俊" userId="d16bfd6b-ffbf-4e4b-ae12-1a2409d1e762" providerId="ADAL" clId="{C52C1BD5-2F1B-421F-A832-01106ABEB31F}" dt="2021-08-24T03:54:05.648" v="0" actId="47"/>
        <pc:sldMkLst>
          <pc:docMk/>
          <pc:sldMk cId="2377392580" sldId="1612"/>
        </pc:sldMkLst>
      </pc:sldChg>
      <pc:sldChg chg="del">
        <pc:chgData name="渡部 宏俊" userId="d16bfd6b-ffbf-4e4b-ae12-1a2409d1e762" providerId="ADAL" clId="{C52C1BD5-2F1B-421F-A832-01106ABEB31F}" dt="2021-08-24T03:54:05.648" v="0" actId="47"/>
        <pc:sldMkLst>
          <pc:docMk/>
          <pc:sldMk cId="359784402" sldId="1615"/>
        </pc:sldMkLst>
      </pc:sldChg>
      <pc:sldChg chg="del">
        <pc:chgData name="渡部 宏俊" userId="d16bfd6b-ffbf-4e4b-ae12-1a2409d1e762" providerId="ADAL" clId="{C52C1BD5-2F1B-421F-A832-01106ABEB31F}" dt="2021-08-24T03:54:05.648" v="0" actId="47"/>
        <pc:sldMkLst>
          <pc:docMk/>
          <pc:sldMk cId="2309629330" sldId="1616"/>
        </pc:sldMkLst>
      </pc:sldChg>
      <pc:sldChg chg="del">
        <pc:chgData name="渡部 宏俊" userId="d16bfd6b-ffbf-4e4b-ae12-1a2409d1e762" providerId="ADAL" clId="{C52C1BD5-2F1B-421F-A832-01106ABEB31F}" dt="2021-08-24T03:54:05.648" v="0" actId="47"/>
        <pc:sldMkLst>
          <pc:docMk/>
          <pc:sldMk cId="1377631126" sldId="1617"/>
        </pc:sldMkLst>
      </pc:sldChg>
      <pc:sldChg chg="del">
        <pc:chgData name="渡部 宏俊" userId="d16bfd6b-ffbf-4e4b-ae12-1a2409d1e762" providerId="ADAL" clId="{C52C1BD5-2F1B-421F-A832-01106ABEB31F}" dt="2021-08-24T03:54:05.648" v="0" actId="47"/>
        <pc:sldMkLst>
          <pc:docMk/>
          <pc:sldMk cId="468641909" sldId="1619"/>
        </pc:sldMkLst>
      </pc:sldChg>
      <pc:sldChg chg="del">
        <pc:chgData name="渡部 宏俊" userId="d16bfd6b-ffbf-4e4b-ae12-1a2409d1e762" providerId="ADAL" clId="{C52C1BD5-2F1B-421F-A832-01106ABEB31F}" dt="2021-08-24T03:54:05.648" v="0" actId="47"/>
        <pc:sldMkLst>
          <pc:docMk/>
          <pc:sldMk cId="2558730123" sldId="1620"/>
        </pc:sldMkLst>
      </pc:sldChg>
      <pc:sldChg chg="del">
        <pc:chgData name="渡部 宏俊" userId="d16bfd6b-ffbf-4e4b-ae12-1a2409d1e762" providerId="ADAL" clId="{C52C1BD5-2F1B-421F-A832-01106ABEB31F}" dt="2021-08-24T03:54:05.648" v="0" actId="47"/>
        <pc:sldMkLst>
          <pc:docMk/>
          <pc:sldMk cId="168982362" sldId="1621"/>
        </pc:sldMkLst>
      </pc:sldChg>
      <pc:sldChg chg="del">
        <pc:chgData name="渡部 宏俊" userId="d16bfd6b-ffbf-4e4b-ae12-1a2409d1e762" providerId="ADAL" clId="{C52C1BD5-2F1B-421F-A832-01106ABEB31F}" dt="2021-08-24T03:54:05.648" v="0" actId="47"/>
        <pc:sldMkLst>
          <pc:docMk/>
          <pc:sldMk cId="3341293047" sldId="1625"/>
        </pc:sldMkLst>
      </pc:sldChg>
      <pc:sldChg chg="del">
        <pc:chgData name="渡部 宏俊" userId="d16bfd6b-ffbf-4e4b-ae12-1a2409d1e762" providerId="ADAL" clId="{C52C1BD5-2F1B-421F-A832-01106ABEB31F}" dt="2021-08-24T03:54:05.648" v="0" actId="47"/>
        <pc:sldMkLst>
          <pc:docMk/>
          <pc:sldMk cId="2510601060" sldId="1626"/>
        </pc:sldMkLst>
      </pc:sldChg>
      <pc:sldChg chg="del">
        <pc:chgData name="渡部 宏俊" userId="d16bfd6b-ffbf-4e4b-ae12-1a2409d1e762" providerId="ADAL" clId="{C52C1BD5-2F1B-421F-A832-01106ABEB31F}" dt="2021-08-24T03:54:05.648" v="0" actId="47"/>
        <pc:sldMkLst>
          <pc:docMk/>
          <pc:sldMk cId="3049227317" sldId="1628"/>
        </pc:sldMkLst>
      </pc:sldChg>
      <pc:sldChg chg="del">
        <pc:chgData name="渡部 宏俊" userId="d16bfd6b-ffbf-4e4b-ae12-1a2409d1e762" providerId="ADAL" clId="{C52C1BD5-2F1B-421F-A832-01106ABEB31F}" dt="2021-08-24T03:54:05.648" v="0" actId="47"/>
        <pc:sldMkLst>
          <pc:docMk/>
          <pc:sldMk cId="2673971336" sldId="1629"/>
        </pc:sldMkLst>
      </pc:sldChg>
      <pc:sldChg chg="del">
        <pc:chgData name="渡部 宏俊" userId="d16bfd6b-ffbf-4e4b-ae12-1a2409d1e762" providerId="ADAL" clId="{C52C1BD5-2F1B-421F-A832-01106ABEB31F}" dt="2021-08-24T03:54:05.648" v="0" actId="47"/>
        <pc:sldMkLst>
          <pc:docMk/>
          <pc:sldMk cId="914657760" sldId="1630"/>
        </pc:sldMkLst>
      </pc:sldChg>
      <pc:sldChg chg="del">
        <pc:chgData name="渡部 宏俊" userId="d16bfd6b-ffbf-4e4b-ae12-1a2409d1e762" providerId="ADAL" clId="{C52C1BD5-2F1B-421F-A832-01106ABEB31F}" dt="2021-08-24T03:54:05.648" v="0" actId="47"/>
        <pc:sldMkLst>
          <pc:docMk/>
          <pc:sldMk cId="2139635180" sldId="1631"/>
        </pc:sldMkLst>
      </pc:sldChg>
      <pc:sldChg chg="del">
        <pc:chgData name="渡部 宏俊" userId="d16bfd6b-ffbf-4e4b-ae12-1a2409d1e762" providerId="ADAL" clId="{C52C1BD5-2F1B-421F-A832-01106ABEB31F}" dt="2021-08-24T03:54:05.648" v="0" actId="47"/>
        <pc:sldMkLst>
          <pc:docMk/>
          <pc:sldMk cId="983757730" sldId="1632"/>
        </pc:sldMkLst>
      </pc:sldChg>
      <pc:sldChg chg="del">
        <pc:chgData name="渡部 宏俊" userId="d16bfd6b-ffbf-4e4b-ae12-1a2409d1e762" providerId="ADAL" clId="{C52C1BD5-2F1B-421F-A832-01106ABEB31F}" dt="2021-08-24T03:54:05.648" v="0" actId="47"/>
        <pc:sldMkLst>
          <pc:docMk/>
          <pc:sldMk cId="1015571849" sldId="1633"/>
        </pc:sldMkLst>
      </pc:sldChg>
      <pc:sldChg chg="del">
        <pc:chgData name="渡部 宏俊" userId="d16bfd6b-ffbf-4e4b-ae12-1a2409d1e762" providerId="ADAL" clId="{C52C1BD5-2F1B-421F-A832-01106ABEB31F}" dt="2021-08-24T03:54:05.648" v="0" actId="47"/>
        <pc:sldMkLst>
          <pc:docMk/>
          <pc:sldMk cId="2034200018" sldId="1634"/>
        </pc:sldMkLst>
      </pc:sldChg>
      <pc:sldChg chg="del">
        <pc:chgData name="渡部 宏俊" userId="d16bfd6b-ffbf-4e4b-ae12-1a2409d1e762" providerId="ADAL" clId="{C52C1BD5-2F1B-421F-A832-01106ABEB31F}" dt="2021-08-24T03:54:05.648" v="0" actId="47"/>
        <pc:sldMkLst>
          <pc:docMk/>
          <pc:sldMk cId="3810243545" sldId="1635"/>
        </pc:sldMkLst>
      </pc:sldChg>
      <pc:sldChg chg="del">
        <pc:chgData name="渡部 宏俊" userId="d16bfd6b-ffbf-4e4b-ae12-1a2409d1e762" providerId="ADAL" clId="{C52C1BD5-2F1B-421F-A832-01106ABEB31F}" dt="2021-08-24T03:54:05.648" v="0" actId="47"/>
        <pc:sldMkLst>
          <pc:docMk/>
          <pc:sldMk cId="2728917554" sldId="1636"/>
        </pc:sldMkLst>
      </pc:sldChg>
      <pc:sldChg chg="del">
        <pc:chgData name="渡部 宏俊" userId="d16bfd6b-ffbf-4e4b-ae12-1a2409d1e762" providerId="ADAL" clId="{C52C1BD5-2F1B-421F-A832-01106ABEB31F}" dt="2021-08-24T03:54:05.648" v="0" actId="47"/>
        <pc:sldMkLst>
          <pc:docMk/>
          <pc:sldMk cId="313116356" sldId="1637"/>
        </pc:sldMkLst>
      </pc:sldChg>
      <pc:sldChg chg="del">
        <pc:chgData name="渡部 宏俊" userId="d16bfd6b-ffbf-4e4b-ae12-1a2409d1e762" providerId="ADAL" clId="{C52C1BD5-2F1B-421F-A832-01106ABEB31F}" dt="2021-08-24T03:54:05.648" v="0" actId="47"/>
        <pc:sldMkLst>
          <pc:docMk/>
          <pc:sldMk cId="72543869" sldId="1640"/>
        </pc:sldMkLst>
      </pc:sldChg>
      <pc:sldChg chg="del">
        <pc:chgData name="渡部 宏俊" userId="d16bfd6b-ffbf-4e4b-ae12-1a2409d1e762" providerId="ADAL" clId="{C52C1BD5-2F1B-421F-A832-01106ABEB31F}" dt="2021-08-24T03:54:05.648" v="0" actId="47"/>
        <pc:sldMkLst>
          <pc:docMk/>
          <pc:sldMk cId="291331417" sldId="1641"/>
        </pc:sldMkLst>
      </pc:sldChg>
      <pc:sldChg chg="del">
        <pc:chgData name="渡部 宏俊" userId="d16bfd6b-ffbf-4e4b-ae12-1a2409d1e762" providerId="ADAL" clId="{C52C1BD5-2F1B-421F-A832-01106ABEB31F}" dt="2021-08-24T03:54:05.648" v="0" actId="47"/>
        <pc:sldMkLst>
          <pc:docMk/>
          <pc:sldMk cId="2891871921" sldId="1642"/>
        </pc:sldMkLst>
      </pc:sldChg>
      <pc:sldChg chg="del">
        <pc:chgData name="渡部 宏俊" userId="d16bfd6b-ffbf-4e4b-ae12-1a2409d1e762" providerId="ADAL" clId="{C52C1BD5-2F1B-421F-A832-01106ABEB31F}" dt="2021-08-24T03:54:05.648" v="0" actId="47"/>
        <pc:sldMkLst>
          <pc:docMk/>
          <pc:sldMk cId="941662023" sldId="1643"/>
        </pc:sldMkLst>
      </pc:sldChg>
      <pc:sldChg chg="del">
        <pc:chgData name="渡部 宏俊" userId="d16bfd6b-ffbf-4e4b-ae12-1a2409d1e762" providerId="ADAL" clId="{C52C1BD5-2F1B-421F-A832-01106ABEB31F}" dt="2021-08-24T03:54:05.648" v="0" actId="47"/>
        <pc:sldMkLst>
          <pc:docMk/>
          <pc:sldMk cId="1731628404" sldId="1644"/>
        </pc:sldMkLst>
      </pc:sldChg>
      <pc:sldChg chg="del">
        <pc:chgData name="渡部 宏俊" userId="d16bfd6b-ffbf-4e4b-ae12-1a2409d1e762" providerId="ADAL" clId="{C52C1BD5-2F1B-421F-A832-01106ABEB31F}" dt="2021-08-24T03:54:05.648" v="0" actId="47"/>
        <pc:sldMkLst>
          <pc:docMk/>
          <pc:sldMk cId="2155905428" sldId="1645"/>
        </pc:sldMkLst>
      </pc:sldChg>
      <pc:sldChg chg="del">
        <pc:chgData name="渡部 宏俊" userId="d16bfd6b-ffbf-4e4b-ae12-1a2409d1e762" providerId="ADAL" clId="{C52C1BD5-2F1B-421F-A832-01106ABEB31F}" dt="2021-08-24T03:54:05.648" v="0" actId="47"/>
        <pc:sldMkLst>
          <pc:docMk/>
          <pc:sldMk cId="4113297553" sldId="1647"/>
        </pc:sldMkLst>
      </pc:sldChg>
      <pc:sldChg chg="del">
        <pc:chgData name="渡部 宏俊" userId="d16bfd6b-ffbf-4e4b-ae12-1a2409d1e762" providerId="ADAL" clId="{C52C1BD5-2F1B-421F-A832-01106ABEB31F}" dt="2021-08-24T03:54:05.648" v="0" actId="47"/>
        <pc:sldMkLst>
          <pc:docMk/>
          <pc:sldMk cId="1799893689" sldId="164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tx1"/>
              </a:solidFill>
              <a:round/>
            </a:ln>
            <a:effectLst/>
          </c:spPr>
          <c:marker>
            <c:symbol val="none"/>
          </c:marker>
          <c:dPt>
            <c:idx val="9"/>
            <c:marker>
              <c:symbol val="none"/>
            </c:marker>
            <c:bubble3D val="0"/>
            <c:spPr>
              <a:ln w="19050" cap="rnd">
                <a:noFill/>
                <a:round/>
              </a:ln>
              <a:effectLst/>
            </c:spPr>
            <c:extLst>
              <c:ext xmlns:c16="http://schemas.microsoft.com/office/drawing/2014/chart" uri="{C3380CC4-5D6E-409C-BE32-E72D297353CC}">
                <c16:uniqueId val="{00000001-BFFD-40C8-B770-94DC968FD535}"/>
              </c:ext>
            </c:extLst>
          </c:dPt>
          <c:xVal>
            <c:numRef>
              <c:f>Sheet1!$M$3:$M$13</c:f>
              <c:numCache>
                <c:formatCode>General</c:formatCode>
                <c:ptCount val="11"/>
                <c:pt idx="0">
                  <c:v>0.85</c:v>
                </c:pt>
                <c:pt idx="1">
                  <c:v>0.69</c:v>
                </c:pt>
                <c:pt idx="2">
                  <c:v>1.06</c:v>
                </c:pt>
                <c:pt idx="3">
                  <c:v>0.88</c:v>
                </c:pt>
                <c:pt idx="4">
                  <c:v>0.53</c:v>
                </c:pt>
                <c:pt idx="5">
                  <c:v>1.46</c:v>
                </c:pt>
                <c:pt idx="6">
                  <c:v>0.86</c:v>
                </c:pt>
                <c:pt idx="7">
                  <c:v>0.71</c:v>
                </c:pt>
                <c:pt idx="8">
                  <c:v>1.04</c:v>
                </c:pt>
                <c:pt idx="9">
                  <c:v>1</c:v>
                </c:pt>
                <c:pt idx="10">
                  <c:v>1</c:v>
                </c:pt>
              </c:numCache>
            </c:numRef>
          </c:xVal>
          <c:yVal>
            <c:numRef>
              <c:f>Sheet1!$N$3:$N$13</c:f>
              <c:numCache>
                <c:formatCode>General</c:formatCode>
                <c:ptCount val="11"/>
                <c:pt idx="1">
                  <c:v>3</c:v>
                </c:pt>
                <c:pt idx="2">
                  <c:v>3</c:v>
                </c:pt>
                <c:pt idx="4">
                  <c:v>2</c:v>
                </c:pt>
                <c:pt idx="5">
                  <c:v>2</c:v>
                </c:pt>
                <c:pt idx="7">
                  <c:v>1</c:v>
                </c:pt>
                <c:pt idx="8">
                  <c:v>1</c:v>
                </c:pt>
                <c:pt idx="9">
                  <c:v>4</c:v>
                </c:pt>
                <c:pt idx="10">
                  <c:v>0</c:v>
                </c:pt>
              </c:numCache>
            </c:numRef>
          </c:yVal>
          <c:smooth val="0"/>
          <c:extLst>
            <c:ext xmlns:c16="http://schemas.microsoft.com/office/drawing/2014/chart" uri="{C3380CC4-5D6E-409C-BE32-E72D297353CC}">
              <c16:uniqueId val="{00000002-BFFD-40C8-B770-94DC968FD535}"/>
            </c:ext>
          </c:extLst>
        </c:ser>
        <c:ser>
          <c:idx val="1"/>
          <c:order val="1"/>
          <c:spPr>
            <a:ln w="19050" cap="rnd">
              <a:solidFill>
                <a:schemeClr val="accent2"/>
              </a:solidFill>
              <a:round/>
            </a:ln>
            <a:effectLst/>
          </c:spPr>
          <c:marker>
            <c:symbol val="square"/>
            <c:size val="8"/>
            <c:spPr>
              <a:solidFill>
                <a:schemeClr val="tx1"/>
              </a:solidFill>
              <a:ln w="9525">
                <a:solidFill>
                  <a:schemeClr val="tx1"/>
                </a:solidFill>
              </a:ln>
              <a:effectLst/>
            </c:spPr>
          </c:marker>
          <c:xVal>
            <c:numRef>
              <c:f>Sheet1!$M$3:$M$13</c:f>
              <c:numCache>
                <c:formatCode>General</c:formatCode>
                <c:ptCount val="11"/>
                <c:pt idx="0">
                  <c:v>0.85</c:v>
                </c:pt>
                <c:pt idx="1">
                  <c:v>0.69</c:v>
                </c:pt>
                <c:pt idx="2">
                  <c:v>1.06</c:v>
                </c:pt>
                <c:pt idx="3">
                  <c:v>0.88</c:v>
                </c:pt>
                <c:pt idx="4">
                  <c:v>0.53</c:v>
                </c:pt>
                <c:pt idx="5">
                  <c:v>1.46</c:v>
                </c:pt>
                <c:pt idx="6">
                  <c:v>0.86</c:v>
                </c:pt>
                <c:pt idx="7">
                  <c:v>0.71</c:v>
                </c:pt>
                <c:pt idx="8">
                  <c:v>1.04</c:v>
                </c:pt>
                <c:pt idx="9">
                  <c:v>1</c:v>
                </c:pt>
                <c:pt idx="10">
                  <c:v>1</c:v>
                </c:pt>
              </c:numCache>
            </c:numRef>
          </c:xVal>
          <c:yVal>
            <c:numRef>
              <c:f>Sheet1!$O$3:$O$13</c:f>
              <c:numCache>
                <c:formatCode>General</c:formatCode>
                <c:ptCount val="11"/>
                <c:pt idx="0">
                  <c:v>3</c:v>
                </c:pt>
                <c:pt idx="3">
                  <c:v>2</c:v>
                </c:pt>
                <c:pt idx="6">
                  <c:v>1</c:v>
                </c:pt>
              </c:numCache>
            </c:numRef>
          </c:yVal>
          <c:smooth val="0"/>
          <c:extLst>
            <c:ext xmlns:c16="http://schemas.microsoft.com/office/drawing/2014/chart" uri="{C3380CC4-5D6E-409C-BE32-E72D297353CC}">
              <c16:uniqueId val="{00000003-BFFD-40C8-B770-94DC968FD535}"/>
            </c:ext>
          </c:extLst>
        </c:ser>
        <c:dLbls>
          <c:showLegendKey val="0"/>
          <c:showVal val="0"/>
          <c:showCatName val="0"/>
          <c:showSerName val="0"/>
          <c:showPercent val="0"/>
          <c:showBubbleSize val="0"/>
        </c:dLbls>
        <c:axId val="-2051496344"/>
        <c:axId val="-2051490728"/>
      </c:scatterChart>
      <c:valAx>
        <c:axId val="-2051496344"/>
        <c:scaling>
          <c:logBase val="2"/>
          <c:orientation val="minMax"/>
          <c:min val="0.5"/>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2051490728"/>
        <c:crosses val="autoZero"/>
        <c:crossBetween val="midCat"/>
      </c:valAx>
      <c:valAx>
        <c:axId val="-2051490728"/>
        <c:scaling>
          <c:orientation val="minMax"/>
          <c:max val="4"/>
        </c:scaling>
        <c:delete val="1"/>
        <c:axPos val="l"/>
        <c:numFmt formatCode="General" sourceLinked="1"/>
        <c:majorTickMark val="none"/>
        <c:minorTickMark val="none"/>
        <c:tickLblPos val="nextTo"/>
        <c:crossAx val="-2051496344"/>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c:f>
              <c:strCache>
                <c:ptCount val="1"/>
                <c:pt idx="0">
                  <c:v>1-month DAPT</c:v>
                </c:pt>
              </c:strCache>
            </c:strRef>
          </c:tx>
          <c:spPr>
            <a:solidFill>
              <a:srgbClr val="1F497D"/>
            </a:solidFill>
            <a:ln>
              <a:noFill/>
            </a:ln>
            <a:effectLst/>
          </c:spPr>
          <c:invertIfNegative val="0"/>
          <c:cat>
            <c:strRef>
              <c:f>Sheet1!$A$3:$A$9</c:f>
              <c:strCache>
                <c:ptCount val="7"/>
                <c:pt idx="0">
                  <c:v>Death</c:v>
                </c:pt>
                <c:pt idx="1">
                  <c:v>CV death</c:v>
                </c:pt>
                <c:pt idx="2">
                  <c:v>MI</c:v>
                </c:pt>
                <c:pt idx="3">
                  <c:v>Large MI</c:v>
                </c:pt>
                <c:pt idx="4">
                  <c:v>Definite ST</c:v>
                </c:pt>
                <c:pt idx="5">
                  <c:v>Stroke</c:v>
                </c:pt>
                <c:pt idx="6">
                  <c:v> BARC 3 or 5</c:v>
                </c:pt>
              </c:strCache>
            </c:strRef>
          </c:cat>
          <c:val>
            <c:numRef>
              <c:f>Sheet1!$B$3:$B$9</c:f>
              <c:numCache>
                <c:formatCode>General</c:formatCode>
                <c:ptCount val="7"/>
                <c:pt idx="0">
                  <c:v>1.38</c:v>
                </c:pt>
                <c:pt idx="1">
                  <c:v>0.49</c:v>
                </c:pt>
                <c:pt idx="2">
                  <c:v>1.59</c:v>
                </c:pt>
                <c:pt idx="3">
                  <c:v>0.31</c:v>
                </c:pt>
                <c:pt idx="4">
                  <c:v>0.45</c:v>
                </c:pt>
                <c:pt idx="5">
                  <c:v>0.73</c:v>
                </c:pt>
                <c:pt idx="6">
                  <c:v>0.54</c:v>
                </c:pt>
              </c:numCache>
            </c:numRef>
          </c:val>
          <c:extLst>
            <c:ext xmlns:c16="http://schemas.microsoft.com/office/drawing/2014/chart" uri="{C3380CC4-5D6E-409C-BE32-E72D297353CC}">
              <c16:uniqueId val="{00000000-DFF5-45D6-A7B9-763CE6404015}"/>
            </c:ext>
          </c:extLst>
        </c:ser>
        <c:ser>
          <c:idx val="1"/>
          <c:order val="1"/>
          <c:tx>
            <c:strRef>
              <c:f>Sheet1!$C$2</c:f>
              <c:strCache>
                <c:ptCount val="1"/>
                <c:pt idx="0">
                  <c:v>12-month DAPT</c:v>
                </c:pt>
              </c:strCache>
            </c:strRef>
          </c:tx>
          <c:spPr>
            <a:solidFill>
              <a:srgbClr val="C0504D"/>
            </a:solidFill>
            <a:ln>
              <a:noFill/>
            </a:ln>
            <a:effectLst/>
          </c:spPr>
          <c:invertIfNegative val="0"/>
          <c:cat>
            <c:strRef>
              <c:f>Sheet1!$A$3:$A$9</c:f>
              <c:strCache>
                <c:ptCount val="7"/>
                <c:pt idx="0">
                  <c:v>Death</c:v>
                </c:pt>
                <c:pt idx="1">
                  <c:v>CV death</c:v>
                </c:pt>
                <c:pt idx="2">
                  <c:v>MI</c:v>
                </c:pt>
                <c:pt idx="3">
                  <c:v>Large MI</c:v>
                </c:pt>
                <c:pt idx="4">
                  <c:v>Definite ST</c:v>
                </c:pt>
                <c:pt idx="5">
                  <c:v>Stroke</c:v>
                </c:pt>
                <c:pt idx="6">
                  <c:v> BARC 3 or 5</c:v>
                </c:pt>
              </c:strCache>
            </c:strRef>
          </c:cat>
          <c:val>
            <c:numRef>
              <c:f>Sheet1!$C$3:$C$9</c:f>
              <c:numCache>
                <c:formatCode>General</c:formatCode>
                <c:ptCount val="7"/>
                <c:pt idx="0">
                  <c:v>0.92</c:v>
                </c:pt>
                <c:pt idx="1">
                  <c:v>0.49</c:v>
                </c:pt>
                <c:pt idx="2">
                  <c:v>0.85</c:v>
                </c:pt>
                <c:pt idx="3">
                  <c:v>0.2</c:v>
                </c:pt>
                <c:pt idx="4">
                  <c:v>0.2</c:v>
                </c:pt>
                <c:pt idx="5">
                  <c:v>0.54</c:v>
                </c:pt>
                <c:pt idx="6">
                  <c:v>1.31</c:v>
                </c:pt>
              </c:numCache>
            </c:numRef>
          </c:val>
          <c:extLst>
            <c:ext xmlns:c16="http://schemas.microsoft.com/office/drawing/2014/chart" uri="{C3380CC4-5D6E-409C-BE32-E72D297353CC}">
              <c16:uniqueId val="{00000001-DFF5-45D6-A7B9-763CE6404015}"/>
            </c:ext>
          </c:extLst>
        </c:ser>
        <c:dLbls>
          <c:showLegendKey val="0"/>
          <c:showVal val="0"/>
          <c:showCatName val="0"/>
          <c:showSerName val="0"/>
          <c:showPercent val="0"/>
          <c:showBubbleSize val="0"/>
        </c:dLbls>
        <c:gapWidth val="140"/>
        <c:overlap val="-20"/>
        <c:axId val="2145632856"/>
        <c:axId val="2145648840"/>
      </c:barChart>
      <c:catAx>
        <c:axId val="2145632856"/>
        <c:scaling>
          <c:orientation val="minMax"/>
        </c:scaling>
        <c:delete val="1"/>
        <c:axPos val="b"/>
        <c:numFmt formatCode="General" sourceLinked="1"/>
        <c:majorTickMark val="none"/>
        <c:minorTickMark val="none"/>
        <c:tickLblPos val="nextTo"/>
        <c:crossAx val="2145648840"/>
        <c:crosses val="autoZero"/>
        <c:auto val="1"/>
        <c:lblAlgn val="ctr"/>
        <c:lblOffset val="100"/>
        <c:noMultiLvlLbl val="0"/>
      </c:catAx>
      <c:valAx>
        <c:axId val="2145648840"/>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2145632856"/>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chemeClr val="tx1"/>
              </a:solidFill>
              <a:round/>
            </a:ln>
            <a:effectLst/>
          </c:spPr>
          <c:marker>
            <c:symbol val="none"/>
          </c:marker>
          <c:dPt>
            <c:idx val="18"/>
            <c:bubble3D val="0"/>
            <c:spPr>
              <a:ln w="19050" cap="rnd">
                <a:noFill/>
                <a:round/>
              </a:ln>
              <a:effectLst/>
            </c:spPr>
            <c:extLst>
              <c:ext xmlns:c16="http://schemas.microsoft.com/office/drawing/2014/chart" uri="{C3380CC4-5D6E-409C-BE32-E72D297353CC}">
                <c16:uniqueId val="{00000006-963C-4CA7-903B-4346418B8451}"/>
              </c:ext>
            </c:extLst>
          </c:dPt>
          <c:dPt>
            <c:idx val="27"/>
            <c:bubble3D val="0"/>
            <c:spPr>
              <a:ln w="19050" cap="rnd">
                <a:noFill/>
                <a:round/>
              </a:ln>
              <a:effectLst/>
            </c:spPr>
            <c:extLst>
              <c:ext xmlns:c16="http://schemas.microsoft.com/office/drawing/2014/chart" uri="{C3380CC4-5D6E-409C-BE32-E72D297353CC}">
                <c16:uniqueId val="{00000001-45BD-4FB7-B911-F8D7CC668DD3}"/>
              </c:ext>
            </c:extLst>
          </c:dPt>
          <c:dPt>
            <c:idx val="51"/>
            <c:bubble3D val="0"/>
            <c:spPr>
              <a:ln w="19050" cap="rnd">
                <a:noFill/>
                <a:round/>
              </a:ln>
              <a:effectLst/>
            </c:spPr>
            <c:extLst>
              <c:ext xmlns:c16="http://schemas.microsoft.com/office/drawing/2014/chart" uri="{C3380CC4-5D6E-409C-BE32-E72D297353CC}">
                <c16:uniqueId val="{00000001-8900-4C49-AA18-A7CD8E33D137}"/>
              </c:ext>
            </c:extLst>
          </c:dPt>
          <c:xVal>
            <c:numRef>
              <c:f>Sheet1!$A$1:$A$20</c:f>
              <c:numCache>
                <c:formatCode>General</c:formatCode>
                <c:ptCount val="20"/>
                <c:pt idx="0">
                  <c:v>0.64</c:v>
                </c:pt>
                <c:pt idx="1">
                  <c:v>0.42</c:v>
                </c:pt>
                <c:pt idx="2">
                  <c:v>0.98</c:v>
                </c:pt>
                <c:pt idx="3">
                  <c:v>1.1399999999999999</c:v>
                </c:pt>
                <c:pt idx="4">
                  <c:v>0.8</c:v>
                </c:pt>
                <c:pt idx="5">
                  <c:v>1.62</c:v>
                </c:pt>
                <c:pt idx="6">
                  <c:v>0.79</c:v>
                </c:pt>
                <c:pt idx="7">
                  <c:v>0.49</c:v>
                </c:pt>
                <c:pt idx="8">
                  <c:v>1.29</c:v>
                </c:pt>
                <c:pt idx="9">
                  <c:v>1.5</c:v>
                </c:pt>
                <c:pt idx="10">
                  <c:v>0.99</c:v>
                </c:pt>
                <c:pt idx="11">
                  <c:v>2.2599999999999998</c:v>
                </c:pt>
                <c:pt idx="12">
                  <c:v>0.26</c:v>
                </c:pt>
                <c:pt idx="13">
                  <c:v>0.11</c:v>
                </c:pt>
                <c:pt idx="14">
                  <c:v>0.64</c:v>
                </c:pt>
                <c:pt idx="15">
                  <c:v>0.46</c:v>
                </c:pt>
                <c:pt idx="16">
                  <c:v>0.23</c:v>
                </c:pt>
                <c:pt idx="17">
                  <c:v>0.94</c:v>
                </c:pt>
                <c:pt idx="18">
                  <c:v>1</c:v>
                </c:pt>
                <c:pt idx="19">
                  <c:v>1</c:v>
                </c:pt>
              </c:numCache>
            </c:numRef>
          </c:xVal>
          <c:yVal>
            <c:numRef>
              <c:f>Sheet1!$B$1:$B$20</c:f>
              <c:numCache>
                <c:formatCode>General</c:formatCode>
                <c:ptCount val="20"/>
                <c:pt idx="1">
                  <c:v>10</c:v>
                </c:pt>
                <c:pt idx="2">
                  <c:v>10</c:v>
                </c:pt>
                <c:pt idx="4">
                  <c:v>9</c:v>
                </c:pt>
                <c:pt idx="5">
                  <c:v>9</c:v>
                </c:pt>
                <c:pt idx="7">
                  <c:v>6</c:v>
                </c:pt>
                <c:pt idx="8">
                  <c:v>6</c:v>
                </c:pt>
                <c:pt idx="10">
                  <c:v>5</c:v>
                </c:pt>
                <c:pt idx="11">
                  <c:v>5</c:v>
                </c:pt>
                <c:pt idx="13">
                  <c:v>2</c:v>
                </c:pt>
                <c:pt idx="14">
                  <c:v>2</c:v>
                </c:pt>
                <c:pt idx="16">
                  <c:v>1</c:v>
                </c:pt>
                <c:pt idx="17">
                  <c:v>1</c:v>
                </c:pt>
                <c:pt idx="18">
                  <c:v>0</c:v>
                </c:pt>
                <c:pt idx="19">
                  <c:v>11</c:v>
                </c:pt>
              </c:numCache>
            </c:numRef>
          </c:yVal>
          <c:smooth val="0"/>
          <c:extLst>
            <c:ext xmlns:c16="http://schemas.microsoft.com/office/drawing/2014/chart" uri="{C3380CC4-5D6E-409C-BE32-E72D297353CC}">
              <c16:uniqueId val="{00000002-8900-4C49-AA18-A7CD8E33D137}"/>
            </c:ext>
          </c:extLst>
        </c:ser>
        <c:ser>
          <c:idx val="1"/>
          <c:order val="1"/>
          <c:spPr>
            <a:ln w="19050" cap="rnd">
              <a:solidFill>
                <a:schemeClr val="accent2"/>
              </a:solidFill>
              <a:round/>
            </a:ln>
            <a:effectLst/>
          </c:spPr>
          <c:marker>
            <c:symbol val="square"/>
            <c:size val="8"/>
            <c:spPr>
              <a:solidFill>
                <a:schemeClr val="tx1"/>
              </a:solidFill>
              <a:ln w="9525">
                <a:noFill/>
              </a:ln>
              <a:effectLst/>
            </c:spPr>
          </c:marker>
          <c:dPt>
            <c:idx val="48"/>
            <c:bubble3D val="0"/>
            <c:extLst>
              <c:ext xmlns:c16="http://schemas.microsoft.com/office/drawing/2014/chart" uri="{C3380CC4-5D6E-409C-BE32-E72D297353CC}">
                <c16:uniqueId val="{00000003-8900-4C49-AA18-A7CD8E33D137}"/>
              </c:ext>
            </c:extLst>
          </c:dPt>
          <c:xVal>
            <c:numRef>
              <c:f>Sheet1!$A$1:$A$20</c:f>
              <c:numCache>
                <c:formatCode>General</c:formatCode>
                <c:ptCount val="20"/>
                <c:pt idx="0">
                  <c:v>0.64</c:v>
                </c:pt>
                <c:pt idx="1">
                  <c:v>0.42</c:v>
                </c:pt>
                <c:pt idx="2">
                  <c:v>0.98</c:v>
                </c:pt>
                <c:pt idx="3">
                  <c:v>1.1399999999999999</c:v>
                </c:pt>
                <c:pt idx="4">
                  <c:v>0.8</c:v>
                </c:pt>
                <c:pt idx="5">
                  <c:v>1.62</c:v>
                </c:pt>
                <c:pt idx="6">
                  <c:v>0.79</c:v>
                </c:pt>
                <c:pt idx="7">
                  <c:v>0.49</c:v>
                </c:pt>
                <c:pt idx="8">
                  <c:v>1.29</c:v>
                </c:pt>
                <c:pt idx="9">
                  <c:v>1.5</c:v>
                </c:pt>
                <c:pt idx="10">
                  <c:v>0.99</c:v>
                </c:pt>
                <c:pt idx="11">
                  <c:v>2.2599999999999998</c:v>
                </c:pt>
                <c:pt idx="12">
                  <c:v>0.26</c:v>
                </c:pt>
                <c:pt idx="13">
                  <c:v>0.11</c:v>
                </c:pt>
                <c:pt idx="14">
                  <c:v>0.64</c:v>
                </c:pt>
                <c:pt idx="15">
                  <c:v>0.46</c:v>
                </c:pt>
                <c:pt idx="16">
                  <c:v>0.23</c:v>
                </c:pt>
                <c:pt idx="17">
                  <c:v>0.94</c:v>
                </c:pt>
                <c:pt idx="18">
                  <c:v>1</c:v>
                </c:pt>
                <c:pt idx="19">
                  <c:v>1</c:v>
                </c:pt>
              </c:numCache>
            </c:numRef>
          </c:xVal>
          <c:yVal>
            <c:numRef>
              <c:f>Sheet1!$C$1:$C$20</c:f>
              <c:numCache>
                <c:formatCode>General</c:formatCode>
                <c:ptCount val="20"/>
                <c:pt idx="0">
                  <c:v>10</c:v>
                </c:pt>
                <c:pt idx="3">
                  <c:v>9</c:v>
                </c:pt>
                <c:pt idx="6">
                  <c:v>6</c:v>
                </c:pt>
                <c:pt idx="9">
                  <c:v>5</c:v>
                </c:pt>
                <c:pt idx="12">
                  <c:v>2</c:v>
                </c:pt>
                <c:pt idx="15">
                  <c:v>1</c:v>
                </c:pt>
              </c:numCache>
            </c:numRef>
          </c:yVal>
          <c:smooth val="0"/>
          <c:extLst>
            <c:ext xmlns:c16="http://schemas.microsoft.com/office/drawing/2014/chart" uri="{C3380CC4-5D6E-409C-BE32-E72D297353CC}">
              <c16:uniqueId val="{00000004-8900-4C49-AA18-A7CD8E33D137}"/>
            </c:ext>
          </c:extLst>
        </c:ser>
        <c:dLbls>
          <c:showLegendKey val="0"/>
          <c:showVal val="0"/>
          <c:showCatName val="0"/>
          <c:showSerName val="0"/>
          <c:showPercent val="0"/>
          <c:showBubbleSize val="0"/>
        </c:dLbls>
        <c:axId val="2146000152"/>
        <c:axId val="2146006232"/>
      </c:scatterChart>
      <c:valAx>
        <c:axId val="2146000152"/>
        <c:scaling>
          <c:logBase val="2"/>
          <c:orientation val="minMax"/>
          <c:max val="4"/>
          <c:min val="0.125"/>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2146006232"/>
        <c:crosses val="autoZero"/>
        <c:crossBetween val="midCat"/>
        <c:majorUnit val="2"/>
      </c:valAx>
      <c:valAx>
        <c:axId val="2146006232"/>
        <c:scaling>
          <c:orientation val="minMax"/>
          <c:max val="11"/>
          <c:min val="0"/>
        </c:scaling>
        <c:delete val="1"/>
        <c:axPos val="l"/>
        <c:numFmt formatCode="General" sourceLinked="1"/>
        <c:majorTickMark val="out"/>
        <c:minorTickMark val="none"/>
        <c:tickLblPos val="nextTo"/>
        <c:crossAx val="2146000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2AA3B-F16E-8042-9BD6-5BB808E29AB5}" type="datetimeFigureOut">
              <a:rPr lang="en-US" smtClean="0"/>
              <a:t>8/24/2021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813A8-A861-8645-B07E-D6680F48355F}" type="slidenum">
              <a:rPr lang="en-US" smtClean="0"/>
              <a:t>‹#›</a:t>
            </a:fld>
            <a:endParaRPr lang="en-US"/>
          </a:p>
        </p:txBody>
      </p:sp>
    </p:spTree>
    <p:extLst>
      <p:ext uri="{BB962C8B-B14F-4D97-AF65-F5344CB8AC3E}">
        <p14:creationId xmlns:p14="http://schemas.microsoft.com/office/powerpoint/2010/main" val="470043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On behalf of the co-investigators, it’s my great honor to announce the results of the STOPDAPT-2 ACS</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1</a:t>
            </a:fld>
            <a:endParaRPr lang="en-US"/>
          </a:p>
        </p:txBody>
      </p:sp>
    </p:spTree>
    <p:extLst>
      <p:ext uri="{BB962C8B-B14F-4D97-AF65-F5344CB8AC3E}">
        <p14:creationId xmlns:p14="http://schemas.microsoft.com/office/powerpoint/2010/main" val="38522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effectLst/>
              </a:rPr>
              <a:t>Procedural characteristics and medications were also well balanced. </a:t>
            </a:r>
          </a:p>
          <a:p>
            <a:r>
              <a:rPr kumimoji="1" lang="en-US" altLang="ja-JP" dirty="0">
                <a:effectLst/>
              </a:rPr>
              <a:t>85% of patients were treated with radial approach alone</a:t>
            </a:r>
          </a:p>
          <a:p>
            <a:r>
              <a:rPr kumimoji="1" lang="en-US" altLang="ja-JP" dirty="0">
                <a:effectLst/>
              </a:rPr>
              <a:t>About 18% of patients have the two or more target vessels. </a:t>
            </a:r>
          </a:p>
          <a:p>
            <a:r>
              <a:rPr kumimoji="1" lang="en-US" altLang="ja-JP" dirty="0">
                <a:effectLst/>
              </a:rPr>
              <a:t>The usage of imaging device like IVUS or OCT were over 97%, similar with STOPDAPT-2.</a:t>
            </a:r>
          </a:p>
          <a:p>
            <a:r>
              <a:rPr kumimoji="1" lang="en-US" altLang="ja-JP" dirty="0">
                <a:effectLst/>
              </a:rPr>
              <a:t>As for medication at discharge, most patients receive the aspirin with 100mg/day</a:t>
            </a:r>
          </a:p>
          <a:p>
            <a:endParaRPr kumimoji="1" lang="en-US" altLang="ja-JP" dirty="0">
              <a:effectLst/>
            </a:endParaRPr>
          </a:p>
          <a:p>
            <a:r>
              <a:rPr kumimoji="1" lang="en-US" altLang="ja-JP" dirty="0">
                <a:effectLst/>
              </a:rPr>
              <a:t>Low-dose prasugrel 48%, and statin 96%, or proton-pump inhibitors 91%, these rates were higher than STOPDAPT-2</a:t>
            </a: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10</a:t>
            </a:fld>
            <a:endParaRPr lang="en-US" dirty="0"/>
          </a:p>
        </p:txBody>
      </p:sp>
    </p:spTree>
    <p:extLst>
      <p:ext uri="{BB962C8B-B14F-4D97-AF65-F5344CB8AC3E}">
        <p14:creationId xmlns:p14="http://schemas.microsoft.com/office/powerpoint/2010/main" val="118037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The persistent DAPT discontinuation rate, </a:t>
            </a:r>
          </a:p>
          <a:p>
            <a:pPr lvl="0"/>
            <a:r>
              <a:rPr lang="en-US" altLang="ja-JP" sz="1200" kern="1200" dirty="0">
                <a:solidFill>
                  <a:schemeClr val="tx1"/>
                </a:solidFill>
                <a:effectLst/>
                <a:latin typeface="+mn-lt"/>
                <a:ea typeface="+mn-ea"/>
                <a:cs typeface="+mn-cs"/>
              </a:rPr>
              <a:t>At the 60-day, 96.1% patients in 1-month DAPT discontinued the DAPT and the majority moved into clopidogrel monotherapy.</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On the other hand, only 8.8% of patients in 12-month DAPT discontinued the DAPT up to 1-year.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Therefore we can say that the study protocol was well followed by the participants. </a:t>
            </a:r>
          </a:p>
          <a:p>
            <a:pPr lvl="0"/>
            <a:endParaRPr lang="en-US" altLang="ja-JP" sz="1200" kern="1200" dirty="0">
              <a:solidFill>
                <a:schemeClr val="tx1"/>
              </a:solidFill>
              <a:effectLst/>
              <a:latin typeface="+mn-lt"/>
              <a:ea typeface="+mn-ea"/>
              <a:cs typeface="+mn-cs"/>
            </a:endParaRPr>
          </a:p>
          <a:p>
            <a:pPr lvl="0"/>
            <a:endParaRPr lang="en-US" altLang="ja-JP" sz="1200" kern="1200" dirty="0">
              <a:solidFill>
                <a:schemeClr val="tx1"/>
              </a:solidFill>
              <a:effectLst/>
              <a:latin typeface="+mn-lt"/>
              <a:ea typeface="+mn-ea"/>
              <a:cs typeface="+mn-cs"/>
            </a:endParaRPr>
          </a:p>
          <a:p>
            <a:pPr lvl="0"/>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11</a:t>
            </a:fld>
            <a:endParaRPr lang="en-US" dirty="0"/>
          </a:p>
        </p:txBody>
      </p:sp>
    </p:spTree>
    <p:extLst>
      <p:ext uri="{BB962C8B-B14F-4D97-AF65-F5344CB8AC3E}">
        <p14:creationId xmlns:p14="http://schemas.microsoft.com/office/powerpoint/2010/main" val="314457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Here is the 1-year incidence of primary endpoint,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2.83% in 12-month DAPT and 3.20 in 1-month DAPT. </a:t>
            </a:r>
          </a:p>
          <a:p>
            <a:pPr lvl="0"/>
            <a:r>
              <a:rPr lang="en-US" altLang="ja-JP" sz="1200" kern="1200" dirty="0">
                <a:solidFill>
                  <a:schemeClr val="tx1"/>
                </a:solidFill>
                <a:effectLst/>
                <a:latin typeface="+mn-lt"/>
                <a:ea typeface="+mn-ea"/>
                <a:cs typeface="+mn-cs"/>
              </a:rPr>
              <a:t>The hazard ratio was 1.14 with 95% confidential interval as the 0.80 to 1.62.</a:t>
            </a:r>
          </a:p>
          <a:p>
            <a:pPr lvl="0"/>
            <a:r>
              <a:rPr lang="en-US" altLang="ja-JP" sz="1200" kern="1200" dirty="0">
                <a:solidFill>
                  <a:schemeClr val="tx1"/>
                </a:solidFill>
                <a:effectLst/>
                <a:latin typeface="+mn-lt"/>
                <a:ea typeface="+mn-ea"/>
                <a:cs typeface="+mn-cs"/>
              </a:rPr>
              <a:t>The upper limit was higher than the prespecified 1.5.</a:t>
            </a:r>
          </a:p>
          <a:p>
            <a:pPr lvl="0"/>
            <a:r>
              <a:rPr lang="en-US" altLang="ja-JP" sz="1200" kern="1200" dirty="0">
                <a:solidFill>
                  <a:schemeClr val="tx1"/>
                </a:solidFill>
                <a:effectLst/>
                <a:latin typeface="+mn-lt"/>
                <a:ea typeface="+mn-ea"/>
                <a:cs typeface="+mn-cs"/>
              </a:rPr>
              <a:t>Then the noninferiority of 1-month DAPT was </a:t>
            </a:r>
            <a:r>
              <a:rPr lang="en-US" altLang="ja-JP" sz="1200" kern="1200">
                <a:solidFill>
                  <a:schemeClr val="tx1"/>
                </a:solidFill>
                <a:effectLst/>
                <a:latin typeface="+mn-lt"/>
                <a:ea typeface="+mn-ea"/>
                <a:cs typeface="+mn-cs"/>
              </a:rPr>
              <a:t>NOT met. </a:t>
            </a:r>
            <a:endParaRPr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12</a:t>
            </a:fld>
            <a:endParaRPr lang="en-US" dirty="0"/>
          </a:p>
        </p:txBody>
      </p:sp>
    </p:spTree>
    <p:extLst>
      <p:ext uri="{BB962C8B-B14F-4D97-AF65-F5344CB8AC3E}">
        <p14:creationId xmlns:p14="http://schemas.microsoft.com/office/powerpoint/2010/main" val="336185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As for major secondary CV endpoint,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1.86% in  12-month DAPT and 2.76 in 1-month DAPT. </a:t>
            </a:r>
          </a:p>
          <a:p>
            <a:pPr lvl="0"/>
            <a:r>
              <a:rPr lang="en-US" altLang="ja-JP" sz="1200" kern="1200" dirty="0">
                <a:solidFill>
                  <a:schemeClr val="tx1"/>
                </a:solidFill>
                <a:effectLst/>
                <a:latin typeface="+mn-lt"/>
                <a:ea typeface="+mn-ea"/>
                <a:cs typeface="+mn-cs"/>
              </a:rPr>
              <a:t>Hazard ratio was 1.50 with 0.99 to 2.26. </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13</a:t>
            </a:fld>
            <a:endParaRPr lang="en-US" dirty="0"/>
          </a:p>
        </p:txBody>
      </p:sp>
    </p:spTree>
    <p:extLst>
      <p:ext uri="{BB962C8B-B14F-4D97-AF65-F5344CB8AC3E}">
        <p14:creationId xmlns:p14="http://schemas.microsoft.com/office/powerpoint/2010/main" val="269877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Major secondary bleeding endpoint, </a:t>
            </a:r>
          </a:p>
          <a:p>
            <a:pPr algn="just"/>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The incidence rates were 1.17% in 12-month DAPT and 0.54% in 1-month DAPT. </a:t>
            </a:r>
          </a:p>
          <a:p>
            <a:pPr algn="just"/>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Hazard ratio was 0.46 with 0.23-0.94</a:t>
            </a: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14</a:t>
            </a:fld>
            <a:endParaRPr lang="en-US" dirty="0"/>
          </a:p>
        </p:txBody>
      </p:sp>
    </p:spTree>
    <p:extLst>
      <p:ext uri="{BB962C8B-B14F-4D97-AF65-F5344CB8AC3E}">
        <p14:creationId xmlns:p14="http://schemas.microsoft.com/office/powerpoint/2010/main" val="1006994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Each clinical outcomes at 1-year. </a:t>
            </a:r>
          </a:p>
          <a:p>
            <a:endParaRPr kumimoji="1" lang="en-US" altLang="ja-JP" dirty="0"/>
          </a:p>
          <a:p>
            <a:r>
              <a:rPr kumimoji="1" lang="en-US" altLang="ja-JP" dirty="0"/>
              <a:t>The incidence rate of all cause death was numerically higher in 1-month DAPT but that of cardiovascular cause was comparable. </a:t>
            </a:r>
          </a:p>
          <a:p>
            <a:endParaRPr kumimoji="1" lang="en-US" altLang="ja-JP" dirty="0"/>
          </a:p>
          <a:p>
            <a:r>
              <a:rPr kumimoji="1" lang="en-US" altLang="ja-JP" dirty="0"/>
              <a:t>The incidence of myocardial infarction was numerically higher in 1-month DAPT, but the large MI, definite stent thrombosis or any stroke was insignificant. </a:t>
            </a:r>
          </a:p>
          <a:p>
            <a:endParaRPr kumimoji="1" lang="en-US" altLang="ja-JP" dirty="0"/>
          </a:p>
          <a:p>
            <a:r>
              <a:rPr kumimoji="1" lang="en-US" altLang="ja-JP" dirty="0"/>
              <a:t>The reduction of bleeding events were also significant in BARC 3/5 criteria. </a:t>
            </a:r>
            <a:endParaRPr kumimoji="1" lang="ja-JP" altLang="en-US" dirty="0"/>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15</a:t>
            </a:fld>
            <a:endParaRPr lang="en-US" dirty="0"/>
          </a:p>
        </p:txBody>
      </p:sp>
    </p:spTree>
    <p:extLst>
      <p:ext uri="{BB962C8B-B14F-4D97-AF65-F5344CB8AC3E}">
        <p14:creationId xmlns:p14="http://schemas.microsoft.com/office/powerpoint/2010/main" val="4208923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en-US" altLang="ja-JP" sz="1200" dirty="0"/>
              <a:t>Compared with the previously published STOPDAPT-2, the present study enrolling exclusively ACS patients was inconclusive for the primary endpoint.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altLang="ja-JP" sz="1200" dirty="0"/>
              <a:t>If we compare the present study</a:t>
            </a:r>
            <a:r>
              <a:rPr lang="en-US" altLang="ja-JP" sz="1200" baseline="0" dirty="0"/>
              <a:t> with the previously reported </a:t>
            </a:r>
            <a:r>
              <a:rPr lang="en-US" altLang="ja-JP" sz="1200" dirty="0"/>
              <a:t>STOPDAPT-2 trial, the effects of </a:t>
            </a:r>
            <a:r>
              <a:rPr lang="en-US" altLang="ja-JP" sz="1200" dirty="0" err="1"/>
              <a:t>clopidogrel</a:t>
            </a:r>
            <a:r>
              <a:rPr lang="en-US" altLang="ja-JP" sz="1200" dirty="0"/>
              <a:t> </a:t>
            </a:r>
            <a:r>
              <a:rPr lang="en-US" altLang="ja-JP" sz="1200" dirty="0" err="1"/>
              <a:t>monotherapy</a:t>
            </a:r>
            <a:r>
              <a:rPr lang="en-US" altLang="ja-JP" sz="1200" dirty="0"/>
              <a:t> after 1-month DAPT relative</a:t>
            </a:r>
            <a:r>
              <a:rPr lang="en-US" altLang="ja-JP" sz="1200" baseline="0" dirty="0"/>
              <a:t> to 12-month DAPT were directionally opposite for cardiovascular events</a:t>
            </a:r>
            <a:r>
              <a:rPr lang="en-US" altLang="ja-JP" sz="1200" dirty="0"/>
              <a:t>. </a:t>
            </a:r>
            <a:r>
              <a:rPr lang="en-US" altLang="ja-JP" sz="1200" baseline="0" dirty="0"/>
              <a:t> </a:t>
            </a:r>
            <a:endParaRPr lang="en-US" altLang="ja-JP" sz="1200" dirty="0"/>
          </a:p>
          <a:p>
            <a:pPr marL="0" marR="0" lvl="0" indent="0" algn="l" defTabSz="457200" rtl="0" eaLnBrk="1" fontAlgn="auto" latinLnBrk="0" hangingPunct="1">
              <a:lnSpc>
                <a:spcPct val="150000"/>
              </a:lnSpc>
              <a:spcBef>
                <a:spcPts val="0"/>
              </a:spcBef>
              <a:spcAft>
                <a:spcPts val="0"/>
              </a:spcAft>
              <a:buClrTx/>
              <a:buSzTx/>
              <a:buFontTx/>
              <a:buNone/>
              <a:tabLst/>
              <a:defRPr/>
            </a:pPr>
            <a:r>
              <a:rPr lang="en-US" altLang="ja-JP" sz="1200" dirty="0"/>
              <a:t>One of the reasons</a:t>
            </a:r>
            <a:r>
              <a:rPr lang="en-US" altLang="ja-JP" sz="1200" baseline="0" dirty="0"/>
              <a:t> for</a:t>
            </a:r>
            <a:r>
              <a:rPr lang="en-US" altLang="ja-JP" sz="1200" dirty="0"/>
              <a:t> this apparently different effect for cardiovascular events might be the lower than anticipated event rate with a lack of adequate</a:t>
            </a:r>
            <a:r>
              <a:rPr lang="en-US" altLang="ja-JP" sz="1200" baseline="0" dirty="0"/>
              <a:t> statistical power.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altLang="ja-JP" sz="1200" dirty="0"/>
              <a:t>The reduction</a:t>
            </a:r>
            <a:r>
              <a:rPr lang="en-US" altLang="ja-JP" sz="1200" baseline="0" dirty="0"/>
              <a:t> of </a:t>
            </a:r>
            <a:r>
              <a:rPr lang="en-US" altLang="ja-JP" sz="1200" dirty="0"/>
              <a:t>bleeding event was consistent in both</a:t>
            </a:r>
            <a:r>
              <a:rPr lang="en-US" altLang="ja-JP" sz="1200" baseline="0" dirty="0"/>
              <a:t> </a:t>
            </a:r>
            <a:r>
              <a:rPr lang="en-US" altLang="ja-JP" sz="1200" dirty="0"/>
              <a:t>studies.</a:t>
            </a:r>
            <a:r>
              <a:rPr lang="en-US" altLang="ja-JP" sz="1200" baseline="0" dirty="0"/>
              <a:t> However, </a:t>
            </a:r>
            <a:r>
              <a:rPr lang="en-US" altLang="ja-JP" sz="1200" dirty="0"/>
              <a:t>considering the trend toward increase in cardiovascular events, the clopidogrel monotherapy may not be the optimal</a:t>
            </a:r>
            <a:r>
              <a:rPr lang="en-US" altLang="ja-JP" sz="1200" baseline="0" dirty="0"/>
              <a:t> regimen after very short DAPT in</a:t>
            </a:r>
            <a:r>
              <a:rPr lang="en-US" altLang="ja-JP" sz="1200" dirty="0"/>
              <a:t> ACS patients.</a:t>
            </a:r>
          </a:p>
          <a:p>
            <a:pPr marL="0" marR="0" lvl="0" indent="0" algn="l" defTabSz="457200" rtl="0" eaLnBrk="1" fontAlgn="auto" latinLnBrk="0" hangingPunct="1">
              <a:lnSpc>
                <a:spcPct val="150000"/>
              </a:lnSpc>
              <a:spcBef>
                <a:spcPts val="0"/>
              </a:spcBef>
              <a:spcAft>
                <a:spcPts val="0"/>
              </a:spcAft>
              <a:buClrTx/>
              <a:buSzTx/>
              <a:buFontTx/>
              <a:buNone/>
              <a:tabLst/>
              <a:defRPr/>
            </a:pPr>
            <a:endParaRPr lang="en-US" altLang="ja-JP" sz="1200"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16</a:t>
            </a:fld>
            <a:endParaRPr lang="en-US"/>
          </a:p>
        </p:txBody>
      </p:sp>
    </p:spTree>
    <p:extLst>
      <p:ext uri="{BB962C8B-B14F-4D97-AF65-F5344CB8AC3E}">
        <p14:creationId xmlns:p14="http://schemas.microsoft.com/office/powerpoint/2010/main" val="409358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Limitations, </a:t>
            </a:r>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17</a:t>
            </a:fld>
            <a:endParaRPr lang="en-US" dirty="0"/>
          </a:p>
        </p:txBody>
      </p:sp>
    </p:spTree>
    <p:extLst>
      <p:ext uri="{BB962C8B-B14F-4D97-AF65-F5344CB8AC3E}">
        <p14:creationId xmlns:p14="http://schemas.microsoft.com/office/powerpoint/2010/main" val="4042626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18</a:t>
            </a:fld>
            <a:endParaRPr lang="en-US" dirty="0"/>
          </a:p>
        </p:txBody>
      </p:sp>
    </p:spTree>
    <p:extLst>
      <p:ext uri="{BB962C8B-B14F-4D97-AF65-F5344CB8AC3E}">
        <p14:creationId xmlns:p14="http://schemas.microsoft.com/office/powerpoint/2010/main" val="218933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Background</a:t>
            </a:r>
          </a:p>
          <a:p>
            <a:endParaRPr kumimoji="1" lang="en-US" altLang="ja-JP" dirty="0"/>
          </a:p>
          <a:p>
            <a:r>
              <a:rPr kumimoji="1" lang="en-US" altLang="ja-JP" dirty="0"/>
              <a:t>As for the DAPT duration after PCI in patients with ACS, Standard DAPT duration is 12 months with class one recommendation.</a:t>
            </a:r>
          </a:p>
          <a:p>
            <a:endParaRPr kumimoji="1" lang="en-US" altLang="ja-JP" dirty="0"/>
          </a:p>
          <a:p>
            <a:r>
              <a:rPr kumimoji="1" lang="en-US" altLang="ja-JP" dirty="0"/>
              <a:t>The recent trials and some meta-analysis demonstrated the benefit of very short DAPT and subsequent P2Y12 inhibitors monotherapy even after ACS-PCI.</a:t>
            </a:r>
            <a:endParaRPr kumimoji="1" lang="en-US" altLang="ja-JP" sz="1200" dirty="0"/>
          </a:p>
          <a:p>
            <a:pPr>
              <a:lnSpc>
                <a:spcPct val="200000"/>
              </a:lnSpc>
            </a:pPr>
            <a:endParaRPr kumimoji="1" lang="en-US" altLang="ja-JP" sz="1200" b="1" dirty="0">
              <a:solidFill>
                <a:srgbClr val="0000FF"/>
              </a:solidFill>
            </a:endParaRPr>
          </a:p>
          <a:p>
            <a:r>
              <a:rPr kumimoji="1" lang="en-US" altLang="ja-JP" sz="1200" b="1" dirty="0">
                <a:solidFill>
                  <a:srgbClr val="0000FF"/>
                </a:solidFill>
              </a:rPr>
              <a:t>However, monotherapy with </a:t>
            </a:r>
            <a:r>
              <a:rPr kumimoji="1" lang="en-US" altLang="ja-JP" b="1" dirty="0">
                <a:solidFill>
                  <a:srgbClr val="0000FF"/>
                </a:solidFill>
              </a:rPr>
              <a:t>newer P2Y12i was the dominant strategy in ACS patients in these very short DAPT studies. The </a:t>
            </a:r>
            <a:r>
              <a:rPr kumimoji="1" lang="en-US" altLang="ja-JP" sz="1200" b="1" dirty="0">
                <a:solidFill>
                  <a:srgbClr val="0000FF"/>
                </a:solidFill>
              </a:rPr>
              <a:t>benefit of very short DAPT and subsequent clopidogrel monotherapy is not fully addressed in ACS patients.</a:t>
            </a:r>
          </a:p>
          <a:p>
            <a:endParaRPr kumimoji="1" lang="en-US" altLang="ja-JP"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2</a:t>
            </a:fld>
            <a:endParaRPr lang="en-US"/>
          </a:p>
        </p:txBody>
      </p:sp>
    </p:spTree>
    <p:extLst>
      <p:ext uri="{BB962C8B-B14F-4D97-AF65-F5344CB8AC3E}">
        <p14:creationId xmlns:p14="http://schemas.microsoft.com/office/powerpoint/2010/main" val="134835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objective of the current study is to evaluate the </a:t>
            </a:r>
          </a:p>
          <a:p>
            <a:endParaRPr kumimoji="1" lang="ja-JP" altLang="en-US"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3</a:t>
            </a:fld>
            <a:endParaRPr lang="en-US" dirty="0"/>
          </a:p>
        </p:txBody>
      </p:sp>
    </p:spTree>
    <p:extLst>
      <p:ext uri="{BB962C8B-B14F-4D97-AF65-F5344CB8AC3E}">
        <p14:creationId xmlns:p14="http://schemas.microsoft.com/office/powerpoint/2010/main" val="317147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STOPDAPT-2 ACS is the prospective, multicenter, open-label, and randomized trial conducted in Japan.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The study protocol is identical to the previous STOPDAPT-2, except for the exclusive enrollment of ACS patients.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The ACS patients treated with XienceTM series were screened and after the completion of stage procedures, patients were enrolled and randomized before hospital discharge.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Exclusion criteria were limited to the user of oral anticoagulants and the patients with prior intracranial hemorrhage. We also excluded the patents with serious in-hospital complication such as re-infarction, stroke, or major bleeding.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Patients were assigned into 1-month DAPT group and 12-month DAPT group. </a:t>
            </a:r>
          </a:p>
          <a:p>
            <a:pPr lvl="0"/>
            <a:r>
              <a:rPr lang="en-US" altLang="ja-JP" sz="1200" kern="1200" dirty="0">
                <a:solidFill>
                  <a:schemeClr val="tx1"/>
                </a:solidFill>
                <a:effectLst/>
                <a:latin typeface="+mn-lt"/>
                <a:ea typeface="+mn-ea"/>
                <a:cs typeface="+mn-cs"/>
              </a:rPr>
              <a:t>During the first 1-month, both group received DAPT with clopidogrel or low-dose prasugrel, any drug is OK.</a:t>
            </a:r>
          </a:p>
          <a:p>
            <a:pPr lvl="0"/>
            <a:r>
              <a:rPr lang="en-US" altLang="ja-JP" sz="1200" kern="1200" dirty="0">
                <a:solidFill>
                  <a:schemeClr val="tx1"/>
                </a:solidFill>
                <a:effectLst/>
                <a:latin typeface="+mn-lt"/>
                <a:ea typeface="+mn-ea"/>
                <a:cs typeface="+mn-cs"/>
              </a:rPr>
              <a:t>And at 1-month visit, 1-month DAPT group stopped the aspirin and received the clopidogrel monotherapy and continued to 5-year. </a:t>
            </a:r>
          </a:p>
          <a:p>
            <a:pPr lvl="0"/>
            <a:r>
              <a:rPr lang="en-US" altLang="ja-JP" sz="1200" kern="1200" dirty="0">
                <a:solidFill>
                  <a:schemeClr val="tx1"/>
                </a:solidFill>
                <a:effectLst/>
                <a:latin typeface="+mn-lt"/>
                <a:ea typeface="+mn-ea"/>
                <a:cs typeface="+mn-cs"/>
              </a:rPr>
              <a:t>12-month DAPT group received the DAPT with aspirin and clopidogrel beyond 1-month up to 1-year and changed into aspirin monotherapy after 1-year.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Primary analysis was made at 1-year.</a:t>
            </a:r>
          </a:p>
          <a:p>
            <a:pPr lvl="0"/>
            <a:endParaRPr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4</a:t>
            </a:fld>
            <a:endParaRPr lang="en-US" dirty="0"/>
          </a:p>
        </p:txBody>
      </p:sp>
    </p:spTree>
    <p:extLst>
      <p:ext uri="{BB962C8B-B14F-4D97-AF65-F5344CB8AC3E}">
        <p14:creationId xmlns:p14="http://schemas.microsoft.com/office/powerpoint/2010/main" val="242316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The primary endpoint was the composite of cardiovascular and bleeding events.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The cardiovascular events were defined as the composite of death from cardiovascular cause, myocardial infarction, definite stent thrombosis, any stroke, that is ischemic and hemorrhagic,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And the bleeding events were defined by the TIMI major or minor criteria.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Major secondary endpoints were each of the cardiovascular composite endpoint and the bleeding endpoint. </a:t>
            </a:r>
          </a:p>
          <a:p>
            <a:pPr lvl="0"/>
            <a:endParaRPr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5</a:t>
            </a:fld>
            <a:endParaRPr lang="en-US" dirty="0"/>
          </a:p>
        </p:txBody>
      </p:sp>
    </p:spTree>
    <p:extLst>
      <p:ext uri="{BB962C8B-B14F-4D97-AF65-F5344CB8AC3E}">
        <p14:creationId xmlns:p14="http://schemas.microsoft.com/office/powerpoint/2010/main" val="262659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effectLst/>
              </a:rPr>
              <a:t>We conducted pre-specified hierarchical tests for hypothesis as following order. </a:t>
            </a:r>
          </a:p>
          <a:p>
            <a:endParaRPr kumimoji="1" lang="en-US" altLang="ja-JP" dirty="0">
              <a:effectLst/>
            </a:endParaRPr>
          </a:p>
          <a:p>
            <a:r>
              <a:rPr kumimoji="1" lang="en-US" altLang="ja-JP" dirty="0">
                <a:effectLst/>
              </a:rPr>
              <a:t>1</a:t>
            </a:r>
            <a:r>
              <a:rPr kumimoji="1" lang="en-US" altLang="ja-JP" baseline="30000" dirty="0">
                <a:effectLst/>
              </a:rPr>
              <a:t>st</a:t>
            </a:r>
            <a:r>
              <a:rPr kumimoji="1" lang="en-US" altLang="ja-JP" dirty="0">
                <a:effectLst/>
              </a:rPr>
              <a:t>, Non-inferiority of primary endpoint, 2</a:t>
            </a:r>
            <a:r>
              <a:rPr kumimoji="1" lang="en-US" altLang="ja-JP" baseline="30000" dirty="0">
                <a:effectLst/>
              </a:rPr>
              <a:t>nd</a:t>
            </a:r>
            <a:r>
              <a:rPr kumimoji="1" lang="en-US" altLang="ja-JP" dirty="0">
                <a:effectLst/>
              </a:rPr>
              <a:t>, non-inferiority of the major secondary CV endpoint, 3</a:t>
            </a:r>
            <a:r>
              <a:rPr kumimoji="1" lang="en-US" altLang="ja-JP" baseline="30000" dirty="0">
                <a:effectLst/>
              </a:rPr>
              <a:t>rd</a:t>
            </a:r>
            <a:r>
              <a:rPr kumimoji="1" lang="en-US" altLang="ja-JP" dirty="0">
                <a:effectLst/>
              </a:rPr>
              <a:t>, superiority of the major secondary bleeding endpoint, and 4</a:t>
            </a:r>
            <a:r>
              <a:rPr kumimoji="1" lang="en-US" altLang="ja-JP" baseline="30000" dirty="0">
                <a:effectLst/>
              </a:rPr>
              <a:t>th</a:t>
            </a:r>
            <a:r>
              <a:rPr kumimoji="1" lang="en-US" altLang="ja-JP" dirty="0">
                <a:effectLst/>
              </a:rPr>
              <a:t> superiority of primary endpoint. </a:t>
            </a:r>
          </a:p>
          <a:p>
            <a:r>
              <a:rPr kumimoji="1" lang="en-US" altLang="ja-JP" dirty="0">
                <a:effectLst/>
              </a:rPr>
              <a:t>Once the statistical significance was not met in any test, the P value would not be reported for the subsequent outcomes.</a:t>
            </a:r>
          </a:p>
          <a:p>
            <a:endParaRPr kumimoji="1" lang="en-US" altLang="ja-JP" dirty="0">
              <a:effectLst/>
            </a:endParaRPr>
          </a:p>
          <a:p>
            <a:r>
              <a:rPr kumimoji="1" lang="en-US" altLang="ja-JP" dirty="0">
                <a:effectLst/>
              </a:rPr>
              <a:t>As for sample size, we assume the event rate of primary endpoint at 1-year is 4.0% based on the STOPDAPT-2 results for ACS patients. Non inferiority margin was defined as 50% on hazard ratio scale. With the power 90% and one-sided alpha 0.025, 4,036 ACS patients needed, then we decided the enrollment of additional 3000 ACS patients as STOPDAPT-2 ACS on top of 1161 ACS patients already enrolled in STOPTDAPT-2. </a:t>
            </a:r>
          </a:p>
          <a:p>
            <a:endParaRPr kumimoji="1" lang="en-US" altLang="ja-JP" dirty="0">
              <a:effectLst/>
            </a:endParaRPr>
          </a:p>
          <a:p>
            <a:r>
              <a:rPr kumimoji="1" lang="en-US" altLang="ja-JP" dirty="0">
                <a:effectLst/>
              </a:rPr>
              <a:t>This population would yield 80% of power to detect non-inferiority of CV endpoint, and the 81% of power to detect superiority on the bleeding endpoint. </a:t>
            </a: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6</a:t>
            </a:fld>
            <a:endParaRPr lang="en-US" dirty="0"/>
          </a:p>
        </p:txBody>
      </p:sp>
    </p:spTree>
    <p:extLst>
      <p:ext uri="{BB962C8B-B14F-4D97-AF65-F5344CB8AC3E}">
        <p14:creationId xmlns:p14="http://schemas.microsoft.com/office/powerpoint/2010/main" val="148698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96 PCI centers all over Japan participate in the current study. We really appreciate the contribution.</a:t>
            </a:r>
          </a:p>
          <a:p>
            <a:r>
              <a:rPr kumimoji="1" lang="en-US" altLang="ja-JP" dirty="0"/>
              <a:t>Special thanks to the coordinating center, the  research institute for production development in Kyoto.</a:t>
            </a:r>
          </a:p>
          <a:p>
            <a:endParaRPr kumimoji="1" lang="en-US" altLang="ja-JP" dirty="0"/>
          </a:p>
          <a:p>
            <a:r>
              <a:rPr kumimoji="1" lang="en-US" altLang="ja-JP" dirty="0"/>
              <a:t>The study is funded by Abbott medical </a:t>
            </a:r>
            <a:r>
              <a:rPr kumimoji="1" lang="en-US" altLang="ja-JP" dirty="0" err="1"/>
              <a:t>japan</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7</a:t>
            </a:fld>
            <a:endParaRPr lang="en-US"/>
          </a:p>
        </p:txBody>
      </p:sp>
    </p:spTree>
    <p:extLst>
      <p:ext uri="{BB962C8B-B14F-4D97-AF65-F5344CB8AC3E}">
        <p14:creationId xmlns:p14="http://schemas.microsoft.com/office/powerpoint/2010/main" val="275165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Between March 2018 and Jun 2020, we screened 4056 ACS patients and 1048 patients did not participate in the study from the judgement of physicians or refusal of patients. 3008 patients were newly enrolled as STOPDAPT-2 ACS.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Combined with 1161 ACS patients derived from STOPDAPT-2, total 4169 patients were enrolled and randomized.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After the exclusion of 33 patients who withdrew the consent, the final analytic population was 4136.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1-year follow up was achieved in over 99% of patients in both arm. </a:t>
            </a: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8</a:t>
            </a:fld>
            <a:endParaRPr lang="en-US" dirty="0"/>
          </a:p>
        </p:txBody>
      </p:sp>
    </p:spTree>
    <p:extLst>
      <p:ext uri="{BB962C8B-B14F-4D97-AF65-F5344CB8AC3E}">
        <p14:creationId xmlns:p14="http://schemas.microsoft.com/office/powerpoint/2010/main" val="294076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Baseline characteristics were well balanced between the two groups.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The mean age was about 67 years old. </a:t>
            </a:r>
          </a:p>
          <a:p>
            <a:pPr lvl="0"/>
            <a:r>
              <a:rPr lang="en-US" altLang="ja-JP" sz="1200" kern="1200" dirty="0">
                <a:solidFill>
                  <a:schemeClr val="tx1"/>
                </a:solidFill>
                <a:effectLst/>
                <a:latin typeface="+mn-lt"/>
                <a:ea typeface="+mn-ea"/>
                <a:cs typeface="+mn-cs"/>
              </a:rPr>
              <a:t>Exclusive ACS patients, and STEMI was about 57 or 55%.</a:t>
            </a:r>
          </a:p>
          <a:p>
            <a:pPr lvl="0"/>
            <a:r>
              <a:rPr lang="en-US" altLang="ja-JP" sz="1200" kern="1200" dirty="0">
                <a:solidFill>
                  <a:schemeClr val="tx1"/>
                </a:solidFill>
                <a:effectLst/>
                <a:latin typeface="+mn-lt"/>
                <a:ea typeface="+mn-ea"/>
                <a:cs typeface="+mn-cs"/>
              </a:rPr>
              <a:t>Killip 4 presentation or Requirement of Mechanical support were about 3%</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As for the CREDO-Kyoto thrombotic or bleeding risk scores, most patients were categorized into intermediate or low category.</a:t>
            </a:r>
          </a:p>
          <a:p>
            <a:pPr lvl="0"/>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9</a:t>
            </a:fld>
            <a:endParaRPr lang="en-US" dirty="0"/>
          </a:p>
        </p:txBody>
      </p:sp>
    </p:spTree>
    <p:extLst>
      <p:ext uri="{BB962C8B-B14F-4D97-AF65-F5344CB8AC3E}">
        <p14:creationId xmlns:p14="http://schemas.microsoft.com/office/powerpoint/2010/main" val="94595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ACDB3CC-F982-40F9-8DD6-BCC9AFBF44BD}" type="datetime1">
              <a:rPr lang="en-US" smtClean="0"/>
              <a:pPr/>
              <a:t>8/24/2021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F88E988-FB04-AB4E-BE5A-59F242AF7F7A}" type="slidenum">
              <a:rPr lang="en-US" smtClean="0"/>
              <a:t>‹#›</a:t>
            </a:fld>
            <a:endParaRPr lang="en-US"/>
          </a:p>
        </p:txBody>
      </p:sp>
      <p:sp>
        <p:nvSpPr>
          <p:cNvPr id="7" name="テキスト ボックス 6">
            <a:extLst>
              <a:ext uri="{FF2B5EF4-FFF2-40B4-BE49-F238E27FC236}">
                <a16:creationId xmlns:a16="http://schemas.microsoft.com/office/drawing/2014/main" id="{C86DA48A-5AFD-B040-96CF-7CCE8568B463}"/>
              </a:ext>
            </a:extLst>
          </p:cNvPr>
          <p:cNvSpPr txBox="1"/>
          <p:nvPr userDrawn="1"/>
        </p:nvSpPr>
        <p:spPr>
          <a:xfrm>
            <a:off x="235131" y="4720046"/>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70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1841" y="328206"/>
            <a:ext cx="8444162" cy="781923"/>
          </a:xfrm>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21841" y="1338831"/>
            <a:ext cx="8679521" cy="24965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55557"/>
            <a:ext cx="7772400" cy="1021556"/>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183041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8/24/2021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55555"/>
            <a:ext cx="4038600" cy="31390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5555"/>
            <a:ext cx="4038600" cy="31390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8/24/2021</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8/24/2021</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8/24/2021</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8/24/2021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8/24/2021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639"/>
            <a:ext cx="8444162" cy="7819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841" y="1059201"/>
            <a:ext cx="8679521" cy="33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正方形/長方形 3">
            <a:extLst>
              <a:ext uri="{FF2B5EF4-FFF2-40B4-BE49-F238E27FC236}">
                <a16:creationId xmlns:a16="http://schemas.microsoft.com/office/drawing/2014/main" id="{6643B5D5-1107-A845-BE35-E14FEE64EB47}"/>
              </a:ext>
            </a:extLst>
          </p:cNvPr>
          <p:cNvSpPr/>
          <p:nvPr userDrawn="1"/>
        </p:nvSpPr>
        <p:spPr>
          <a:xfrm>
            <a:off x="0" y="4241074"/>
            <a:ext cx="9144000" cy="9024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57A3F1DA-1808-1440-A497-DE4E0FAAC860}"/>
              </a:ext>
            </a:extLst>
          </p:cNvPr>
          <p:cNvPicPr>
            <a:picLocks noChangeAspect="1"/>
          </p:cNvPicPr>
          <p:nvPr userDrawn="1"/>
        </p:nvPicPr>
        <p:blipFill>
          <a:blip r:embed="rId12"/>
          <a:stretch>
            <a:fillRect/>
          </a:stretch>
        </p:blipFill>
        <p:spPr>
          <a:xfrm>
            <a:off x="-1118" y="0"/>
            <a:ext cx="9144000" cy="5143500"/>
          </a:xfrm>
          <a:prstGeom prst="rect">
            <a:avLst/>
          </a:prstGeom>
        </p:spPr>
      </p:pic>
      <p:pic>
        <p:nvPicPr>
          <p:cNvPr id="11" name="図 10" descr="文字が書かれている&#10;&#10;中程度の精度で自動的に生成された説明">
            <a:extLst>
              <a:ext uri="{FF2B5EF4-FFF2-40B4-BE49-F238E27FC236}">
                <a16:creationId xmlns:a16="http://schemas.microsoft.com/office/drawing/2014/main" id="{7977BD08-252C-4C16-92D5-36F843C3B836}"/>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2236" y="0"/>
            <a:ext cx="1666883" cy="339027"/>
          </a:xfrm>
          <a:prstGeom prst="rect">
            <a:avLst/>
          </a:prstGeom>
          <a:noFill/>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Lst>
  <p:txStyles>
    <p:titleStyle>
      <a:lvl1pPr algn="r" defTabSz="457200" rtl="0" eaLnBrk="1" latinLnBrk="0" hangingPunct="1">
        <a:spcBef>
          <a:spcPct val="0"/>
        </a:spcBef>
        <a:buNone/>
        <a:defRPr sz="3600" b="1" i="0" kern="1200">
          <a:solidFill>
            <a:srgbClr val="0B5569"/>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3"/>
            <a:ext cx="9143999" cy="5142857"/>
          </a:xfrm>
          <a:prstGeom prst="rect">
            <a:avLst/>
          </a:prstGeom>
        </p:spPr>
      </p:pic>
    </p:spTree>
    <p:extLst>
      <p:ext uri="{BB962C8B-B14F-4D97-AF65-F5344CB8AC3E}">
        <p14:creationId xmlns:p14="http://schemas.microsoft.com/office/powerpoint/2010/main" val="3817796326"/>
      </p:ext>
    </p:extLst>
  </p:cSld>
  <p:clrMap bg1="lt1" tx1="dk1" bg2="lt2" tx2="dk2" accent1="accent1" accent2="accent2" accent3="accent3" accent4="accent4" accent5="accent5" accent6="accent6" hlink="hlink" folHlink="folHlink"/>
  <p:sldLayoutIdLst>
    <p:sldLayoutId id="214749346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4.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A47AFC8-6515-E74D-9281-795AC012519B}"/>
              </a:ext>
            </a:extLst>
          </p:cNvPr>
          <p:cNvSpPr/>
          <p:nvPr/>
        </p:nvSpPr>
        <p:spPr>
          <a:xfrm>
            <a:off x="0" y="0"/>
            <a:ext cx="9144000" cy="1817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A7D33D6-B6FF-4429-84B8-4864B0278341}"/>
              </a:ext>
            </a:extLst>
          </p:cNvPr>
          <p:cNvSpPr>
            <a:spLocks noGrp="1"/>
          </p:cNvSpPr>
          <p:nvPr>
            <p:ph type="ctrTitle"/>
          </p:nvPr>
        </p:nvSpPr>
        <p:spPr>
          <a:xfrm>
            <a:off x="88899" y="270036"/>
            <a:ext cx="8913784" cy="1639775"/>
          </a:xfrm>
        </p:spPr>
        <p:txBody>
          <a:bodyPr>
            <a:noAutofit/>
          </a:bodyPr>
          <a:lstStyle/>
          <a:p>
            <a:pPr algn="ctr"/>
            <a:r>
              <a:rPr kumimoji="1" lang="en-US" altLang="ja-JP" sz="2800" dirty="0"/>
              <a:t>One-month Dual Antiplatelet Therapy </a:t>
            </a:r>
            <a:br>
              <a:rPr kumimoji="1" lang="en-US" altLang="ja-JP" sz="2800" dirty="0"/>
            </a:br>
            <a:r>
              <a:rPr kumimoji="1" lang="en-US" altLang="ja-JP" sz="2800" dirty="0"/>
              <a:t>Followed by Clopidogrel Monotherapy </a:t>
            </a:r>
            <a:br>
              <a:rPr kumimoji="1" lang="en-US" altLang="ja-JP" sz="2800" dirty="0"/>
            </a:br>
            <a:r>
              <a:rPr kumimoji="1" lang="en-US" altLang="ja-JP" sz="2800" dirty="0"/>
              <a:t>in Acute Coronary Syndrome: </a:t>
            </a:r>
            <a:endParaRPr kumimoji="1" lang="ja-JP" altLang="en-US" sz="2800" dirty="0"/>
          </a:p>
        </p:txBody>
      </p:sp>
      <p:sp>
        <p:nvSpPr>
          <p:cNvPr id="3" name="字幕 2">
            <a:extLst>
              <a:ext uri="{FF2B5EF4-FFF2-40B4-BE49-F238E27FC236}">
                <a16:creationId xmlns:a16="http://schemas.microsoft.com/office/drawing/2014/main" id="{59B6B1CE-F049-4978-A3E6-11C01AAEEEF6}"/>
              </a:ext>
            </a:extLst>
          </p:cNvPr>
          <p:cNvSpPr>
            <a:spLocks noGrp="1"/>
          </p:cNvSpPr>
          <p:nvPr>
            <p:ph type="subTitle" idx="1"/>
          </p:nvPr>
        </p:nvSpPr>
        <p:spPr>
          <a:xfrm>
            <a:off x="115107" y="3411421"/>
            <a:ext cx="8861367" cy="1462043"/>
          </a:xfrm>
        </p:spPr>
        <p:txBody>
          <a:bodyPr>
            <a:normAutofit/>
          </a:bodyPr>
          <a:lstStyle/>
          <a:p>
            <a:r>
              <a:rPr kumimoji="1" lang="en-US" altLang="ja-JP" sz="1800" b="1" i="1" u="sng" dirty="0">
                <a:solidFill>
                  <a:schemeClr val="tx1"/>
                </a:solidFill>
              </a:rPr>
              <a:t>Hirotoshi Watanabe</a:t>
            </a:r>
          </a:p>
          <a:p>
            <a:r>
              <a:rPr kumimoji="1" lang="en-US" altLang="ja-JP" sz="1400" dirty="0">
                <a:solidFill>
                  <a:schemeClr val="tx1"/>
                </a:solidFill>
              </a:rPr>
              <a:t>Takeshi Morimoto, Masahiro Natsuaki, Ko Yamamoto, Yuki Obayashi, Satoru Suwa, Tsuyoshi </a:t>
            </a:r>
            <a:r>
              <a:rPr kumimoji="1" lang="en-US" altLang="ja-JP" sz="1400" dirty="0" err="1">
                <a:solidFill>
                  <a:schemeClr val="tx1"/>
                </a:solidFill>
              </a:rPr>
              <a:t>Isawa</a:t>
            </a:r>
            <a:r>
              <a:rPr kumimoji="1" lang="en-US" altLang="ja-JP" sz="1400" dirty="0">
                <a:solidFill>
                  <a:schemeClr val="tx1"/>
                </a:solidFill>
              </a:rPr>
              <a:t>, </a:t>
            </a:r>
            <a:br>
              <a:rPr kumimoji="1" lang="en-US" altLang="ja-JP" sz="1400" dirty="0">
                <a:solidFill>
                  <a:schemeClr val="tx1"/>
                </a:solidFill>
              </a:rPr>
            </a:br>
            <a:r>
              <a:rPr kumimoji="1" lang="en-US" altLang="ja-JP" sz="1400" dirty="0">
                <a:solidFill>
                  <a:schemeClr val="tx1"/>
                </a:solidFill>
              </a:rPr>
              <a:t>Hiroki Watanabe, Hideo Tokuyama, Hiroki Sakamoto, Hiroshi Suzuki, Kohei Wakabayashi, </a:t>
            </a:r>
            <a:br>
              <a:rPr kumimoji="1" lang="en-US" altLang="ja-JP" sz="1400" dirty="0">
                <a:solidFill>
                  <a:schemeClr val="tx1"/>
                </a:solidFill>
              </a:rPr>
            </a:br>
            <a:r>
              <a:rPr kumimoji="1" lang="en-US" altLang="ja-JP" sz="1400" dirty="0">
                <a:solidFill>
                  <a:schemeClr val="tx1"/>
                </a:solidFill>
              </a:rPr>
              <a:t>Kenji Ando, Kazushige Kadota, and Takeshi Kimura </a:t>
            </a:r>
            <a:br>
              <a:rPr kumimoji="1" lang="en-US" altLang="ja-JP" sz="1400" dirty="0">
                <a:solidFill>
                  <a:schemeClr val="tx1"/>
                </a:solidFill>
              </a:rPr>
            </a:br>
            <a:r>
              <a:rPr kumimoji="1" lang="en-US" altLang="ja-JP" sz="1400" dirty="0">
                <a:solidFill>
                  <a:schemeClr val="tx1"/>
                </a:solidFill>
              </a:rPr>
              <a:t>for the STOPDAPT-2 ACS investigators. </a:t>
            </a:r>
          </a:p>
        </p:txBody>
      </p:sp>
      <p:pic>
        <p:nvPicPr>
          <p:cNvPr id="7" name="Picture 7" descr="A picture containing graphical user interface&#10;&#10;Description automatically generated">
            <a:extLst>
              <a:ext uri="{FF2B5EF4-FFF2-40B4-BE49-F238E27FC236}">
                <a16:creationId xmlns:a16="http://schemas.microsoft.com/office/drawing/2014/main" id="{8123BC95-6086-4AC8-8118-2EEF0873D332}"/>
              </a:ext>
            </a:extLst>
          </p:cNvPr>
          <p:cNvPicPr>
            <a:picLocks noChangeAspect="1"/>
          </p:cNvPicPr>
          <p:nvPr/>
        </p:nvPicPr>
        <p:blipFill rotWithShape="1">
          <a:blip r:embed="rId3">
            <a:extLst>
              <a:ext uri="{28A0092B-C50C-407E-A947-70E740481C1C}">
                <a14:useLocalDpi xmlns:a14="http://schemas.microsoft.com/office/drawing/2010/main" val="0"/>
              </a:ext>
            </a:extLst>
          </a:blip>
          <a:srcRect l="3231" t="90075" r="78332" b="2665"/>
          <a:stretch/>
        </p:blipFill>
        <p:spPr>
          <a:xfrm>
            <a:off x="152399" y="4759165"/>
            <a:ext cx="1685925" cy="373381"/>
          </a:xfrm>
          <a:prstGeom prst="rect">
            <a:avLst/>
          </a:prstGeom>
          <a:solidFill>
            <a:schemeClr val="accent2"/>
          </a:solidFill>
        </p:spPr>
      </p:pic>
      <p:pic>
        <p:nvPicPr>
          <p:cNvPr id="8" name="Picture 7" descr="A picture containing graphical user interface&#10;&#10;Description automatically generated">
            <a:extLst>
              <a:ext uri="{FF2B5EF4-FFF2-40B4-BE49-F238E27FC236}">
                <a16:creationId xmlns:a16="http://schemas.microsoft.com/office/drawing/2014/main" id="{BBE7305A-2E57-48A4-83D7-012EFDE6D23C}"/>
              </a:ext>
            </a:extLst>
          </p:cNvPr>
          <p:cNvPicPr>
            <a:picLocks noChangeAspect="1"/>
          </p:cNvPicPr>
          <p:nvPr/>
        </p:nvPicPr>
        <p:blipFill rotWithShape="1">
          <a:blip r:embed="rId3">
            <a:extLst>
              <a:ext uri="{28A0092B-C50C-407E-A947-70E740481C1C}">
                <a14:useLocalDpi xmlns:a14="http://schemas.microsoft.com/office/drawing/2010/main" val="0"/>
              </a:ext>
            </a:extLst>
          </a:blip>
          <a:srcRect l="21583" t="92205" b="4925"/>
          <a:stretch/>
        </p:blipFill>
        <p:spPr>
          <a:xfrm>
            <a:off x="1895475" y="4881563"/>
            <a:ext cx="7170420" cy="147637"/>
          </a:xfrm>
          <a:prstGeom prst="rect">
            <a:avLst/>
          </a:prstGeom>
          <a:solidFill>
            <a:schemeClr val="accent2"/>
          </a:solidFill>
        </p:spPr>
      </p:pic>
      <p:pic>
        <p:nvPicPr>
          <p:cNvPr id="10" name="図 9" descr="ロゴ, 会社名&#10;&#10;自動的に生成された説明">
            <a:extLst>
              <a:ext uri="{FF2B5EF4-FFF2-40B4-BE49-F238E27FC236}">
                <a16:creationId xmlns:a16="http://schemas.microsoft.com/office/drawing/2014/main" id="{DA5D4AA1-20F7-467A-8E6B-073EE88D34E3}"/>
              </a:ext>
            </a:extLst>
          </p:cNvPr>
          <p:cNvPicPr>
            <a:picLocks noChangeAspect="1"/>
          </p:cNvPicPr>
          <p:nvPr/>
        </p:nvPicPr>
        <p:blipFill rotWithShape="1">
          <a:blip r:embed="rId4"/>
          <a:srcRect b="25802"/>
          <a:stretch/>
        </p:blipFill>
        <p:spPr>
          <a:xfrm>
            <a:off x="2095747" y="1920844"/>
            <a:ext cx="4952505" cy="1326591"/>
          </a:xfrm>
          <a:prstGeom prst="rect">
            <a:avLst/>
          </a:prstGeom>
        </p:spPr>
      </p:pic>
    </p:spTree>
    <p:extLst>
      <p:ext uri="{BB962C8B-B14F-4D97-AF65-F5344CB8AC3E}">
        <p14:creationId xmlns:p14="http://schemas.microsoft.com/office/powerpoint/2010/main" val="101617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EB9E66E3-D0E6-4ABA-B3D3-21E8CA7934B8}"/>
              </a:ext>
            </a:extLst>
          </p:cNvPr>
          <p:cNvGraphicFramePr>
            <a:graphicFrameLocks noGrp="1"/>
          </p:cNvGraphicFramePr>
          <p:nvPr>
            <p:extLst>
              <p:ext uri="{D42A27DB-BD31-4B8C-83A1-F6EECF244321}">
                <p14:modId xmlns:p14="http://schemas.microsoft.com/office/powerpoint/2010/main" val="1680305906"/>
              </p:ext>
            </p:extLst>
          </p:nvPr>
        </p:nvGraphicFramePr>
        <p:xfrm>
          <a:off x="1586227" y="627530"/>
          <a:ext cx="6258129" cy="4442604"/>
        </p:xfrm>
        <a:graphic>
          <a:graphicData uri="http://schemas.openxmlformats.org/drawingml/2006/table">
            <a:tbl>
              <a:tblPr firstRow="1" bandRow="1">
                <a:tableStyleId>{5202B0CA-FC54-4496-8BCA-5EF66A818D29}</a:tableStyleId>
              </a:tblPr>
              <a:tblGrid>
                <a:gridCol w="3072106">
                  <a:extLst>
                    <a:ext uri="{9D8B030D-6E8A-4147-A177-3AD203B41FA5}">
                      <a16:colId xmlns:a16="http://schemas.microsoft.com/office/drawing/2014/main" val="1136773001"/>
                    </a:ext>
                  </a:extLst>
                </a:gridCol>
                <a:gridCol w="1542206">
                  <a:extLst>
                    <a:ext uri="{9D8B030D-6E8A-4147-A177-3AD203B41FA5}">
                      <a16:colId xmlns:a16="http://schemas.microsoft.com/office/drawing/2014/main" val="253805589"/>
                    </a:ext>
                  </a:extLst>
                </a:gridCol>
                <a:gridCol w="1643817">
                  <a:extLst>
                    <a:ext uri="{9D8B030D-6E8A-4147-A177-3AD203B41FA5}">
                      <a16:colId xmlns:a16="http://schemas.microsoft.com/office/drawing/2014/main" val="1771590654"/>
                    </a:ext>
                  </a:extLst>
                </a:gridCol>
              </a:tblGrid>
              <a:tr h="483692">
                <a:tc>
                  <a:txBody>
                    <a:bodyPr/>
                    <a:lstStyle/>
                    <a:p>
                      <a:endParaRPr kumimoji="1" lang="ja-JP" altLang="en-US" sz="1400" dirty="0">
                        <a:latin typeface="Arial" panose="020B0604020202020204" pitchFamily="34" charset="0"/>
                        <a:cs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Arial" panose="020B0604020202020204" pitchFamily="34" charset="0"/>
                          <a:cs typeface="Arial" panose="020B0604020202020204" pitchFamily="34" charset="0"/>
                        </a:rPr>
                        <a:t>1-month DAPT</a:t>
                      </a:r>
                    </a:p>
                    <a:p>
                      <a:pPr algn="ctr"/>
                      <a:r>
                        <a:rPr kumimoji="1" lang="en-US" altLang="ja-JP" sz="1200" dirty="0">
                          <a:latin typeface="Arial" panose="020B0604020202020204" pitchFamily="34" charset="0"/>
                          <a:cs typeface="Arial" panose="020B0604020202020204" pitchFamily="34" charset="0"/>
                        </a:rPr>
                        <a:t>N=2058</a:t>
                      </a:r>
                      <a:endParaRPr kumimoji="1" lang="ja-JP" altLang="en-US" sz="1200" dirty="0">
                        <a:solidFill>
                          <a:schemeClr val="bg1"/>
                        </a:solidFill>
                        <a:latin typeface="Arial" panose="020B0604020202020204" pitchFamily="34" charset="0"/>
                        <a:cs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en-US" altLang="ja-JP" sz="1200" dirty="0">
                          <a:latin typeface="Arial" panose="020B0604020202020204" pitchFamily="34" charset="0"/>
                          <a:cs typeface="Arial" panose="020B0604020202020204" pitchFamily="34" charset="0"/>
                        </a:rPr>
                        <a:t>12-month DAPT</a:t>
                      </a:r>
                    </a:p>
                    <a:p>
                      <a:pPr algn="ctr"/>
                      <a:r>
                        <a:rPr kumimoji="1" lang="en-US" altLang="ja-JP" sz="1200" dirty="0">
                          <a:latin typeface="Arial" panose="020B0604020202020204" pitchFamily="34" charset="0"/>
                          <a:cs typeface="Arial" panose="020B0604020202020204" pitchFamily="34" charset="0"/>
                        </a:rPr>
                        <a:t>N=2078</a:t>
                      </a:r>
                      <a:endParaRPr kumimoji="1" lang="ja-JP" altLang="en-US" sz="1200" dirty="0">
                        <a:solidFill>
                          <a:schemeClr val="bg1"/>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732895915"/>
                  </a:ext>
                </a:extLst>
              </a:tr>
              <a:tr h="302308">
                <a:tc>
                  <a:txBody>
                    <a:bodyPr/>
                    <a:lstStyle/>
                    <a:p>
                      <a:pPr algn="l"/>
                      <a:r>
                        <a:rPr kumimoji="1" lang="en-US" altLang="ja-JP" sz="1200" dirty="0">
                          <a:solidFill>
                            <a:schemeClr val="tx1"/>
                          </a:solidFill>
                          <a:latin typeface="Arial" panose="020B0604020202020204" pitchFamily="34" charset="0"/>
                          <a:cs typeface="Arial" panose="020B0604020202020204" pitchFamily="34" charset="0"/>
                        </a:rPr>
                        <a:t>Staged Procedure</a:t>
                      </a:r>
                    </a:p>
                  </a:txBody>
                  <a:tcPr marL="121920" marR="121920" marT="60960" marB="60960">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rPr>
                        <a:t>14%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rPr>
                        <a:t>15%</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603010"/>
                  </a:ext>
                </a:extLst>
              </a:tr>
              <a:tr h="302308">
                <a:tc>
                  <a:txBody>
                    <a:bodyPr/>
                    <a:lstStyle/>
                    <a:p>
                      <a:pPr algn="l"/>
                      <a:r>
                        <a:rPr kumimoji="1" lang="en-US" altLang="ja-JP" sz="1200" dirty="0">
                          <a:solidFill>
                            <a:srgbClr val="0000FF"/>
                          </a:solidFill>
                          <a:latin typeface="Arial" panose="020B0604020202020204" pitchFamily="34" charset="0"/>
                          <a:cs typeface="Arial" panose="020B0604020202020204" pitchFamily="34" charset="0"/>
                        </a:rPr>
                        <a:t>Radial approach only</a:t>
                      </a:r>
                    </a:p>
                  </a:txBody>
                  <a:tcPr marL="121920" marR="121920" marT="60960" marB="60960"/>
                </a:tc>
                <a:tc>
                  <a:txBody>
                    <a:bodyPr/>
                    <a:lstStyle/>
                    <a:p>
                      <a:pPr algn="ctr" fontAlgn="ctr"/>
                      <a:r>
                        <a:rPr lang="en-US" altLang="ja-JP"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rPr>
                        <a:t>85%</a:t>
                      </a:r>
                    </a:p>
                  </a:txBody>
                  <a:tcPr marL="9525" marR="9525" marT="9525" marB="0" anchor="ctr"/>
                </a:tc>
                <a:tc>
                  <a:txBody>
                    <a:bodyPr/>
                    <a:lstStyle/>
                    <a:p>
                      <a:pPr algn="ctr" fontAlgn="ctr"/>
                      <a:r>
                        <a:rPr lang="en-US" altLang="ja-JP"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rPr>
                        <a:t>86%</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1434739"/>
                  </a:ext>
                </a:extLst>
              </a:tr>
              <a:tr h="302308">
                <a:tc>
                  <a:txBody>
                    <a:bodyPr/>
                    <a:lstStyle/>
                    <a:p>
                      <a:pPr algn="l"/>
                      <a:r>
                        <a:rPr kumimoji="1" lang="en-US" altLang="ja-JP" sz="1200" dirty="0">
                          <a:latin typeface="Arial" panose="020B0604020202020204" pitchFamily="34" charset="0"/>
                          <a:cs typeface="Arial" panose="020B0604020202020204" pitchFamily="34" charset="0"/>
                        </a:rPr>
                        <a:t>N of target lesions</a:t>
                      </a:r>
                    </a:p>
                  </a:txBody>
                  <a:tcPr marL="121920" marR="121920" marT="60960" marB="60960"/>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1.27±0.60</a:t>
                      </a:r>
                    </a:p>
                  </a:txBody>
                  <a:tcPr marL="9525" marR="9525" marT="9525" marB="0"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1.28±0.59</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4298590"/>
                  </a:ext>
                </a:extLst>
              </a:tr>
              <a:tr h="302308">
                <a:tc>
                  <a:txBody>
                    <a:bodyPr/>
                    <a:lstStyle/>
                    <a:p>
                      <a:pPr algn="l"/>
                      <a:r>
                        <a:rPr kumimoji="1" lang="en-US" altLang="ja-JP" sz="1200" dirty="0">
                          <a:latin typeface="Arial" panose="020B0604020202020204" pitchFamily="34" charset="0"/>
                          <a:cs typeface="Arial" panose="020B0604020202020204" pitchFamily="34" charset="0"/>
                        </a:rPr>
                        <a:t>Minimal stent diameter, mm</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3.01±0.51</a:t>
                      </a:r>
                    </a:p>
                  </a:txBody>
                  <a:tcPr marL="9525" marR="9525" marT="9525" marB="0"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3.02±0.50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90804373"/>
                  </a:ext>
                </a:extLst>
              </a:tr>
              <a:tr h="302308">
                <a:tc>
                  <a:txBody>
                    <a:bodyPr/>
                    <a:lstStyle/>
                    <a:p>
                      <a:pPr algn="l"/>
                      <a:r>
                        <a:rPr kumimoji="1" lang="en-US" altLang="ja-JP" sz="1200" dirty="0">
                          <a:latin typeface="Arial" panose="020B0604020202020204" pitchFamily="34" charset="0"/>
                          <a:cs typeface="Arial" panose="020B0604020202020204" pitchFamily="34" charset="0"/>
                        </a:rPr>
                        <a:t>Total stent length, mm</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34.3±22.6</a:t>
                      </a:r>
                    </a:p>
                  </a:txBody>
                  <a:tcPr marL="9525" marR="9525" marT="9525" marB="0"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34.6±23.5</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2972296"/>
                  </a:ext>
                </a:extLst>
              </a:tr>
              <a:tr h="302308">
                <a:tc>
                  <a:txBody>
                    <a:bodyPr/>
                    <a:lstStyle/>
                    <a:p>
                      <a:r>
                        <a:rPr kumimoji="1" lang="en-US" altLang="ja-JP" sz="1200" dirty="0">
                          <a:latin typeface="Arial" panose="020B0604020202020204" pitchFamily="34" charset="0"/>
                          <a:cs typeface="Arial" panose="020B0604020202020204" pitchFamily="34" charset="0"/>
                        </a:rPr>
                        <a:t>Target of LMCA</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3%</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3%</a:t>
                      </a:r>
                      <a:endParaRPr kumimoji="1" lang="ja-JP" altLang="en-US" sz="1200" dirty="0">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87304665"/>
                  </a:ext>
                </a:extLst>
              </a:tr>
              <a:tr h="302308">
                <a:tc>
                  <a:txBody>
                    <a:bodyPr/>
                    <a:lstStyle/>
                    <a:p>
                      <a:pPr algn="l"/>
                      <a:r>
                        <a:rPr kumimoji="1" lang="en-US" altLang="ja-JP" sz="1200" dirty="0">
                          <a:solidFill>
                            <a:srgbClr val="0000FF"/>
                          </a:solidFill>
                          <a:latin typeface="Arial" panose="020B0604020202020204" pitchFamily="34" charset="0"/>
                          <a:cs typeface="Arial" panose="020B0604020202020204" pitchFamily="34" charset="0"/>
                        </a:rPr>
                        <a:t>Two or more target vessels</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17%</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19%</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4455174"/>
                  </a:ext>
                </a:extLst>
              </a:tr>
              <a:tr h="302308">
                <a:tc>
                  <a:txBody>
                    <a:bodyPr/>
                    <a:lstStyle/>
                    <a:p>
                      <a:pPr algn="l"/>
                      <a:r>
                        <a:rPr kumimoji="1" lang="en-US" altLang="ja-JP" sz="1200" dirty="0">
                          <a:solidFill>
                            <a:srgbClr val="0000FF"/>
                          </a:solidFill>
                          <a:latin typeface="Arial" panose="020B0604020202020204" pitchFamily="34" charset="0"/>
                          <a:cs typeface="Arial" panose="020B0604020202020204" pitchFamily="34" charset="0"/>
                        </a:rPr>
                        <a:t>IVUS or OCT</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97%</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98%</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4053615"/>
                  </a:ext>
                </a:extLst>
              </a:tr>
              <a:tr h="302308">
                <a:tc>
                  <a:txBody>
                    <a:bodyPr/>
                    <a:lstStyle/>
                    <a:p>
                      <a:pPr algn="l" fontAlgn="ctr"/>
                      <a:r>
                        <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ASA; 100mg/d</a:t>
                      </a:r>
                    </a:p>
                  </a:txBody>
                  <a:tcPr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99.9%; 98.6%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99.9%; 98.4%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92503132"/>
                  </a:ext>
                </a:extLst>
              </a:tr>
              <a:tr h="302308">
                <a:tc>
                  <a:txBody>
                    <a:bodyPr/>
                    <a:lstStyle/>
                    <a:p>
                      <a:pPr algn="l" fontAlgn="ctr"/>
                      <a:r>
                        <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Clopidogrel</a:t>
                      </a:r>
                    </a:p>
                  </a:txBody>
                  <a:tcPr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52%</a:t>
                      </a:r>
                    </a:p>
                  </a:txBody>
                  <a:tcPr marL="9525" marR="9525" marT="9525" marB="0"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53%</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6054672"/>
                  </a:ext>
                </a:extLst>
              </a:tr>
              <a:tr h="302308">
                <a:tc>
                  <a:txBody>
                    <a:bodyPr/>
                    <a:lstStyle/>
                    <a:p>
                      <a:pPr algn="l" fontAlgn="ctr"/>
                      <a:r>
                        <a:rPr lang="en-US"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rPr>
                        <a:t>Prasugrel</a:t>
                      </a:r>
                      <a:r>
                        <a:rPr lang="ja-JP" altLang="en-US"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rPr>
                        <a:t>(3.75mg/day)</a:t>
                      </a:r>
                      <a:endParaRPr lang="en-US"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endParaRPr>
                    </a:p>
                  </a:txBody>
                  <a:tcPr anchor="ctr"/>
                </a:tc>
                <a:tc>
                  <a:txBody>
                    <a:bodyPr/>
                    <a:lstStyle/>
                    <a:p>
                      <a:pPr algn="ctr" fontAlgn="ctr"/>
                      <a:r>
                        <a:rPr lang="en-US" altLang="ja-JP"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rPr>
                        <a:t>48%</a:t>
                      </a:r>
                    </a:p>
                  </a:txBody>
                  <a:tcPr marL="9525" marR="9525" marT="9525" marB="0" anchor="ctr"/>
                </a:tc>
                <a:tc>
                  <a:txBody>
                    <a:bodyPr/>
                    <a:lstStyle/>
                    <a:p>
                      <a:pPr algn="ctr" fontAlgn="ctr"/>
                      <a:r>
                        <a:rPr lang="en-US" altLang="ja-JP"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rPr>
                        <a:t>47%</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5166497"/>
                  </a:ext>
                </a:extLst>
              </a:tr>
              <a:tr h="302308">
                <a:tc>
                  <a:txBody>
                    <a:bodyPr/>
                    <a:lstStyle/>
                    <a:p>
                      <a:r>
                        <a:rPr kumimoji="1" lang="en-US" altLang="ja-JP" sz="1200" dirty="0">
                          <a:solidFill>
                            <a:srgbClr val="0000FF"/>
                          </a:solidFill>
                          <a:latin typeface="Arial" panose="020B0604020202020204" pitchFamily="34" charset="0"/>
                          <a:cs typeface="Arial" panose="020B0604020202020204" pitchFamily="34" charset="0"/>
                        </a:rPr>
                        <a:t>Statin;</a:t>
                      </a:r>
                      <a:r>
                        <a:rPr kumimoji="1" lang="en-US" altLang="ja-JP" sz="1200" dirty="0">
                          <a:latin typeface="Arial" panose="020B0604020202020204" pitchFamily="34" charset="0"/>
                          <a:cs typeface="Arial" panose="020B0604020202020204" pitchFamily="34" charset="0"/>
                        </a:rPr>
                        <a:t> </a:t>
                      </a:r>
                      <a:r>
                        <a:rPr kumimoji="1" lang="en-US" altLang="ja-JP" sz="1200" dirty="0">
                          <a:solidFill>
                            <a:schemeClr val="tx1"/>
                          </a:solidFill>
                          <a:latin typeface="Arial" panose="020B0604020202020204" pitchFamily="34" charset="0"/>
                          <a:cs typeface="Arial" panose="020B0604020202020204" pitchFamily="34" charset="0"/>
                        </a:rPr>
                        <a:t>High-intensity statin</a:t>
                      </a:r>
                      <a:endParaRPr kumimoji="1" lang="ja-JP" altLang="en-US"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96%; </a:t>
                      </a:r>
                      <a:r>
                        <a:rPr kumimoji="1" lang="en-US" altLang="ja-JP" sz="1200" dirty="0">
                          <a:solidFill>
                            <a:schemeClr val="tx1"/>
                          </a:solidFill>
                          <a:latin typeface="Arial" panose="020B0604020202020204" pitchFamily="34" charset="0"/>
                          <a:cs typeface="Arial" panose="020B0604020202020204" pitchFamily="34" charset="0"/>
                        </a:rPr>
                        <a:t>35%</a:t>
                      </a:r>
                      <a:endParaRPr kumimoji="1" lang="ja-JP" altLang="en-US" sz="1200" dirty="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97%; </a:t>
                      </a:r>
                      <a:r>
                        <a:rPr kumimoji="1" lang="en-US" altLang="ja-JP" sz="1200" dirty="0">
                          <a:solidFill>
                            <a:schemeClr val="tx1"/>
                          </a:solidFill>
                          <a:latin typeface="Arial" panose="020B0604020202020204" pitchFamily="34" charset="0"/>
                          <a:cs typeface="Arial" panose="020B0604020202020204" pitchFamily="34" charset="0"/>
                        </a:rPr>
                        <a:t>34%</a:t>
                      </a:r>
                      <a:endParaRPr kumimoji="1" lang="ja-JP" altLang="en-US" sz="1200" dirty="0">
                        <a:solidFill>
                          <a:schemeClr val="tx1"/>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94917263"/>
                  </a:ext>
                </a:extLst>
              </a:tr>
              <a:tr h="302308">
                <a:tc>
                  <a:txBody>
                    <a:bodyPr/>
                    <a:lstStyle/>
                    <a:p>
                      <a:r>
                        <a:rPr kumimoji="1" lang="en-US" altLang="ja-JP" sz="1200" dirty="0">
                          <a:solidFill>
                            <a:srgbClr val="0000FF"/>
                          </a:solidFill>
                          <a:latin typeface="Arial" panose="020B0604020202020204" pitchFamily="34" charset="0"/>
                          <a:cs typeface="Arial" panose="020B0604020202020204" pitchFamily="34" charset="0"/>
                        </a:rPr>
                        <a:t>PPI</a:t>
                      </a:r>
                      <a:endParaRPr kumimoji="1" lang="ja-JP" altLang="en-US" sz="1200" dirty="0">
                        <a:solidFill>
                          <a:srgbClr val="0000FF"/>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91%</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93%</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633009"/>
                  </a:ext>
                </a:extLst>
              </a:tr>
            </a:tbl>
          </a:graphicData>
        </a:graphic>
      </p:graphicFrame>
      <p:sp>
        <p:nvSpPr>
          <p:cNvPr id="7" name="タイトル 1">
            <a:extLst>
              <a:ext uri="{FF2B5EF4-FFF2-40B4-BE49-F238E27FC236}">
                <a16:creationId xmlns:a16="http://schemas.microsoft.com/office/drawing/2014/main" id="{08FBE088-7DAD-4AEB-82AB-B1738F845EB9}"/>
              </a:ext>
            </a:extLst>
          </p:cNvPr>
          <p:cNvSpPr>
            <a:spLocks noGrp="1"/>
          </p:cNvSpPr>
          <p:nvPr>
            <p:ph type="title"/>
          </p:nvPr>
        </p:nvSpPr>
        <p:spPr>
          <a:xfrm>
            <a:off x="1096911" y="-34334"/>
            <a:ext cx="7686676" cy="781923"/>
          </a:xfrm>
        </p:spPr>
        <p:txBody>
          <a:bodyPr>
            <a:noAutofit/>
          </a:bodyPr>
          <a:lstStyle/>
          <a:p>
            <a:r>
              <a:rPr kumimoji="1" lang="en-US" altLang="ja-JP" sz="2400" dirty="0"/>
              <a:t>Procedural Characteristics and Medications</a:t>
            </a:r>
            <a:endParaRPr kumimoji="1" lang="ja-JP" altLang="en-US" sz="2400" dirty="0"/>
          </a:p>
        </p:txBody>
      </p:sp>
    </p:spTree>
    <p:extLst>
      <p:ext uri="{BB962C8B-B14F-4D97-AF65-F5344CB8AC3E}">
        <p14:creationId xmlns:p14="http://schemas.microsoft.com/office/powerpoint/2010/main" val="316444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10;&#10;自動的に生成された説明">
            <a:extLst>
              <a:ext uri="{FF2B5EF4-FFF2-40B4-BE49-F238E27FC236}">
                <a16:creationId xmlns:a16="http://schemas.microsoft.com/office/drawing/2014/main" id="{7D4DD0B5-D1D3-409F-9028-A37DE16016B3}"/>
              </a:ext>
            </a:extLst>
          </p:cNvPr>
          <p:cNvPicPr>
            <a:picLocks noChangeAspect="1"/>
          </p:cNvPicPr>
          <p:nvPr/>
        </p:nvPicPr>
        <p:blipFill>
          <a:blip r:embed="rId3"/>
          <a:stretch>
            <a:fillRect/>
          </a:stretch>
        </p:blipFill>
        <p:spPr>
          <a:xfrm>
            <a:off x="2047557" y="864215"/>
            <a:ext cx="5204805" cy="3555512"/>
          </a:xfrm>
          <a:prstGeom prst="rect">
            <a:avLst/>
          </a:prstGeom>
        </p:spPr>
      </p:pic>
      <p:sp>
        <p:nvSpPr>
          <p:cNvPr id="2" name="タイトル 1">
            <a:extLst>
              <a:ext uri="{FF2B5EF4-FFF2-40B4-BE49-F238E27FC236}">
                <a16:creationId xmlns:a16="http://schemas.microsoft.com/office/drawing/2014/main" id="{52DA71D2-8EAD-42DD-8F0A-AD39429EE5E2}"/>
              </a:ext>
            </a:extLst>
          </p:cNvPr>
          <p:cNvSpPr>
            <a:spLocks noGrp="1"/>
          </p:cNvSpPr>
          <p:nvPr>
            <p:ph type="title"/>
          </p:nvPr>
        </p:nvSpPr>
        <p:spPr>
          <a:xfrm>
            <a:off x="1570892" y="151080"/>
            <a:ext cx="7573107" cy="430528"/>
          </a:xfrm>
        </p:spPr>
        <p:txBody>
          <a:bodyPr>
            <a:normAutofit fontScale="90000"/>
          </a:bodyPr>
          <a:lstStyle/>
          <a:p>
            <a:r>
              <a:rPr kumimoji="1" lang="en-US" altLang="ja-JP" dirty="0"/>
              <a:t>Persistent DAPT Discontinuation Rate</a:t>
            </a:r>
            <a:endParaRPr kumimoji="1" lang="ja-JP" altLang="en-US" dirty="0"/>
          </a:p>
        </p:txBody>
      </p:sp>
      <p:sp>
        <p:nvSpPr>
          <p:cNvPr id="10" name="1M 60d">
            <a:extLst>
              <a:ext uri="{FF2B5EF4-FFF2-40B4-BE49-F238E27FC236}">
                <a16:creationId xmlns:a16="http://schemas.microsoft.com/office/drawing/2014/main" id="{EF5B4F07-6569-4E05-A8D8-098D4BC54300}"/>
              </a:ext>
            </a:extLst>
          </p:cNvPr>
          <p:cNvSpPr txBox="1"/>
          <p:nvPr/>
        </p:nvSpPr>
        <p:spPr>
          <a:xfrm>
            <a:off x="3313939" y="1008153"/>
            <a:ext cx="638316" cy="307777"/>
          </a:xfrm>
          <a:prstGeom prst="rect">
            <a:avLst/>
          </a:prstGeom>
          <a:noFill/>
        </p:spPr>
        <p:txBody>
          <a:bodyPr wrap="none" rtlCol="0">
            <a:spAutoFit/>
          </a:bodyPr>
          <a:lstStyle/>
          <a:p>
            <a:r>
              <a:rPr lang="en-US" altLang="ja-JP" sz="1400" b="1" dirty="0">
                <a:solidFill>
                  <a:schemeClr val="tx2"/>
                </a:solidFill>
                <a:latin typeface="Calibri" panose="020F0502020204030204" pitchFamily="34" charset="0"/>
                <a:cs typeface="Calibri" panose="020F0502020204030204" pitchFamily="34" charset="0"/>
              </a:rPr>
              <a:t>96.1%</a:t>
            </a:r>
            <a:endParaRPr lang="en-US" sz="1400" b="1" dirty="0">
              <a:solidFill>
                <a:schemeClr val="tx2"/>
              </a:solidFill>
              <a:latin typeface="Calibri" panose="020F0502020204030204" pitchFamily="34" charset="0"/>
              <a:cs typeface="Calibri" panose="020F0502020204030204" pitchFamily="34" charset="0"/>
            </a:endParaRPr>
          </a:p>
        </p:txBody>
      </p:sp>
      <p:sp>
        <p:nvSpPr>
          <p:cNvPr id="11" name="12M 60d">
            <a:extLst>
              <a:ext uri="{FF2B5EF4-FFF2-40B4-BE49-F238E27FC236}">
                <a16:creationId xmlns:a16="http://schemas.microsoft.com/office/drawing/2014/main" id="{43C970EA-B877-4FF6-BDC2-63E5F952105D}"/>
              </a:ext>
            </a:extLst>
          </p:cNvPr>
          <p:cNvSpPr txBox="1"/>
          <p:nvPr/>
        </p:nvSpPr>
        <p:spPr>
          <a:xfrm>
            <a:off x="3313939" y="3548228"/>
            <a:ext cx="546945" cy="307777"/>
          </a:xfrm>
          <a:prstGeom prst="rect">
            <a:avLst/>
          </a:prstGeom>
          <a:noFill/>
        </p:spPr>
        <p:txBody>
          <a:bodyPr wrap="none" rtlCol="0">
            <a:spAutoFit/>
          </a:bodyPr>
          <a:lstStyle/>
          <a:p>
            <a:r>
              <a:rPr lang="en-US" altLang="ja-JP" sz="1400" b="1" dirty="0">
                <a:solidFill>
                  <a:schemeClr val="accent2"/>
                </a:solidFill>
                <a:latin typeface="Calibri" panose="020F0502020204030204" pitchFamily="34" charset="0"/>
                <a:cs typeface="Calibri" panose="020F0502020204030204" pitchFamily="34" charset="0"/>
              </a:rPr>
              <a:t>1.6%</a:t>
            </a:r>
            <a:endParaRPr lang="en-US" sz="1400" b="1" dirty="0">
              <a:solidFill>
                <a:schemeClr val="accent2"/>
              </a:solidFill>
              <a:latin typeface="Calibri" panose="020F0502020204030204" pitchFamily="34" charset="0"/>
              <a:cs typeface="Calibri" panose="020F0502020204030204" pitchFamily="34" charset="0"/>
            </a:endParaRPr>
          </a:p>
        </p:txBody>
      </p:sp>
      <p:sp>
        <p:nvSpPr>
          <p:cNvPr id="12" name="12M 335d">
            <a:extLst>
              <a:ext uri="{FF2B5EF4-FFF2-40B4-BE49-F238E27FC236}">
                <a16:creationId xmlns:a16="http://schemas.microsoft.com/office/drawing/2014/main" id="{48F41475-47CB-46D5-97EF-F1C6C7075EDA}"/>
              </a:ext>
            </a:extLst>
          </p:cNvPr>
          <p:cNvSpPr txBox="1"/>
          <p:nvPr/>
        </p:nvSpPr>
        <p:spPr>
          <a:xfrm>
            <a:off x="6393471" y="3528107"/>
            <a:ext cx="546945" cy="307777"/>
          </a:xfrm>
          <a:prstGeom prst="rect">
            <a:avLst/>
          </a:prstGeom>
          <a:noFill/>
        </p:spPr>
        <p:txBody>
          <a:bodyPr wrap="none" rtlCol="0">
            <a:spAutoFit/>
          </a:bodyPr>
          <a:lstStyle/>
          <a:p>
            <a:r>
              <a:rPr lang="en-US" altLang="ja-JP" sz="1400" b="1" dirty="0">
                <a:solidFill>
                  <a:schemeClr val="accent2"/>
                </a:solidFill>
                <a:latin typeface="Calibri" panose="020F0502020204030204" pitchFamily="34" charset="0"/>
                <a:cs typeface="Calibri" panose="020F0502020204030204" pitchFamily="34" charset="0"/>
              </a:rPr>
              <a:t>8.8%</a:t>
            </a:r>
            <a:endParaRPr lang="en-US" sz="1400" b="1" dirty="0">
              <a:solidFill>
                <a:schemeClr val="accent2"/>
              </a:solidFill>
              <a:latin typeface="Calibri" panose="020F0502020204030204" pitchFamily="34" charset="0"/>
              <a:cs typeface="Calibri" panose="020F0502020204030204" pitchFamily="34" charset="0"/>
            </a:endParaRPr>
          </a:p>
        </p:txBody>
      </p:sp>
      <p:sp>
        <p:nvSpPr>
          <p:cNvPr id="13" name="12M 395d">
            <a:extLst>
              <a:ext uri="{FF2B5EF4-FFF2-40B4-BE49-F238E27FC236}">
                <a16:creationId xmlns:a16="http://schemas.microsoft.com/office/drawing/2014/main" id="{7C52DB40-D6CD-4362-BA05-1BA650C9885C}"/>
              </a:ext>
            </a:extLst>
          </p:cNvPr>
          <p:cNvSpPr txBox="1"/>
          <p:nvPr/>
        </p:nvSpPr>
        <p:spPr>
          <a:xfrm>
            <a:off x="7081560" y="1325569"/>
            <a:ext cx="638316" cy="307777"/>
          </a:xfrm>
          <a:prstGeom prst="rect">
            <a:avLst/>
          </a:prstGeom>
          <a:noFill/>
        </p:spPr>
        <p:txBody>
          <a:bodyPr wrap="none" rtlCol="0">
            <a:spAutoFit/>
          </a:bodyPr>
          <a:lstStyle/>
          <a:p>
            <a:r>
              <a:rPr lang="en-US" altLang="ja-JP" sz="1400" b="1" dirty="0">
                <a:solidFill>
                  <a:schemeClr val="accent2"/>
                </a:solidFill>
                <a:latin typeface="Calibri" panose="020F0502020204030204" pitchFamily="34" charset="0"/>
                <a:cs typeface="Calibri" panose="020F0502020204030204" pitchFamily="34" charset="0"/>
              </a:rPr>
              <a:t>82.0%</a:t>
            </a:r>
            <a:endParaRPr lang="en-US" sz="1400" b="1" dirty="0">
              <a:solidFill>
                <a:schemeClr val="accent2"/>
              </a:solidFill>
              <a:latin typeface="Calibri" panose="020F0502020204030204" pitchFamily="34" charset="0"/>
              <a:cs typeface="Calibri" panose="020F0502020204030204" pitchFamily="34" charset="0"/>
            </a:endParaRPr>
          </a:p>
        </p:txBody>
      </p:sp>
      <p:sp>
        <p:nvSpPr>
          <p:cNvPr id="14" name="1M 395d">
            <a:extLst>
              <a:ext uri="{FF2B5EF4-FFF2-40B4-BE49-F238E27FC236}">
                <a16:creationId xmlns:a16="http://schemas.microsoft.com/office/drawing/2014/main" id="{676CB870-51D1-4612-AEF9-46B4EAA99A0F}"/>
              </a:ext>
            </a:extLst>
          </p:cNvPr>
          <p:cNvSpPr txBox="1"/>
          <p:nvPr/>
        </p:nvSpPr>
        <p:spPr>
          <a:xfrm>
            <a:off x="7081560" y="854265"/>
            <a:ext cx="638316" cy="307777"/>
          </a:xfrm>
          <a:prstGeom prst="rect">
            <a:avLst/>
          </a:prstGeom>
          <a:noFill/>
        </p:spPr>
        <p:txBody>
          <a:bodyPr wrap="none" rtlCol="0">
            <a:spAutoFit/>
          </a:bodyPr>
          <a:lstStyle/>
          <a:p>
            <a:r>
              <a:rPr lang="en-US" altLang="ja-JP" sz="1400" b="1" dirty="0">
                <a:solidFill>
                  <a:schemeClr val="tx2"/>
                </a:solidFill>
                <a:latin typeface="Calibri" panose="020F0502020204030204" pitchFamily="34" charset="0"/>
                <a:cs typeface="Calibri" panose="020F0502020204030204" pitchFamily="34" charset="0"/>
              </a:rPr>
              <a:t>98.8%</a:t>
            </a:r>
            <a:endParaRPr lang="en-US" sz="1400" b="1" dirty="0">
              <a:solidFill>
                <a:schemeClr val="tx2"/>
              </a:solidFill>
              <a:latin typeface="Calibri" panose="020F0502020204030204" pitchFamily="34" charset="0"/>
              <a:cs typeface="Calibri" panose="020F0502020204030204" pitchFamily="34" charset="0"/>
            </a:endParaRPr>
          </a:p>
        </p:txBody>
      </p:sp>
      <p:sp>
        <p:nvSpPr>
          <p:cNvPr id="15" name="Cumulative incidence">
            <a:extLst>
              <a:ext uri="{FF2B5EF4-FFF2-40B4-BE49-F238E27FC236}">
                <a16:creationId xmlns:a16="http://schemas.microsoft.com/office/drawing/2014/main" id="{51932F4D-E6BC-4869-8F52-6B286CA0F5EB}"/>
              </a:ext>
            </a:extLst>
          </p:cNvPr>
          <p:cNvSpPr txBox="1"/>
          <p:nvPr/>
        </p:nvSpPr>
        <p:spPr>
          <a:xfrm rot="16200000">
            <a:off x="967007" y="2340023"/>
            <a:ext cx="2225866"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Cumulative incidence</a:t>
            </a:r>
          </a:p>
        </p:txBody>
      </p:sp>
      <p:graphicFrame>
        <p:nvGraphicFramePr>
          <p:cNvPr id="16" name="表 15">
            <a:extLst>
              <a:ext uri="{FF2B5EF4-FFF2-40B4-BE49-F238E27FC236}">
                <a16:creationId xmlns:a16="http://schemas.microsoft.com/office/drawing/2014/main" id="{953D4778-E4A5-420C-BEB7-8EAE0DEF3D15}"/>
              </a:ext>
            </a:extLst>
          </p:cNvPr>
          <p:cNvGraphicFramePr>
            <a:graphicFrameLocks noGrp="1"/>
          </p:cNvGraphicFramePr>
          <p:nvPr>
            <p:extLst>
              <p:ext uri="{D42A27DB-BD31-4B8C-83A1-F6EECF244321}">
                <p14:modId xmlns:p14="http://schemas.microsoft.com/office/powerpoint/2010/main" val="420996176"/>
              </p:ext>
            </p:extLst>
          </p:nvPr>
        </p:nvGraphicFramePr>
        <p:xfrm>
          <a:off x="755156" y="4341923"/>
          <a:ext cx="6481890" cy="531495"/>
        </p:xfrm>
        <a:graphic>
          <a:graphicData uri="http://schemas.openxmlformats.org/drawingml/2006/table">
            <a:tbl>
              <a:tblPr/>
              <a:tblGrid>
                <a:gridCol w="1823664">
                  <a:extLst>
                    <a:ext uri="{9D8B030D-6E8A-4147-A177-3AD203B41FA5}">
                      <a16:colId xmlns:a16="http://schemas.microsoft.com/office/drawing/2014/main" val="3747575213"/>
                    </a:ext>
                  </a:extLst>
                </a:gridCol>
                <a:gridCol w="367753">
                  <a:extLst>
                    <a:ext uri="{9D8B030D-6E8A-4147-A177-3AD203B41FA5}">
                      <a16:colId xmlns:a16="http://schemas.microsoft.com/office/drawing/2014/main" val="38687029"/>
                    </a:ext>
                  </a:extLst>
                </a:gridCol>
                <a:gridCol w="367753">
                  <a:extLst>
                    <a:ext uri="{9D8B030D-6E8A-4147-A177-3AD203B41FA5}">
                      <a16:colId xmlns:a16="http://schemas.microsoft.com/office/drawing/2014/main" val="1541263102"/>
                    </a:ext>
                  </a:extLst>
                </a:gridCol>
                <a:gridCol w="367753">
                  <a:extLst>
                    <a:ext uri="{9D8B030D-6E8A-4147-A177-3AD203B41FA5}">
                      <a16:colId xmlns:a16="http://schemas.microsoft.com/office/drawing/2014/main" val="341951144"/>
                    </a:ext>
                  </a:extLst>
                </a:gridCol>
                <a:gridCol w="577306">
                  <a:extLst>
                    <a:ext uri="{9D8B030D-6E8A-4147-A177-3AD203B41FA5}">
                      <a16:colId xmlns:a16="http://schemas.microsoft.com/office/drawing/2014/main" val="3568786795"/>
                    </a:ext>
                  </a:extLst>
                </a:gridCol>
                <a:gridCol w="633046">
                  <a:extLst>
                    <a:ext uri="{9D8B030D-6E8A-4147-A177-3AD203B41FA5}">
                      <a16:colId xmlns:a16="http://schemas.microsoft.com/office/drawing/2014/main" val="755733898"/>
                    </a:ext>
                  </a:extLst>
                </a:gridCol>
                <a:gridCol w="664307">
                  <a:extLst>
                    <a:ext uri="{9D8B030D-6E8A-4147-A177-3AD203B41FA5}">
                      <a16:colId xmlns:a16="http://schemas.microsoft.com/office/drawing/2014/main" val="706504266"/>
                    </a:ext>
                  </a:extLst>
                </a:gridCol>
                <a:gridCol w="672124">
                  <a:extLst>
                    <a:ext uri="{9D8B030D-6E8A-4147-A177-3AD203B41FA5}">
                      <a16:colId xmlns:a16="http://schemas.microsoft.com/office/drawing/2014/main" val="3618162012"/>
                    </a:ext>
                  </a:extLst>
                </a:gridCol>
                <a:gridCol w="437661">
                  <a:extLst>
                    <a:ext uri="{9D8B030D-6E8A-4147-A177-3AD203B41FA5}">
                      <a16:colId xmlns:a16="http://schemas.microsoft.com/office/drawing/2014/main" val="2705044309"/>
                    </a:ext>
                  </a:extLst>
                </a:gridCol>
                <a:gridCol w="570523">
                  <a:extLst>
                    <a:ext uri="{9D8B030D-6E8A-4147-A177-3AD203B41FA5}">
                      <a16:colId xmlns:a16="http://schemas.microsoft.com/office/drawing/2014/main" val="2958454343"/>
                    </a:ext>
                  </a:extLst>
                </a:gridCol>
              </a:tblGrid>
              <a:tr h="64773">
                <a:tc>
                  <a:txBody>
                    <a:bodyPr/>
                    <a:lstStyle/>
                    <a:p>
                      <a:pPr algn="l"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Number of patients on DAPT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6166922"/>
                  </a:ext>
                </a:extLst>
              </a:tr>
              <a:tr h="64773">
                <a:tc>
                  <a:txBody>
                    <a:body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9494141"/>
                  </a:ext>
                </a:extLst>
              </a:tr>
              <a:tr h="64773">
                <a:tc>
                  <a:txBody>
                    <a:body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1879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146801"/>
                  </a:ext>
                </a:extLst>
              </a:tr>
            </a:tbl>
          </a:graphicData>
        </a:graphic>
      </p:graphicFrame>
      <p:sp>
        <p:nvSpPr>
          <p:cNvPr id="17" name="Cumulative incidence">
            <a:extLst>
              <a:ext uri="{FF2B5EF4-FFF2-40B4-BE49-F238E27FC236}">
                <a16:creationId xmlns:a16="http://schemas.microsoft.com/office/drawing/2014/main" id="{6C8278D5-E09E-437C-8608-8DAD965D36F4}"/>
              </a:ext>
            </a:extLst>
          </p:cNvPr>
          <p:cNvSpPr txBox="1"/>
          <p:nvPr/>
        </p:nvSpPr>
        <p:spPr>
          <a:xfrm>
            <a:off x="4065392" y="4139080"/>
            <a:ext cx="2085379" cy="360000"/>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Days after index PCI</a:t>
            </a:r>
          </a:p>
        </p:txBody>
      </p:sp>
      <p:grpSp>
        <p:nvGrpSpPr>
          <p:cNvPr id="29" name="グループ化 28">
            <a:extLst>
              <a:ext uri="{FF2B5EF4-FFF2-40B4-BE49-F238E27FC236}">
                <a16:creationId xmlns:a16="http://schemas.microsoft.com/office/drawing/2014/main" id="{E2AEBA6E-589C-4688-A16D-5E12F5FEE6A6}"/>
              </a:ext>
            </a:extLst>
          </p:cNvPr>
          <p:cNvGrpSpPr/>
          <p:nvPr/>
        </p:nvGrpSpPr>
        <p:grpSpPr>
          <a:xfrm>
            <a:off x="4887284" y="1077515"/>
            <a:ext cx="1594491" cy="528191"/>
            <a:chOff x="3848021" y="1228207"/>
            <a:chExt cx="1594491" cy="528191"/>
          </a:xfrm>
          <a:noFill/>
        </p:grpSpPr>
        <p:cxnSp>
          <p:nvCxnSpPr>
            <p:cNvPr id="19" name="直線コネクタ 18">
              <a:extLst>
                <a:ext uri="{FF2B5EF4-FFF2-40B4-BE49-F238E27FC236}">
                  <a16:creationId xmlns:a16="http://schemas.microsoft.com/office/drawing/2014/main" id="{8EBE2552-AF97-4EAC-9037-6B4E973E95D8}"/>
                </a:ext>
              </a:extLst>
            </p:cNvPr>
            <p:cNvCxnSpPr>
              <a:cxnSpLocks/>
            </p:cNvCxnSpPr>
            <p:nvPr/>
          </p:nvCxnSpPr>
          <p:spPr>
            <a:xfrm>
              <a:off x="3848021" y="1382095"/>
              <a:ext cx="252000" cy="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7F976E9-6E9A-4C6B-9674-51E88C5333CB}"/>
                </a:ext>
              </a:extLst>
            </p:cNvPr>
            <p:cNvCxnSpPr>
              <a:cxnSpLocks/>
            </p:cNvCxnSpPr>
            <p:nvPr/>
          </p:nvCxnSpPr>
          <p:spPr>
            <a:xfrm>
              <a:off x="3848021" y="1607820"/>
              <a:ext cx="252000" cy="0"/>
            </a:xfrm>
            <a:prstGeom prst="line">
              <a:avLst/>
            </a:prstGeom>
            <a:grpFill/>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D142DDE-AAA1-4CC2-B051-42C343CD45DB}"/>
                </a:ext>
              </a:extLst>
            </p:cNvPr>
            <p:cNvSpPr txBox="1"/>
            <p:nvPr/>
          </p:nvSpPr>
          <p:spPr>
            <a:xfrm>
              <a:off x="4085912" y="1228207"/>
              <a:ext cx="1268296" cy="307777"/>
            </a:xfrm>
            <a:prstGeom prst="rect">
              <a:avLst/>
            </a:prstGeom>
            <a:grpFill/>
          </p:spPr>
          <p:txBody>
            <a:bodyPr wrap="none" rtlCol="0">
              <a:spAutoFit/>
            </a:bodyPr>
            <a:lstStyle/>
            <a:p>
              <a:r>
                <a:rPr kumimoji="1" lang="en-US" altLang="ja-JP" sz="1400" b="1" dirty="0"/>
                <a:t>1-month DAPT</a:t>
              </a:r>
              <a:endParaRPr kumimoji="1" lang="ja-JP" altLang="en-US" sz="1400" b="1" dirty="0"/>
            </a:p>
          </p:txBody>
        </p:sp>
        <p:sp>
          <p:nvSpPr>
            <p:cNvPr id="28" name="テキスト ボックス 27">
              <a:extLst>
                <a:ext uri="{FF2B5EF4-FFF2-40B4-BE49-F238E27FC236}">
                  <a16:creationId xmlns:a16="http://schemas.microsoft.com/office/drawing/2014/main" id="{3B4011A7-868B-4502-B35B-DD83578B77A0}"/>
                </a:ext>
              </a:extLst>
            </p:cNvPr>
            <p:cNvSpPr txBox="1"/>
            <p:nvPr/>
          </p:nvSpPr>
          <p:spPr>
            <a:xfrm>
              <a:off x="4082844" y="1448621"/>
              <a:ext cx="1359668" cy="307777"/>
            </a:xfrm>
            <a:prstGeom prst="rect">
              <a:avLst/>
            </a:prstGeom>
            <a:grpFill/>
          </p:spPr>
          <p:txBody>
            <a:bodyPr wrap="none" rtlCol="0">
              <a:spAutoFit/>
            </a:bodyPr>
            <a:lstStyle/>
            <a:p>
              <a:r>
                <a:rPr kumimoji="1" lang="en-US" altLang="ja-JP" sz="1400" b="1" dirty="0"/>
                <a:t>12-month DAPT</a:t>
              </a:r>
              <a:endParaRPr kumimoji="1" lang="ja-JP" altLang="en-US" sz="1400" b="1" dirty="0"/>
            </a:p>
          </p:txBody>
        </p:sp>
      </p:grpSp>
    </p:spTree>
    <p:extLst>
      <p:ext uri="{BB962C8B-B14F-4D97-AF65-F5344CB8AC3E}">
        <p14:creationId xmlns:p14="http://schemas.microsoft.com/office/powerpoint/2010/main" val="283382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M軸100図 9" descr="グラフ, ヒストグラム&#10;&#10;自動的に生成された説明">
            <a:extLst>
              <a:ext uri="{FF2B5EF4-FFF2-40B4-BE49-F238E27FC236}">
                <a16:creationId xmlns:a16="http://schemas.microsoft.com/office/drawing/2014/main" id="{5E099A94-FB9D-45EB-AF01-88820F0FA722}"/>
              </a:ext>
            </a:extLst>
          </p:cNvPr>
          <p:cNvPicPr>
            <a:picLocks noChangeAspect="1"/>
          </p:cNvPicPr>
          <p:nvPr/>
        </p:nvPicPr>
        <p:blipFill>
          <a:blip r:embed="rId4"/>
          <a:stretch>
            <a:fillRect/>
          </a:stretch>
        </p:blipFill>
        <p:spPr>
          <a:xfrm>
            <a:off x="1972422" y="957732"/>
            <a:ext cx="5272824" cy="3678116"/>
          </a:xfrm>
          <a:prstGeom prst="rect">
            <a:avLst/>
          </a:prstGeom>
        </p:spPr>
      </p:pic>
      <p:sp>
        <p:nvSpPr>
          <p:cNvPr id="3" name="30day">
            <a:extLst>
              <a:ext uri="{FF2B5EF4-FFF2-40B4-BE49-F238E27FC236}">
                <a16:creationId xmlns:a16="http://schemas.microsoft.com/office/drawing/2014/main" id="{348A2848-5519-4DFC-9233-09F7F3704C3D}"/>
              </a:ext>
            </a:extLst>
          </p:cNvPr>
          <p:cNvSpPr txBox="1"/>
          <p:nvPr/>
        </p:nvSpPr>
        <p:spPr>
          <a:xfrm>
            <a:off x="2772446" y="4147265"/>
            <a:ext cx="383438"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30</a:t>
            </a:r>
            <a:endParaRPr kumimoji="1" lang="ja-JP" altLang="en-US" sz="1400" dirty="0">
              <a:latin typeface="Arial" panose="020B0604020202020204" pitchFamily="34" charset="0"/>
              <a:cs typeface="Arial" panose="020B0604020202020204" pitchFamily="34" charset="0"/>
            </a:endParaRPr>
          </a:p>
        </p:txBody>
      </p:sp>
      <p:pic>
        <p:nvPicPr>
          <p:cNvPr id="12" name="KM100" descr="図形&#10;&#10;低い精度で自動的に生成された説明">
            <a:extLst>
              <a:ext uri="{FF2B5EF4-FFF2-40B4-BE49-F238E27FC236}">
                <a16:creationId xmlns:a16="http://schemas.microsoft.com/office/drawing/2014/main" id="{AA7677E3-5D32-4248-B7A9-DF31482B4AE0}"/>
              </a:ext>
            </a:extLst>
          </p:cNvPr>
          <p:cNvPicPr>
            <a:picLocks noChangeAspect="1"/>
          </p:cNvPicPr>
          <p:nvPr/>
        </p:nvPicPr>
        <p:blipFill>
          <a:blip r:embed="rId5"/>
          <a:stretch>
            <a:fillRect/>
          </a:stretch>
        </p:blipFill>
        <p:spPr>
          <a:xfrm>
            <a:off x="2617043" y="1039846"/>
            <a:ext cx="4621223" cy="3129399"/>
          </a:xfrm>
          <a:prstGeom prst="rect">
            <a:avLst/>
          </a:prstGeom>
        </p:spPr>
      </p:pic>
      <p:pic>
        <p:nvPicPr>
          <p:cNvPr id="22" name="KMjiku10%" descr="グラフ, ヒストグラム&#10;&#10;自動的に生成された説明">
            <a:extLst>
              <a:ext uri="{FF2B5EF4-FFF2-40B4-BE49-F238E27FC236}">
                <a16:creationId xmlns:a16="http://schemas.microsoft.com/office/drawing/2014/main" id="{390E1DD9-72CA-49D9-BA92-AD3228A5FC16}"/>
              </a:ext>
            </a:extLst>
          </p:cNvPr>
          <p:cNvPicPr>
            <a:picLocks noChangeAspect="1"/>
          </p:cNvPicPr>
          <p:nvPr/>
        </p:nvPicPr>
        <p:blipFill rotWithShape="1">
          <a:blip r:embed="rId6"/>
          <a:srcRect b="7162"/>
          <a:stretch/>
        </p:blipFill>
        <p:spPr>
          <a:xfrm>
            <a:off x="2798855" y="967275"/>
            <a:ext cx="4406880" cy="2937136"/>
          </a:xfrm>
          <a:prstGeom prst="rect">
            <a:avLst/>
          </a:prstGeom>
        </p:spPr>
      </p:pic>
      <p:sp>
        <p:nvSpPr>
          <p:cNvPr id="34" name="30day">
            <a:extLst>
              <a:ext uri="{FF2B5EF4-FFF2-40B4-BE49-F238E27FC236}">
                <a16:creationId xmlns:a16="http://schemas.microsoft.com/office/drawing/2014/main" id="{3994EA4D-40A3-4D42-8415-83163D62F67E}"/>
              </a:ext>
            </a:extLst>
          </p:cNvPr>
          <p:cNvSpPr txBox="1"/>
          <p:nvPr/>
        </p:nvSpPr>
        <p:spPr>
          <a:xfrm>
            <a:off x="3465645" y="3641809"/>
            <a:ext cx="383438"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30</a:t>
            </a:r>
            <a:endParaRPr kumimoji="1" lang="ja-JP" altLang="en-US" sz="1400" dirty="0">
              <a:latin typeface="Arial" panose="020B0604020202020204" pitchFamily="34" charset="0"/>
              <a:cs typeface="Arial" panose="020B0604020202020204" pitchFamily="34" charset="0"/>
            </a:endParaRPr>
          </a:p>
        </p:txBody>
      </p:sp>
      <p:grpSp>
        <p:nvGrpSpPr>
          <p:cNvPr id="28" name="グループ化 27">
            <a:extLst>
              <a:ext uri="{FF2B5EF4-FFF2-40B4-BE49-F238E27FC236}">
                <a16:creationId xmlns:a16="http://schemas.microsoft.com/office/drawing/2014/main" id="{E07DEC01-2314-44C4-A7A4-0AE069469C1D}"/>
              </a:ext>
            </a:extLst>
          </p:cNvPr>
          <p:cNvGrpSpPr/>
          <p:nvPr/>
        </p:nvGrpSpPr>
        <p:grpSpPr>
          <a:xfrm>
            <a:off x="3351448" y="1053169"/>
            <a:ext cx="4292540" cy="2614977"/>
            <a:chOff x="3351448" y="1053169"/>
            <a:chExt cx="4292540" cy="2614977"/>
          </a:xfrm>
        </p:grpSpPr>
        <p:pic>
          <p:nvPicPr>
            <p:cNvPr id="27" name="KM10" descr="グラフ, 折れ線グラフ&#10;&#10;自動的に生成された説明">
              <a:extLst>
                <a:ext uri="{FF2B5EF4-FFF2-40B4-BE49-F238E27FC236}">
                  <a16:creationId xmlns:a16="http://schemas.microsoft.com/office/drawing/2014/main" id="{5EA9B165-9255-445C-9418-5132710CDB49}"/>
                </a:ext>
              </a:extLst>
            </p:cNvPr>
            <p:cNvPicPr>
              <a:picLocks noChangeAspect="1"/>
            </p:cNvPicPr>
            <p:nvPr/>
          </p:nvPicPr>
          <p:blipFill>
            <a:blip r:embed="rId7"/>
            <a:stretch>
              <a:fillRect/>
            </a:stretch>
          </p:blipFill>
          <p:spPr>
            <a:xfrm>
              <a:off x="3351448" y="1053169"/>
              <a:ext cx="3858163" cy="2614977"/>
            </a:xfrm>
            <a:prstGeom prst="rect">
              <a:avLst/>
            </a:prstGeom>
          </p:spPr>
        </p:pic>
        <p:sp>
          <p:nvSpPr>
            <p:cNvPr id="37" name="12M_3.20%">
              <a:extLst>
                <a:ext uri="{FF2B5EF4-FFF2-40B4-BE49-F238E27FC236}">
                  <a16:creationId xmlns:a16="http://schemas.microsoft.com/office/drawing/2014/main" id="{8CA44425-CDB8-4BA6-B016-0EB5FFDC8CF6}"/>
                </a:ext>
              </a:extLst>
            </p:cNvPr>
            <p:cNvSpPr txBox="1"/>
            <p:nvPr/>
          </p:nvSpPr>
          <p:spPr>
            <a:xfrm>
              <a:off x="6879035" y="2530195"/>
              <a:ext cx="764953" cy="369332"/>
            </a:xfrm>
            <a:prstGeom prst="rect">
              <a:avLst/>
            </a:prstGeom>
            <a:noFill/>
          </p:spPr>
          <p:txBody>
            <a:bodyPr wrap="none" rtlCol="0">
              <a:spAutoFit/>
            </a:bodyPr>
            <a:lstStyle/>
            <a:p>
              <a:r>
                <a:rPr lang="en-US" altLang="ja-JP" b="1" dirty="0">
                  <a:solidFill>
                    <a:schemeClr val="tx2"/>
                  </a:solidFill>
                </a:rPr>
                <a:t>3.20%</a:t>
              </a:r>
              <a:endParaRPr lang="ja-JP" altLang="en-US" b="1" dirty="0">
                <a:solidFill>
                  <a:schemeClr val="tx2"/>
                </a:solidFill>
              </a:endParaRPr>
            </a:p>
          </p:txBody>
        </p:sp>
        <p:sp>
          <p:nvSpPr>
            <p:cNvPr id="23" name="HR_P value">
              <a:extLst>
                <a:ext uri="{FF2B5EF4-FFF2-40B4-BE49-F238E27FC236}">
                  <a16:creationId xmlns:a16="http://schemas.microsoft.com/office/drawing/2014/main" id="{6C687D80-DFE4-4814-B17A-EAEA836CE3E5}"/>
                </a:ext>
              </a:extLst>
            </p:cNvPr>
            <p:cNvSpPr txBox="1"/>
            <p:nvPr/>
          </p:nvSpPr>
          <p:spPr>
            <a:xfrm>
              <a:off x="3434201" y="1559851"/>
              <a:ext cx="2488182" cy="584775"/>
            </a:xfrm>
            <a:prstGeom prst="rect">
              <a:avLst/>
            </a:prstGeom>
            <a:noFill/>
          </p:spPr>
          <p:txBody>
            <a:bodyPr wrap="none" rtlCol="0">
              <a:spAutoFit/>
            </a:bodyPr>
            <a:lstStyle/>
            <a:p>
              <a:r>
                <a:rPr lang="en-US" altLang="ja-JP" sz="1600" b="1" dirty="0"/>
                <a:t>HR 1.14, (95%CI, 0.80-1.62)</a:t>
              </a:r>
            </a:p>
            <a:p>
              <a:r>
                <a:rPr lang="en-US" altLang="ja-JP" sz="1600" b="1" dirty="0"/>
                <a:t>P non-inferiority 0.06</a:t>
              </a:r>
            </a:p>
          </p:txBody>
        </p:sp>
        <p:sp>
          <p:nvSpPr>
            <p:cNvPr id="25" name="1M_2.83%">
              <a:extLst>
                <a:ext uri="{FF2B5EF4-FFF2-40B4-BE49-F238E27FC236}">
                  <a16:creationId xmlns:a16="http://schemas.microsoft.com/office/drawing/2014/main" id="{2F7599B7-0E7E-436B-B546-1B0C49CFB986}"/>
                </a:ext>
              </a:extLst>
            </p:cNvPr>
            <p:cNvSpPr txBox="1"/>
            <p:nvPr/>
          </p:nvSpPr>
          <p:spPr>
            <a:xfrm>
              <a:off x="6872055" y="2739041"/>
              <a:ext cx="764953" cy="369332"/>
            </a:xfrm>
            <a:prstGeom prst="rect">
              <a:avLst/>
            </a:prstGeom>
            <a:noFill/>
          </p:spPr>
          <p:txBody>
            <a:bodyPr wrap="none" rtlCol="0">
              <a:spAutoFit/>
            </a:bodyPr>
            <a:lstStyle/>
            <a:p>
              <a:r>
                <a:rPr lang="en-US" altLang="ja-JP" b="1" dirty="0">
                  <a:solidFill>
                    <a:schemeClr val="accent2"/>
                  </a:solidFill>
                </a:rPr>
                <a:t>2.83%</a:t>
              </a:r>
              <a:endParaRPr lang="ja-JP" altLang="en-US" b="1" dirty="0">
                <a:solidFill>
                  <a:schemeClr val="accent2"/>
                </a:solidFill>
              </a:endParaRPr>
            </a:p>
          </p:txBody>
        </p:sp>
      </p:grpSp>
      <p:graphicFrame>
        <p:nvGraphicFramePr>
          <p:cNvPr id="31" name="No at risk のみ">
            <a:extLst>
              <a:ext uri="{FF2B5EF4-FFF2-40B4-BE49-F238E27FC236}">
                <a16:creationId xmlns:a16="http://schemas.microsoft.com/office/drawing/2014/main" id="{FEDE0815-1C23-4761-A123-373A9D9BE0AD}"/>
              </a:ext>
            </a:extLst>
          </p:cNvPr>
          <p:cNvGraphicFramePr>
            <a:graphicFrameLocks noGrp="1"/>
          </p:cNvGraphicFramePr>
          <p:nvPr>
            <p:extLst>
              <p:ext uri="{D42A27DB-BD31-4B8C-83A1-F6EECF244321}">
                <p14:modId xmlns:p14="http://schemas.microsoft.com/office/powerpoint/2010/main" val="4119494812"/>
              </p:ext>
            </p:extLst>
          </p:nvPr>
        </p:nvGraphicFramePr>
        <p:xfrm>
          <a:off x="719207" y="4536000"/>
          <a:ext cx="6231285" cy="531495"/>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graphicFrame>
        <p:nvGraphicFramePr>
          <p:cNvPr id="17" name="No at risk 12M+1M">
            <a:extLst>
              <a:ext uri="{FF2B5EF4-FFF2-40B4-BE49-F238E27FC236}">
                <a16:creationId xmlns:a16="http://schemas.microsoft.com/office/drawing/2014/main" id="{CA66D2F2-E4F8-42AB-860E-839C1E331329}"/>
              </a:ext>
            </a:extLst>
          </p:cNvPr>
          <p:cNvGraphicFramePr>
            <a:graphicFrameLocks noGrp="1"/>
          </p:cNvGraphicFramePr>
          <p:nvPr>
            <p:extLst>
              <p:ext uri="{D42A27DB-BD31-4B8C-83A1-F6EECF244321}">
                <p14:modId xmlns:p14="http://schemas.microsoft.com/office/powerpoint/2010/main" val="358408365"/>
              </p:ext>
            </p:extLst>
          </p:nvPr>
        </p:nvGraphicFramePr>
        <p:xfrm>
          <a:off x="719207" y="4536000"/>
          <a:ext cx="6231285" cy="531495"/>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2070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1606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sp>
        <p:nvSpPr>
          <p:cNvPr id="14" name="days after index pci">
            <a:extLst>
              <a:ext uri="{FF2B5EF4-FFF2-40B4-BE49-F238E27FC236}">
                <a16:creationId xmlns:a16="http://schemas.microsoft.com/office/drawing/2014/main" id="{708F3D03-92C6-410F-8511-1F2D8633CB49}"/>
              </a:ext>
            </a:extLst>
          </p:cNvPr>
          <p:cNvSpPr txBox="1"/>
          <p:nvPr/>
        </p:nvSpPr>
        <p:spPr>
          <a:xfrm>
            <a:off x="3890963" y="4364533"/>
            <a:ext cx="1876860" cy="338554"/>
          </a:xfrm>
          <a:prstGeom prst="rect">
            <a:avLst/>
          </a:prstGeom>
          <a:noFill/>
        </p:spPr>
        <p:txBody>
          <a:bodyPr wrap="none" rtlCol="0">
            <a:spAutoFit/>
          </a:bodyPr>
          <a:lstStyle/>
          <a:p>
            <a:r>
              <a:rPr lang="en-US" altLang="ja-JP" sz="1600" b="1" dirty="0"/>
              <a:t>Days after index PCI</a:t>
            </a:r>
            <a:endParaRPr lang="ja-JP" altLang="en-US" sz="1600" b="1" dirty="0"/>
          </a:p>
        </p:txBody>
      </p:sp>
      <p:sp>
        <p:nvSpPr>
          <p:cNvPr id="13" name="cumulative incidence">
            <a:extLst>
              <a:ext uri="{FF2B5EF4-FFF2-40B4-BE49-F238E27FC236}">
                <a16:creationId xmlns:a16="http://schemas.microsoft.com/office/drawing/2014/main" id="{BB7D0D4A-2AFD-4D1F-A23D-1BC972BC79E7}"/>
              </a:ext>
            </a:extLst>
          </p:cNvPr>
          <p:cNvSpPr txBox="1"/>
          <p:nvPr/>
        </p:nvSpPr>
        <p:spPr>
          <a:xfrm rot="16200000">
            <a:off x="994974" y="2326524"/>
            <a:ext cx="2009846" cy="338554"/>
          </a:xfrm>
          <a:prstGeom prst="rect">
            <a:avLst/>
          </a:prstGeom>
          <a:noFill/>
        </p:spPr>
        <p:txBody>
          <a:bodyPr wrap="none" rtlCol="0">
            <a:spAutoFit/>
          </a:bodyPr>
          <a:lstStyle/>
          <a:p>
            <a:r>
              <a:rPr lang="en-US" altLang="ja-JP" sz="1600" b="1" dirty="0"/>
              <a:t>Cumulative Incidence</a:t>
            </a:r>
            <a:endParaRPr lang="ja-JP" altLang="en-US" sz="1600" b="1" dirty="0"/>
          </a:p>
        </p:txBody>
      </p:sp>
      <p:grpSp>
        <p:nvGrpSpPr>
          <p:cNvPr id="32" name="凡例">
            <a:extLst>
              <a:ext uri="{FF2B5EF4-FFF2-40B4-BE49-F238E27FC236}">
                <a16:creationId xmlns:a16="http://schemas.microsoft.com/office/drawing/2014/main" id="{805CFE2F-1FE8-42A8-BE68-72E8CCE38433}"/>
              </a:ext>
            </a:extLst>
          </p:cNvPr>
          <p:cNvGrpSpPr/>
          <p:nvPr/>
        </p:nvGrpSpPr>
        <p:grpSpPr>
          <a:xfrm>
            <a:off x="5767823" y="1021038"/>
            <a:ext cx="1594491" cy="528191"/>
            <a:chOff x="5584248" y="1049079"/>
            <a:chExt cx="1594491" cy="528191"/>
          </a:xfrm>
        </p:grpSpPr>
        <p:grpSp>
          <p:nvGrpSpPr>
            <p:cNvPr id="6" name="12MDAPT　凡例">
              <a:extLst>
                <a:ext uri="{FF2B5EF4-FFF2-40B4-BE49-F238E27FC236}">
                  <a16:creationId xmlns:a16="http://schemas.microsoft.com/office/drawing/2014/main" id="{E8C58ED1-B7C6-438B-BC96-063D95926969}"/>
                </a:ext>
              </a:extLst>
            </p:cNvPr>
            <p:cNvGrpSpPr/>
            <p:nvPr/>
          </p:nvGrpSpPr>
          <p:grpSpPr>
            <a:xfrm>
              <a:off x="5584248" y="1269493"/>
              <a:ext cx="1594491" cy="307777"/>
              <a:chOff x="5584248" y="1269493"/>
              <a:chExt cx="1594491" cy="307777"/>
            </a:xfrm>
          </p:grpSpPr>
          <p:cxnSp>
            <p:nvCxnSpPr>
              <p:cNvPr id="19" name="直線コネクタ 18">
                <a:extLst>
                  <a:ext uri="{FF2B5EF4-FFF2-40B4-BE49-F238E27FC236}">
                    <a16:creationId xmlns:a16="http://schemas.microsoft.com/office/drawing/2014/main" id="{CCECE470-A047-43BB-AEF3-E974D367680D}"/>
                  </a:ext>
                </a:extLst>
              </p:cNvPr>
              <p:cNvCxnSpPr>
                <a:cxnSpLocks/>
              </p:cNvCxnSpPr>
              <p:nvPr/>
            </p:nvCxnSpPr>
            <p:spPr>
              <a:xfrm>
                <a:off x="5584248" y="1428692"/>
                <a:ext cx="25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B9DF1B13-73B4-45EC-8F28-434340402AFD}"/>
                  </a:ext>
                </a:extLst>
              </p:cNvPr>
              <p:cNvSpPr txBox="1"/>
              <p:nvPr/>
            </p:nvSpPr>
            <p:spPr>
              <a:xfrm>
                <a:off x="5819071" y="1269493"/>
                <a:ext cx="1359668" cy="307777"/>
              </a:xfrm>
              <a:prstGeom prst="rect">
                <a:avLst/>
              </a:prstGeom>
              <a:noFill/>
            </p:spPr>
            <p:txBody>
              <a:bodyPr wrap="none" rtlCol="0">
                <a:spAutoFit/>
              </a:bodyPr>
              <a:lstStyle/>
              <a:p>
                <a:r>
                  <a:rPr kumimoji="1" lang="en-US" altLang="ja-JP" sz="1400" b="1" dirty="0"/>
                  <a:t>12-month DAPT</a:t>
                </a:r>
                <a:endParaRPr kumimoji="1" lang="ja-JP" altLang="en-US" sz="1400" b="1" dirty="0"/>
              </a:p>
            </p:txBody>
          </p:sp>
        </p:grpSp>
        <p:grpSp>
          <p:nvGrpSpPr>
            <p:cNvPr id="7" name="1MDAPT　凡例">
              <a:extLst>
                <a:ext uri="{FF2B5EF4-FFF2-40B4-BE49-F238E27FC236}">
                  <a16:creationId xmlns:a16="http://schemas.microsoft.com/office/drawing/2014/main" id="{D20D2F80-5789-474F-9BA2-245E7670ED5D}"/>
                </a:ext>
              </a:extLst>
            </p:cNvPr>
            <p:cNvGrpSpPr/>
            <p:nvPr/>
          </p:nvGrpSpPr>
          <p:grpSpPr>
            <a:xfrm>
              <a:off x="5584248" y="1049079"/>
              <a:ext cx="1506187" cy="307777"/>
              <a:chOff x="5584248" y="1049079"/>
              <a:chExt cx="1506187" cy="307777"/>
            </a:xfrm>
          </p:grpSpPr>
          <p:cxnSp>
            <p:nvCxnSpPr>
              <p:cNvPr id="18" name="直線コネクタ 17">
                <a:extLst>
                  <a:ext uri="{FF2B5EF4-FFF2-40B4-BE49-F238E27FC236}">
                    <a16:creationId xmlns:a16="http://schemas.microsoft.com/office/drawing/2014/main" id="{4EE72E2E-37C6-429C-8322-2BB01E2E586E}"/>
                  </a:ext>
                </a:extLst>
              </p:cNvPr>
              <p:cNvCxnSpPr>
                <a:cxnSpLocks/>
              </p:cNvCxnSpPr>
              <p:nvPr/>
            </p:nvCxnSpPr>
            <p:spPr>
              <a:xfrm>
                <a:off x="5584248" y="1202967"/>
                <a:ext cx="25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D6F8C3CF-48FF-47A1-90D2-AA95B77E296D}"/>
                  </a:ext>
                </a:extLst>
              </p:cNvPr>
              <p:cNvSpPr txBox="1"/>
              <p:nvPr/>
            </p:nvSpPr>
            <p:spPr>
              <a:xfrm>
                <a:off x="5822139" y="1049079"/>
                <a:ext cx="1268296" cy="307777"/>
              </a:xfrm>
              <a:prstGeom prst="rect">
                <a:avLst/>
              </a:prstGeom>
              <a:noFill/>
            </p:spPr>
            <p:txBody>
              <a:bodyPr wrap="none" rtlCol="0">
                <a:spAutoFit/>
              </a:bodyPr>
              <a:lstStyle/>
              <a:p>
                <a:r>
                  <a:rPr kumimoji="1" lang="en-US" altLang="ja-JP" sz="1400" b="1" dirty="0"/>
                  <a:t>1-month DAPT</a:t>
                </a:r>
                <a:endParaRPr kumimoji="1" lang="ja-JP" altLang="en-US" sz="1400" b="1" dirty="0"/>
              </a:p>
            </p:txBody>
          </p:sp>
        </p:grpSp>
      </p:grpSp>
      <p:sp>
        <p:nvSpPr>
          <p:cNvPr id="4" name="タイトル 3">
            <a:extLst>
              <a:ext uri="{FF2B5EF4-FFF2-40B4-BE49-F238E27FC236}">
                <a16:creationId xmlns:a16="http://schemas.microsoft.com/office/drawing/2014/main" id="{0F2A638E-E939-4598-AF30-747058669580}"/>
              </a:ext>
            </a:extLst>
          </p:cNvPr>
          <p:cNvSpPr>
            <a:spLocks noGrp="1"/>
          </p:cNvSpPr>
          <p:nvPr>
            <p:ph type="title"/>
          </p:nvPr>
        </p:nvSpPr>
        <p:spPr>
          <a:xfrm>
            <a:off x="1453662" y="189048"/>
            <a:ext cx="7690337" cy="547161"/>
          </a:xfrm>
        </p:spPr>
        <p:txBody>
          <a:bodyPr>
            <a:normAutofit fontScale="90000"/>
          </a:bodyPr>
          <a:lstStyle/>
          <a:p>
            <a:r>
              <a:rPr kumimoji="1" lang="en-US" altLang="ja-JP" dirty="0"/>
              <a:t>Primary Endpoint</a:t>
            </a:r>
            <a:br>
              <a:rPr kumimoji="1" lang="en-US" altLang="ja-JP" dirty="0"/>
            </a:br>
            <a:r>
              <a:rPr kumimoji="1" lang="en-US" altLang="ja-JP" sz="2200" dirty="0"/>
              <a:t>CV death/MI/ST/Stroke/TIMI major/minor bleeding</a:t>
            </a:r>
            <a:endParaRPr kumimoji="1" lang="ja-JP" altLang="en-US" sz="2400" dirty="0"/>
          </a:p>
        </p:txBody>
      </p:sp>
      <p:pic>
        <p:nvPicPr>
          <p:cNvPr id="24" name="Picture 7" descr="A picture containing graphical user interface&#10;&#10;Description automatically generated">
            <a:extLst>
              <a:ext uri="{FF2B5EF4-FFF2-40B4-BE49-F238E27FC236}">
                <a16:creationId xmlns:a16="http://schemas.microsoft.com/office/drawing/2014/main" id="{43485C0F-DA7B-4984-8C47-9A20A734C19F}"/>
              </a:ext>
            </a:extLst>
          </p:cNvPr>
          <p:cNvPicPr>
            <a:picLocks noChangeAspect="1"/>
          </p:cNvPicPr>
          <p:nvPr/>
        </p:nvPicPr>
        <p:blipFill rotWithShape="1">
          <a:blip r:embed="rId8">
            <a:extLst>
              <a:ext uri="{28A0092B-C50C-407E-A947-70E740481C1C}">
                <a14:useLocalDpi xmlns:a14="http://schemas.microsoft.com/office/drawing/2010/main" val="0"/>
              </a:ext>
            </a:extLst>
          </a:blip>
          <a:srcRect l="3231" t="90075" r="78332" b="2665"/>
          <a:stretch/>
        </p:blipFill>
        <p:spPr>
          <a:xfrm>
            <a:off x="7362314" y="4715578"/>
            <a:ext cx="1685925" cy="373381"/>
          </a:xfrm>
          <a:prstGeom prst="rect">
            <a:avLst/>
          </a:prstGeom>
          <a:solidFill>
            <a:schemeClr val="accent2"/>
          </a:solidFill>
        </p:spPr>
      </p:pic>
    </p:spTree>
    <p:custDataLst>
      <p:tags r:id="rId1"/>
    </p:custDataLst>
    <p:extLst>
      <p:ext uri="{BB962C8B-B14F-4D97-AF65-F5344CB8AC3E}">
        <p14:creationId xmlns:p14="http://schemas.microsoft.com/office/powerpoint/2010/main" val="19555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KM軸100図 9" descr="グラフ, ヒストグラム&#10;&#10;自動的に生成された説明">
            <a:extLst>
              <a:ext uri="{FF2B5EF4-FFF2-40B4-BE49-F238E27FC236}">
                <a16:creationId xmlns:a16="http://schemas.microsoft.com/office/drawing/2014/main" id="{0F38FFDA-35C9-436C-AFA8-B90618511A86}"/>
              </a:ext>
            </a:extLst>
          </p:cNvPr>
          <p:cNvPicPr>
            <a:picLocks noChangeAspect="1"/>
          </p:cNvPicPr>
          <p:nvPr/>
        </p:nvPicPr>
        <p:blipFill>
          <a:blip r:embed="rId4"/>
          <a:stretch>
            <a:fillRect/>
          </a:stretch>
        </p:blipFill>
        <p:spPr>
          <a:xfrm>
            <a:off x="1972422" y="957732"/>
            <a:ext cx="5272824" cy="3678116"/>
          </a:xfrm>
          <a:prstGeom prst="rect">
            <a:avLst/>
          </a:prstGeom>
        </p:spPr>
      </p:pic>
      <p:sp>
        <p:nvSpPr>
          <p:cNvPr id="26" name="30day">
            <a:extLst>
              <a:ext uri="{FF2B5EF4-FFF2-40B4-BE49-F238E27FC236}">
                <a16:creationId xmlns:a16="http://schemas.microsoft.com/office/drawing/2014/main" id="{54AF9338-92EF-492E-88AC-4881618A3735}"/>
              </a:ext>
            </a:extLst>
          </p:cNvPr>
          <p:cNvSpPr txBox="1"/>
          <p:nvPr/>
        </p:nvSpPr>
        <p:spPr>
          <a:xfrm>
            <a:off x="2772446" y="4147265"/>
            <a:ext cx="383438"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30</a:t>
            </a:r>
            <a:endParaRPr kumimoji="1" lang="ja-JP" altLang="en-US" sz="1400" dirty="0">
              <a:latin typeface="Arial" panose="020B0604020202020204" pitchFamily="34" charset="0"/>
              <a:cs typeface="Arial" panose="020B0604020202020204" pitchFamily="34" charset="0"/>
            </a:endParaRPr>
          </a:p>
        </p:txBody>
      </p:sp>
      <p:pic>
        <p:nvPicPr>
          <p:cNvPr id="48" name="KM100_2" descr="図形&#10;&#10;自動的に生成された説明">
            <a:extLst>
              <a:ext uri="{FF2B5EF4-FFF2-40B4-BE49-F238E27FC236}">
                <a16:creationId xmlns:a16="http://schemas.microsoft.com/office/drawing/2014/main" id="{E82BE192-A855-4165-BAFF-C28641EB1234}"/>
              </a:ext>
            </a:extLst>
          </p:cNvPr>
          <p:cNvPicPr>
            <a:picLocks noChangeAspect="1"/>
          </p:cNvPicPr>
          <p:nvPr/>
        </p:nvPicPr>
        <p:blipFill>
          <a:blip r:embed="rId5"/>
          <a:stretch>
            <a:fillRect/>
          </a:stretch>
        </p:blipFill>
        <p:spPr>
          <a:xfrm>
            <a:off x="2617465" y="1039846"/>
            <a:ext cx="4621223" cy="3129399"/>
          </a:xfrm>
          <a:prstGeom prst="rect">
            <a:avLst/>
          </a:prstGeom>
        </p:spPr>
      </p:pic>
      <p:pic>
        <p:nvPicPr>
          <p:cNvPr id="29" name="KMjiku10%" descr="グラフ, ヒストグラム&#10;&#10;自動的に生成された説明">
            <a:extLst>
              <a:ext uri="{FF2B5EF4-FFF2-40B4-BE49-F238E27FC236}">
                <a16:creationId xmlns:a16="http://schemas.microsoft.com/office/drawing/2014/main" id="{05022010-CA4F-44BD-A7E2-DF5C605ED872}"/>
              </a:ext>
            </a:extLst>
          </p:cNvPr>
          <p:cNvPicPr>
            <a:picLocks noChangeAspect="1"/>
          </p:cNvPicPr>
          <p:nvPr/>
        </p:nvPicPr>
        <p:blipFill rotWithShape="1">
          <a:blip r:embed="rId6"/>
          <a:srcRect b="7162"/>
          <a:stretch/>
        </p:blipFill>
        <p:spPr>
          <a:xfrm>
            <a:off x="2798855" y="967275"/>
            <a:ext cx="4406880" cy="2937136"/>
          </a:xfrm>
          <a:prstGeom prst="rect">
            <a:avLst/>
          </a:prstGeom>
        </p:spPr>
      </p:pic>
      <p:grpSp>
        <p:nvGrpSpPr>
          <p:cNvPr id="46" name="グループ化 45">
            <a:extLst>
              <a:ext uri="{FF2B5EF4-FFF2-40B4-BE49-F238E27FC236}">
                <a16:creationId xmlns:a16="http://schemas.microsoft.com/office/drawing/2014/main" id="{109B4726-A7E9-4AAE-AF77-A46D5BD14740}"/>
              </a:ext>
            </a:extLst>
          </p:cNvPr>
          <p:cNvGrpSpPr/>
          <p:nvPr/>
        </p:nvGrpSpPr>
        <p:grpSpPr>
          <a:xfrm>
            <a:off x="3340428" y="1050909"/>
            <a:ext cx="4251356" cy="2614977"/>
            <a:chOff x="3340428" y="1050909"/>
            <a:chExt cx="4251356" cy="2614977"/>
          </a:xfrm>
        </p:grpSpPr>
        <p:pic>
          <p:nvPicPr>
            <p:cNvPr id="45" name="KM10" descr="グラフ, 折れ線グラフ&#10;&#10;自動的に生成された説明">
              <a:extLst>
                <a:ext uri="{FF2B5EF4-FFF2-40B4-BE49-F238E27FC236}">
                  <a16:creationId xmlns:a16="http://schemas.microsoft.com/office/drawing/2014/main" id="{C2EE70B0-6562-411D-9E61-1053E387A34A}"/>
                </a:ext>
              </a:extLst>
            </p:cNvPr>
            <p:cNvPicPr>
              <a:picLocks noChangeAspect="1"/>
            </p:cNvPicPr>
            <p:nvPr/>
          </p:nvPicPr>
          <p:blipFill>
            <a:blip r:embed="rId7"/>
            <a:stretch>
              <a:fillRect/>
            </a:stretch>
          </p:blipFill>
          <p:spPr>
            <a:xfrm>
              <a:off x="3340428" y="1050909"/>
              <a:ext cx="3858163" cy="2614977"/>
            </a:xfrm>
            <a:prstGeom prst="rect">
              <a:avLst/>
            </a:prstGeom>
          </p:spPr>
        </p:pic>
        <p:sp>
          <p:nvSpPr>
            <p:cNvPr id="33" name="12M_3.20%">
              <a:extLst>
                <a:ext uri="{FF2B5EF4-FFF2-40B4-BE49-F238E27FC236}">
                  <a16:creationId xmlns:a16="http://schemas.microsoft.com/office/drawing/2014/main" id="{2CAA8EB3-12C7-41DF-8EBA-E7FEF1E22C20}"/>
                </a:ext>
              </a:extLst>
            </p:cNvPr>
            <p:cNvSpPr txBox="1"/>
            <p:nvPr/>
          </p:nvSpPr>
          <p:spPr>
            <a:xfrm>
              <a:off x="6826831" y="2711019"/>
              <a:ext cx="764953" cy="369332"/>
            </a:xfrm>
            <a:prstGeom prst="rect">
              <a:avLst/>
            </a:prstGeom>
            <a:noFill/>
          </p:spPr>
          <p:txBody>
            <a:bodyPr wrap="none" rtlCol="0">
              <a:spAutoFit/>
            </a:bodyPr>
            <a:lstStyle/>
            <a:p>
              <a:r>
                <a:rPr lang="en-US" altLang="ja-JP" b="1" dirty="0">
                  <a:solidFill>
                    <a:schemeClr val="tx2"/>
                  </a:solidFill>
                </a:rPr>
                <a:t>2.76%</a:t>
              </a:r>
              <a:endParaRPr lang="ja-JP" altLang="en-US" b="1" dirty="0">
                <a:solidFill>
                  <a:schemeClr val="tx2"/>
                </a:solidFill>
              </a:endParaRPr>
            </a:p>
          </p:txBody>
        </p:sp>
        <p:sp>
          <p:nvSpPr>
            <p:cNvPr id="34" name="HR_P value">
              <a:extLst>
                <a:ext uri="{FF2B5EF4-FFF2-40B4-BE49-F238E27FC236}">
                  <a16:creationId xmlns:a16="http://schemas.microsoft.com/office/drawing/2014/main" id="{ED590CC2-4DD6-4DFD-B0B5-732A7493AA25}"/>
                </a:ext>
              </a:extLst>
            </p:cNvPr>
            <p:cNvSpPr txBox="1"/>
            <p:nvPr/>
          </p:nvSpPr>
          <p:spPr>
            <a:xfrm>
              <a:off x="3434201" y="1559851"/>
              <a:ext cx="2534668" cy="338554"/>
            </a:xfrm>
            <a:prstGeom prst="rect">
              <a:avLst/>
            </a:prstGeom>
            <a:noFill/>
          </p:spPr>
          <p:txBody>
            <a:bodyPr wrap="none" rtlCol="0">
              <a:spAutoFit/>
            </a:bodyPr>
            <a:lstStyle/>
            <a:p>
              <a:r>
                <a:rPr lang="en-US" altLang="ja-JP" sz="1600" b="1" dirty="0"/>
                <a:t>HR 1.50, (95%CI, 0.99-2.26) </a:t>
              </a:r>
            </a:p>
          </p:txBody>
        </p:sp>
        <p:sp>
          <p:nvSpPr>
            <p:cNvPr id="35" name="1M_2.83%">
              <a:extLst>
                <a:ext uri="{FF2B5EF4-FFF2-40B4-BE49-F238E27FC236}">
                  <a16:creationId xmlns:a16="http://schemas.microsoft.com/office/drawing/2014/main" id="{B7C2A725-FAD5-49C4-8D4B-F65CA8A19BA0}"/>
                </a:ext>
              </a:extLst>
            </p:cNvPr>
            <p:cNvSpPr txBox="1"/>
            <p:nvPr/>
          </p:nvSpPr>
          <p:spPr>
            <a:xfrm>
              <a:off x="6819687" y="2969443"/>
              <a:ext cx="764953" cy="369332"/>
            </a:xfrm>
            <a:prstGeom prst="rect">
              <a:avLst/>
            </a:prstGeom>
            <a:noFill/>
          </p:spPr>
          <p:txBody>
            <a:bodyPr wrap="none" rtlCol="0">
              <a:spAutoFit/>
            </a:bodyPr>
            <a:lstStyle/>
            <a:p>
              <a:r>
                <a:rPr lang="en-US" altLang="ja-JP" b="1" dirty="0">
                  <a:solidFill>
                    <a:schemeClr val="accent2"/>
                  </a:solidFill>
                </a:rPr>
                <a:t>1.86%</a:t>
              </a:r>
              <a:endParaRPr lang="ja-JP" altLang="en-US" b="1" dirty="0">
                <a:solidFill>
                  <a:schemeClr val="accent2"/>
                </a:solidFill>
              </a:endParaRPr>
            </a:p>
          </p:txBody>
        </p:sp>
      </p:grpSp>
      <p:graphicFrame>
        <p:nvGraphicFramePr>
          <p:cNvPr id="27" name="N at risk">
            <a:extLst>
              <a:ext uri="{FF2B5EF4-FFF2-40B4-BE49-F238E27FC236}">
                <a16:creationId xmlns:a16="http://schemas.microsoft.com/office/drawing/2014/main" id="{3C95D114-5F8E-4BB8-BDD9-BC708C2E81F8}"/>
              </a:ext>
            </a:extLst>
          </p:cNvPr>
          <p:cNvGraphicFramePr>
            <a:graphicFrameLocks noGrp="1"/>
          </p:cNvGraphicFramePr>
          <p:nvPr/>
        </p:nvGraphicFramePr>
        <p:xfrm>
          <a:off x="719207" y="4528800"/>
          <a:ext cx="6231285" cy="531495"/>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graphicFrame>
        <p:nvGraphicFramePr>
          <p:cNvPr id="22" name="N at risk 12M+1M">
            <a:extLst>
              <a:ext uri="{FF2B5EF4-FFF2-40B4-BE49-F238E27FC236}">
                <a16:creationId xmlns:a16="http://schemas.microsoft.com/office/drawing/2014/main" id="{9B6775C5-3B13-4F75-85AA-2278E6F001A1}"/>
              </a:ext>
            </a:extLst>
          </p:cNvPr>
          <p:cNvGraphicFramePr>
            <a:graphicFrameLocks noGrp="1"/>
          </p:cNvGraphicFramePr>
          <p:nvPr>
            <p:extLst>
              <p:ext uri="{D42A27DB-BD31-4B8C-83A1-F6EECF244321}">
                <p14:modId xmlns:p14="http://schemas.microsoft.com/office/powerpoint/2010/main" val="592156062"/>
              </p:ext>
            </p:extLst>
          </p:nvPr>
        </p:nvGraphicFramePr>
        <p:xfrm>
          <a:off x="719207" y="4536111"/>
          <a:ext cx="6231285" cy="531495"/>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1614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sp>
        <p:nvSpPr>
          <p:cNvPr id="23" name="days after index PCI">
            <a:extLst>
              <a:ext uri="{FF2B5EF4-FFF2-40B4-BE49-F238E27FC236}">
                <a16:creationId xmlns:a16="http://schemas.microsoft.com/office/drawing/2014/main" id="{F6CB855C-3B4C-4336-8CF8-33CC644754CF}"/>
              </a:ext>
            </a:extLst>
          </p:cNvPr>
          <p:cNvSpPr txBox="1"/>
          <p:nvPr/>
        </p:nvSpPr>
        <p:spPr>
          <a:xfrm>
            <a:off x="3890963" y="4364533"/>
            <a:ext cx="1876860" cy="338554"/>
          </a:xfrm>
          <a:prstGeom prst="rect">
            <a:avLst/>
          </a:prstGeom>
          <a:noFill/>
        </p:spPr>
        <p:txBody>
          <a:bodyPr wrap="none" rtlCol="0">
            <a:spAutoFit/>
          </a:bodyPr>
          <a:lstStyle/>
          <a:p>
            <a:r>
              <a:rPr lang="en-US" altLang="ja-JP" sz="1600" b="1" dirty="0"/>
              <a:t>Days after index PCI</a:t>
            </a:r>
            <a:endParaRPr lang="ja-JP" altLang="en-US" sz="1600" b="1" dirty="0"/>
          </a:p>
        </p:txBody>
      </p:sp>
      <p:sp>
        <p:nvSpPr>
          <p:cNvPr id="13" name="cumulative incidence">
            <a:extLst>
              <a:ext uri="{FF2B5EF4-FFF2-40B4-BE49-F238E27FC236}">
                <a16:creationId xmlns:a16="http://schemas.microsoft.com/office/drawing/2014/main" id="{BB7D0D4A-2AFD-4D1F-A23D-1BC972BC79E7}"/>
              </a:ext>
            </a:extLst>
          </p:cNvPr>
          <p:cNvSpPr txBox="1"/>
          <p:nvPr/>
        </p:nvSpPr>
        <p:spPr>
          <a:xfrm rot="16200000">
            <a:off x="994974" y="2326524"/>
            <a:ext cx="2009846" cy="338554"/>
          </a:xfrm>
          <a:prstGeom prst="rect">
            <a:avLst/>
          </a:prstGeom>
          <a:noFill/>
        </p:spPr>
        <p:txBody>
          <a:bodyPr wrap="none" rtlCol="0">
            <a:spAutoFit/>
          </a:bodyPr>
          <a:lstStyle/>
          <a:p>
            <a:r>
              <a:rPr lang="en-US" altLang="ja-JP" sz="1600" b="1" dirty="0"/>
              <a:t>Cumulative Incidence</a:t>
            </a:r>
            <a:endParaRPr lang="ja-JP" altLang="en-US" sz="1600" b="1" dirty="0"/>
          </a:p>
        </p:txBody>
      </p:sp>
      <p:sp>
        <p:nvSpPr>
          <p:cNvPr id="4" name="タイトル 3">
            <a:extLst>
              <a:ext uri="{FF2B5EF4-FFF2-40B4-BE49-F238E27FC236}">
                <a16:creationId xmlns:a16="http://schemas.microsoft.com/office/drawing/2014/main" id="{0F2A638E-E939-4598-AF30-747058669580}"/>
              </a:ext>
            </a:extLst>
          </p:cNvPr>
          <p:cNvSpPr>
            <a:spLocks noGrp="1"/>
          </p:cNvSpPr>
          <p:nvPr>
            <p:ph type="title"/>
          </p:nvPr>
        </p:nvSpPr>
        <p:spPr>
          <a:xfrm>
            <a:off x="1453662" y="189048"/>
            <a:ext cx="7690337" cy="547161"/>
          </a:xfrm>
        </p:spPr>
        <p:txBody>
          <a:bodyPr>
            <a:normAutofit fontScale="90000"/>
          </a:bodyPr>
          <a:lstStyle/>
          <a:p>
            <a:r>
              <a:rPr kumimoji="1" lang="en-US" altLang="ja-JP" dirty="0"/>
              <a:t>Major Secondary CV Endpoint</a:t>
            </a:r>
            <a:br>
              <a:rPr kumimoji="1" lang="en-US" altLang="ja-JP" dirty="0"/>
            </a:br>
            <a:r>
              <a:rPr kumimoji="1" lang="en-US" altLang="ja-JP" sz="2400" dirty="0"/>
              <a:t>CV death/MI/ST/Stroke</a:t>
            </a:r>
            <a:endParaRPr kumimoji="1" lang="ja-JP" altLang="en-US" sz="2400" dirty="0"/>
          </a:p>
        </p:txBody>
      </p:sp>
      <p:grpSp>
        <p:nvGrpSpPr>
          <p:cNvPr id="36" name="凡例">
            <a:extLst>
              <a:ext uri="{FF2B5EF4-FFF2-40B4-BE49-F238E27FC236}">
                <a16:creationId xmlns:a16="http://schemas.microsoft.com/office/drawing/2014/main" id="{F1459B05-CFD5-47CB-98D9-F1B2F32349DF}"/>
              </a:ext>
            </a:extLst>
          </p:cNvPr>
          <p:cNvGrpSpPr/>
          <p:nvPr/>
        </p:nvGrpSpPr>
        <p:grpSpPr>
          <a:xfrm>
            <a:off x="5767823" y="1021038"/>
            <a:ext cx="1594491" cy="528191"/>
            <a:chOff x="5584248" y="1049079"/>
            <a:chExt cx="1594491" cy="528191"/>
          </a:xfrm>
        </p:grpSpPr>
        <p:grpSp>
          <p:nvGrpSpPr>
            <p:cNvPr id="37" name="12MDAPT　凡例">
              <a:extLst>
                <a:ext uri="{FF2B5EF4-FFF2-40B4-BE49-F238E27FC236}">
                  <a16:creationId xmlns:a16="http://schemas.microsoft.com/office/drawing/2014/main" id="{8F62DAB1-B3D1-44DA-9E52-A2CA37DEE337}"/>
                </a:ext>
              </a:extLst>
            </p:cNvPr>
            <p:cNvGrpSpPr/>
            <p:nvPr/>
          </p:nvGrpSpPr>
          <p:grpSpPr>
            <a:xfrm>
              <a:off x="5584248" y="1269493"/>
              <a:ext cx="1594491" cy="307777"/>
              <a:chOff x="5584248" y="1269493"/>
              <a:chExt cx="1594491" cy="307777"/>
            </a:xfrm>
          </p:grpSpPr>
          <p:cxnSp>
            <p:nvCxnSpPr>
              <p:cNvPr id="41" name="直線コネクタ 40">
                <a:extLst>
                  <a:ext uri="{FF2B5EF4-FFF2-40B4-BE49-F238E27FC236}">
                    <a16:creationId xmlns:a16="http://schemas.microsoft.com/office/drawing/2014/main" id="{CFB7562A-EB05-4CB2-8C9C-80411E0063EC}"/>
                  </a:ext>
                </a:extLst>
              </p:cNvPr>
              <p:cNvCxnSpPr>
                <a:cxnSpLocks/>
              </p:cNvCxnSpPr>
              <p:nvPr/>
            </p:nvCxnSpPr>
            <p:spPr>
              <a:xfrm>
                <a:off x="5584248" y="1428692"/>
                <a:ext cx="25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52AA0C91-2CF8-4097-824C-5CA6D4A0FC6C}"/>
                  </a:ext>
                </a:extLst>
              </p:cNvPr>
              <p:cNvSpPr txBox="1"/>
              <p:nvPr/>
            </p:nvSpPr>
            <p:spPr>
              <a:xfrm>
                <a:off x="5819071" y="1269493"/>
                <a:ext cx="1359668" cy="307777"/>
              </a:xfrm>
              <a:prstGeom prst="rect">
                <a:avLst/>
              </a:prstGeom>
              <a:noFill/>
            </p:spPr>
            <p:txBody>
              <a:bodyPr wrap="none" rtlCol="0">
                <a:spAutoFit/>
              </a:bodyPr>
              <a:lstStyle/>
              <a:p>
                <a:r>
                  <a:rPr kumimoji="1" lang="en-US" altLang="ja-JP" sz="1400" b="1" dirty="0"/>
                  <a:t>12-month DAPT</a:t>
                </a:r>
                <a:endParaRPr kumimoji="1" lang="ja-JP" altLang="en-US" sz="1400" b="1" dirty="0"/>
              </a:p>
            </p:txBody>
          </p:sp>
        </p:grpSp>
        <p:grpSp>
          <p:nvGrpSpPr>
            <p:cNvPr id="38" name="1MDAPT　凡例">
              <a:extLst>
                <a:ext uri="{FF2B5EF4-FFF2-40B4-BE49-F238E27FC236}">
                  <a16:creationId xmlns:a16="http://schemas.microsoft.com/office/drawing/2014/main" id="{56FB0A31-615B-41B5-A862-6363D5907445}"/>
                </a:ext>
              </a:extLst>
            </p:cNvPr>
            <p:cNvGrpSpPr/>
            <p:nvPr/>
          </p:nvGrpSpPr>
          <p:grpSpPr>
            <a:xfrm>
              <a:off x="5584248" y="1049079"/>
              <a:ext cx="1506187" cy="307777"/>
              <a:chOff x="5584248" y="1049079"/>
              <a:chExt cx="1506187" cy="307777"/>
            </a:xfrm>
          </p:grpSpPr>
          <p:cxnSp>
            <p:nvCxnSpPr>
              <p:cNvPr id="39" name="直線コネクタ 38">
                <a:extLst>
                  <a:ext uri="{FF2B5EF4-FFF2-40B4-BE49-F238E27FC236}">
                    <a16:creationId xmlns:a16="http://schemas.microsoft.com/office/drawing/2014/main" id="{E7C688B3-18CB-44A6-B9E6-C9857BA614B5}"/>
                  </a:ext>
                </a:extLst>
              </p:cNvPr>
              <p:cNvCxnSpPr>
                <a:cxnSpLocks/>
              </p:cNvCxnSpPr>
              <p:nvPr/>
            </p:nvCxnSpPr>
            <p:spPr>
              <a:xfrm>
                <a:off x="5584248" y="1202967"/>
                <a:ext cx="25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6EBC42E9-692B-4996-9CA0-EBB34703713C}"/>
                  </a:ext>
                </a:extLst>
              </p:cNvPr>
              <p:cNvSpPr txBox="1"/>
              <p:nvPr/>
            </p:nvSpPr>
            <p:spPr>
              <a:xfrm>
                <a:off x="5822139" y="1049079"/>
                <a:ext cx="1268296" cy="307777"/>
              </a:xfrm>
              <a:prstGeom prst="rect">
                <a:avLst/>
              </a:prstGeom>
              <a:noFill/>
            </p:spPr>
            <p:txBody>
              <a:bodyPr wrap="none" rtlCol="0">
                <a:spAutoFit/>
              </a:bodyPr>
              <a:lstStyle/>
              <a:p>
                <a:r>
                  <a:rPr kumimoji="1" lang="en-US" altLang="ja-JP" sz="1400" b="1" dirty="0"/>
                  <a:t>1-month DAPT</a:t>
                </a:r>
                <a:endParaRPr kumimoji="1" lang="ja-JP" altLang="en-US" sz="1400" b="1" dirty="0"/>
              </a:p>
            </p:txBody>
          </p:sp>
        </p:grpSp>
      </p:grpSp>
      <p:sp>
        <p:nvSpPr>
          <p:cNvPr id="43" name="30day">
            <a:extLst>
              <a:ext uri="{FF2B5EF4-FFF2-40B4-BE49-F238E27FC236}">
                <a16:creationId xmlns:a16="http://schemas.microsoft.com/office/drawing/2014/main" id="{A6447BCD-73ED-48F1-BF07-1691706858AB}"/>
              </a:ext>
            </a:extLst>
          </p:cNvPr>
          <p:cNvSpPr txBox="1"/>
          <p:nvPr/>
        </p:nvSpPr>
        <p:spPr>
          <a:xfrm>
            <a:off x="3465645" y="3641809"/>
            <a:ext cx="383438"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30</a:t>
            </a:r>
            <a:endParaRPr kumimoji="1" lang="ja-JP" altLang="en-US" sz="1400" dirty="0">
              <a:latin typeface="Arial" panose="020B0604020202020204" pitchFamily="34" charset="0"/>
              <a:cs typeface="Arial" panose="020B0604020202020204" pitchFamily="34" charset="0"/>
            </a:endParaRPr>
          </a:p>
        </p:txBody>
      </p:sp>
      <p:pic>
        <p:nvPicPr>
          <p:cNvPr id="30" name="Picture 7" descr="A picture containing graphical user interface&#10;&#10;Description automatically generated">
            <a:extLst>
              <a:ext uri="{FF2B5EF4-FFF2-40B4-BE49-F238E27FC236}">
                <a16:creationId xmlns:a16="http://schemas.microsoft.com/office/drawing/2014/main" id="{CC33ED4E-D7C7-4D34-8C7E-764C3835A02A}"/>
              </a:ext>
            </a:extLst>
          </p:cNvPr>
          <p:cNvPicPr>
            <a:picLocks noChangeAspect="1"/>
          </p:cNvPicPr>
          <p:nvPr/>
        </p:nvPicPr>
        <p:blipFill rotWithShape="1">
          <a:blip r:embed="rId8">
            <a:extLst>
              <a:ext uri="{28A0092B-C50C-407E-A947-70E740481C1C}">
                <a14:useLocalDpi xmlns:a14="http://schemas.microsoft.com/office/drawing/2010/main" val="0"/>
              </a:ext>
            </a:extLst>
          </a:blip>
          <a:srcRect l="3231" t="90075" r="78332" b="2665"/>
          <a:stretch/>
        </p:blipFill>
        <p:spPr>
          <a:xfrm>
            <a:off x="7362314" y="4715578"/>
            <a:ext cx="1685925" cy="373381"/>
          </a:xfrm>
          <a:prstGeom prst="rect">
            <a:avLst/>
          </a:prstGeom>
          <a:solidFill>
            <a:schemeClr val="accent2"/>
          </a:solidFill>
        </p:spPr>
      </p:pic>
    </p:spTree>
    <p:custDataLst>
      <p:tags r:id="rId1"/>
    </p:custDataLst>
    <p:extLst>
      <p:ext uri="{BB962C8B-B14F-4D97-AF65-F5344CB8AC3E}">
        <p14:creationId xmlns:p14="http://schemas.microsoft.com/office/powerpoint/2010/main" val="9319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KM軸100図 9" descr="グラフ, ヒストグラム&#10;&#10;自動的に生成された説明">
            <a:extLst>
              <a:ext uri="{FF2B5EF4-FFF2-40B4-BE49-F238E27FC236}">
                <a16:creationId xmlns:a16="http://schemas.microsoft.com/office/drawing/2014/main" id="{806E6529-8720-4E5E-AB64-0A405F15B26C}"/>
              </a:ext>
            </a:extLst>
          </p:cNvPr>
          <p:cNvPicPr>
            <a:picLocks noChangeAspect="1"/>
          </p:cNvPicPr>
          <p:nvPr/>
        </p:nvPicPr>
        <p:blipFill>
          <a:blip r:embed="rId4"/>
          <a:stretch>
            <a:fillRect/>
          </a:stretch>
        </p:blipFill>
        <p:spPr>
          <a:xfrm>
            <a:off x="1972422" y="957732"/>
            <a:ext cx="5272824" cy="3678116"/>
          </a:xfrm>
          <a:prstGeom prst="rect">
            <a:avLst/>
          </a:prstGeom>
        </p:spPr>
      </p:pic>
      <p:sp>
        <p:nvSpPr>
          <p:cNvPr id="36" name="30day">
            <a:extLst>
              <a:ext uri="{FF2B5EF4-FFF2-40B4-BE49-F238E27FC236}">
                <a16:creationId xmlns:a16="http://schemas.microsoft.com/office/drawing/2014/main" id="{9DE4547F-F223-48A4-86BF-1352C319B90A}"/>
              </a:ext>
            </a:extLst>
          </p:cNvPr>
          <p:cNvSpPr txBox="1"/>
          <p:nvPr/>
        </p:nvSpPr>
        <p:spPr>
          <a:xfrm>
            <a:off x="2772446" y="4147265"/>
            <a:ext cx="383438"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30</a:t>
            </a:r>
            <a:endParaRPr kumimoji="1" lang="ja-JP" altLang="en-US" sz="1400" dirty="0">
              <a:latin typeface="Arial" panose="020B0604020202020204" pitchFamily="34" charset="0"/>
              <a:cs typeface="Arial" panose="020B0604020202020204" pitchFamily="34" charset="0"/>
            </a:endParaRPr>
          </a:p>
        </p:txBody>
      </p:sp>
      <p:pic>
        <p:nvPicPr>
          <p:cNvPr id="10" name="図 9" descr="図形&#10;&#10;自動的に生成された説明">
            <a:extLst>
              <a:ext uri="{FF2B5EF4-FFF2-40B4-BE49-F238E27FC236}">
                <a16:creationId xmlns:a16="http://schemas.microsoft.com/office/drawing/2014/main" id="{22E8AD9F-7056-4AAE-ACE0-3CF0D6027987}"/>
              </a:ext>
            </a:extLst>
          </p:cNvPr>
          <p:cNvPicPr>
            <a:picLocks noChangeAspect="1"/>
          </p:cNvPicPr>
          <p:nvPr/>
        </p:nvPicPr>
        <p:blipFill>
          <a:blip r:embed="rId5"/>
          <a:stretch>
            <a:fillRect/>
          </a:stretch>
        </p:blipFill>
        <p:spPr>
          <a:xfrm>
            <a:off x="2624023" y="1046826"/>
            <a:ext cx="4621223" cy="3129399"/>
          </a:xfrm>
          <a:prstGeom prst="rect">
            <a:avLst/>
          </a:prstGeom>
        </p:spPr>
      </p:pic>
      <p:pic>
        <p:nvPicPr>
          <p:cNvPr id="37" name="KMjiku10%" descr="グラフ, ヒストグラム&#10;&#10;自動的に生成された説明">
            <a:extLst>
              <a:ext uri="{FF2B5EF4-FFF2-40B4-BE49-F238E27FC236}">
                <a16:creationId xmlns:a16="http://schemas.microsoft.com/office/drawing/2014/main" id="{300C8B42-AFFE-4AC4-9770-BB40489181AC}"/>
              </a:ext>
            </a:extLst>
          </p:cNvPr>
          <p:cNvPicPr>
            <a:picLocks noChangeAspect="1"/>
          </p:cNvPicPr>
          <p:nvPr/>
        </p:nvPicPr>
        <p:blipFill rotWithShape="1">
          <a:blip r:embed="rId6"/>
          <a:srcRect b="7162"/>
          <a:stretch/>
        </p:blipFill>
        <p:spPr>
          <a:xfrm>
            <a:off x="2798855" y="967275"/>
            <a:ext cx="4406880" cy="2937136"/>
          </a:xfrm>
          <a:prstGeom prst="rect">
            <a:avLst/>
          </a:prstGeom>
        </p:spPr>
      </p:pic>
      <p:sp>
        <p:nvSpPr>
          <p:cNvPr id="45" name="30day">
            <a:extLst>
              <a:ext uri="{FF2B5EF4-FFF2-40B4-BE49-F238E27FC236}">
                <a16:creationId xmlns:a16="http://schemas.microsoft.com/office/drawing/2014/main" id="{12579E1D-EC90-49B7-AAED-C4A8ABD68A97}"/>
              </a:ext>
            </a:extLst>
          </p:cNvPr>
          <p:cNvSpPr txBox="1"/>
          <p:nvPr/>
        </p:nvSpPr>
        <p:spPr>
          <a:xfrm>
            <a:off x="3465645" y="3641809"/>
            <a:ext cx="383438"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30</a:t>
            </a:r>
            <a:endParaRPr kumimoji="1" lang="ja-JP" altLang="en-US" sz="1400" dirty="0">
              <a:latin typeface="Arial" panose="020B0604020202020204" pitchFamily="34" charset="0"/>
              <a:cs typeface="Arial" panose="020B0604020202020204" pitchFamily="34" charset="0"/>
            </a:endParaRPr>
          </a:p>
        </p:txBody>
      </p:sp>
      <p:grpSp>
        <p:nvGrpSpPr>
          <p:cNvPr id="17" name="グループ化 16">
            <a:extLst>
              <a:ext uri="{FF2B5EF4-FFF2-40B4-BE49-F238E27FC236}">
                <a16:creationId xmlns:a16="http://schemas.microsoft.com/office/drawing/2014/main" id="{B792B5FF-C2CA-4D57-AE84-7E17D7127FAF}"/>
              </a:ext>
            </a:extLst>
          </p:cNvPr>
          <p:cNvGrpSpPr/>
          <p:nvPr/>
        </p:nvGrpSpPr>
        <p:grpSpPr>
          <a:xfrm>
            <a:off x="3347572" y="1049399"/>
            <a:ext cx="4260395" cy="2652683"/>
            <a:chOff x="3347572" y="1049399"/>
            <a:chExt cx="4260395" cy="2652683"/>
          </a:xfrm>
        </p:grpSpPr>
        <p:pic>
          <p:nvPicPr>
            <p:cNvPr id="14" name="図 13" descr="グラフ, 折れ線グラフ&#10;&#10;自動的に生成された説明">
              <a:extLst>
                <a:ext uri="{FF2B5EF4-FFF2-40B4-BE49-F238E27FC236}">
                  <a16:creationId xmlns:a16="http://schemas.microsoft.com/office/drawing/2014/main" id="{ECAE40B3-5A9F-4FE7-81E0-A13352BD794F}"/>
                </a:ext>
              </a:extLst>
            </p:cNvPr>
            <p:cNvPicPr>
              <a:picLocks noChangeAspect="1"/>
            </p:cNvPicPr>
            <p:nvPr/>
          </p:nvPicPr>
          <p:blipFill>
            <a:blip r:embed="rId7"/>
            <a:stretch>
              <a:fillRect/>
            </a:stretch>
          </p:blipFill>
          <p:spPr>
            <a:xfrm>
              <a:off x="3347572" y="1049399"/>
              <a:ext cx="3858163" cy="2614977"/>
            </a:xfrm>
            <a:prstGeom prst="rect">
              <a:avLst/>
            </a:prstGeom>
          </p:spPr>
        </p:pic>
        <p:sp>
          <p:nvSpPr>
            <p:cNvPr id="42" name="12M_3.20%">
              <a:extLst>
                <a:ext uri="{FF2B5EF4-FFF2-40B4-BE49-F238E27FC236}">
                  <a16:creationId xmlns:a16="http://schemas.microsoft.com/office/drawing/2014/main" id="{5FF8FFC0-BCC3-4DC6-92AA-76243741928D}"/>
                </a:ext>
              </a:extLst>
            </p:cNvPr>
            <p:cNvSpPr txBox="1"/>
            <p:nvPr/>
          </p:nvSpPr>
          <p:spPr>
            <a:xfrm>
              <a:off x="6843014" y="3332750"/>
              <a:ext cx="764953" cy="369332"/>
            </a:xfrm>
            <a:prstGeom prst="rect">
              <a:avLst/>
            </a:prstGeom>
            <a:noFill/>
          </p:spPr>
          <p:txBody>
            <a:bodyPr wrap="none" rtlCol="0">
              <a:spAutoFit/>
            </a:bodyPr>
            <a:lstStyle/>
            <a:p>
              <a:r>
                <a:rPr lang="en-US" altLang="ja-JP" b="1" dirty="0">
                  <a:solidFill>
                    <a:schemeClr val="tx2"/>
                  </a:solidFill>
                </a:rPr>
                <a:t>0.54%</a:t>
              </a:r>
              <a:endParaRPr lang="ja-JP" altLang="en-US" b="1" dirty="0">
                <a:solidFill>
                  <a:schemeClr val="tx2"/>
                </a:solidFill>
              </a:endParaRPr>
            </a:p>
          </p:txBody>
        </p:sp>
        <p:sp>
          <p:nvSpPr>
            <p:cNvPr id="43" name="HR_P value">
              <a:extLst>
                <a:ext uri="{FF2B5EF4-FFF2-40B4-BE49-F238E27FC236}">
                  <a16:creationId xmlns:a16="http://schemas.microsoft.com/office/drawing/2014/main" id="{2E132006-2229-4464-9818-F1A3909A3F6C}"/>
                </a:ext>
              </a:extLst>
            </p:cNvPr>
            <p:cNvSpPr txBox="1"/>
            <p:nvPr/>
          </p:nvSpPr>
          <p:spPr>
            <a:xfrm>
              <a:off x="3434201" y="1559851"/>
              <a:ext cx="2534668" cy="338554"/>
            </a:xfrm>
            <a:prstGeom prst="rect">
              <a:avLst/>
            </a:prstGeom>
            <a:noFill/>
          </p:spPr>
          <p:txBody>
            <a:bodyPr wrap="none" rtlCol="0">
              <a:spAutoFit/>
            </a:bodyPr>
            <a:lstStyle/>
            <a:p>
              <a:r>
                <a:rPr lang="en-US" altLang="ja-JP" sz="1600" b="1" dirty="0">
                  <a:solidFill>
                    <a:srgbClr val="0000FF"/>
                  </a:solidFill>
                </a:rPr>
                <a:t>HR 0.46, (95%CI, 0.23-0.94) </a:t>
              </a:r>
            </a:p>
          </p:txBody>
        </p:sp>
        <p:sp>
          <p:nvSpPr>
            <p:cNvPr id="44" name="1M_2.83%">
              <a:extLst>
                <a:ext uri="{FF2B5EF4-FFF2-40B4-BE49-F238E27FC236}">
                  <a16:creationId xmlns:a16="http://schemas.microsoft.com/office/drawing/2014/main" id="{F555CCB6-2D70-4B48-A012-AC047F99FA9F}"/>
                </a:ext>
              </a:extLst>
            </p:cNvPr>
            <p:cNvSpPr txBox="1"/>
            <p:nvPr/>
          </p:nvSpPr>
          <p:spPr>
            <a:xfrm>
              <a:off x="6843014" y="3125496"/>
              <a:ext cx="764953" cy="369332"/>
            </a:xfrm>
            <a:prstGeom prst="rect">
              <a:avLst/>
            </a:prstGeom>
            <a:noFill/>
          </p:spPr>
          <p:txBody>
            <a:bodyPr wrap="none" rtlCol="0">
              <a:spAutoFit/>
            </a:bodyPr>
            <a:lstStyle/>
            <a:p>
              <a:r>
                <a:rPr lang="en-US" altLang="ja-JP" b="1" dirty="0">
                  <a:solidFill>
                    <a:schemeClr val="accent2"/>
                  </a:solidFill>
                </a:rPr>
                <a:t>1.17%</a:t>
              </a:r>
              <a:endParaRPr lang="ja-JP" altLang="en-US" b="1" dirty="0">
                <a:solidFill>
                  <a:schemeClr val="accent2"/>
                </a:solidFill>
              </a:endParaRPr>
            </a:p>
          </p:txBody>
        </p:sp>
      </p:grpSp>
      <p:sp>
        <p:nvSpPr>
          <p:cNvPr id="4" name="タイトル 3">
            <a:extLst>
              <a:ext uri="{FF2B5EF4-FFF2-40B4-BE49-F238E27FC236}">
                <a16:creationId xmlns:a16="http://schemas.microsoft.com/office/drawing/2014/main" id="{0F2A638E-E939-4598-AF30-747058669580}"/>
              </a:ext>
            </a:extLst>
          </p:cNvPr>
          <p:cNvSpPr>
            <a:spLocks noGrp="1"/>
          </p:cNvSpPr>
          <p:nvPr>
            <p:ph type="title"/>
          </p:nvPr>
        </p:nvSpPr>
        <p:spPr>
          <a:xfrm>
            <a:off x="1430215" y="-5607"/>
            <a:ext cx="7772232" cy="917932"/>
          </a:xfrm>
        </p:spPr>
        <p:txBody>
          <a:bodyPr>
            <a:normAutofit fontScale="90000"/>
          </a:bodyPr>
          <a:lstStyle/>
          <a:p>
            <a:r>
              <a:rPr kumimoji="1" lang="en-US" altLang="ja-JP" dirty="0"/>
              <a:t>Major Secondary Bleeding Endpoint</a:t>
            </a:r>
            <a:br>
              <a:rPr kumimoji="1" lang="en-US" altLang="ja-JP" dirty="0"/>
            </a:br>
            <a:r>
              <a:rPr kumimoji="1" lang="en-US" altLang="ja-JP" sz="2400" dirty="0"/>
              <a:t>TIMI major/minor bleeding</a:t>
            </a:r>
            <a:endParaRPr kumimoji="1" lang="ja-JP" altLang="en-US" sz="2400" dirty="0"/>
          </a:p>
        </p:txBody>
      </p:sp>
      <p:graphicFrame>
        <p:nvGraphicFramePr>
          <p:cNvPr id="28" name="no at risk">
            <a:extLst>
              <a:ext uri="{FF2B5EF4-FFF2-40B4-BE49-F238E27FC236}">
                <a16:creationId xmlns:a16="http://schemas.microsoft.com/office/drawing/2014/main" id="{3F7A1C59-AFB1-4628-A0DA-8B69FD6EF5A0}"/>
              </a:ext>
            </a:extLst>
          </p:cNvPr>
          <p:cNvGraphicFramePr>
            <a:graphicFrameLocks noGrp="1"/>
          </p:cNvGraphicFramePr>
          <p:nvPr/>
        </p:nvGraphicFramePr>
        <p:xfrm>
          <a:off x="719205" y="4528800"/>
          <a:ext cx="6231285" cy="531495"/>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graphicFrame>
        <p:nvGraphicFramePr>
          <p:cNvPr id="22" name="no at risk 12M+1M">
            <a:extLst>
              <a:ext uri="{FF2B5EF4-FFF2-40B4-BE49-F238E27FC236}">
                <a16:creationId xmlns:a16="http://schemas.microsoft.com/office/drawing/2014/main" id="{CA10FDA9-00D5-4D35-9F15-FEBD564ACB73}"/>
              </a:ext>
            </a:extLst>
          </p:cNvPr>
          <p:cNvGraphicFramePr>
            <a:graphicFrameLocks noGrp="1"/>
          </p:cNvGraphicFramePr>
          <p:nvPr>
            <p:extLst>
              <p:ext uri="{D42A27DB-BD31-4B8C-83A1-F6EECF244321}">
                <p14:modId xmlns:p14="http://schemas.microsoft.com/office/powerpoint/2010/main" val="1451901405"/>
              </p:ext>
            </p:extLst>
          </p:nvPr>
        </p:nvGraphicFramePr>
        <p:xfrm>
          <a:off x="719207" y="4528854"/>
          <a:ext cx="6231285" cy="531495"/>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1603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1642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372928"/>
                  </a:ext>
                </a:extLst>
              </a:tr>
            </a:tbl>
          </a:graphicData>
        </a:graphic>
      </p:graphicFrame>
      <p:sp>
        <p:nvSpPr>
          <p:cNvPr id="13" name="cumulative incidence">
            <a:extLst>
              <a:ext uri="{FF2B5EF4-FFF2-40B4-BE49-F238E27FC236}">
                <a16:creationId xmlns:a16="http://schemas.microsoft.com/office/drawing/2014/main" id="{BB7D0D4A-2AFD-4D1F-A23D-1BC972BC79E7}"/>
              </a:ext>
            </a:extLst>
          </p:cNvPr>
          <p:cNvSpPr txBox="1"/>
          <p:nvPr/>
        </p:nvSpPr>
        <p:spPr>
          <a:xfrm rot="16200000">
            <a:off x="994974" y="2326527"/>
            <a:ext cx="2009846" cy="338554"/>
          </a:xfrm>
          <a:prstGeom prst="rect">
            <a:avLst/>
          </a:prstGeom>
          <a:noFill/>
        </p:spPr>
        <p:txBody>
          <a:bodyPr wrap="none" rtlCol="0">
            <a:spAutoFit/>
          </a:bodyPr>
          <a:lstStyle/>
          <a:p>
            <a:r>
              <a:rPr lang="en-US" altLang="ja-JP" sz="1600" b="1" dirty="0"/>
              <a:t>Cumulative Incidence</a:t>
            </a:r>
            <a:endParaRPr lang="ja-JP" altLang="en-US" sz="1600" b="1" dirty="0"/>
          </a:p>
        </p:txBody>
      </p:sp>
      <p:sp>
        <p:nvSpPr>
          <p:cNvPr id="23" name="days after index pci">
            <a:extLst>
              <a:ext uri="{FF2B5EF4-FFF2-40B4-BE49-F238E27FC236}">
                <a16:creationId xmlns:a16="http://schemas.microsoft.com/office/drawing/2014/main" id="{5BBC8D08-61BB-46DD-8F52-10BDE9DD7AD6}"/>
              </a:ext>
            </a:extLst>
          </p:cNvPr>
          <p:cNvSpPr txBox="1"/>
          <p:nvPr/>
        </p:nvSpPr>
        <p:spPr>
          <a:xfrm>
            <a:off x="3890963" y="4364533"/>
            <a:ext cx="1876860" cy="338554"/>
          </a:xfrm>
          <a:prstGeom prst="rect">
            <a:avLst/>
          </a:prstGeom>
          <a:noFill/>
        </p:spPr>
        <p:txBody>
          <a:bodyPr wrap="none" rtlCol="0">
            <a:spAutoFit/>
          </a:bodyPr>
          <a:lstStyle/>
          <a:p>
            <a:r>
              <a:rPr lang="en-US" altLang="ja-JP" sz="1600" b="1" dirty="0"/>
              <a:t>Days after index PCI</a:t>
            </a:r>
            <a:endParaRPr lang="ja-JP" altLang="en-US" sz="1600" b="1" dirty="0"/>
          </a:p>
        </p:txBody>
      </p:sp>
      <p:grpSp>
        <p:nvGrpSpPr>
          <p:cNvPr id="24" name="凡例">
            <a:extLst>
              <a:ext uri="{FF2B5EF4-FFF2-40B4-BE49-F238E27FC236}">
                <a16:creationId xmlns:a16="http://schemas.microsoft.com/office/drawing/2014/main" id="{8E9C7314-8906-496F-86D8-AF752185A7D5}"/>
              </a:ext>
            </a:extLst>
          </p:cNvPr>
          <p:cNvGrpSpPr/>
          <p:nvPr/>
        </p:nvGrpSpPr>
        <p:grpSpPr>
          <a:xfrm>
            <a:off x="5767823" y="1021038"/>
            <a:ext cx="1594491" cy="528191"/>
            <a:chOff x="5584248" y="1049079"/>
            <a:chExt cx="1594491" cy="528191"/>
          </a:xfrm>
        </p:grpSpPr>
        <p:grpSp>
          <p:nvGrpSpPr>
            <p:cNvPr id="27" name="12MDAPT　凡例">
              <a:extLst>
                <a:ext uri="{FF2B5EF4-FFF2-40B4-BE49-F238E27FC236}">
                  <a16:creationId xmlns:a16="http://schemas.microsoft.com/office/drawing/2014/main" id="{248F9FDA-567A-4534-8CFE-53C8DF4FBE05}"/>
                </a:ext>
              </a:extLst>
            </p:cNvPr>
            <p:cNvGrpSpPr/>
            <p:nvPr/>
          </p:nvGrpSpPr>
          <p:grpSpPr>
            <a:xfrm>
              <a:off x="5584248" y="1269493"/>
              <a:ext cx="1594491" cy="307777"/>
              <a:chOff x="5584248" y="1269493"/>
              <a:chExt cx="1594491" cy="307777"/>
            </a:xfrm>
          </p:grpSpPr>
          <p:cxnSp>
            <p:nvCxnSpPr>
              <p:cNvPr id="33" name="直線コネクタ 32">
                <a:extLst>
                  <a:ext uri="{FF2B5EF4-FFF2-40B4-BE49-F238E27FC236}">
                    <a16:creationId xmlns:a16="http://schemas.microsoft.com/office/drawing/2014/main" id="{7FBA8A95-3F42-4A1B-A33E-03EC5E313F68}"/>
                  </a:ext>
                </a:extLst>
              </p:cNvPr>
              <p:cNvCxnSpPr>
                <a:cxnSpLocks/>
              </p:cNvCxnSpPr>
              <p:nvPr/>
            </p:nvCxnSpPr>
            <p:spPr>
              <a:xfrm>
                <a:off x="5584248" y="1428692"/>
                <a:ext cx="25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CFC196EA-B7E9-44EA-B72C-E73CAC9E768A}"/>
                  </a:ext>
                </a:extLst>
              </p:cNvPr>
              <p:cNvSpPr txBox="1"/>
              <p:nvPr/>
            </p:nvSpPr>
            <p:spPr>
              <a:xfrm>
                <a:off x="5819071" y="1269493"/>
                <a:ext cx="1359668" cy="307777"/>
              </a:xfrm>
              <a:prstGeom prst="rect">
                <a:avLst/>
              </a:prstGeom>
              <a:noFill/>
            </p:spPr>
            <p:txBody>
              <a:bodyPr wrap="none" rtlCol="0">
                <a:spAutoFit/>
              </a:bodyPr>
              <a:lstStyle/>
              <a:p>
                <a:r>
                  <a:rPr kumimoji="1" lang="en-US" altLang="ja-JP" sz="1400" b="1" dirty="0"/>
                  <a:t>12-month DAPT</a:t>
                </a:r>
                <a:endParaRPr kumimoji="1" lang="ja-JP" altLang="en-US" sz="1400" b="1" dirty="0"/>
              </a:p>
            </p:txBody>
          </p:sp>
        </p:grpSp>
        <p:grpSp>
          <p:nvGrpSpPr>
            <p:cNvPr id="30" name="1MDAPT　凡例">
              <a:extLst>
                <a:ext uri="{FF2B5EF4-FFF2-40B4-BE49-F238E27FC236}">
                  <a16:creationId xmlns:a16="http://schemas.microsoft.com/office/drawing/2014/main" id="{3DFF7048-FEA2-4A64-888A-361FE52CE305}"/>
                </a:ext>
              </a:extLst>
            </p:cNvPr>
            <p:cNvGrpSpPr/>
            <p:nvPr/>
          </p:nvGrpSpPr>
          <p:grpSpPr>
            <a:xfrm>
              <a:off x="5584248" y="1049079"/>
              <a:ext cx="1506187" cy="307777"/>
              <a:chOff x="5584248" y="1049079"/>
              <a:chExt cx="1506187" cy="307777"/>
            </a:xfrm>
          </p:grpSpPr>
          <p:cxnSp>
            <p:nvCxnSpPr>
              <p:cNvPr id="31" name="直線コネクタ 30">
                <a:extLst>
                  <a:ext uri="{FF2B5EF4-FFF2-40B4-BE49-F238E27FC236}">
                    <a16:creationId xmlns:a16="http://schemas.microsoft.com/office/drawing/2014/main" id="{1192F8EC-356C-400A-A504-0B63E1A8BAC4}"/>
                  </a:ext>
                </a:extLst>
              </p:cNvPr>
              <p:cNvCxnSpPr>
                <a:cxnSpLocks/>
              </p:cNvCxnSpPr>
              <p:nvPr/>
            </p:nvCxnSpPr>
            <p:spPr>
              <a:xfrm>
                <a:off x="5584248" y="1202967"/>
                <a:ext cx="25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F346BC6F-2EC5-4574-B2E1-C83B41F01DC4}"/>
                  </a:ext>
                </a:extLst>
              </p:cNvPr>
              <p:cNvSpPr txBox="1"/>
              <p:nvPr/>
            </p:nvSpPr>
            <p:spPr>
              <a:xfrm>
                <a:off x="5822139" y="1049079"/>
                <a:ext cx="1268296" cy="307777"/>
              </a:xfrm>
              <a:prstGeom prst="rect">
                <a:avLst/>
              </a:prstGeom>
              <a:noFill/>
            </p:spPr>
            <p:txBody>
              <a:bodyPr wrap="none" rtlCol="0">
                <a:spAutoFit/>
              </a:bodyPr>
              <a:lstStyle/>
              <a:p>
                <a:r>
                  <a:rPr kumimoji="1" lang="en-US" altLang="ja-JP" sz="1400" b="1" dirty="0"/>
                  <a:t>1-month DAPT</a:t>
                </a:r>
                <a:endParaRPr kumimoji="1" lang="ja-JP" altLang="en-US" sz="1400" b="1" dirty="0"/>
              </a:p>
            </p:txBody>
          </p:sp>
        </p:grpSp>
      </p:grpSp>
      <p:pic>
        <p:nvPicPr>
          <p:cNvPr id="25" name="Picture 7" descr="A picture containing graphical user interface&#10;&#10;Description automatically generated">
            <a:extLst>
              <a:ext uri="{FF2B5EF4-FFF2-40B4-BE49-F238E27FC236}">
                <a16:creationId xmlns:a16="http://schemas.microsoft.com/office/drawing/2014/main" id="{90D4A052-4037-4B1E-BF32-28582AA8F34B}"/>
              </a:ext>
            </a:extLst>
          </p:cNvPr>
          <p:cNvPicPr>
            <a:picLocks noChangeAspect="1"/>
          </p:cNvPicPr>
          <p:nvPr/>
        </p:nvPicPr>
        <p:blipFill rotWithShape="1">
          <a:blip r:embed="rId8">
            <a:extLst>
              <a:ext uri="{28A0092B-C50C-407E-A947-70E740481C1C}">
                <a14:useLocalDpi xmlns:a14="http://schemas.microsoft.com/office/drawing/2010/main" val="0"/>
              </a:ext>
            </a:extLst>
          </a:blip>
          <a:srcRect l="3231" t="90075" r="78332" b="2665"/>
          <a:stretch/>
        </p:blipFill>
        <p:spPr>
          <a:xfrm>
            <a:off x="7362314" y="4715578"/>
            <a:ext cx="1685925" cy="373381"/>
          </a:xfrm>
          <a:prstGeom prst="rect">
            <a:avLst/>
          </a:prstGeom>
          <a:solidFill>
            <a:schemeClr val="accent2"/>
          </a:solidFill>
        </p:spPr>
      </p:pic>
    </p:spTree>
    <p:custDataLst>
      <p:tags r:id="rId1"/>
    </p:custDataLst>
    <p:extLst>
      <p:ext uri="{BB962C8B-B14F-4D97-AF65-F5344CB8AC3E}">
        <p14:creationId xmlns:p14="http://schemas.microsoft.com/office/powerpoint/2010/main" val="314729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グラフ 30">
            <a:extLst>
              <a:ext uri="{FF2B5EF4-FFF2-40B4-BE49-F238E27FC236}">
                <a16:creationId xmlns:a16="http://schemas.microsoft.com/office/drawing/2014/main" id="{BA7990D4-2AE5-4DE6-8524-C27B31FAC29C}"/>
              </a:ext>
            </a:extLst>
          </p:cNvPr>
          <p:cNvGraphicFramePr>
            <a:graphicFrameLocks/>
          </p:cNvGraphicFramePr>
          <p:nvPr>
            <p:extLst>
              <p:ext uri="{D42A27DB-BD31-4B8C-83A1-F6EECF244321}">
                <p14:modId xmlns:p14="http://schemas.microsoft.com/office/powerpoint/2010/main" val="2984676630"/>
              </p:ext>
            </p:extLst>
          </p:nvPr>
        </p:nvGraphicFramePr>
        <p:xfrm>
          <a:off x="402609" y="748893"/>
          <a:ext cx="8730758" cy="3014355"/>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9FEE33D4-F434-46A0-8A4C-AC3C0E859775}"/>
              </a:ext>
            </a:extLst>
          </p:cNvPr>
          <p:cNvSpPr>
            <a:spLocks noGrp="1"/>
          </p:cNvSpPr>
          <p:nvPr>
            <p:ph type="title"/>
          </p:nvPr>
        </p:nvSpPr>
        <p:spPr>
          <a:xfrm>
            <a:off x="981269" y="0"/>
            <a:ext cx="7960289" cy="781923"/>
          </a:xfrm>
        </p:spPr>
        <p:txBody>
          <a:bodyPr/>
          <a:lstStyle/>
          <a:p>
            <a:r>
              <a:rPr kumimoji="1" lang="en-US" altLang="ja-JP" dirty="0"/>
              <a:t>Clinical Outcomes at 1 year</a:t>
            </a:r>
            <a:endParaRPr kumimoji="1" lang="ja-JP" altLang="en-US" dirty="0"/>
          </a:p>
        </p:txBody>
      </p:sp>
      <p:sp>
        <p:nvSpPr>
          <p:cNvPr id="8" name="テキスト ボックス 1">
            <a:extLst>
              <a:ext uri="{FF2B5EF4-FFF2-40B4-BE49-F238E27FC236}">
                <a16:creationId xmlns:a16="http://schemas.microsoft.com/office/drawing/2014/main" id="{8DEEF9A7-B459-4975-8000-1B231344912B}"/>
              </a:ext>
            </a:extLst>
          </p:cNvPr>
          <p:cNvSpPr txBox="1"/>
          <p:nvPr/>
        </p:nvSpPr>
        <p:spPr>
          <a:xfrm>
            <a:off x="851732" y="1494847"/>
            <a:ext cx="1099477" cy="5634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1"/>
                </a:solidFill>
              </a:rPr>
              <a:t>1.49</a:t>
            </a:r>
          </a:p>
          <a:p>
            <a:pPr algn="ctr"/>
            <a:r>
              <a:rPr lang="en-US" sz="1600" b="1" dirty="0"/>
              <a:t>(0.83-2.67)</a:t>
            </a:r>
            <a:endParaRPr lang="en-US" sz="1600" b="1" dirty="0">
              <a:solidFill>
                <a:schemeClr val="tx1"/>
              </a:solidFill>
            </a:endParaRPr>
          </a:p>
        </p:txBody>
      </p:sp>
      <p:sp>
        <p:nvSpPr>
          <p:cNvPr id="17" name="テキスト ボックス 16">
            <a:extLst>
              <a:ext uri="{FF2B5EF4-FFF2-40B4-BE49-F238E27FC236}">
                <a16:creationId xmlns:a16="http://schemas.microsoft.com/office/drawing/2014/main" id="{7F85A2D1-5256-4665-8FE5-306E65B79FA1}"/>
              </a:ext>
            </a:extLst>
          </p:cNvPr>
          <p:cNvSpPr txBox="1"/>
          <p:nvPr/>
        </p:nvSpPr>
        <p:spPr>
          <a:xfrm>
            <a:off x="1031425" y="3648654"/>
            <a:ext cx="753732" cy="338554"/>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Death</a:t>
            </a:r>
          </a:p>
        </p:txBody>
      </p:sp>
      <p:sp>
        <p:nvSpPr>
          <p:cNvPr id="18" name="テキスト ボックス 17">
            <a:extLst>
              <a:ext uri="{FF2B5EF4-FFF2-40B4-BE49-F238E27FC236}">
                <a16:creationId xmlns:a16="http://schemas.microsoft.com/office/drawing/2014/main" id="{92507ED5-76BF-4128-B052-426E10520EF2}"/>
              </a:ext>
            </a:extLst>
          </p:cNvPr>
          <p:cNvSpPr txBox="1"/>
          <p:nvPr/>
        </p:nvSpPr>
        <p:spPr>
          <a:xfrm>
            <a:off x="3535775" y="3648654"/>
            <a:ext cx="413896" cy="338554"/>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MI</a:t>
            </a:r>
          </a:p>
        </p:txBody>
      </p:sp>
      <p:sp>
        <p:nvSpPr>
          <p:cNvPr id="19" name="テキスト ボックス 18">
            <a:extLst>
              <a:ext uri="{FF2B5EF4-FFF2-40B4-BE49-F238E27FC236}">
                <a16:creationId xmlns:a16="http://schemas.microsoft.com/office/drawing/2014/main" id="{D9ACE96A-D54D-4229-8A0E-35F406CB415B}"/>
              </a:ext>
            </a:extLst>
          </p:cNvPr>
          <p:cNvSpPr txBox="1"/>
          <p:nvPr/>
        </p:nvSpPr>
        <p:spPr>
          <a:xfrm>
            <a:off x="5608737" y="3648654"/>
            <a:ext cx="938077" cy="584775"/>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Definite</a:t>
            </a:r>
          </a:p>
          <a:p>
            <a:pPr algn="ctr"/>
            <a:r>
              <a:rPr kumimoji="1" lang="en-US" altLang="ja-JP" sz="1600" b="1" dirty="0">
                <a:latin typeface="Arial" panose="020B0604020202020204" pitchFamily="34" charset="0"/>
                <a:cs typeface="Arial" panose="020B0604020202020204" pitchFamily="34" charset="0"/>
              </a:rPr>
              <a:t> ST</a:t>
            </a:r>
          </a:p>
        </p:txBody>
      </p:sp>
      <p:sp>
        <p:nvSpPr>
          <p:cNvPr id="21" name="テキスト ボックス 20">
            <a:extLst>
              <a:ext uri="{FF2B5EF4-FFF2-40B4-BE49-F238E27FC236}">
                <a16:creationId xmlns:a16="http://schemas.microsoft.com/office/drawing/2014/main" id="{E43BE127-96F4-4EE1-84D1-993C6427F33A}"/>
              </a:ext>
            </a:extLst>
          </p:cNvPr>
          <p:cNvSpPr txBox="1"/>
          <p:nvPr/>
        </p:nvSpPr>
        <p:spPr>
          <a:xfrm>
            <a:off x="6834578" y="3648654"/>
            <a:ext cx="822661" cy="584775"/>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Any</a:t>
            </a:r>
            <a:br>
              <a:rPr kumimoji="1" lang="en-US" altLang="ja-JP" sz="1600" b="1" dirty="0">
                <a:latin typeface="Arial" panose="020B0604020202020204" pitchFamily="34" charset="0"/>
                <a:cs typeface="Arial" panose="020B0604020202020204" pitchFamily="34" charset="0"/>
              </a:rPr>
            </a:br>
            <a:r>
              <a:rPr kumimoji="1" lang="en-US" altLang="ja-JP" sz="1600" b="1" dirty="0">
                <a:latin typeface="Arial" panose="020B0604020202020204" pitchFamily="34" charset="0"/>
                <a:cs typeface="Arial" panose="020B0604020202020204" pitchFamily="34" charset="0"/>
              </a:rPr>
              <a:t>Stroke</a:t>
            </a:r>
          </a:p>
        </p:txBody>
      </p:sp>
      <p:sp>
        <p:nvSpPr>
          <p:cNvPr id="23" name="テキスト ボックス 22">
            <a:extLst>
              <a:ext uri="{FF2B5EF4-FFF2-40B4-BE49-F238E27FC236}">
                <a16:creationId xmlns:a16="http://schemas.microsoft.com/office/drawing/2014/main" id="{F133D291-BA85-4F97-9FC6-52A6866D7F35}"/>
              </a:ext>
            </a:extLst>
          </p:cNvPr>
          <p:cNvSpPr txBox="1"/>
          <p:nvPr/>
        </p:nvSpPr>
        <p:spPr>
          <a:xfrm>
            <a:off x="7849465" y="3648654"/>
            <a:ext cx="1117614" cy="584775"/>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BARC 3/5</a:t>
            </a:r>
          </a:p>
          <a:p>
            <a:pPr algn="ctr"/>
            <a:r>
              <a:rPr kumimoji="1" lang="en-US" altLang="ja-JP" sz="1600" b="1" dirty="0">
                <a:latin typeface="Arial" panose="020B0604020202020204" pitchFamily="34" charset="0"/>
                <a:cs typeface="Arial" panose="020B0604020202020204" pitchFamily="34" charset="0"/>
              </a:rPr>
              <a:t>Bleeding</a:t>
            </a:r>
          </a:p>
        </p:txBody>
      </p:sp>
      <p:sp>
        <p:nvSpPr>
          <p:cNvPr id="6" name="テキスト ボックス 5">
            <a:extLst>
              <a:ext uri="{FF2B5EF4-FFF2-40B4-BE49-F238E27FC236}">
                <a16:creationId xmlns:a16="http://schemas.microsoft.com/office/drawing/2014/main" id="{60F63161-04A1-4212-8CCE-F3828C8E1A62}"/>
              </a:ext>
            </a:extLst>
          </p:cNvPr>
          <p:cNvSpPr txBox="1"/>
          <p:nvPr/>
        </p:nvSpPr>
        <p:spPr>
          <a:xfrm>
            <a:off x="3767672" y="1156293"/>
            <a:ext cx="1918795" cy="338554"/>
          </a:xfrm>
          <a:prstGeom prst="rect">
            <a:avLst/>
          </a:prstGeom>
          <a:solidFill>
            <a:schemeClr val="bg1"/>
          </a:solidFill>
        </p:spPr>
        <p:txBody>
          <a:bodyPr wrap="none" rtlCol="0">
            <a:spAutoFit/>
          </a:bodyPr>
          <a:lstStyle/>
          <a:p>
            <a:r>
              <a:rPr kumimoji="1" lang="en-US" altLang="ja-JP" sz="1600" b="1" dirty="0"/>
              <a:t>Hazard ratio (95%CI)</a:t>
            </a:r>
            <a:endParaRPr kumimoji="1" lang="ja-JP" altLang="en-US" sz="1600" b="1" dirty="0"/>
          </a:p>
        </p:txBody>
      </p:sp>
      <p:sp>
        <p:nvSpPr>
          <p:cNvPr id="24" name="テキスト ボックス 1">
            <a:extLst>
              <a:ext uri="{FF2B5EF4-FFF2-40B4-BE49-F238E27FC236}">
                <a16:creationId xmlns:a16="http://schemas.microsoft.com/office/drawing/2014/main" id="{778FC357-A93B-4B72-9711-7D4193DAA3C2}"/>
              </a:ext>
            </a:extLst>
          </p:cNvPr>
          <p:cNvSpPr txBox="1"/>
          <p:nvPr/>
        </p:nvSpPr>
        <p:spPr>
          <a:xfrm>
            <a:off x="3186590" y="1494847"/>
            <a:ext cx="1099477" cy="5634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rgbClr val="0000FF"/>
                </a:solidFill>
              </a:rPr>
              <a:t>1.91</a:t>
            </a:r>
          </a:p>
          <a:p>
            <a:pPr algn="ctr"/>
            <a:r>
              <a:rPr lang="en-US" sz="1600" b="1" dirty="0">
                <a:solidFill>
                  <a:srgbClr val="0000FF"/>
                </a:solidFill>
              </a:rPr>
              <a:t>(1.06-3.44)</a:t>
            </a:r>
          </a:p>
        </p:txBody>
      </p:sp>
      <p:sp>
        <p:nvSpPr>
          <p:cNvPr id="26" name="テキスト ボックス 1">
            <a:extLst>
              <a:ext uri="{FF2B5EF4-FFF2-40B4-BE49-F238E27FC236}">
                <a16:creationId xmlns:a16="http://schemas.microsoft.com/office/drawing/2014/main" id="{8999DD8B-BBB9-4C61-AB8D-EDD22C2F37ED}"/>
              </a:ext>
            </a:extLst>
          </p:cNvPr>
          <p:cNvSpPr txBox="1"/>
          <p:nvPr/>
        </p:nvSpPr>
        <p:spPr>
          <a:xfrm>
            <a:off x="5521448" y="1494847"/>
            <a:ext cx="1099477" cy="5634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1"/>
                </a:solidFill>
              </a:rPr>
              <a:t>2.29</a:t>
            </a:r>
          </a:p>
          <a:p>
            <a:pPr algn="ctr"/>
            <a:r>
              <a:rPr lang="en-US" sz="1600" b="1" dirty="0"/>
              <a:t>(0.70-7.42)</a:t>
            </a:r>
            <a:endParaRPr lang="en-US" sz="1600" b="1" dirty="0">
              <a:solidFill>
                <a:schemeClr val="tx1"/>
              </a:solidFill>
            </a:endParaRPr>
          </a:p>
        </p:txBody>
      </p:sp>
      <p:sp>
        <p:nvSpPr>
          <p:cNvPr id="27" name="テキスト ボックス 1">
            <a:extLst>
              <a:ext uri="{FF2B5EF4-FFF2-40B4-BE49-F238E27FC236}">
                <a16:creationId xmlns:a16="http://schemas.microsoft.com/office/drawing/2014/main" id="{79A4CF7B-6D39-43AB-BA89-3CC079355F91}"/>
              </a:ext>
            </a:extLst>
          </p:cNvPr>
          <p:cNvSpPr txBox="1"/>
          <p:nvPr/>
        </p:nvSpPr>
        <p:spPr>
          <a:xfrm>
            <a:off x="6688877" y="1494847"/>
            <a:ext cx="1099477" cy="5634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1"/>
                </a:solidFill>
              </a:rPr>
              <a:t>1.38</a:t>
            </a:r>
          </a:p>
          <a:p>
            <a:pPr algn="ctr"/>
            <a:r>
              <a:rPr lang="en-US" sz="1600" b="1" dirty="0"/>
              <a:t>(0.63-3.00)</a:t>
            </a:r>
            <a:endParaRPr lang="en-US" sz="1600" b="1" dirty="0">
              <a:solidFill>
                <a:schemeClr val="tx1"/>
              </a:solidFill>
            </a:endParaRPr>
          </a:p>
        </p:txBody>
      </p:sp>
      <p:sp>
        <p:nvSpPr>
          <p:cNvPr id="29" name="テキスト ボックス 1">
            <a:extLst>
              <a:ext uri="{FF2B5EF4-FFF2-40B4-BE49-F238E27FC236}">
                <a16:creationId xmlns:a16="http://schemas.microsoft.com/office/drawing/2014/main" id="{C5F4073B-8D9C-47F3-8137-D5DDB6C28743}"/>
              </a:ext>
            </a:extLst>
          </p:cNvPr>
          <p:cNvSpPr txBox="1"/>
          <p:nvPr/>
        </p:nvSpPr>
        <p:spPr>
          <a:xfrm>
            <a:off x="7856308" y="1494847"/>
            <a:ext cx="1099477" cy="5634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rgbClr val="0000FF"/>
                </a:solidFill>
              </a:rPr>
              <a:t>0.41</a:t>
            </a:r>
          </a:p>
          <a:p>
            <a:pPr algn="ctr"/>
            <a:r>
              <a:rPr lang="en-US" sz="1600" b="1" dirty="0">
                <a:solidFill>
                  <a:srgbClr val="0000FF"/>
                </a:solidFill>
              </a:rPr>
              <a:t>(0.20-0.83)</a:t>
            </a:r>
          </a:p>
        </p:txBody>
      </p:sp>
      <p:pic>
        <p:nvPicPr>
          <p:cNvPr id="25" name="Picture 7" descr="A picture containing graphical user interface&#10;&#10;Description automatically generated">
            <a:extLst>
              <a:ext uri="{FF2B5EF4-FFF2-40B4-BE49-F238E27FC236}">
                <a16:creationId xmlns:a16="http://schemas.microsoft.com/office/drawing/2014/main" id="{7DAE9596-B891-48E4-8249-BE56712A0338}"/>
              </a:ext>
            </a:extLst>
          </p:cNvPr>
          <p:cNvPicPr>
            <a:picLocks noChangeAspect="1"/>
          </p:cNvPicPr>
          <p:nvPr/>
        </p:nvPicPr>
        <p:blipFill rotWithShape="1">
          <a:blip r:embed="rId4">
            <a:extLst>
              <a:ext uri="{28A0092B-C50C-407E-A947-70E740481C1C}">
                <a14:useLocalDpi xmlns:a14="http://schemas.microsoft.com/office/drawing/2010/main" val="0"/>
              </a:ext>
            </a:extLst>
          </a:blip>
          <a:srcRect l="3231" t="90075" r="78332" b="2665"/>
          <a:stretch/>
        </p:blipFill>
        <p:spPr>
          <a:xfrm>
            <a:off x="152399" y="4759165"/>
            <a:ext cx="1685925" cy="373381"/>
          </a:xfrm>
          <a:prstGeom prst="rect">
            <a:avLst/>
          </a:prstGeom>
          <a:solidFill>
            <a:schemeClr val="accent2"/>
          </a:solidFill>
        </p:spPr>
      </p:pic>
      <p:pic>
        <p:nvPicPr>
          <p:cNvPr id="30" name="Picture 7" descr="A picture containing graphical user interface&#10;&#10;Description automatically generated">
            <a:extLst>
              <a:ext uri="{FF2B5EF4-FFF2-40B4-BE49-F238E27FC236}">
                <a16:creationId xmlns:a16="http://schemas.microsoft.com/office/drawing/2014/main" id="{08C74D78-973E-4D31-B3E4-5B36F67CF7AE}"/>
              </a:ext>
            </a:extLst>
          </p:cNvPr>
          <p:cNvPicPr>
            <a:picLocks noChangeAspect="1"/>
          </p:cNvPicPr>
          <p:nvPr/>
        </p:nvPicPr>
        <p:blipFill rotWithShape="1">
          <a:blip r:embed="rId4">
            <a:extLst>
              <a:ext uri="{28A0092B-C50C-407E-A947-70E740481C1C}">
                <a14:useLocalDpi xmlns:a14="http://schemas.microsoft.com/office/drawing/2010/main" val="0"/>
              </a:ext>
            </a:extLst>
          </a:blip>
          <a:srcRect l="21583" t="92205" b="4925"/>
          <a:stretch/>
        </p:blipFill>
        <p:spPr>
          <a:xfrm>
            <a:off x="1895475" y="4881563"/>
            <a:ext cx="7170420" cy="147637"/>
          </a:xfrm>
          <a:prstGeom prst="rect">
            <a:avLst/>
          </a:prstGeom>
          <a:solidFill>
            <a:schemeClr val="accent2"/>
          </a:solidFill>
        </p:spPr>
      </p:pic>
      <p:sp>
        <p:nvSpPr>
          <p:cNvPr id="32" name="テキスト ボックス 1">
            <a:extLst>
              <a:ext uri="{FF2B5EF4-FFF2-40B4-BE49-F238E27FC236}">
                <a16:creationId xmlns:a16="http://schemas.microsoft.com/office/drawing/2014/main" id="{965C42CA-22CD-47D8-A04C-F44D5AA6678C}"/>
              </a:ext>
            </a:extLst>
          </p:cNvPr>
          <p:cNvSpPr txBox="1"/>
          <p:nvPr/>
        </p:nvSpPr>
        <p:spPr>
          <a:xfrm>
            <a:off x="572134" y="989886"/>
            <a:ext cx="328635" cy="38307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tx1"/>
                </a:solidFill>
              </a:rPr>
              <a:t>%</a:t>
            </a:r>
          </a:p>
        </p:txBody>
      </p:sp>
      <p:sp>
        <p:nvSpPr>
          <p:cNvPr id="35" name="テキスト ボックス 1">
            <a:extLst>
              <a:ext uri="{FF2B5EF4-FFF2-40B4-BE49-F238E27FC236}">
                <a16:creationId xmlns:a16="http://schemas.microsoft.com/office/drawing/2014/main" id="{F4062043-6427-4497-A0F3-858BF485CA1B}"/>
              </a:ext>
            </a:extLst>
          </p:cNvPr>
          <p:cNvSpPr txBox="1"/>
          <p:nvPr/>
        </p:nvSpPr>
        <p:spPr>
          <a:xfrm>
            <a:off x="2019161" y="1494847"/>
            <a:ext cx="1099477" cy="5634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i="0" u="none" strike="noStrike" dirty="0">
                <a:solidFill>
                  <a:srgbClr val="000000"/>
                </a:solidFill>
                <a:effectLst/>
                <a:latin typeface="+mj-lt"/>
                <a:ea typeface="游ゴシック" panose="020B0400000000000000" pitchFamily="50" charset="-128"/>
                <a:cs typeface="Arial" panose="020B0604020202020204" pitchFamily="34" charset="0"/>
              </a:rPr>
              <a:t>1.01</a:t>
            </a:r>
          </a:p>
          <a:p>
            <a:pPr algn="ctr"/>
            <a:r>
              <a:rPr lang="en-US" altLang="ja-JP" sz="1600" b="1" i="0" u="none" strike="noStrike" dirty="0">
                <a:solidFill>
                  <a:srgbClr val="000000"/>
                </a:solidFill>
                <a:effectLst/>
                <a:latin typeface="+mj-lt"/>
                <a:ea typeface="游ゴシック" panose="020B0400000000000000" pitchFamily="50" charset="-128"/>
                <a:cs typeface="Arial" panose="020B0604020202020204" pitchFamily="34" charset="0"/>
              </a:rPr>
              <a:t>(0.42-2.43)</a:t>
            </a:r>
            <a:r>
              <a:rPr lang="ja-JP" altLang="en-US" sz="1600" b="1" dirty="0">
                <a:latin typeface="+mj-lt"/>
                <a:cs typeface="Arial" panose="020B0604020202020204" pitchFamily="34" charset="0"/>
              </a:rPr>
              <a:t> </a:t>
            </a:r>
            <a:endParaRPr lang="en-US" sz="1600" b="1" dirty="0">
              <a:solidFill>
                <a:srgbClr val="0000FF"/>
              </a:solidFill>
              <a:latin typeface="+mj-lt"/>
              <a:cs typeface="Arial" panose="020B0604020202020204" pitchFamily="34" charset="0"/>
            </a:endParaRPr>
          </a:p>
        </p:txBody>
      </p:sp>
      <p:sp>
        <p:nvSpPr>
          <p:cNvPr id="36" name="テキスト ボックス 35">
            <a:extLst>
              <a:ext uri="{FF2B5EF4-FFF2-40B4-BE49-F238E27FC236}">
                <a16:creationId xmlns:a16="http://schemas.microsoft.com/office/drawing/2014/main" id="{531D8775-0164-4A0C-B442-3C50FF5DFD22}"/>
              </a:ext>
            </a:extLst>
          </p:cNvPr>
          <p:cNvSpPr txBox="1"/>
          <p:nvPr/>
        </p:nvSpPr>
        <p:spPr>
          <a:xfrm>
            <a:off x="2025153" y="3648654"/>
            <a:ext cx="1072730" cy="338554"/>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CV death</a:t>
            </a:r>
          </a:p>
        </p:txBody>
      </p:sp>
      <p:sp>
        <p:nvSpPr>
          <p:cNvPr id="33" name="テキスト ボックス 32">
            <a:extLst>
              <a:ext uri="{FF2B5EF4-FFF2-40B4-BE49-F238E27FC236}">
                <a16:creationId xmlns:a16="http://schemas.microsoft.com/office/drawing/2014/main" id="{AD3A7A57-C4BE-4F67-9D2B-6F69E16A327B}"/>
              </a:ext>
            </a:extLst>
          </p:cNvPr>
          <p:cNvSpPr txBox="1"/>
          <p:nvPr/>
        </p:nvSpPr>
        <p:spPr>
          <a:xfrm>
            <a:off x="4360265" y="3648654"/>
            <a:ext cx="1090362" cy="738664"/>
          </a:xfrm>
          <a:prstGeom prst="rect">
            <a:avLst/>
          </a:prstGeom>
          <a:noFill/>
        </p:spPr>
        <p:txBody>
          <a:bodyPr wrap="none" rtlCol="0">
            <a:spAutoFit/>
          </a:bodyPr>
          <a:lstStyle/>
          <a:p>
            <a:pPr algn="ctr"/>
            <a:r>
              <a:rPr kumimoji="1" lang="en-US" altLang="ja-JP" sz="1400" b="1" dirty="0">
                <a:latin typeface="Arial" panose="020B0604020202020204" pitchFamily="34" charset="0"/>
                <a:cs typeface="Arial" panose="020B0604020202020204" pitchFamily="34" charset="0"/>
              </a:rPr>
              <a:t>Large MI</a:t>
            </a:r>
          </a:p>
          <a:p>
            <a:pPr algn="ctr"/>
            <a:r>
              <a:rPr kumimoji="1" lang="en-US" altLang="ja-JP" sz="1400" b="1" dirty="0">
                <a:latin typeface="Arial" panose="020B0604020202020204" pitchFamily="34" charset="0"/>
                <a:cs typeface="Arial" panose="020B0604020202020204" pitchFamily="34" charset="0"/>
              </a:rPr>
              <a:t>(CKMB</a:t>
            </a:r>
            <a:br>
              <a:rPr kumimoji="1" lang="en-US" altLang="ja-JP" sz="1400" b="1" dirty="0">
                <a:latin typeface="Arial" panose="020B0604020202020204" pitchFamily="34" charset="0"/>
                <a:cs typeface="Arial" panose="020B0604020202020204" pitchFamily="34" charset="0"/>
              </a:rPr>
            </a:br>
            <a:r>
              <a:rPr kumimoji="1" lang="en-US" altLang="ja-JP" sz="1400" b="1" dirty="0">
                <a:latin typeface="Arial" panose="020B0604020202020204" pitchFamily="34" charset="0"/>
                <a:cs typeface="Arial" panose="020B0604020202020204" pitchFamily="34" charset="0"/>
              </a:rPr>
              <a:t>&gt;=10*ULN)</a:t>
            </a:r>
          </a:p>
        </p:txBody>
      </p:sp>
      <p:sp>
        <p:nvSpPr>
          <p:cNvPr id="34" name="テキスト ボックス 1">
            <a:extLst>
              <a:ext uri="{FF2B5EF4-FFF2-40B4-BE49-F238E27FC236}">
                <a16:creationId xmlns:a16="http://schemas.microsoft.com/office/drawing/2014/main" id="{969221BE-27A7-487E-B6DF-04202DC547B1}"/>
              </a:ext>
            </a:extLst>
          </p:cNvPr>
          <p:cNvSpPr txBox="1"/>
          <p:nvPr/>
        </p:nvSpPr>
        <p:spPr>
          <a:xfrm>
            <a:off x="4354019" y="1494847"/>
            <a:ext cx="1099477" cy="5634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1"/>
                </a:solidFill>
              </a:rPr>
              <a:t>1.53</a:t>
            </a:r>
            <a:br>
              <a:rPr lang="en-US" sz="1600" b="1" dirty="0">
                <a:solidFill>
                  <a:schemeClr val="tx1"/>
                </a:solidFill>
              </a:rPr>
            </a:br>
            <a:r>
              <a:rPr lang="en-US" sz="1600" b="1" dirty="0">
                <a:solidFill>
                  <a:schemeClr val="tx1"/>
                </a:solidFill>
              </a:rPr>
              <a:t>(0.43-5.43)</a:t>
            </a:r>
          </a:p>
        </p:txBody>
      </p:sp>
      <p:sp>
        <p:nvSpPr>
          <p:cNvPr id="3" name="テキスト ボックス 2">
            <a:extLst>
              <a:ext uri="{FF2B5EF4-FFF2-40B4-BE49-F238E27FC236}">
                <a16:creationId xmlns:a16="http://schemas.microsoft.com/office/drawing/2014/main" id="{D57006E8-D389-4053-A48E-2DEF2F954324}"/>
              </a:ext>
            </a:extLst>
          </p:cNvPr>
          <p:cNvSpPr txBox="1"/>
          <p:nvPr/>
        </p:nvSpPr>
        <p:spPr>
          <a:xfrm>
            <a:off x="920157" y="2215475"/>
            <a:ext cx="548548" cy="338554"/>
          </a:xfrm>
          <a:prstGeom prst="rect">
            <a:avLst/>
          </a:prstGeom>
          <a:noFill/>
        </p:spPr>
        <p:txBody>
          <a:bodyPr wrap="none" rtlCol="0">
            <a:spAutoFit/>
          </a:bodyPr>
          <a:lstStyle/>
          <a:p>
            <a:r>
              <a:rPr kumimoji="1" lang="en-US" altLang="ja-JP" sz="1600" b="1" dirty="0"/>
              <a:t>1.38</a:t>
            </a:r>
            <a:endParaRPr kumimoji="1" lang="ja-JP" altLang="en-US" sz="1600" b="1" dirty="0"/>
          </a:p>
        </p:txBody>
      </p:sp>
      <p:sp>
        <p:nvSpPr>
          <p:cNvPr id="28" name="テキスト ボックス 27">
            <a:extLst>
              <a:ext uri="{FF2B5EF4-FFF2-40B4-BE49-F238E27FC236}">
                <a16:creationId xmlns:a16="http://schemas.microsoft.com/office/drawing/2014/main" id="{2C4280C9-B6B7-4893-A4FD-B01BF1B30A44}"/>
              </a:ext>
            </a:extLst>
          </p:cNvPr>
          <p:cNvSpPr txBox="1"/>
          <p:nvPr/>
        </p:nvSpPr>
        <p:spPr>
          <a:xfrm>
            <a:off x="1314427" y="2556441"/>
            <a:ext cx="551754" cy="338554"/>
          </a:xfrm>
          <a:prstGeom prst="rect">
            <a:avLst/>
          </a:prstGeom>
          <a:noFill/>
        </p:spPr>
        <p:txBody>
          <a:bodyPr wrap="none" rtlCol="0">
            <a:spAutoFit/>
          </a:bodyPr>
          <a:lstStyle/>
          <a:p>
            <a:r>
              <a:rPr kumimoji="1" lang="en-US" altLang="ja-JP" sz="1600" b="1" dirty="0"/>
              <a:t>0.92</a:t>
            </a:r>
            <a:endParaRPr kumimoji="1" lang="ja-JP" altLang="en-US" sz="1600" b="1" dirty="0"/>
          </a:p>
        </p:txBody>
      </p:sp>
      <p:sp>
        <p:nvSpPr>
          <p:cNvPr id="37" name="テキスト ボックス 36">
            <a:extLst>
              <a:ext uri="{FF2B5EF4-FFF2-40B4-BE49-F238E27FC236}">
                <a16:creationId xmlns:a16="http://schemas.microsoft.com/office/drawing/2014/main" id="{FBD00595-5C05-4946-9EB5-1BB073E50109}"/>
              </a:ext>
            </a:extLst>
          </p:cNvPr>
          <p:cNvSpPr txBox="1"/>
          <p:nvPr/>
        </p:nvSpPr>
        <p:spPr>
          <a:xfrm>
            <a:off x="2086382" y="2889736"/>
            <a:ext cx="551754" cy="338554"/>
          </a:xfrm>
          <a:prstGeom prst="rect">
            <a:avLst/>
          </a:prstGeom>
          <a:noFill/>
        </p:spPr>
        <p:txBody>
          <a:bodyPr wrap="none" rtlCol="0">
            <a:spAutoFit/>
          </a:bodyPr>
          <a:lstStyle/>
          <a:p>
            <a:r>
              <a:rPr kumimoji="1" lang="en-US" altLang="ja-JP" sz="1600" b="1" dirty="0"/>
              <a:t>0.49</a:t>
            </a:r>
            <a:endParaRPr kumimoji="1" lang="ja-JP" altLang="en-US" sz="1600" b="1" dirty="0"/>
          </a:p>
        </p:txBody>
      </p:sp>
      <p:sp>
        <p:nvSpPr>
          <p:cNvPr id="38" name="テキスト ボックス 37">
            <a:extLst>
              <a:ext uri="{FF2B5EF4-FFF2-40B4-BE49-F238E27FC236}">
                <a16:creationId xmlns:a16="http://schemas.microsoft.com/office/drawing/2014/main" id="{E337366B-5FB2-448F-A404-0E3C1BE88ED2}"/>
              </a:ext>
            </a:extLst>
          </p:cNvPr>
          <p:cNvSpPr txBox="1"/>
          <p:nvPr/>
        </p:nvSpPr>
        <p:spPr>
          <a:xfrm>
            <a:off x="2481433" y="2895602"/>
            <a:ext cx="551754" cy="338554"/>
          </a:xfrm>
          <a:prstGeom prst="rect">
            <a:avLst/>
          </a:prstGeom>
          <a:noFill/>
        </p:spPr>
        <p:txBody>
          <a:bodyPr wrap="none" rtlCol="0">
            <a:spAutoFit/>
          </a:bodyPr>
          <a:lstStyle/>
          <a:p>
            <a:r>
              <a:rPr kumimoji="1" lang="en-US" altLang="ja-JP" sz="1600" b="1" dirty="0"/>
              <a:t>0.49</a:t>
            </a:r>
            <a:endParaRPr kumimoji="1" lang="ja-JP" altLang="en-US" sz="1600" b="1" dirty="0"/>
          </a:p>
        </p:txBody>
      </p:sp>
      <p:sp>
        <p:nvSpPr>
          <p:cNvPr id="39" name="テキスト ボックス 38">
            <a:extLst>
              <a:ext uri="{FF2B5EF4-FFF2-40B4-BE49-F238E27FC236}">
                <a16:creationId xmlns:a16="http://schemas.microsoft.com/office/drawing/2014/main" id="{D59E06F5-C82D-4B85-97DB-56DB1C232964}"/>
              </a:ext>
            </a:extLst>
          </p:cNvPr>
          <p:cNvSpPr txBox="1"/>
          <p:nvPr/>
        </p:nvSpPr>
        <p:spPr>
          <a:xfrm>
            <a:off x="3255813" y="2073981"/>
            <a:ext cx="551754" cy="338554"/>
          </a:xfrm>
          <a:prstGeom prst="rect">
            <a:avLst/>
          </a:prstGeom>
          <a:noFill/>
        </p:spPr>
        <p:txBody>
          <a:bodyPr wrap="none" rtlCol="0">
            <a:spAutoFit/>
          </a:bodyPr>
          <a:lstStyle/>
          <a:p>
            <a:r>
              <a:rPr kumimoji="1" lang="en-US" altLang="ja-JP" sz="1600" b="1" dirty="0"/>
              <a:t>1.59</a:t>
            </a:r>
            <a:endParaRPr kumimoji="1" lang="ja-JP" altLang="en-US" sz="1600" b="1" dirty="0"/>
          </a:p>
        </p:txBody>
      </p:sp>
      <p:sp>
        <p:nvSpPr>
          <p:cNvPr id="40" name="テキスト ボックス 39">
            <a:extLst>
              <a:ext uri="{FF2B5EF4-FFF2-40B4-BE49-F238E27FC236}">
                <a16:creationId xmlns:a16="http://schemas.microsoft.com/office/drawing/2014/main" id="{8AA325B6-01BD-47FB-BA9A-23B046C9A82C}"/>
              </a:ext>
            </a:extLst>
          </p:cNvPr>
          <p:cNvSpPr txBox="1"/>
          <p:nvPr/>
        </p:nvSpPr>
        <p:spPr>
          <a:xfrm>
            <a:off x="3648439" y="2630148"/>
            <a:ext cx="551754" cy="338554"/>
          </a:xfrm>
          <a:prstGeom prst="rect">
            <a:avLst/>
          </a:prstGeom>
          <a:noFill/>
        </p:spPr>
        <p:txBody>
          <a:bodyPr wrap="none" rtlCol="0">
            <a:spAutoFit/>
          </a:bodyPr>
          <a:lstStyle/>
          <a:p>
            <a:r>
              <a:rPr kumimoji="1" lang="en-US" altLang="ja-JP" sz="1600" b="1" dirty="0"/>
              <a:t>0.85</a:t>
            </a:r>
            <a:endParaRPr kumimoji="1" lang="ja-JP" altLang="en-US" sz="1600" b="1" dirty="0"/>
          </a:p>
        </p:txBody>
      </p:sp>
      <p:sp>
        <p:nvSpPr>
          <p:cNvPr id="41" name="テキスト ボックス 40">
            <a:extLst>
              <a:ext uri="{FF2B5EF4-FFF2-40B4-BE49-F238E27FC236}">
                <a16:creationId xmlns:a16="http://schemas.microsoft.com/office/drawing/2014/main" id="{4D816099-A251-4715-ADBB-C41E03AC5971}"/>
              </a:ext>
            </a:extLst>
          </p:cNvPr>
          <p:cNvSpPr txBox="1"/>
          <p:nvPr/>
        </p:nvSpPr>
        <p:spPr>
          <a:xfrm>
            <a:off x="4425244" y="3020600"/>
            <a:ext cx="551754" cy="338554"/>
          </a:xfrm>
          <a:prstGeom prst="rect">
            <a:avLst/>
          </a:prstGeom>
          <a:noFill/>
        </p:spPr>
        <p:txBody>
          <a:bodyPr wrap="none" rtlCol="0">
            <a:spAutoFit/>
          </a:bodyPr>
          <a:lstStyle/>
          <a:p>
            <a:r>
              <a:rPr kumimoji="1" lang="en-US" altLang="ja-JP" sz="1600" b="1" dirty="0"/>
              <a:t>0.31</a:t>
            </a:r>
            <a:endParaRPr kumimoji="1" lang="ja-JP" altLang="en-US" sz="1600" b="1" dirty="0"/>
          </a:p>
        </p:txBody>
      </p:sp>
      <p:sp>
        <p:nvSpPr>
          <p:cNvPr id="42" name="テキスト ボックス 41">
            <a:extLst>
              <a:ext uri="{FF2B5EF4-FFF2-40B4-BE49-F238E27FC236}">
                <a16:creationId xmlns:a16="http://schemas.microsoft.com/office/drawing/2014/main" id="{CD1541D5-E488-4255-8E55-682855F4B548}"/>
              </a:ext>
            </a:extLst>
          </p:cNvPr>
          <p:cNvSpPr txBox="1"/>
          <p:nvPr/>
        </p:nvSpPr>
        <p:spPr>
          <a:xfrm>
            <a:off x="4815445" y="3112368"/>
            <a:ext cx="551754" cy="338554"/>
          </a:xfrm>
          <a:prstGeom prst="rect">
            <a:avLst/>
          </a:prstGeom>
          <a:noFill/>
        </p:spPr>
        <p:txBody>
          <a:bodyPr wrap="none" rtlCol="0">
            <a:spAutoFit/>
          </a:bodyPr>
          <a:lstStyle/>
          <a:p>
            <a:r>
              <a:rPr kumimoji="1" lang="en-US" altLang="ja-JP" sz="1600" b="1" dirty="0"/>
              <a:t>0.20</a:t>
            </a:r>
            <a:endParaRPr kumimoji="1" lang="ja-JP" altLang="en-US" sz="1600" b="1" dirty="0"/>
          </a:p>
        </p:txBody>
      </p:sp>
      <p:sp>
        <p:nvSpPr>
          <p:cNvPr id="43" name="テキスト ボックス 42">
            <a:extLst>
              <a:ext uri="{FF2B5EF4-FFF2-40B4-BE49-F238E27FC236}">
                <a16:creationId xmlns:a16="http://schemas.microsoft.com/office/drawing/2014/main" id="{9F1E09E5-98A5-46AD-96F2-3DB037B3CAAA}"/>
              </a:ext>
            </a:extLst>
          </p:cNvPr>
          <p:cNvSpPr txBox="1"/>
          <p:nvPr/>
        </p:nvSpPr>
        <p:spPr>
          <a:xfrm>
            <a:off x="5982451" y="3112368"/>
            <a:ext cx="551754" cy="338554"/>
          </a:xfrm>
          <a:prstGeom prst="rect">
            <a:avLst/>
          </a:prstGeom>
          <a:noFill/>
        </p:spPr>
        <p:txBody>
          <a:bodyPr wrap="none" rtlCol="0">
            <a:spAutoFit/>
          </a:bodyPr>
          <a:lstStyle/>
          <a:p>
            <a:r>
              <a:rPr kumimoji="1" lang="en-US" altLang="ja-JP" sz="1600" b="1" dirty="0"/>
              <a:t>0.20</a:t>
            </a:r>
            <a:endParaRPr kumimoji="1" lang="ja-JP" altLang="en-US" sz="1600" b="1" dirty="0"/>
          </a:p>
        </p:txBody>
      </p:sp>
      <p:sp>
        <p:nvSpPr>
          <p:cNvPr id="44" name="テキスト ボックス 43">
            <a:extLst>
              <a:ext uri="{FF2B5EF4-FFF2-40B4-BE49-F238E27FC236}">
                <a16:creationId xmlns:a16="http://schemas.microsoft.com/office/drawing/2014/main" id="{B89FC0B1-5DA4-42CB-AA3F-2DC104702F2C}"/>
              </a:ext>
            </a:extLst>
          </p:cNvPr>
          <p:cNvSpPr txBox="1"/>
          <p:nvPr/>
        </p:nvSpPr>
        <p:spPr>
          <a:xfrm>
            <a:off x="5594675" y="2914166"/>
            <a:ext cx="551754" cy="338554"/>
          </a:xfrm>
          <a:prstGeom prst="rect">
            <a:avLst/>
          </a:prstGeom>
          <a:noFill/>
        </p:spPr>
        <p:txBody>
          <a:bodyPr wrap="none" rtlCol="0">
            <a:spAutoFit/>
          </a:bodyPr>
          <a:lstStyle/>
          <a:p>
            <a:r>
              <a:rPr kumimoji="1" lang="en-US" altLang="ja-JP" sz="1600" b="1" dirty="0"/>
              <a:t>0.45</a:t>
            </a:r>
            <a:endParaRPr kumimoji="1" lang="ja-JP" altLang="en-US" sz="1600" b="1" dirty="0"/>
          </a:p>
        </p:txBody>
      </p:sp>
      <p:sp>
        <p:nvSpPr>
          <p:cNvPr id="45" name="テキスト ボックス 44">
            <a:extLst>
              <a:ext uri="{FF2B5EF4-FFF2-40B4-BE49-F238E27FC236}">
                <a16:creationId xmlns:a16="http://schemas.microsoft.com/office/drawing/2014/main" id="{2AE6E969-18C9-4D04-8C87-8937080B33A9}"/>
              </a:ext>
            </a:extLst>
          </p:cNvPr>
          <p:cNvSpPr txBox="1"/>
          <p:nvPr/>
        </p:nvSpPr>
        <p:spPr>
          <a:xfrm>
            <a:off x="6764106" y="2713635"/>
            <a:ext cx="551754" cy="338554"/>
          </a:xfrm>
          <a:prstGeom prst="rect">
            <a:avLst/>
          </a:prstGeom>
          <a:noFill/>
        </p:spPr>
        <p:txBody>
          <a:bodyPr wrap="none" rtlCol="0">
            <a:spAutoFit/>
          </a:bodyPr>
          <a:lstStyle/>
          <a:p>
            <a:r>
              <a:rPr kumimoji="1" lang="en-US" altLang="ja-JP" sz="1600" b="1" dirty="0"/>
              <a:t>0.73</a:t>
            </a:r>
            <a:endParaRPr kumimoji="1" lang="ja-JP" altLang="en-US" sz="1600" b="1" dirty="0"/>
          </a:p>
        </p:txBody>
      </p:sp>
      <p:sp>
        <p:nvSpPr>
          <p:cNvPr id="46" name="テキスト ボックス 45">
            <a:extLst>
              <a:ext uri="{FF2B5EF4-FFF2-40B4-BE49-F238E27FC236}">
                <a16:creationId xmlns:a16="http://schemas.microsoft.com/office/drawing/2014/main" id="{9D7D5C0B-C71E-466C-99B3-C9CEA617C739}"/>
              </a:ext>
            </a:extLst>
          </p:cNvPr>
          <p:cNvSpPr txBox="1"/>
          <p:nvPr/>
        </p:nvSpPr>
        <p:spPr>
          <a:xfrm>
            <a:off x="7149457" y="2851323"/>
            <a:ext cx="551754" cy="338554"/>
          </a:xfrm>
          <a:prstGeom prst="rect">
            <a:avLst/>
          </a:prstGeom>
          <a:noFill/>
        </p:spPr>
        <p:txBody>
          <a:bodyPr wrap="none" rtlCol="0">
            <a:spAutoFit/>
          </a:bodyPr>
          <a:lstStyle/>
          <a:p>
            <a:r>
              <a:rPr kumimoji="1" lang="en-US" altLang="ja-JP" sz="1600" b="1" dirty="0"/>
              <a:t>0.54</a:t>
            </a:r>
            <a:endParaRPr kumimoji="1" lang="ja-JP" altLang="en-US" sz="1600" b="1" dirty="0"/>
          </a:p>
        </p:txBody>
      </p:sp>
      <p:sp>
        <p:nvSpPr>
          <p:cNvPr id="47" name="テキスト ボックス 46">
            <a:extLst>
              <a:ext uri="{FF2B5EF4-FFF2-40B4-BE49-F238E27FC236}">
                <a16:creationId xmlns:a16="http://schemas.microsoft.com/office/drawing/2014/main" id="{0E68BD3C-01FF-494A-AF8A-7DC533CDBE39}"/>
              </a:ext>
            </a:extLst>
          </p:cNvPr>
          <p:cNvSpPr txBox="1"/>
          <p:nvPr/>
        </p:nvSpPr>
        <p:spPr>
          <a:xfrm>
            <a:off x="7933537" y="2849772"/>
            <a:ext cx="551754" cy="338554"/>
          </a:xfrm>
          <a:prstGeom prst="rect">
            <a:avLst/>
          </a:prstGeom>
          <a:noFill/>
        </p:spPr>
        <p:txBody>
          <a:bodyPr wrap="none" rtlCol="0">
            <a:spAutoFit/>
          </a:bodyPr>
          <a:lstStyle/>
          <a:p>
            <a:r>
              <a:rPr kumimoji="1" lang="en-US" altLang="ja-JP" sz="1600" b="1" dirty="0"/>
              <a:t>0.54</a:t>
            </a:r>
            <a:endParaRPr kumimoji="1" lang="ja-JP" altLang="en-US" sz="1600" b="1" dirty="0"/>
          </a:p>
        </p:txBody>
      </p:sp>
      <p:sp>
        <p:nvSpPr>
          <p:cNvPr id="48" name="テキスト ボックス 47">
            <a:extLst>
              <a:ext uri="{FF2B5EF4-FFF2-40B4-BE49-F238E27FC236}">
                <a16:creationId xmlns:a16="http://schemas.microsoft.com/office/drawing/2014/main" id="{EBC23459-3FE0-47B3-BE58-7A9F2EE37F36}"/>
              </a:ext>
            </a:extLst>
          </p:cNvPr>
          <p:cNvSpPr txBox="1"/>
          <p:nvPr/>
        </p:nvSpPr>
        <p:spPr>
          <a:xfrm>
            <a:off x="8316462" y="2292401"/>
            <a:ext cx="551754" cy="338554"/>
          </a:xfrm>
          <a:prstGeom prst="rect">
            <a:avLst/>
          </a:prstGeom>
          <a:noFill/>
        </p:spPr>
        <p:txBody>
          <a:bodyPr wrap="none" rtlCol="0">
            <a:spAutoFit/>
          </a:bodyPr>
          <a:lstStyle/>
          <a:p>
            <a:r>
              <a:rPr kumimoji="1" lang="en-US" altLang="ja-JP" sz="1600" b="1" dirty="0"/>
              <a:t>1.31</a:t>
            </a:r>
            <a:endParaRPr kumimoji="1" lang="ja-JP" altLang="en-US" sz="1600" b="1" dirty="0"/>
          </a:p>
        </p:txBody>
      </p:sp>
      <p:sp>
        <p:nvSpPr>
          <p:cNvPr id="50" name="cumulative incidence">
            <a:extLst>
              <a:ext uri="{FF2B5EF4-FFF2-40B4-BE49-F238E27FC236}">
                <a16:creationId xmlns:a16="http://schemas.microsoft.com/office/drawing/2014/main" id="{A03F5BB2-96D1-4103-8E27-F0834BE1D7D2}"/>
              </a:ext>
            </a:extLst>
          </p:cNvPr>
          <p:cNvSpPr txBox="1"/>
          <p:nvPr/>
        </p:nvSpPr>
        <p:spPr>
          <a:xfrm rot="16200000">
            <a:off x="-698432" y="2296939"/>
            <a:ext cx="2009846" cy="338554"/>
          </a:xfrm>
          <a:prstGeom prst="rect">
            <a:avLst/>
          </a:prstGeom>
          <a:noFill/>
        </p:spPr>
        <p:txBody>
          <a:bodyPr wrap="none" rtlCol="0">
            <a:spAutoFit/>
          </a:bodyPr>
          <a:lstStyle/>
          <a:p>
            <a:r>
              <a:rPr lang="en-US" altLang="ja-JP" sz="1600" b="1" dirty="0"/>
              <a:t>Cumulative Incidence</a:t>
            </a:r>
            <a:endParaRPr lang="ja-JP" altLang="en-US" sz="1600" b="1" dirty="0"/>
          </a:p>
        </p:txBody>
      </p:sp>
    </p:spTree>
    <p:extLst>
      <p:ext uri="{BB962C8B-B14F-4D97-AF65-F5344CB8AC3E}">
        <p14:creationId xmlns:p14="http://schemas.microsoft.com/office/powerpoint/2010/main" val="282143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8D6C3C6-F2D5-4C67-A9E3-43CC0E0913F1}"/>
              </a:ext>
            </a:extLst>
          </p:cNvPr>
          <p:cNvSpPr/>
          <p:nvPr/>
        </p:nvSpPr>
        <p:spPr>
          <a:xfrm>
            <a:off x="0" y="802030"/>
            <a:ext cx="9144000" cy="434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9760B126-3ED3-4243-9DE7-D5081A473210}"/>
              </a:ext>
            </a:extLst>
          </p:cNvPr>
          <p:cNvSpPr>
            <a:spLocks noGrp="1"/>
          </p:cNvSpPr>
          <p:nvPr>
            <p:ph type="title"/>
          </p:nvPr>
        </p:nvSpPr>
        <p:spPr>
          <a:xfrm>
            <a:off x="1512281" y="-21547"/>
            <a:ext cx="7631719" cy="781923"/>
          </a:xfrm>
        </p:spPr>
        <p:txBody>
          <a:bodyPr>
            <a:noAutofit/>
          </a:bodyPr>
          <a:lstStyle/>
          <a:p>
            <a:r>
              <a:rPr kumimoji="1" lang="en-US" altLang="ja-JP" sz="2500" dirty="0"/>
              <a:t>Comparison</a:t>
            </a:r>
            <a:br>
              <a:rPr kumimoji="1" lang="en-US" altLang="ja-JP" sz="2500" dirty="0"/>
            </a:br>
            <a:r>
              <a:rPr kumimoji="1" lang="en-US" altLang="ja-JP" sz="2500" dirty="0"/>
              <a:t>between STOPDAPT-2 and STOPDAPT-2 ACS</a:t>
            </a:r>
            <a:endParaRPr kumimoji="1" lang="ja-JP" altLang="en-US" sz="2500" dirty="0"/>
          </a:p>
        </p:txBody>
      </p:sp>
      <p:graphicFrame>
        <p:nvGraphicFramePr>
          <p:cNvPr id="5" name="表 4">
            <a:extLst>
              <a:ext uri="{FF2B5EF4-FFF2-40B4-BE49-F238E27FC236}">
                <a16:creationId xmlns:a16="http://schemas.microsoft.com/office/drawing/2014/main" id="{2DB65C24-34E0-4CB2-B0F9-3533FD193E01}"/>
              </a:ext>
            </a:extLst>
          </p:cNvPr>
          <p:cNvGraphicFramePr>
            <a:graphicFrameLocks noGrp="1"/>
          </p:cNvGraphicFramePr>
          <p:nvPr>
            <p:extLst>
              <p:ext uri="{D42A27DB-BD31-4B8C-83A1-F6EECF244321}">
                <p14:modId xmlns:p14="http://schemas.microsoft.com/office/powerpoint/2010/main" val="1501595983"/>
              </p:ext>
            </p:extLst>
          </p:nvPr>
        </p:nvGraphicFramePr>
        <p:xfrm>
          <a:off x="120560" y="1271878"/>
          <a:ext cx="8932001" cy="3101340"/>
        </p:xfrm>
        <a:graphic>
          <a:graphicData uri="http://schemas.openxmlformats.org/drawingml/2006/table">
            <a:tbl>
              <a:tblPr/>
              <a:tblGrid>
                <a:gridCol w="2556666">
                  <a:extLst>
                    <a:ext uri="{9D8B030D-6E8A-4147-A177-3AD203B41FA5}">
                      <a16:colId xmlns:a16="http://schemas.microsoft.com/office/drawing/2014/main" val="1252203310"/>
                    </a:ext>
                  </a:extLst>
                </a:gridCol>
                <a:gridCol w="665634">
                  <a:extLst>
                    <a:ext uri="{9D8B030D-6E8A-4147-A177-3AD203B41FA5}">
                      <a16:colId xmlns:a16="http://schemas.microsoft.com/office/drawing/2014/main" val="1813948637"/>
                    </a:ext>
                  </a:extLst>
                </a:gridCol>
                <a:gridCol w="605696">
                  <a:extLst>
                    <a:ext uri="{9D8B030D-6E8A-4147-A177-3AD203B41FA5}">
                      <a16:colId xmlns:a16="http://schemas.microsoft.com/office/drawing/2014/main" val="2825320735"/>
                    </a:ext>
                  </a:extLst>
                </a:gridCol>
                <a:gridCol w="665634">
                  <a:extLst>
                    <a:ext uri="{9D8B030D-6E8A-4147-A177-3AD203B41FA5}">
                      <a16:colId xmlns:a16="http://schemas.microsoft.com/office/drawing/2014/main" val="1950740146"/>
                    </a:ext>
                  </a:extLst>
                </a:gridCol>
                <a:gridCol w="605696">
                  <a:extLst>
                    <a:ext uri="{9D8B030D-6E8A-4147-A177-3AD203B41FA5}">
                      <a16:colId xmlns:a16="http://schemas.microsoft.com/office/drawing/2014/main" val="866632251"/>
                    </a:ext>
                  </a:extLst>
                </a:gridCol>
                <a:gridCol w="1398109">
                  <a:extLst>
                    <a:ext uri="{9D8B030D-6E8A-4147-A177-3AD203B41FA5}">
                      <a16:colId xmlns:a16="http://schemas.microsoft.com/office/drawing/2014/main" val="2535086425"/>
                    </a:ext>
                  </a:extLst>
                </a:gridCol>
                <a:gridCol w="1238317">
                  <a:extLst>
                    <a:ext uri="{9D8B030D-6E8A-4147-A177-3AD203B41FA5}">
                      <a16:colId xmlns:a16="http://schemas.microsoft.com/office/drawing/2014/main" val="1584758024"/>
                    </a:ext>
                  </a:extLst>
                </a:gridCol>
                <a:gridCol w="1196249">
                  <a:extLst>
                    <a:ext uri="{9D8B030D-6E8A-4147-A177-3AD203B41FA5}">
                      <a16:colId xmlns:a16="http://schemas.microsoft.com/office/drawing/2014/main" val="3488627929"/>
                    </a:ext>
                  </a:extLst>
                </a:gridCol>
              </a:tblGrid>
              <a:tr h="213360">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endParaRPr lang="ja-JP" altLang="en-US" sz="14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sz="1400" b="1" i="0" u="none" strike="noStrike" dirty="0">
                          <a:solidFill>
                            <a:srgbClr val="000000"/>
                          </a:solidFill>
                          <a:effectLst/>
                          <a:latin typeface="Calibri" panose="020F0502020204030204" pitchFamily="34" charset="0"/>
                          <a:ea typeface="游ゴシック" panose="020B0400000000000000" pitchFamily="50" charset="-128"/>
                        </a:rPr>
                        <a:t>N of event/Total (incidence %)</a:t>
                      </a:r>
                    </a:p>
                  </a:txBody>
                  <a:tcPr marL="0" marR="0" marT="0" marB="0"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tcPr>
                </a:tc>
                <a:tc hMerge="1">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en-US" sz="140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tcPr>
                </a:tc>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en-US" sz="140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1400" b="1" i="0" u="none" strike="noStrike" dirty="0">
                          <a:solidFill>
                            <a:srgbClr val="000000"/>
                          </a:solidFill>
                          <a:effectLst/>
                          <a:latin typeface="Calibri" panose="020F0502020204030204" pitchFamily="34" charset="0"/>
                          <a:ea typeface="游ゴシック" panose="020B0400000000000000" pitchFamily="50" charset="-128"/>
                        </a:rPr>
                        <a:t>HR (95%CI)</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1400" b="1" i="0" u="none" strike="noStrike" dirty="0">
                          <a:solidFill>
                            <a:srgbClr val="000000"/>
                          </a:solidFill>
                          <a:effectLst/>
                          <a:latin typeface="Calibri" panose="020F0502020204030204" pitchFamily="34" charset="0"/>
                          <a:ea typeface="游ゴシック" panose="020B0400000000000000" pitchFamily="50" charset="-128"/>
                        </a:rPr>
                        <a:t>Post-hoc actual</a:t>
                      </a:r>
                      <a:br>
                        <a:rPr lang="en-US" altLang="ja-JP" sz="1400" b="1" i="0" u="none" strike="noStrike" dirty="0">
                          <a:solidFill>
                            <a:srgbClr val="000000"/>
                          </a:solidFill>
                          <a:effectLst/>
                          <a:latin typeface="Calibri" panose="020F0502020204030204" pitchFamily="34" charset="0"/>
                          <a:ea typeface="游ゴシック" panose="020B0400000000000000" pitchFamily="50" charset="-128"/>
                        </a:rPr>
                      </a:br>
                      <a:r>
                        <a:rPr lang="en-US" altLang="ja-JP" sz="1400" b="1" i="0" u="none" strike="noStrike" dirty="0">
                          <a:solidFill>
                            <a:srgbClr val="000000"/>
                          </a:solidFill>
                          <a:effectLst/>
                          <a:latin typeface="Calibri" panose="020F0502020204030204" pitchFamily="34" charset="0"/>
                          <a:ea typeface="游ゴシック" panose="020B0400000000000000" pitchFamily="50" charset="-128"/>
                        </a:rPr>
                        <a:t>stat. power*</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1709119"/>
                  </a:ext>
                </a:extLst>
              </a:tr>
              <a:tr h="213360">
                <a:tc vMerge="1">
                  <a:txBody>
                    <a:bodyPr/>
                    <a:lstStyle/>
                    <a:p>
                      <a:endParaRPr kumimoji="1" lang="ja-JP" altLang="en-US"/>
                    </a:p>
                  </a:txBody>
                  <a:tcPr/>
                </a:tc>
                <a:tc grid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400" b="1" i="0" u="none" strike="noStrike" dirty="0">
                          <a:solidFill>
                            <a:srgbClr val="000000"/>
                          </a:solidFill>
                          <a:effectLst/>
                          <a:latin typeface="Calibri" panose="020F0502020204030204" pitchFamily="34" charset="0"/>
                          <a:ea typeface="游ゴシック" panose="020B0400000000000000" pitchFamily="50" charset="-128"/>
                        </a:rPr>
                        <a:t>1-month DAPT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tc>
                <a:tc grid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400" b="1" i="0" u="none" strike="noStrike" dirty="0">
                          <a:solidFill>
                            <a:srgbClr val="000000"/>
                          </a:solidFill>
                          <a:effectLst/>
                          <a:latin typeface="Calibri" panose="020F0502020204030204" pitchFamily="34" charset="0"/>
                          <a:ea typeface="游ゴシック" panose="020B0400000000000000" pitchFamily="50" charset="-128"/>
                        </a:rPr>
                        <a:t>12-month DAPT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12452034"/>
                  </a:ext>
                </a:extLst>
              </a:tr>
              <a:tr h="92369">
                <a:tc>
                  <a:txBody>
                    <a:bodyPr/>
                    <a:lstStyle/>
                    <a:p>
                      <a:pPr algn="l" fontAlgn="ctr"/>
                      <a:r>
                        <a:rPr lang="en-US" sz="1400" b="1" i="0" u="none" strike="noStrike" dirty="0">
                          <a:solidFill>
                            <a:srgbClr val="000000"/>
                          </a:solidFill>
                          <a:effectLst/>
                          <a:latin typeface="+mj-lt"/>
                          <a:ea typeface="游ゴシック" panose="020B0400000000000000" pitchFamily="50" charset="-128"/>
                          <a:cs typeface="Arial" panose="020B0604020202020204" pitchFamily="34" charset="0"/>
                        </a:rPr>
                        <a:t>Primary endpoint</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3679376"/>
                  </a:ext>
                </a:extLst>
              </a:tr>
              <a:tr h="94091">
                <a:tc>
                  <a:txBody>
                    <a:bodyPr/>
                    <a:lstStyle/>
                    <a:p>
                      <a:pPr algn="l" fontAlgn="ctr"/>
                      <a:r>
                        <a:rPr lang="en-US" sz="1400" b="0" i="0" u="none" strike="noStrike" dirty="0">
                          <a:solidFill>
                            <a:srgbClr val="000000"/>
                          </a:solidFill>
                          <a:effectLst/>
                          <a:latin typeface="Calibri" panose="020F0502020204030204" pitchFamily="34" charset="0"/>
                          <a:ea typeface="游ゴシック" panose="020B0400000000000000" pitchFamily="50" charset="-128"/>
                        </a:rPr>
                        <a:t>STOPDAPT-2 (</a:t>
                      </a: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N=3009)</a:t>
                      </a:r>
                      <a:endParaRPr lang="en-US" sz="14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35/1500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(2.37%)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55/1509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(3.72%)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FF"/>
                          </a:solidFill>
                          <a:effectLst/>
                          <a:latin typeface="+mj-lt"/>
                          <a:ea typeface="游ゴシック" panose="020B0400000000000000" pitchFamily="50" charset="-128"/>
                        </a:rPr>
                        <a:t>0.64 (0.42-0.98)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mj-lt"/>
                          <a:ea typeface="游ゴシック" panose="020B0400000000000000" pitchFamily="50" charset="-128"/>
                        </a:rPr>
                        <a:t>    77%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678381"/>
                  </a:ext>
                </a:extLst>
              </a:tr>
              <a:tr h="94091">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Present study (N=4136)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65/2058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(3.20%)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58/2078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1" i="0" u="sng" strike="noStrike" dirty="0">
                          <a:solidFill>
                            <a:srgbClr val="000000"/>
                          </a:solidFill>
                          <a:effectLst/>
                          <a:latin typeface="Calibri" panose="020F0502020204030204" pitchFamily="34" charset="0"/>
                          <a:ea typeface="游ゴシック" panose="020B0400000000000000" pitchFamily="50" charset="-128"/>
                        </a:rPr>
                        <a:t>(2.83%)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mj-lt"/>
                          <a:ea typeface="游ゴシック" panose="020B0400000000000000" pitchFamily="50" charset="-128"/>
                        </a:rPr>
                        <a:t>1.14 (0.80-1.62)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mj-lt"/>
                          <a:ea typeface="游ゴシック" panose="020B0400000000000000" pitchFamily="50" charset="-128"/>
                        </a:rPr>
                        <a:t>    78%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1064880"/>
                  </a:ext>
                </a:extLst>
              </a:tr>
              <a:tr h="94091">
                <a:tc>
                  <a:txBody>
                    <a:bodyPr/>
                    <a:lstStyle/>
                    <a:p>
                      <a:pPr algn="l" fontAlgn="ctr"/>
                      <a:endParaRPr lang="en-US" sz="1400" b="1"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930502"/>
                  </a:ext>
                </a:extLst>
              </a:tr>
              <a:tr h="94091">
                <a:tc>
                  <a:txBody>
                    <a:bodyPr/>
                    <a:lstStyle/>
                    <a:p>
                      <a:pPr algn="l" fontAlgn="ctr"/>
                      <a:r>
                        <a:rPr lang="en-US" sz="1400" b="1" i="0" u="none" strike="noStrike" dirty="0">
                          <a:solidFill>
                            <a:srgbClr val="000000"/>
                          </a:solidFill>
                          <a:effectLst/>
                          <a:latin typeface="+mj-lt"/>
                          <a:ea typeface="游ゴシック" panose="020B0400000000000000" pitchFamily="50" charset="-128"/>
                          <a:cs typeface="Arial" panose="020B0604020202020204" pitchFamily="34" charset="0"/>
                        </a:rPr>
                        <a:t>Major secondary CV endpoint</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5340293"/>
                  </a:ext>
                </a:extLst>
              </a:tr>
              <a:tr h="94091">
                <a:tc>
                  <a:txBody>
                    <a:bodyPr/>
                    <a:lstStyle/>
                    <a:p>
                      <a:pPr algn="l" fontAlgn="ctr"/>
                      <a:r>
                        <a:rPr lang="en-US" sz="1400" b="0" i="0" u="none" strike="noStrike" dirty="0">
                          <a:solidFill>
                            <a:srgbClr val="000000"/>
                          </a:solidFill>
                          <a:effectLst/>
                          <a:latin typeface="Calibri" panose="020F0502020204030204" pitchFamily="34" charset="0"/>
                          <a:ea typeface="游ゴシック" panose="020B0400000000000000" pitchFamily="50" charset="-128"/>
                        </a:rPr>
                        <a:t>STOPDAPT-2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29/1500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(1.96%)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37/1509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(2.55%)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mj-lt"/>
                          <a:ea typeface="游ゴシック" panose="020B0400000000000000" pitchFamily="50" charset="-128"/>
                        </a:rPr>
                        <a:t>0.79 (0.49-1.29)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1" i="0" u="none" strike="noStrike" dirty="0">
                          <a:solidFill>
                            <a:srgbClr val="000000"/>
                          </a:solidFill>
                          <a:effectLst/>
                          <a:latin typeface="+mj-lt"/>
                          <a:ea typeface="游ゴシック" panose="020B0400000000000000" pitchFamily="50" charset="-128"/>
                        </a:rPr>
                        <a:t>    </a:t>
                      </a:r>
                      <a:r>
                        <a:rPr lang="en-US" altLang="ja-JP" sz="1400" b="1" i="0" u="sng" strike="noStrike" dirty="0">
                          <a:solidFill>
                            <a:srgbClr val="000000"/>
                          </a:solidFill>
                          <a:effectLst/>
                          <a:latin typeface="+mj-lt"/>
                          <a:ea typeface="游ゴシック" panose="020B0400000000000000" pitchFamily="50" charset="-128"/>
                        </a:rPr>
                        <a:t>60%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1675604"/>
                  </a:ext>
                </a:extLst>
              </a:tr>
              <a:tr h="94091">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Present study </a:t>
                      </a:r>
                      <a:endParaRPr lang="en-US" sz="14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56/2058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(2.76%)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38/2078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1" i="0" u="sng" strike="noStrike" dirty="0">
                          <a:solidFill>
                            <a:srgbClr val="000000"/>
                          </a:solidFill>
                          <a:effectLst/>
                          <a:latin typeface="Calibri" panose="020F0502020204030204" pitchFamily="34" charset="0"/>
                          <a:ea typeface="游ゴシック" panose="020B0400000000000000" pitchFamily="50" charset="-128"/>
                        </a:rPr>
                        <a:t>(1.86%)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mj-lt"/>
                          <a:ea typeface="游ゴシック" panose="020B0400000000000000" pitchFamily="50" charset="-128"/>
                        </a:rPr>
                        <a:t>1.50 (0.99-2.26)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1" i="0" u="none" strike="noStrike" dirty="0">
                          <a:solidFill>
                            <a:srgbClr val="000000"/>
                          </a:solidFill>
                          <a:effectLst/>
                          <a:latin typeface="+mj-lt"/>
                          <a:ea typeface="游ゴシック" panose="020B0400000000000000" pitchFamily="50" charset="-128"/>
                        </a:rPr>
                        <a:t>    </a:t>
                      </a:r>
                      <a:r>
                        <a:rPr lang="en-US" altLang="ja-JP" sz="1400" b="1" i="0" u="sng" strike="noStrike" dirty="0">
                          <a:solidFill>
                            <a:srgbClr val="000000"/>
                          </a:solidFill>
                          <a:effectLst/>
                          <a:latin typeface="+mj-lt"/>
                          <a:ea typeface="游ゴシック" panose="020B0400000000000000" pitchFamily="50" charset="-128"/>
                        </a:rPr>
                        <a:t>60%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8782948"/>
                  </a:ext>
                </a:extLst>
              </a:tr>
              <a:tr h="94091">
                <a:tc>
                  <a:txBody>
                    <a:bodyPr/>
                    <a:lstStyle/>
                    <a:p>
                      <a:pPr algn="l" fontAlgn="ctr"/>
                      <a:endParaRPr lang="en-US" sz="1400" b="1"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5659179"/>
                  </a:ext>
                </a:extLst>
              </a:tr>
              <a:tr h="94091">
                <a:tc gridSpan="2">
                  <a:txBody>
                    <a:bodyPr/>
                    <a:lstStyle/>
                    <a:p>
                      <a:pPr algn="l" fontAlgn="ctr"/>
                      <a:r>
                        <a:rPr lang="en-US" sz="1400" b="1" i="0" u="none" strike="noStrike" dirty="0">
                          <a:solidFill>
                            <a:srgbClr val="000000"/>
                          </a:solidFill>
                          <a:effectLst/>
                          <a:latin typeface="+mj-lt"/>
                          <a:ea typeface="游ゴシック" panose="020B0400000000000000" pitchFamily="50" charset="-128"/>
                          <a:cs typeface="Arial" panose="020B0604020202020204" pitchFamily="34" charset="0"/>
                        </a:rPr>
                        <a:t>Major secondary Bleeding endpoint</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ja-JP" altLang="en-US" sz="12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7983047"/>
                  </a:ext>
                </a:extLst>
              </a:tr>
              <a:tr h="94091">
                <a:tc>
                  <a:txBody>
                    <a:bodyPr/>
                    <a:lstStyle/>
                    <a:p>
                      <a:pPr algn="l" fontAlgn="ctr"/>
                      <a:r>
                        <a:rPr lang="en-US" sz="1400" b="0" i="0" u="none" strike="noStrike" dirty="0">
                          <a:solidFill>
                            <a:srgbClr val="000000"/>
                          </a:solidFill>
                          <a:effectLst/>
                          <a:latin typeface="Calibri" panose="020F0502020204030204" pitchFamily="34" charset="0"/>
                          <a:ea typeface="游ゴシック" panose="020B0400000000000000" pitchFamily="50" charset="-128"/>
                        </a:rPr>
                        <a:t>STOPDAPT-2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6/1500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(0.41%)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23/1509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(1.54%)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FF"/>
                          </a:solidFill>
                          <a:effectLst/>
                          <a:latin typeface="+mj-lt"/>
                          <a:ea typeface="游ゴシック" panose="020B0400000000000000" pitchFamily="50" charset="-128"/>
                        </a:rPr>
                        <a:t>0.26 (0.11-0.64)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mj-lt"/>
                          <a:ea typeface="游ゴシック" panose="020B0400000000000000" pitchFamily="50" charset="-128"/>
                        </a:rPr>
                        <a:t>    89%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7967610"/>
                  </a:ext>
                </a:extLst>
              </a:tr>
              <a:tr h="94091">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Present study </a:t>
                      </a:r>
                      <a:endParaRPr lang="en-US" sz="14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11/2058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(0.54%)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24/2078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Calibri" panose="020F0502020204030204" pitchFamily="34" charset="0"/>
                          <a:ea typeface="游ゴシック" panose="020B0400000000000000" pitchFamily="50" charset="-128"/>
                        </a:rPr>
                        <a:t>(1.17%)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400" b="0" i="0" u="none" strike="noStrike" dirty="0">
                        <a:solidFill>
                          <a:srgbClr val="000000"/>
                        </a:solidFill>
                        <a:effectLst/>
                        <a:latin typeface="+mj-lt"/>
                        <a:ea typeface="游ゴシック" panose="020B0400000000000000" pitchFamily="50" charset="-128"/>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FF"/>
                          </a:solidFill>
                          <a:effectLst/>
                          <a:latin typeface="+mj-lt"/>
                          <a:ea typeface="游ゴシック" panose="020B0400000000000000" pitchFamily="50" charset="-128"/>
                        </a:rPr>
                        <a:t>0.46 (0.23-0.94)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1400" b="0" i="0" u="none" strike="noStrike" dirty="0">
                          <a:solidFill>
                            <a:srgbClr val="000000"/>
                          </a:solidFill>
                          <a:effectLst/>
                          <a:latin typeface="+mj-lt"/>
                          <a:ea typeface="游ゴシック" panose="020B0400000000000000" pitchFamily="50" charset="-128"/>
                        </a:rPr>
                        <a:t>    60%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6096528"/>
                  </a:ext>
                </a:extLst>
              </a:tr>
              <a:tr h="94091">
                <a:tc>
                  <a:txBody>
                    <a:bodyPr/>
                    <a:lstStyle/>
                    <a:p>
                      <a:pPr algn="l" fontAlgn="ctr">
                        <a:lnSpc>
                          <a:spcPts val="1100"/>
                        </a:lnSpc>
                      </a:pPr>
                      <a:endParaRPr lang="en-US" sz="140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US" altLang="ja-JP" sz="14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US" altLang="ja-JP" sz="14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US" altLang="ja-JP" sz="14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US" altLang="ja-JP" sz="14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US" altLang="ja-JP" sz="14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US" altLang="ja-JP" sz="14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9255264"/>
                  </a:ext>
                </a:extLst>
              </a:tr>
            </a:tbl>
          </a:graphicData>
        </a:graphic>
      </p:graphicFrame>
      <p:sp>
        <p:nvSpPr>
          <p:cNvPr id="6" name="テキスト ボックス 5">
            <a:extLst>
              <a:ext uri="{FF2B5EF4-FFF2-40B4-BE49-F238E27FC236}">
                <a16:creationId xmlns:a16="http://schemas.microsoft.com/office/drawing/2014/main" id="{462AB525-C5AB-4737-89F2-3C4F55E3E88C}"/>
              </a:ext>
            </a:extLst>
          </p:cNvPr>
          <p:cNvSpPr txBox="1"/>
          <p:nvPr/>
        </p:nvSpPr>
        <p:spPr>
          <a:xfrm>
            <a:off x="3721191" y="4377123"/>
            <a:ext cx="1439818" cy="261610"/>
          </a:xfrm>
          <a:prstGeom prst="rect">
            <a:avLst/>
          </a:prstGeom>
          <a:noFill/>
        </p:spPr>
        <p:txBody>
          <a:bodyPr wrap="none" rtlCol="0">
            <a:spAutoFit/>
          </a:bodyPr>
          <a:lstStyle/>
          <a:p>
            <a:pPr defTabSz="914400"/>
            <a:r>
              <a:rPr kumimoji="1" lang="en-US" sz="1100" b="1" dirty="0">
                <a:solidFill>
                  <a:prstClr val="black"/>
                </a:solidFill>
                <a:cs typeface="Calibri" panose="020F0502020204030204" pitchFamily="34" charset="0"/>
              </a:rPr>
              <a:t>1-month DAPT better</a:t>
            </a:r>
          </a:p>
        </p:txBody>
      </p:sp>
      <p:sp>
        <p:nvSpPr>
          <p:cNvPr id="7" name="テキスト ボックス 6">
            <a:extLst>
              <a:ext uri="{FF2B5EF4-FFF2-40B4-BE49-F238E27FC236}">
                <a16:creationId xmlns:a16="http://schemas.microsoft.com/office/drawing/2014/main" id="{F6DB431F-F4F1-4D53-A444-E6BF642A2D3C}"/>
              </a:ext>
            </a:extLst>
          </p:cNvPr>
          <p:cNvSpPr txBox="1"/>
          <p:nvPr/>
        </p:nvSpPr>
        <p:spPr>
          <a:xfrm>
            <a:off x="6839563" y="4375009"/>
            <a:ext cx="1511952" cy="261610"/>
          </a:xfrm>
          <a:prstGeom prst="rect">
            <a:avLst/>
          </a:prstGeom>
          <a:noFill/>
        </p:spPr>
        <p:txBody>
          <a:bodyPr wrap="none" rtlCol="0">
            <a:spAutoFit/>
          </a:bodyPr>
          <a:lstStyle/>
          <a:p>
            <a:pPr defTabSz="914400"/>
            <a:r>
              <a:rPr kumimoji="1" lang="en-US" sz="1100" b="1" dirty="0">
                <a:solidFill>
                  <a:prstClr val="black"/>
                </a:solidFill>
                <a:cs typeface="Calibri" panose="020F0502020204030204" pitchFamily="34" charset="0"/>
              </a:rPr>
              <a:t>12-month DAPT better</a:t>
            </a:r>
          </a:p>
        </p:txBody>
      </p:sp>
      <p:cxnSp>
        <p:nvCxnSpPr>
          <p:cNvPr id="8" name="直線矢印コネクタ 7">
            <a:extLst>
              <a:ext uri="{FF2B5EF4-FFF2-40B4-BE49-F238E27FC236}">
                <a16:creationId xmlns:a16="http://schemas.microsoft.com/office/drawing/2014/main" id="{CAD311B1-A122-4DB2-BECB-B28374877053}"/>
              </a:ext>
            </a:extLst>
          </p:cNvPr>
          <p:cNvCxnSpPr>
            <a:cxnSpLocks/>
          </p:cNvCxnSpPr>
          <p:nvPr/>
        </p:nvCxnSpPr>
        <p:spPr>
          <a:xfrm>
            <a:off x="6113534" y="4513844"/>
            <a:ext cx="720000" cy="0"/>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cxnSp>
        <p:nvCxnSpPr>
          <p:cNvPr id="9" name="直線矢印コネクタ 8">
            <a:extLst>
              <a:ext uri="{FF2B5EF4-FFF2-40B4-BE49-F238E27FC236}">
                <a16:creationId xmlns:a16="http://schemas.microsoft.com/office/drawing/2014/main" id="{C3F5430A-589C-40B5-BFDF-0BE566E60379}"/>
              </a:ext>
            </a:extLst>
          </p:cNvPr>
          <p:cNvCxnSpPr>
            <a:cxnSpLocks/>
          </p:cNvCxnSpPr>
          <p:nvPr/>
        </p:nvCxnSpPr>
        <p:spPr>
          <a:xfrm>
            <a:off x="5181594" y="4515183"/>
            <a:ext cx="720000" cy="0"/>
          </a:xfrm>
          <a:prstGeom prst="straightConnector1">
            <a:avLst/>
          </a:prstGeom>
          <a:noFill/>
          <a:ln w="19050" cap="flat" cmpd="sng" algn="ctr">
            <a:solidFill>
              <a:sysClr val="windowText" lastClr="000000"/>
            </a:solidFill>
            <a:prstDash val="solid"/>
            <a:miter lim="800000"/>
            <a:headEnd type="arrow" w="med" len="med"/>
            <a:tailEnd type="none" w="med" len="med"/>
          </a:ln>
          <a:effectLst/>
        </p:spPr>
      </p:cxnSp>
      <p:graphicFrame>
        <p:nvGraphicFramePr>
          <p:cNvPr id="16" name="グラフ 15">
            <a:extLst>
              <a:ext uri="{FF2B5EF4-FFF2-40B4-BE49-F238E27FC236}">
                <a16:creationId xmlns:a16="http://schemas.microsoft.com/office/drawing/2014/main" id="{A397EE7D-1C3C-40D9-9C96-F56B384CEAAC}"/>
              </a:ext>
            </a:extLst>
          </p:cNvPr>
          <p:cNvGraphicFramePr>
            <a:graphicFrameLocks/>
          </p:cNvGraphicFramePr>
          <p:nvPr/>
        </p:nvGraphicFramePr>
        <p:xfrm>
          <a:off x="4927809" y="1699260"/>
          <a:ext cx="1780623" cy="2829632"/>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グループ化 12">
            <a:extLst>
              <a:ext uri="{FF2B5EF4-FFF2-40B4-BE49-F238E27FC236}">
                <a16:creationId xmlns:a16="http://schemas.microsoft.com/office/drawing/2014/main" id="{4BF18FF8-5C46-4F1C-9594-94C4E82C51CC}"/>
              </a:ext>
            </a:extLst>
          </p:cNvPr>
          <p:cNvGrpSpPr/>
          <p:nvPr/>
        </p:nvGrpSpPr>
        <p:grpSpPr>
          <a:xfrm>
            <a:off x="5227739" y="3767241"/>
            <a:ext cx="84816" cy="108544"/>
            <a:chOff x="842963" y="4637627"/>
            <a:chExt cx="84816" cy="108544"/>
          </a:xfrm>
        </p:grpSpPr>
        <p:cxnSp>
          <p:nvCxnSpPr>
            <p:cNvPr id="14" name="直線コネクタ 13">
              <a:extLst>
                <a:ext uri="{FF2B5EF4-FFF2-40B4-BE49-F238E27FC236}">
                  <a16:creationId xmlns:a16="http://schemas.microsoft.com/office/drawing/2014/main" id="{D63135EE-13A8-410B-A4B3-8DA0E82C8C8A}"/>
                </a:ext>
              </a:extLst>
            </p:cNvPr>
            <p:cNvCxnSpPr>
              <a:cxnSpLocks/>
            </p:cNvCxnSpPr>
            <p:nvPr/>
          </p:nvCxnSpPr>
          <p:spPr>
            <a:xfrm flipH="1">
              <a:off x="842963" y="4637628"/>
              <a:ext cx="42408" cy="108543"/>
            </a:xfrm>
            <a:prstGeom prst="line">
              <a:avLst/>
            </a:prstGeom>
            <a:ln w="9525"/>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6B3A6D82-D380-4776-90E5-723520632A90}"/>
                </a:ext>
              </a:extLst>
            </p:cNvPr>
            <p:cNvCxnSpPr>
              <a:cxnSpLocks/>
            </p:cNvCxnSpPr>
            <p:nvPr/>
          </p:nvCxnSpPr>
          <p:spPr>
            <a:xfrm flipH="1">
              <a:off x="885371" y="4637627"/>
              <a:ext cx="42408" cy="108543"/>
            </a:xfrm>
            <a:prstGeom prst="line">
              <a:avLst/>
            </a:prstGeom>
            <a:ln w="9525"/>
          </p:spPr>
          <p:style>
            <a:lnRef idx="1">
              <a:schemeClr val="dk1"/>
            </a:lnRef>
            <a:fillRef idx="0">
              <a:schemeClr val="dk1"/>
            </a:fillRef>
            <a:effectRef idx="0">
              <a:schemeClr val="dk1"/>
            </a:effectRef>
            <a:fontRef idx="minor">
              <a:schemeClr val="tx1"/>
            </a:fontRef>
          </p:style>
        </p:cxnSp>
      </p:grpSp>
      <p:sp>
        <p:nvSpPr>
          <p:cNvPr id="17" name="テキスト ボックス 16">
            <a:extLst>
              <a:ext uri="{FF2B5EF4-FFF2-40B4-BE49-F238E27FC236}">
                <a16:creationId xmlns:a16="http://schemas.microsoft.com/office/drawing/2014/main" id="{7D7A6B6A-D621-4CBD-804A-8DE988F6CD32}"/>
              </a:ext>
            </a:extLst>
          </p:cNvPr>
          <p:cNvSpPr txBox="1"/>
          <p:nvPr/>
        </p:nvSpPr>
        <p:spPr>
          <a:xfrm>
            <a:off x="-27567" y="4747661"/>
            <a:ext cx="9171567" cy="415498"/>
          </a:xfrm>
          <a:prstGeom prst="rect">
            <a:avLst/>
          </a:prstGeom>
          <a:noFill/>
        </p:spPr>
        <p:txBody>
          <a:bodyPr wrap="square" rtlCol="0">
            <a:spAutoFit/>
          </a:bodyPr>
          <a:lstStyle/>
          <a:p>
            <a:r>
              <a:rPr kumimoji="1" lang="en-US" altLang="ja-JP" sz="1050" dirty="0"/>
              <a:t>*Power calculated from actual event rate of 12-month DAPT group. Power for non-inferiority of 1-month DAPT with HR 1.5 in primary endpoint and major secondary CV endpoint, and power for superiority of 1-month DAPT in major secondary bleeding endpoint with observed risk reduction .</a:t>
            </a:r>
            <a:endParaRPr kumimoji="1" lang="ja-JP" altLang="en-US" sz="1050" dirty="0"/>
          </a:p>
        </p:txBody>
      </p:sp>
    </p:spTree>
    <p:extLst>
      <p:ext uri="{BB962C8B-B14F-4D97-AF65-F5344CB8AC3E}">
        <p14:creationId xmlns:p14="http://schemas.microsoft.com/office/powerpoint/2010/main" val="83945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EC397-0697-4FF8-8606-424D1E663F2B}"/>
              </a:ext>
            </a:extLst>
          </p:cNvPr>
          <p:cNvSpPr>
            <a:spLocks noGrp="1"/>
          </p:cNvSpPr>
          <p:nvPr>
            <p:ph type="title"/>
          </p:nvPr>
        </p:nvSpPr>
        <p:spPr>
          <a:xfrm>
            <a:off x="374240" y="12616"/>
            <a:ext cx="8444162" cy="781923"/>
          </a:xfrm>
        </p:spPr>
        <p:txBody>
          <a:bodyPr/>
          <a:lstStyle/>
          <a:p>
            <a:r>
              <a:rPr kumimoji="1" lang="en-US" altLang="ja-JP" dirty="0"/>
              <a:t>Limitations</a:t>
            </a:r>
            <a:endParaRPr kumimoji="1" lang="ja-JP" altLang="en-US" dirty="0"/>
          </a:p>
        </p:txBody>
      </p:sp>
      <p:sp>
        <p:nvSpPr>
          <p:cNvPr id="3" name="コンテンツ プレースホルダー 2">
            <a:extLst>
              <a:ext uri="{FF2B5EF4-FFF2-40B4-BE49-F238E27FC236}">
                <a16:creationId xmlns:a16="http://schemas.microsoft.com/office/drawing/2014/main" id="{1E716CE0-4250-4029-A05F-9ABF8CE80DAC}"/>
              </a:ext>
            </a:extLst>
          </p:cNvPr>
          <p:cNvSpPr>
            <a:spLocks noGrp="1"/>
          </p:cNvSpPr>
          <p:nvPr>
            <p:ph idx="1"/>
          </p:nvPr>
        </p:nvSpPr>
        <p:spPr>
          <a:xfrm>
            <a:off x="108857" y="794539"/>
            <a:ext cx="9035143" cy="4194629"/>
          </a:xfrm>
        </p:spPr>
        <p:txBody>
          <a:bodyPr>
            <a:normAutofit/>
          </a:bodyPr>
          <a:lstStyle/>
          <a:p>
            <a:pPr>
              <a:lnSpc>
                <a:spcPct val="150000"/>
              </a:lnSpc>
            </a:pPr>
            <a:r>
              <a:rPr kumimoji="1" lang="en-US" altLang="ja-JP" sz="1600" dirty="0"/>
              <a:t>Inconclusive for the primary endpoint (the net clinical benefit), and a trend toward increase in cardiovascular events with </a:t>
            </a:r>
            <a:r>
              <a:rPr kumimoji="1" lang="en-US" altLang="ja-JP" sz="1600" dirty="0" err="1"/>
              <a:t>clopidogrel</a:t>
            </a:r>
            <a:r>
              <a:rPr kumimoji="1" lang="en-US" altLang="ja-JP" sz="1600" dirty="0"/>
              <a:t> </a:t>
            </a:r>
            <a:r>
              <a:rPr kumimoji="1" lang="en-US" altLang="ja-JP" sz="1600" dirty="0" err="1"/>
              <a:t>monotherapy</a:t>
            </a:r>
            <a:r>
              <a:rPr kumimoji="1" lang="en-US" altLang="ja-JP" sz="1600" dirty="0"/>
              <a:t> is worrisome despite reduction in major bleeding. </a:t>
            </a:r>
          </a:p>
          <a:p>
            <a:pPr>
              <a:lnSpc>
                <a:spcPct val="150000"/>
              </a:lnSpc>
            </a:pPr>
            <a:r>
              <a:rPr kumimoji="1" lang="en-US" altLang="ja-JP" sz="1600" dirty="0"/>
              <a:t>Event rate lower than anticipated, rendering the present study underpowered.</a:t>
            </a:r>
          </a:p>
          <a:p>
            <a:pPr>
              <a:lnSpc>
                <a:spcPct val="150000"/>
              </a:lnSpc>
            </a:pPr>
            <a:r>
              <a:rPr kumimoji="1" lang="en-US" altLang="ja-JP" sz="1600" dirty="0"/>
              <a:t>Open label design </a:t>
            </a:r>
          </a:p>
          <a:p>
            <a:pPr>
              <a:lnSpc>
                <a:spcPct val="150000"/>
              </a:lnSpc>
            </a:pPr>
            <a:r>
              <a:rPr kumimoji="1" lang="en-US" altLang="ja-JP" sz="1600" dirty="0"/>
              <a:t>The various difference between Japan and US/Europe. </a:t>
            </a:r>
          </a:p>
          <a:p>
            <a:pPr lvl="1">
              <a:lnSpc>
                <a:spcPct val="150000"/>
              </a:lnSpc>
            </a:pPr>
            <a:r>
              <a:rPr kumimoji="1" lang="en-US" altLang="ja-JP" sz="1200" dirty="0"/>
              <a:t>The balance of ischemic and bleeding risks</a:t>
            </a:r>
          </a:p>
          <a:p>
            <a:pPr lvl="1">
              <a:lnSpc>
                <a:spcPct val="150000"/>
              </a:lnSpc>
            </a:pPr>
            <a:r>
              <a:rPr kumimoji="1" lang="en-US" altLang="ja-JP" sz="1200" dirty="0"/>
              <a:t>The usage of imaging device</a:t>
            </a:r>
          </a:p>
          <a:p>
            <a:pPr lvl="1">
              <a:lnSpc>
                <a:spcPct val="150000"/>
              </a:lnSpc>
            </a:pPr>
            <a:r>
              <a:rPr kumimoji="1" lang="en-US" altLang="ja-JP" sz="1200" dirty="0"/>
              <a:t>Medication (Standard dose of prasugrel and ticagrelor are generally not used in Japan).</a:t>
            </a:r>
          </a:p>
          <a:p>
            <a:pPr>
              <a:lnSpc>
                <a:spcPct val="200000"/>
              </a:lnSpc>
            </a:pPr>
            <a:r>
              <a:rPr kumimoji="1" lang="en-US" altLang="ja-JP" sz="1600" dirty="0"/>
              <a:t>No assessment about the influence of CYP2C19 polymorphism.</a:t>
            </a:r>
          </a:p>
        </p:txBody>
      </p:sp>
      <p:pic>
        <p:nvPicPr>
          <p:cNvPr id="4" name="Picture 7" descr="A picture containing graphical user interface&#10;&#10;Description automatically generated">
            <a:extLst>
              <a:ext uri="{FF2B5EF4-FFF2-40B4-BE49-F238E27FC236}">
                <a16:creationId xmlns:a16="http://schemas.microsoft.com/office/drawing/2014/main" id="{35C62A6A-2BC7-479E-8AC1-1B26251DD23C}"/>
              </a:ext>
            </a:extLst>
          </p:cNvPr>
          <p:cNvPicPr>
            <a:picLocks noChangeAspect="1"/>
          </p:cNvPicPr>
          <p:nvPr/>
        </p:nvPicPr>
        <p:blipFill rotWithShape="1">
          <a:blip r:embed="rId3">
            <a:extLst>
              <a:ext uri="{28A0092B-C50C-407E-A947-70E740481C1C}">
                <a14:useLocalDpi xmlns:a14="http://schemas.microsoft.com/office/drawing/2010/main" val="0"/>
              </a:ext>
            </a:extLst>
          </a:blip>
          <a:srcRect l="3231" t="90075" r="78332" b="2665"/>
          <a:stretch/>
        </p:blipFill>
        <p:spPr>
          <a:xfrm>
            <a:off x="152399" y="4759165"/>
            <a:ext cx="1685925" cy="373381"/>
          </a:xfrm>
          <a:prstGeom prst="rect">
            <a:avLst/>
          </a:prstGeom>
          <a:solidFill>
            <a:schemeClr val="accent2"/>
          </a:solidFill>
        </p:spPr>
      </p:pic>
      <p:pic>
        <p:nvPicPr>
          <p:cNvPr id="5" name="Picture 7" descr="A picture containing graphical user interface&#10;&#10;Description automatically generated">
            <a:extLst>
              <a:ext uri="{FF2B5EF4-FFF2-40B4-BE49-F238E27FC236}">
                <a16:creationId xmlns:a16="http://schemas.microsoft.com/office/drawing/2014/main" id="{F4666CE4-E1B0-4849-A507-FD8E9A5A3238}"/>
              </a:ext>
            </a:extLst>
          </p:cNvPr>
          <p:cNvPicPr>
            <a:picLocks noChangeAspect="1"/>
          </p:cNvPicPr>
          <p:nvPr/>
        </p:nvPicPr>
        <p:blipFill rotWithShape="1">
          <a:blip r:embed="rId3">
            <a:extLst>
              <a:ext uri="{28A0092B-C50C-407E-A947-70E740481C1C}">
                <a14:useLocalDpi xmlns:a14="http://schemas.microsoft.com/office/drawing/2010/main" val="0"/>
              </a:ext>
            </a:extLst>
          </a:blip>
          <a:srcRect l="21583" t="92205" b="4925"/>
          <a:stretch/>
        </p:blipFill>
        <p:spPr>
          <a:xfrm>
            <a:off x="1895475" y="4881563"/>
            <a:ext cx="7170420" cy="147637"/>
          </a:xfrm>
          <a:prstGeom prst="rect">
            <a:avLst/>
          </a:prstGeom>
          <a:solidFill>
            <a:schemeClr val="accent2"/>
          </a:solidFill>
        </p:spPr>
      </p:pic>
    </p:spTree>
    <p:extLst>
      <p:ext uri="{BB962C8B-B14F-4D97-AF65-F5344CB8AC3E}">
        <p14:creationId xmlns:p14="http://schemas.microsoft.com/office/powerpoint/2010/main" val="417572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DF0499-1E03-4F0E-8961-0FC18CFA1E92}"/>
              </a:ext>
            </a:extLst>
          </p:cNvPr>
          <p:cNvSpPr>
            <a:spLocks noGrp="1"/>
          </p:cNvSpPr>
          <p:nvPr>
            <p:ph type="title"/>
          </p:nvPr>
        </p:nvSpPr>
        <p:spPr>
          <a:xfrm>
            <a:off x="0" y="-38"/>
            <a:ext cx="9144000" cy="781923"/>
          </a:xfrm>
        </p:spPr>
        <p:txBody>
          <a:bodyPr/>
          <a:lstStyle/>
          <a:p>
            <a:r>
              <a:rPr kumimoji="1" lang="en-US" altLang="ja-JP" dirty="0"/>
              <a:t>Conclusions</a:t>
            </a:r>
            <a:endParaRPr kumimoji="1" lang="ja-JP" altLang="en-US" dirty="0"/>
          </a:p>
        </p:txBody>
      </p:sp>
      <p:sp>
        <p:nvSpPr>
          <p:cNvPr id="3" name="コンテンツ プレースホルダー 2">
            <a:extLst>
              <a:ext uri="{FF2B5EF4-FFF2-40B4-BE49-F238E27FC236}">
                <a16:creationId xmlns:a16="http://schemas.microsoft.com/office/drawing/2014/main" id="{522B5E99-EAA8-4A71-9364-F4FE2DD38767}"/>
              </a:ext>
            </a:extLst>
          </p:cNvPr>
          <p:cNvSpPr>
            <a:spLocks noGrp="1"/>
          </p:cNvSpPr>
          <p:nvPr>
            <p:ph idx="1"/>
          </p:nvPr>
        </p:nvSpPr>
        <p:spPr>
          <a:xfrm>
            <a:off x="289112" y="1104403"/>
            <a:ext cx="8565775" cy="3654762"/>
          </a:xfrm>
        </p:spPr>
        <p:txBody>
          <a:bodyPr>
            <a:normAutofit fontScale="70000" lnSpcReduction="20000"/>
          </a:bodyPr>
          <a:lstStyle/>
          <a:p>
            <a:pPr marL="0" indent="0">
              <a:lnSpc>
                <a:spcPct val="140000"/>
              </a:lnSpc>
              <a:buNone/>
            </a:pPr>
            <a:r>
              <a:rPr kumimoji="1" lang="en-US" altLang="ja-JP" dirty="0"/>
              <a:t>In ACS patients who underwent successful PCI using CoCr-EES, clopidogrel monotherapy after 1-month DAPT </a:t>
            </a:r>
            <a:r>
              <a:rPr kumimoji="1" lang="en-US" altLang="ja-JP" u="sng" dirty="0"/>
              <a:t>failed to attest </a:t>
            </a:r>
            <a:r>
              <a:rPr kumimoji="1" lang="en-US" altLang="ja-JP" dirty="0"/>
              <a:t>the</a:t>
            </a:r>
            <a:r>
              <a:rPr kumimoji="1" lang="en-US" altLang="ja-JP" b="1" dirty="0"/>
              <a:t> </a:t>
            </a:r>
            <a:r>
              <a:rPr kumimoji="1" lang="en-US" altLang="ja-JP" dirty="0"/>
              <a:t>noninferiority to 12-month DAPT with aspirin and clopidogrel for the net clinical benefit with a trend toward increase in cardiovascular events despite reduction in major bleeding events.</a:t>
            </a:r>
          </a:p>
          <a:p>
            <a:pPr marL="0" indent="0">
              <a:lnSpc>
                <a:spcPct val="140000"/>
              </a:lnSpc>
              <a:buNone/>
            </a:pPr>
            <a:endParaRPr kumimoji="1" lang="en-US" altLang="ja-JP" dirty="0"/>
          </a:p>
          <a:p>
            <a:pPr marL="0" indent="0">
              <a:lnSpc>
                <a:spcPct val="140000"/>
              </a:lnSpc>
              <a:buNone/>
            </a:pPr>
            <a:r>
              <a:rPr kumimoji="1" lang="en-US" altLang="ja-JP" dirty="0"/>
              <a:t>Further investigations are needed to establish the optimal antiplatelet therapy after PCI in patients with ACS</a:t>
            </a:r>
          </a:p>
          <a:p>
            <a:pPr marL="0" indent="0">
              <a:lnSpc>
                <a:spcPct val="140000"/>
              </a:lnSpc>
              <a:buNone/>
            </a:pPr>
            <a:endParaRPr kumimoji="1" lang="en-US" altLang="ja-JP" dirty="0"/>
          </a:p>
          <a:p>
            <a:pPr marL="0" indent="0">
              <a:lnSpc>
                <a:spcPct val="140000"/>
              </a:lnSpc>
              <a:buNone/>
            </a:pPr>
            <a:endParaRPr kumimoji="1" lang="en-US" altLang="ja-JP" dirty="0"/>
          </a:p>
        </p:txBody>
      </p:sp>
      <p:pic>
        <p:nvPicPr>
          <p:cNvPr id="4" name="Picture 7" descr="A picture containing graphical user interface&#10;&#10;Description automatically generated">
            <a:extLst>
              <a:ext uri="{FF2B5EF4-FFF2-40B4-BE49-F238E27FC236}">
                <a16:creationId xmlns:a16="http://schemas.microsoft.com/office/drawing/2014/main" id="{AFB8F980-2446-49F4-85B4-F4B96AE1EE29}"/>
              </a:ext>
            </a:extLst>
          </p:cNvPr>
          <p:cNvPicPr>
            <a:picLocks noChangeAspect="1"/>
          </p:cNvPicPr>
          <p:nvPr/>
        </p:nvPicPr>
        <p:blipFill rotWithShape="1">
          <a:blip r:embed="rId3">
            <a:extLst>
              <a:ext uri="{28A0092B-C50C-407E-A947-70E740481C1C}">
                <a14:useLocalDpi xmlns:a14="http://schemas.microsoft.com/office/drawing/2010/main" val="0"/>
              </a:ext>
            </a:extLst>
          </a:blip>
          <a:srcRect l="3231" t="90075" r="78332" b="2665"/>
          <a:stretch/>
        </p:blipFill>
        <p:spPr>
          <a:xfrm>
            <a:off x="152399" y="4759165"/>
            <a:ext cx="1685925" cy="373381"/>
          </a:xfrm>
          <a:prstGeom prst="rect">
            <a:avLst/>
          </a:prstGeom>
          <a:solidFill>
            <a:schemeClr val="accent2"/>
          </a:solidFill>
        </p:spPr>
      </p:pic>
      <p:pic>
        <p:nvPicPr>
          <p:cNvPr id="5" name="Picture 7" descr="A picture containing graphical user interface&#10;&#10;Description automatically generated">
            <a:extLst>
              <a:ext uri="{FF2B5EF4-FFF2-40B4-BE49-F238E27FC236}">
                <a16:creationId xmlns:a16="http://schemas.microsoft.com/office/drawing/2014/main" id="{0FDD1EE9-E680-40E8-8B0B-9E60F04D82B7}"/>
              </a:ext>
            </a:extLst>
          </p:cNvPr>
          <p:cNvPicPr>
            <a:picLocks noChangeAspect="1"/>
          </p:cNvPicPr>
          <p:nvPr/>
        </p:nvPicPr>
        <p:blipFill rotWithShape="1">
          <a:blip r:embed="rId3">
            <a:extLst>
              <a:ext uri="{28A0092B-C50C-407E-A947-70E740481C1C}">
                <a14:useLocalDpi xmlns:a14="http://schemas.microsoft.com/office/drawing/2010/main" val="0"/>
              </a:ext>
            </a:extLst>
          </a:blip>
          <a:srcRect l="21583" t="92205" b="4925"/>
          <a:stretch/>
        </p:blipFill>
        <p:spPr>
          <a:xfrm>
            <a:off x="1895475" y="4881563"/>
            <a:ext cx="7170420" cy="147637"/>
          </a:xfrm>
          <a:prstGeom prst="rect">
            <a:avLst/>
          </a:prstGeom>
          <a:solidFill>
            <a:schemeClr val="accent2"/>
          </a:solidFill>
        </p:spPr>
      </p:pic>
    </p:spTree>
    <p:extLst>
      <p:ext uri="{BB962C8B-B14F-4D97-AF65-F5344CB8AC3E}">
        <p14:creationId xmlns:p14="http://schemas.microsoft.com/office/powerpoint/2010/main" val="47446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76F057-BEC8-427B-9BDA-F3EBD59A0A12}"/>
              </a:ext>
            </a:extLst>
          </p:cNvPr>
          <p:cNvSpPr>
            <a:spLocks noGrp="1"/>
          </p:cNvSpPr>
          <p:nvPr>
            <p:ph type="title"/>
          </p:nvPr>
        </p:nvSpPr>
        <p:spPr>
          <a:xfrm>
            <a:off x="226537" y="-980"/>
            <a:ext cx="8444162" cy="781923"/>
          </a:xfrm>
        </p:spPr>
        <p:txBody>
          <a:bodyPr/>
          <a:lstStyle/>
          <a:p>
            <a:r>
              <a:rPr kumimoji="1" lang="en-US" altLang="ja-JP" dirty="0"/>
              <a:t>Background</a:t>
            </a:r>
            <a:endParaRPr kumimoji="1" lang="ja-JP" altLang="en-US" dirty="0"/>
          </a:p>
        </p:txBody>
      </p:sp>
      <p:sp>
        <p:nvSpPr>
          <p:cNvPr id="3" name="コンテンツ プレースホルダー 2">
            <a:extLst>
              <a:ext uri="{FF2B5EF4-FFF2-40B4-BE49-F238E27FC236}">
                <a16:creationId xmlns:a16="http://schemas.microsoft.com/office/drawing/2014/main" id="{5295C1E4-49C5-4413-8E30-EE8D6A38688E}"/>
              </a:ext>
            </a:extLst>
          </p:cNvPr>
          <p:cNvSpPr>
            <a:spLocks noGrp="1"/>
          </p:cNvSpPr>
          <p:nvPr>
            <p:ph idx="1"/>
          </p:nvPr>
        </p:nvSpPr>
        <p:spPr>
          <a:xfrm>
            <a:off x="139876" y="735327"/>
            <a:ext cx="8926019" cy="3733800"/>
          </a:xfrm>
        </p:spPr>
        <p:txBody>
          <a:bodyPr>
            <a:normAutofit/>
          </a:bodyPr>
          <a:lstStyle/>
          <a:p>
            <a:pPr>
              <a:lnSpc>
                <a:spcPct val="130000"/>
              </a:lnSpc>
            </a:pPr>
            <a:r>
              <a:rPr kumimoji="1" lang="en-US" altLang="ja-JP" sz="1600" dirty="0"/>
              <a:t>Standard DAPT duration in patients with ACS is 12 months with class I recommendation.</a:t>
            </a:r>
          </a:p>
          <a:p>
            <a:pPr>
              <a:lnSpc>
                <a:spcPct val="130000"/>
              </a:lnSpc>
            </a:pPr>
            <a:r>
              <a:rPr kumimoji="1" lang="en-US" altLang="ja-JP" sz="1600" dirty="0"/>
              <a:t>Recent trials and some meta-analysis demonstrated the benefit of very short DAPT (1-3M) and subsequent P2Y12i </a:t>
            </a:r>
            <a:r>
              <a:rPr kumimoji="1" lang="en-US" altLang="ja-JP" sz="1600" dirty="0" err="1"/>
              <a:t>monotherapy</a:t>
            </a:r>
            <a:r>
              <a:rPr kumimoji="1" lang="en-US" altLang="ja-JP" sz="1600" dirty="0"/>
              <a:t> in reducing bleeding without increase in cardiovascular events even after ACS-PCI. </a:t>
            </a:r>
          </a:p>
          <a:p>
            <a:pPr>
              <a:lnSpc>
                <a:spcPct val="200000"/>
              </a:lnSpc>
            </a:pPr>
            <a:endParaRPr kumimoji="1" lang="en-US" altLang="ja-JP" sz="1600" b="1" dirty="0">
              <a:solidFill>
                <a:srgbClr val="0000FF"/>
              </a:solidFill>
            </a:endParaRPr>
          </a:p>
          <a:p>
            <a:pPr>
              <a:lnSpc>
                <a:spcPct val="200000"/>
              </a:lnSpc>
            </a:pPr>
            <a:endParaRPr kumimoji="1" lang="en-US" altLang="ja-JP" sz="1600" b="1" dirty="0">
              <a:solidFill>
                <a:srgbClr val="0000FF"/>
              </a:solidFill>
            </a:endParaRPr>
          </a:p>
        </p:txBody>
      </p:sp>
      <p:pic>
        <p:nvPicPr>
          <p:cNvPr id="5" name="Picture 7" descr="A picture containing graphical user interface&#10;&#10;Description automatically generated">
            <a:extLst>
              <a:ext uri="{FF2B5EF4-FFF2-40B4-BE49-F238E27FC236}">
                <a16:creationId xmlns:a16="http://schemas.microsoft.com/office/drawing/2014/main" id="{40445CAD-99CA-45E8-A2CF-4EADB7FA8474}"/>
              </a:ext>
            </a:extLst>
          </p:cNvPr>
          <p:cNvPicPr>
            <a:picLocks noChangeAspect="1"/>
          </p:cNvPicPr>
          <p:nvPr/>
        </p:nvPicPr>
        <p:blipFill rotWithShape="1">
          <a:blip r:embed="rId3">
            <a:extLst>
              <a:ext uri="{28A0092B-C50C-407E-A947-70E740481C1C}">
                <a14:useLocalDpi xmlns:a14="http://schemas.microsoft.com/office/drawing/2010/main" val="0"/>
              </a:ext>
            </a:extLst>
          </a:blip>
          <a:srcRect l="3231" t="90075" r="78332" b="2665"/>
          <a:stretch/>
        </p:blipFill>
        <p:spPr>
          <a:xfrm>
            <a:off x="152399" y="4759165"/>
            <a:ext cx="1685925" cy="373381"/>
          </a:xfrm>
          <a:prstGeom prst="rect">
            <a:avLst/>
          </a:prstGeom>
          <a:solidFill>
            <a:schemeClr val="accent2"/>
          </a:solidFill>
        </p:spPr>
      </p:pic>
      <p:pic>
        <p:nvPicPr>
          <p:cNvPr id="7" name="Picture 7" descr="A picture containing graphical user interface&#10;&#10;Description automatically generated">
            <a:extLst>
              <a:ext uri="{FF2B5EF4-FFF2-40B4-BE49-F238E27FC236}">
                <a16:creationId xmlns:a16="http://schemas.microsoft.com/office/drawing/2014/main" id="{A2A4D917-B941-4B6D-802F-E136ADEC19D3}"/>
              </a:ext>
            </a:extLst>
          </p:cNvPr>
          <p:cNvPicPr>
            <a:picLocks noChangeAspect="1"/>
          </p:cNvPicPr>
          <p:nvPr/>
        </p:nvPicPr>
        <p:blipFill rotWithShape="1">
          <a:blip r:embed="rId3">
            <a:extLst>
              <a:ext uri="{28A0092B-C50C-407E-A947-70E740481C1C}">
                <a14:useLocalDpi xmlns:a14="http://schemas.microsoft.com/office/drawing/2010/main" val="0"/>
              </a:ext>
            </a:extLst>
          </a:blip>
          <a:srcRect l="21583" t="92205" b="4925"/>
          <a:stretch/>
        </p:blipFill>
        <p:spPr>
          <a:xfrm>
            <a:off x="1895475" y="4881563"/>
            <a:ext cx="7170420" cy="147637"/>
          </a:xfrm>
          <a:prstGeom prst="rect">
            <a:avLst/>
          </a:prstGeom>
          <a:solidFill>
            <a:schemeClr val="accent2"/>
          </a:solidFill>
        </p:spPr>
      </p:pic>
      <p:sp>
        <p:nvSpPr>
          <p:cNvPr id="12" name="テキスト ボックス 11">
            <a:extLst>
              <a:ext uri="{FF2B5EF4-FFF2-40B4-BE49-F238E27FC236}">
                <a16:creationId xmlns:a16="http://schemas.microsoft.com/office/drawing/2014/main" id="{426830CD-13B5-4A12-8C33-5E314B386D33}"/>
              </a:ext>
            </a:extLst>
          </p:cNvPr>
          <p:cNvSpPr txBox="1"/>
          <p:nvPr/>
        </p:nvSpPr>
        <p:spPr>
          <a:xfrm>
            <a:off x="226537" y="3822796"/>
            <a:ext cx="8724900" cy="923330"/>
          </a:xfrm>
          <a:prstGeom prst="rect">
            <a:avLst/>
          </a:prstGeom>
          <a:noFill/>
        </p:spPr>
        <p:txBody>
          <a:bodyPr wrap="square" rtlCol="0">
            <a:spAutoFit/>
          </a:bodyPr>
          <a:lstStyle/>
          <a:p>
            <a:r>
              <a:rPr kumimoji="1" lang="en-US" altLang="ja-JP" sz="1800" b="1" dirty="0">
                <a:solidFill>
                  <a:srgbClr val="0000FF"/>
                </a:solidFill>
              </a:rPr>
              <a:t>However, </a:t>
            </a:r>
            <a:r>
              <a:rPr kumimoji="1" lang="en-US" altLang="ja-JP" sz="1800" b="1" dirty="0" err="1">
                <a:solidFill>
                  <a:srgbClr val="0000FF"/>
                </a:solidFill>
              </a:rPr>
              <a:t>monotherapy</a:t>
            </a:r>
            <a:r>
              <a:rPr kumimoji="1" lang="en-US" altLang="ja-JP" sz="1800" b="1" dirty="0">
                <a:solidFill>
                  <a:srgbClr val="0000FF"/>
                </a:solidFill>
              </a:rPr>
              <a:t> with </a:t>
            </a:r>
            <a:r>
              <a:rPr kumimoji="1" lang="en-US" altLang="ja-JP" b="1" dirty="0">
                <a:solidFill>
                  <a:srgbClr val="0000FF"/>
                </a:solidFill>
              </a:rPr>
              <a:t>newer P2Y12i was the dominant strategy in ACS patients in these very short DAPT studies. The </a:t>
            </a:r>
            <a:r>
              <a:rPr kumimoji="1" lang="en-US" altLang="ja-JP" sz="1800" b="1" dirty="0">
                <a:solidFill>
                  <a:srgbClr val="0000FF"/>
                </a:solidFill>
              </a:rPr>
              <a:t>benefit of very short DAPT and subsequent clopidogrel monotherapy is not fully addressed in ACS patients.</a:t>
            </a:r>
          </a:p>
        </p:txBody>
      </p:sp>
      <p:sp>
        <p:nvSpPr>
          <p:cNvPr id="13" name="テキスト ボックス 12">
            <a:extLst>
              <a:ext uri="{FF2B5EF4-FFF2-40B4-BE49-F238E27FC236}">
                <a16:creationId xmlns:a16="http://schemas.microsoft.com/office/drawing/2014/main" id="{4D328807-71F6-4C43-8AEE-CD7C0A64C685}"/>
              </a:ext>
            </a:extLst>
          </p:cNvPr>
          <p:cNvSpPr txBox="1"/>
          <p:nvPr/>
        </p:nvSpPr>
        <p:spPr>
          <a:xfrm>
            <a:off x="5863188" y="3534294"/>
            <a:ext cx="2896499"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SIDNEY-2, BMJ 2021; 373: n1332</a:t>
            </a:r>
            <a:endParaRPr kumimoji="1" lang="ja-JP" altLang="en-US" sz="1400" dirty="0">
              <a:latin typeface="Arial" panose="020B0604020202020204" pitchFamily="34" charset="0"/>
              <a:cs typeface="Arial" panose="020B0604020202020204" pitchFamily="34" charset="0"/>
            </a:endParaRPr>
          </a:p>
        </p:txBody>
      </p:sp>
      <p:graphicFrame>
        <p:nvGraphicFramePr>
          <p:cNvPr id="10" name="表 9">
            <a:extLst>
              <a:ext uri="{FF2B5EF4-FFF2-40B4-BE49-F238E27FC236}">
                <a16:creationId xmlns:a16="http://schemas.microsoft.com/office/drawing/2014/main" id="{285BDF75-86FD-4950-980C-B18876AC895C}"/>
              </a:ext>
            </a:extLst>
          </p:cNvPr>
          <p:cNvGraphicFramePr>
            <a:graphicFrameLocks noGrp="1"/>
          </p:cNvGraphicFramePr>
          <p:nvPr>
            <p:extLst>
              <p:ext uri="{D42A27DB-BD31-4B8C-83A1-F6EECF244321}">
                <p14:modId xmlns:p14="http://schemas.microsoft.com/office/powerpoint/2010/main" val="1339976319"/>
              </p:ext>
            </p:extLst>
          </p:nvPr>
        </p:nvGraphicFramePr>
        <p:xfrm>
          <a:off x="1586215" y="2294491"/>
          <a:ext cx="5971571" cy="962025"/>
        </p:xfrm>
        <a:graphic>
          <a:graphicData uri="http://schemas.openxmlformats.org/drawingml/2006/table">
            <a:tbl>
              <a:tblPr/>
              <a:tblGrid>
                <a:gridCol w="1140016">
                  <a:extLst>
                    <a:ext uri="{9D8B030D-6E8A-4147-A177-3AD203B41FA5}">
                      <a16:colId xmlns:a16="http://schemas.microsoft.com/office/drawing/2014/main" val="2943920055"/>
                    </a:ext>
                  </a:extLst>
                </a:gridCol>
                <a:gridCol w="638175">
                  <a:extLst>
                    <a:ext uri="{9D8B030D-6E8A-4147-A177-3AD203B41FA5}">
                      <a16:colId xmlns:a16="http://schemas.microsoft.com/office/drawing/2014/main" val="3272193937"/>
                    </a:ext>
                  </a:extLst>
                </a:gridCol>
                <a:gridCol w="449262">
                  <a:extLst>
                    <a:ext uri="{9D8B030D-6E8A-4147-A177-3AD203B41FA5}">
                      <a16:colId xmlns:a16="http://schemas.microsoft.com/office/drawing/2014/main" val="1232357450"/>
                    </a:ext>
                  </a:extLst>
                </a:gridCol>
                <a:gridCol w="657225">
                  <a:extLst>
                    <a:ext uri="{9D8B030D-6E8A-4147-A177-3AD203B41FA5}">
                      <a16:colId xmlns:a16="http://schemas.microsoft.com/office/drawing/2014/main" val="536548667"/>
                    </a:ext>
                  </a:extLst>
                </a:gridCol>
                <a:gridCol w="449262">
                  <a:extLst>
                    <a:ext uri="{9D8B030D-6E8A-4147-A177-3AD203B41FA5}">
                      <a16:colId xmlns:a16="http://schemas.microsoft.com/office/drawing/2014/main" val="401414704"/>
                    </a:ext>
                  </a:extLst>
                </a:gridCol>
                <a:gridCol w="1596231">
                  <a:extLst>
                    <a:ext uri="{9D8B030D-6E8A-4147-A177-3AD203B41FA5}">
                      <a16:colId xmlns:a16="http://schemas.microsoft.com/office/drawing/2014/main" val="20439913"/>
                    </a:ext>
                  </a:extLst>
                </a:gridCol>
                <a:gridCol w="1041400">
                  <a:extLst>
                    <a:ext uri="{9D8B030D-6E8A-4147-A177-3AD203B41FA5}">
                      <a16:colId xmlns:a16="http://schemas.microsoft.com/office/drawing/2014/main" val="3713809756"/>
                    </a:ext>
                  </a:extLst>
                </a:gridCol>
              </a:tblGrid>
              <a:tr h="67711">
                <a:tc>
                  <a:txBody>
                    <a:bodyPr/>
                    <a:lstStyle/>
                    <a:p>
                      <a:pPr algn="l" fontAlgn="ctr"/>
                      <a:endParaRPr lang="en-US" sz="1200" b="1" i="0" u="none" strike="noStrike" dirty="0">
                        <a:solidFill>
                          <a:srgbClr val="000000"/>
                        </a:solidFill>
                        <a:effectLst/>
                        <a:latin typeface="+mj-lt"/>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en-US" sz="1200" b="1" i="0" u="none" strike="noStrike" dirty="0">
                          <a:solidFill>
                            <a:srgbClr val="000000"/>
                          </a:solidFill>
                          <a:effectLst/>
                          <a:latin typeface="+mj-lt"/>
                          <a:ea typeface="游ゴシック" panose="020B0400000000000000" pitchFamily="50" charset="-128"/>
                        </a:rPr>
                        <a:t>P2Y12i mono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en-US" sz="1200" b="1" i="0" u="none" strike="noStrike" dirty="0">
                          <a:solidFill>
                            <a:srgbClr val="000000"/>
                          </a:solidFill>
                          <a:effectLst/>
                          <a:latin typeface="+mj-lt"/>
                          <a:ea typeface="游ゴシック" panose="020B0400000000000000" pitchFamily="50" charset="-128"/>
                        </a:rPr>
                        <a:t>DAPT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1100" b="1" i="0" u="none" strike="noStrike" dirty="0">
                        <a:solidFill>
                          <a:srgbClr val="000000"/>
                        </a:solidFill>
                        <a:effectLst/>
                        <a:latin typeface="+mj-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200" b="1" i="0" u="none" strike="noStrike" dirty="0">
                          <a:solidFill>
                            <a:srgbClr val="000000"/>
                          </a:solidFill>
                          <a:effectLst/>
                          <a:latin typeface="+mj-lt"/>
                          <a:ea typeface="游ゴシック" panose="020B0400000000000000" pitchFamily="50" charset="-128"/>
                        </a:rPr>
                        <a:t>HR (95%CI)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r>
                        <a:rPr lang="en-US" sz="1200" b="1" i="0" u="none" strike="noStrike" dirty="0">
                          <a:solidFill>
                            <a:srgbClr val="000000"/>
                          </a:solidFill>
                          <a:effectLst/>
                          <a:latin typeface="+mj-lt"/>
                          <a:ea typeface="游ゴシック" panose="020B0400000000000000" pitchFamily="50" charset="-128"/>
                        </a:rPr>
                        <a:t>HR (95%CI)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0260280"/>
                  </a:ext>
                </a:extLst>
              </a:tr>
              <a:tr h="67711">
                <a:tc>
                  <a:txBody>
                    <a:bodyPr/>
                    <a:lstStyle/>
                    <a:p>
                      <a:pPr algn="l" fontAlgn="ctr"/>
                      <a:r>
                        <a:rPr lang="en-US" sz="1200" b="1" i="0" u="none" strike="noStrike" dirty="0">
                          <a:solidFill>
                            <a:srgbClr val="000000"/>
                          </a:solidFill>
                          <a:effectLst/>
                          <a:latin typeface="+mj-lt"/>
                          <a:ea typeface="游ゴシック" panose="020B0400000000000000" pitchFamily="50" charset="-128"/>
                        </a:rPr>
                        <a:t>P2Y12i type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altLang="ja-JP" sz="1200" b="0" i="0" u="none" strike="noStrike">
                        <a:solidFill>
                          <a:srgbClr val="000000"/>
                        </a:solidFill>
                        <a:effectLst/>
                        <a:latin typeface="+mj-lt"/>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endParaRPr lang="en-US" altLang="ja-JP" sz="1200" b="0" i="0" u="none" strike="noStrike" dirty="0">
                        <a:solidFill>
                          <a:srgbClr val="000000"/>
                        </a:solidFill>
                        <a:effectLst/>
                        <a:latin typeface="+mj-lt"/>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altLang="ja-JP" sz="1200" b="0" i="0" u="none" strike="noStrike" dirty="0">
                        <a:solidFill>
                          <a:srgbClr val="000000"/>
                        </a:solidFill>
                        <a:effectLst/>
                        <a:latin typeface="+mj-lt"/>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endParaRPr lang="en-US" altLang="ja-JP" sz="1200" b="0" i="0" u="none" strike="noStrike" dirty="0">
                        <a:solidFill>
                          <a:srgbClr val="000000"/>
                        </a:solidFill>
                        <a:effectLst/>
                        <a:latin typeface="+mj-lt"/>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1200" b="0" i="0" u="none" strike="noStrike" dirty="0">
                        <a:solidFill>
                          <a:srgbClr val="000000"/>
                        </a:solidFill>
                        <a:effectLst/>
                        <a:latin typeface="+mj-lt"/>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altLang="ja-JP" sz="1200" b="0" i="0" u="none" strike="noStrike" dirty="0">
                        <a:solidFill>
                          <a:srgbClr val="000000"/>
                        </a:solidFill>
                        <a:effectLst/>
                        <a:latin typeface="+mj-lt"/>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6655401"/>
                  </a:ext>
                </a:extLst>
              </a:tr>
              <a:tr h="67711">
                <a:tc>
                  <a:txBody>
                    <a:bodyPr/>
                    <a:lstStyle/>
                    <a:p>
                      <a:pPr algn="l" fontAlgn="ctr"/>
                      <a:r>
                        <a:rPr lang="en-US" sz="1200" b="0" i="0" u="none" strike="noStrike" dirty="0">
                          <a:solidFill>
                            <a:srgbClr val="000000"/>
                          </a:solidFill>
                          <a:effectLst/>
                          <a:latin typeface="+mj-lt"/>
                          <a:ea typeface="游ゴシック" panose="020B0400000000000000" pitchFamily="50" charset="-128"/>
                        </a:rPr>
                        <a:t>Newer P2Y12i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mj-lt"/>
                          <a:ea typeface="游ゴシック" panose="020B0400000000000000" pitchFamily="50" charset="-128"/>
                        </a:rPr>
                        <a:t>158/5845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200" b="0" i="0" u="none" strike="noStrike" dirty="0">
                          <a:solidFill>
                            <a:srgbClr val="000000"/>
                          </a:solidFill>
                          <a:effectLst/>
                          <a:latin typeface="+mj-lt"/>
                          <a:ea typeface="游ゴシック" panose="020B0400000000000000"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mj-lt"/>
                          <a:ea typeface="游ゴシック" panose="020B0400000000000000" pitchFamily="50" charset="-128"/>
                        </a:rPr>
                        <a:t>187/5884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200" b="0" i="0" u="none" strike="noStrike" dirty="0">
                          <a:solidFill>
                            <a:srgbClr val="000000"/>
                          </a:solidFill>
                          <a:effectLst/>
                          <a:latin typeface="+mj-lt"/>
                          <a:ea typeface="游ゴシック" panose="020B0400000000000000" pitchFamily="50" charset="-128"/>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1200" b="0" i="0" u="none" strike="noStrike" dirty="0">
                        <a:solidFill>
                          <a:srgbClr val="000000"/>
                        </a:solidFill>
                        <a:effectLst/>
                        <a:latin typeface="+mj-lt"/>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mj-lt"/>
                          <a:ea typeface="游ゴシック" panose="020B0400000000000000" pitchFamily="50" charset="-128"/>
                        </a:rPr>
                        <a:t>0.85 (0.69-1.06)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476629"/>
                  </a:ext>
                </a:extLst>
              </a:tr>
              <a:tr h="67711">
                <a:tc>
                  <a:txBody>
                    <a:bodyPr/>
                    <a:lstStyle/>
                    <a:p>
                      <a:pPr algn="l" fontAlgn="ctr"/>
                      <a:r>
                        <a:rPr lang="en-US" sz="1200" b="0" i="0" u="none" strike="noStrike" dirty="0">
                          <a:solidFill>
                            <a:srgbClr val="000000"/>
                          </a:solidFill>
                          <a:effectLst/>
                          <a:latin typeface="+mj-lt"/>
                          <a:ea typeface="游ゴシック" panose="020B0400000000000000" pitchFamily="50" charset="-128"/>
                        </a:rPr>
                        <a:t>Clopidogrel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chemeClr val="bg1"/>
                          </a:solidFill>
                          <a:effectLst/>
                          <a:latin typeface="+mj-lt"/>
                          <a:ea typeface="游ゴシック" panose="020B0400000000000000" pitchFamily="50" charset="-128"/>
                        </a:rPr>
                        <a:t>0</a:t>
                      </a:r>
                      <a:r>
                        <a:rPr lang="en-US" altLang="ja-JP" sz="1200" b="0" i="0" u="none" strike="noStrike" dirty="0">
                          <a:solidFill>
                            <a:srgbClr val="000000"/>
                          </a:solidFill>
                          <a:effectLst/>
                          <a:latin typeface="+mj-lt"/>
                          <a:ea typeface="游ゴシック" panose="020B0400000000000000" pitchFamily="50" charset="-128"/>
                        </a:rPr>
                        <a:t>28/</a:t>
                      </a:r>
                      <a:r>
                        <a:rPr lang="en-US" altLang="ja-JP" sz="1200" b="1" i="0" u="none" strike="noStrike" dirty="0">
                          <a:solidFill>
                            <a:srgbClr val="0000FF"/>
                          </a:solidFill>
                          <a:effectLst/>
                          <a:latin typeface="+mj-lt"/>
                          <a:ea typeface="游ゴシック" panose="020B0400000000000000" pitchFamily="50" charset="-128"/>
                        </a:rPr>
                        <a:t>1103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200" b="0" i="0" u="none" strike="noStrike" dirty="0">
                          <a:solidFill>
                            <a:srgbClr val="000000"/>
                          </a:solidFill>
                          <a:effectLst/>
                          <a:latin typeface="+mj-lt"/>
                          <a:ea typeface="游ゴシック" panose="020B0400000000000000"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chemeClr val="bg1"/>
                          </a:solidFill>
                          <a:effectLst/>
                          <a:latin typeface="+mj-lt"/>
                          <a:ea typeface="游ゴシック" panose="020B0400000000000000" pitchFamily="50" charset="-128"/>
                        </a:rPr>
                        <a:t>0</a:t>
                      </a:r>
                      <a:r>
                        <a:rPr lang="en-US" altLang="ja-JP" sz="1200" b="0" i="0" u="none" strike="noStrike" dirty="0">
                          <a:solidFill>
                            <a:srgbClr val="000000"/>
                          </a:solidFill>
                          <a:effectLst/>
                          <a:latin typeface="+mj-lt"/>
                          <a:ea typeface="游ゴシック" panose="020B0400000000000000" pitchFamily="50" charset="-128"/>
                        </a:rPr>
                        <a:t>33/</a:t>
                      </a:r>
                      <a:r>
                        <a:rPr lang="en-US" altLang="ja-JP" sz="1200" b="1" i="0" u="none" strike="noStrike" dirty="0">
                          <a:solidFill>
                            <a:srgbClr val="0000FF"/>
                          </a:solidFill>
                          <a:effectLst/>
                          <a:latin typeface="+mj-lt"/>
                          <a:ea typeface="游ゴシック" panose="020B0400000000000000" pitchFamily="50" charset="-128"/>
                        </a:rPr>
                        <a:t>1134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200" b="0" i="0" u="none" strike="noStrike" dirty="0">
                          <a:solidFill>
                            <a:srgbClr val="000000"/>
                          </a:solidFill>
                          <a:effectLst/>
                          <a:latin typeface="+mj-lt"/>
                          <a:ea typeface="游ゴシック" panose="020B0400000000000000" pitchFamily="50" charset="-128"/>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1200" b="0" i="0" u="none" strike="noStrike" dirty="0">
                        <a:solidFill>
                          <a:srgbClr val="000000"/>
                        </a:solidFill>
                        <a:effectLst/>
                        <a:latin typeface="+mj-lt"/>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mj-lt"/>
                          <a:ea typeface="游ゴシック" panose="020B0400000000000000" pitchFamily="50" charset="-128"/>
                        </a:rPr>
                        <a:t>0.88 (0.53-1.46)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5208428"/>
                  </a:ext>
                </a:extLst>
              </a:tr>
              <a:tr h="67711">
                <a:tc>
                  <a:txBody>
                    <a:bodyPr/>
                    <a:lstStyle/>
                    <a:p>
                      <a:pPr algn="l" fontAlgn="ctr"/>
                      <a:r>
                        <a:rPr lang="en-US" sz="1200" b="0" i="0" u="none" strike="noStrike" dirty="0">
                          <a:solidFill>
                            <a:srgbClr val="000000"/>
                          </a:solidFill>
                          <a:effectLst/>
                          <a:latin typeface="+mj-lt"/>
                          <a:ea typeface="游ゴシック" panose="020B0400000000000000" pitchFamily="50" charset="-128"/>
                        </a:rPr>
                        <a:t>Overall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a:solidFill>
                            <a:srgbClr val="000000"/>
                          </a:solidFill>
                          <a:effectLst/>
                          <a:latin typeface="+mj-lt"/>
                          <a:ea typeface="游ゴシック" panose="020B0400000000000000" pitchFamily="50" charset="-128"/>
                        </a:rPr>
                        <a:t>186/6948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200" b="0" i="0" u="none" strike="noStrike" dirty="0">
                          <a:solidFill>
                            <a:srgbClr val="000000"/>
                          </a:solidFill>
                          <a:effectLst/>
                          <a:latin typeface="+mj-lt"/>
                          <a:ea typeface="游ゴシック" panose="020B0400000000000000"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a:solidFill>
                            <a:srgbClr val="000000"/>
                          </a:solidFill>
                          <a:effectLst/>
                          <a:latin typeface="+mj-lt"/>
                          <a:ea typeface="游ゴシック" panose="020B0400000000000000" pitchFamily="50" charset="-128"/>
                        </a:rPr>
                        <a:t>220/7018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200" b="0" i="0" u="none" strike="noStrike" dirty="0">
                          <a:solidFill>
                            <a:srgbClr val="000000"/>
                          </a:solidFill>
                          <a:effectLst/>
                          <a:latin typeface="+mj-lt"/>
                          <a:ea typeface="游ゴシック" panose="020B0400000000000000" pitchFamily="50" charset="-128"/>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1200" b="0" i="0" u="none" strike="noStrike" dirty="0">
                        <a:solidFill>
                          <a:srgbClr val="000000"/>
                        </a:solidFill>
                        <a:effectLst/>
                        <a:latin typeface="+mj-lt"/>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mj-lt"/>
                          <a:ea typeface="游ゴシック" panose="020B0400000000000000" pitchFamily="50" charset="-128"/>
                        </a:rPr>
                        <a:t>0.86 (0.71-1.04)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7388351"/>
                  </a:ext>
                </a:extLst>
              </a:tr>
            </a:tbl>
          </a:graphicData>
        </a:graphic>
      </p:graphicFrame>
      <p:graphicFrame>
        <p:nvGraphicFramePr>
          <p:cNvPr id="14" name="グラフ 13">
            <a:extLst>
              <a:ext uri="{FF2B5EF4-FFF2-40B4-BE49-F238E27FC236}">
                <a16:creationId xmlns:a16="http://schemas.microsoft.com/office/drawing/2014/main" id="{01E6362D-057E-4906-8C5D-4F129C211139}"/>
              </a:ext>
            </a:extLst>
          </p:cNvPr>
          <p:cNvGraphicFramePr>
            <a:graphicFrameLocks/>
          </p:cNvGraphicFramePr>
          <p:nvPr>
            <p:extLst>
              <p:ext uri="{D42A27DB-BD31-4B8C-83A1-F6EECF244321}">
                <p14:modId xmlns:p14="http://schemas.microsoft.com/office/powerpoint/2010/main" val="4130375886"/>
              </p:ext>
            </p:extLst>
          </p:nvPr>
        </p:nvGraphicFramePr>
        <p:xfrm>
          <a:off x="4761723" y="2377909"/>
          <a:ext cx="1901935" cy="1310274"/>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a:extLst>
              <a:ext uri="{FF2B5EF4-FFF2-40B4-BE49-F238E27FC236}">
                <a16:creationId xmlns:a16="http://schemas.microsoft.com/office/drawing/2014/main" id="{21FA751C-5414-4B4E-9F80-133C5C405768}"/>
              </a:ext>
            </a:extLst>
          </p:cNvPr>
          <p:cNvSpPr txBox="1"/>
          <p:nvPr/>
        </p:nvSpPr>
        <p:spPr>
          <a:xfrm>
            <a:off x="3219482" y="1955937"/>
            <a:ext cx="2705036" cy="338554"/>
          </a:xfrm>
          <a:prstGeom prst="rect">
            <a:avLst/>
          </a:prstGeom>
          <a:noFill/>
        </p:spPr>
        <p:txBody>
          <a:bodyPr wrap="none" rtlCol="0">
            <a:spAutoFit/>
          </a:bodyPr>
          <a:lstStyle/>
          <a:p>
            <a:r>
              <a:rPr kumimoji="1" lang="en-US" altLang="ja-JP" sz="1600" b="1" dirty="0"/>
              <a:t>Death, MI and Stroke (1-year)</a:t>
            </a:r>
            <a:endParaRPr kumimoji="1" lang="ja-JP" altLang="en-US" sz="1600" b="1" dirty="0"/>
          </a:p>
        </p:txBody>
      </p:sp>
    </p:spTree>
    <p:extLst>
      <p:ext uri="{BB962C8B-B14F-4D97-AF65-F5344CB8AC3E}">
        <p14:creationId xmlns:p14="http://schemas.microsoft.com/office/powerpoint/2010/main" val="199732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275F61-ED24-41EF-94BF-F3482D2303AF}"/>
              </a:ext>
            </a:extLst>
          </p:cNvPr>
          <p:cNvSpPr>
            <a:spLocks noGrp="1"/>
          </p:cNvSpPr>
          <p:nvPr>
            <p:ph type="title"/>
          </p:nvPr>
        </p:nvSpPr>
        <p:spPr>
          <a:xfrm>
            <a:off x="221841" y="0"/>
            <a:ext cx="8444162" cy="781923"/>
          </a:xfrm>
        </p:spPr>
        <p:txBody>
          <a:bodyPr>
            <a:normAutofit/>
          </a:bodyPr>
          <a:lstStyle/>
          <a:p>
            <a:pPr algn="ctr"/>
            <a:r>
              <a:rPr kumimoji="1" lang="en-US" altLang="ja-JP" dirty="0"/>
              <a:t>Objective</a:t>
            </a:r>
            <a:endParaRPr kumimoji="1" lang="ja-JP" altLang="en-US" dirty="0"/>
          </a:p>
        </p:txBody>
      </p:sp>
      <p:sp>
        <p:nvSpPr>
          <p:cNvPr id="6" name="コンテンツ プレースホルダー 5">
            <a:extLst>
              <a:ext uri="{FF2B5EF4-FFF2-40B4-BE49-F238E27FC236}">
                <a16:creationId xmlns:a16="http://schemas.microsoft.com/office/drawing/2014/main" id="{3F6A4658-5DFB-4947-B910-A96C2EC035D5}"/>
              </a:ext>
            </a:extLst>
          </p:cNvPr>
          <p:cNvSpPr>
            <a:spLocks noGrp="1" noChangeAspect="1"/>
          </p:cNvSpPr>
          <p:nvPr>
            <p:ph idx="1"/>
          </p:nvPr>
        </p:nvSpPr>
        <p:spPr>
          <a:xfrm>
            <a:off x="685729" y="1020104"/>
            <a:ext cx="7980274" cy="2494521"/>
          </a:xfrm>
        </p:spPr>
        <p:txBody>
          <a:bodyPr>
            <a:noAutofit/>
          </a:bodyPr>
          <a:lstStyle/>
          <a:p>
            <a:pPr marL="0" indent="0">
              <a:lnSpc>
                <a:spcPct val="150000"/>
              </a:lnSpc>
              <a:buNone/>
            </a:pPr>
            <a:r>
              <a:rPr kumimoji="1" lang="en-US" altLang="ja-JP" sz="2400" dirty="0"/>
              <a:t>The STOPDAPT-2 ACS trial sought to evaluate the safety and efficacy of </a:t>
            </a:r>
            <a:r>
              <a:rPr kumimoji="1" lang="en-US" altLang="ja-JP" sz="2400" dirty="0">
                <a:solidFill>
                  <a:srgbClr val="0000FF"/>
                </a:solidFill>
              </a:rPr>
              <a:t>1-month DAPT followed by clopidogrel monotherapy </a:t>
            </a:r>
            <a:r>
              <a:rPr kumimoji="1" lang="en-US" altLang="ja-JP" sz="2400" dirty="0"/>
              <a:t>as compared with the standard </a:t>
            </a:r>
            <a:r>
              <a:rPr kumimoji="1" lang="en-US" altLang="ja-JP" sz="2400" dirty="0">
                <a:solidFill>
                  <a:srgbClr val="0000FF"/>
                </a:solidFill>
              </a:rPr>
              <a:t>12-month DAPT with aspirin and clopidogrel </a:t>
            </a:r>
            <a:r>
              <a:rPr kumimoji="1" lang="en-US" altLang="ja-JP" sz="2400" dirty="0"/>
              <a:t>after implantation of cobalt-chromium everolimus-eluting stents (CoCr-EES) </a:t>
            </a:r>
            <a:r>
              <a:rPr kumimoji="1" lang="en-US" altLang="ja-JP" sz="2400" dirty="0">
                <a:solidFill>
                  <a:srgbClr val="0000FF"/>
                </a:solidFill>
              </a:rPr>
              <a:t>in ACS patients.</a:t>
            </a:r>
            <a:endParaRPr kumimoji="1" lang="ja-JP" altLang="en-US" sz="2400" dirty="0">
              <a:solidFill>
                <a:srgbClr val="0000FF"/>
              </a:solidFill>
            </a:endParaRPr>
          </a:p>
        </p:txBody>
      </p:sp>
      <p:pic>
        <p:nvPicPr>
          <p:cNvPr id="4" name="Picture 7" descr="A picture containing graphical user interface&#10;&#10;Description automatically generated">
            <a:extLst>
              <a:ext uri="{FF2B5EF4-FFF2-40B4-BE49-F238E27FC236}">
                <a16:creationId xmlns:a16="http://schemas.microsoft.com/office/drawing/2014/main" id="{4F6F1B84-0C39-41AE-9912-06E4BB3A12E5}"/>
              </a:ext>
            </a:extLst>
          </p:cNvPr>
          <p:cNvPicPr>
            <a:picLocks noChangeAspect="1"/>
          </p:cNvPicPr>
          <p:nvPr/>
        </p:nvPicPr>
        <p:blipFill rotWithShape="1">
          <a:blip r:embed="rId3">
            <a:extLst>
              <a:ext uri="{28A0092B-C50C-407E-A947-70E740481C1C}">
                <a14:useLocalDpi xmlns:a14="http://schemas.microsoft.com/office/drawing/2010/main" val="0"/>
              </a:ext>
            </a:extLst>
          </a:blip>
          <a:srcRect l="3231" t="90075" r="78332" b="2665"/>
          <a:stretch/>
        </p:blipFill>
        <p:spPr>
          <a:xfrm>
            <a:off x="152399" y="4759165"/>
            <a:ext cx="1685925" cy="373381"/>
          </a:xfrm>
          <a:prstGeom prst="rect">
            <a:avLst/>
          </a:prstGeom>
          <a:solidFill>
            <a:schemeClr val="accent2"/>
          </a:solidFill>
        </p:spPr>
      </p:pic>
      <p:pic>
        <p:nvPicPr>
          <p:cNvPr id="5" name="Picture 7" descr="A picture containing graphical user interface&#10;&#10;Description automatically generated">
            <a:extLst>
              <a:ext uri="{FF2B5EF4-FFF2-40B4-BE49-F238E27FC236}">
                <a16:creationId xmlns:a16="http://schemas.microsoft.com/office/drawing/2014/main" id="{3326078A-B20B-4C59-A68A-E4749312E655}"/>
              </a:ext>
            </a:extLst>
          </p:cNvPr>
          <p:cNvPicPr>
            <a:picLocks noChangeAspect="1"/>
          </p:cNvPicPr>
          <p:nvPr/>
        </p:nvPicPr>
        <p:blipFill rotWithShape="1">
          <a:blip r:embed="rId3">
            <a:extLst>
              <a:ext uri="{28A0092B-C50C-407E-A947-70E740481C1C}">
                <a14:useLocalDpi xmlns:a14="http://schemas.microsoft.com/office/drawing/2010/main" val="0"/>
              </a:ext>
            </a:extLst>
          </a:blip>
          <a:srcRect l="21583" t="92205" b="4925"/>
          <a:stretch/>
        </p:blipFill>
        <p:spPr>
          <a:xfrm>
            <a:off x="1895475" y="4881563"/>
            <a:ext cx="7170420" cy="147637"/>
          </a:xfrm>
          <a:prstGeom prst="rect">
            <a:avLst/>
          </a:prstGeom>
          <a:solidFill>
            <a:schemeClr val="accent2"/>
          </a:solidFill>
        </p:spPr>
      </p:pic>
    </p:spTree>
    <p:extLst>
      <p:ext uri="{BB962C8B-B14F-4D97-AF65-F5344CB8AC3E}">
        <p14:creationId xmlns:p14="http://schemas.microsoft.com/office/powerpoint/2010/main" val="374895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0A6559E5-45EE-4C26-8FC7-29BF88743564}"/>
              </a:ext>
            </a:extLst>
          </p:cNvPr>
          <p:cNvSpPr/>
          <p:nvPr/>
        </p:nvSpPr>
        <p:spPr>
          <a:xfrm>
            <a:off x="0" y="968903"/>
            <a:ext cx="9144000" cy="42093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p>
        </p:txBody>
      </p:sp>
      <p:pic>
        <p:nvPicPr>
          <p:cNvPr id="29" name="Picture 7" descr="A picture containing graphical user interface&#10;&#10;Description automatically generated">
            <a:extLst>
              <a:ext uri="{FF2B5EF4-FFF2-40B4-BE49-F238E27FC236}">
                <a16:creationId xmlns:a16="http://schemas.microsoft.com/office/drawing/2014/main" id="{66CDD52A-996A-428F-8624-FED7FA285BD3}"/>
              </a:ext>
            </a:extLst>
          </p:cNvPr>
          <p:cNvPicPr>
            <a:picLocks noChangeAspect="1"/>
          </p:cNvPicPr>
          <p:nvPr/>
        </p:nvPicPr>
        <p:blipFill rotWithShape="1">
          <a:blip r:embed="rId3">
            <a:extLst>
              <a:ext uri="{28A0092B-C50C-407E-A947-70E740481C1C}">
                <a14:useLocalDpi xmlns:a14="http://schemas.microsoft.com/office/drawing/2010/main" val="0"/>
              </a:ext>
            </a:extLst>
          </a:blip>
          <a:srcRect l="3231" t="90075" r="78332" b="2665"/>
          <a:stretch/>
        </p:blipFill>
        <p:spPr>
          <a:xfrm>
            <a:off x="152399" y="4759165"/>
            <a:ext cx="1685925" cy="373381"/>
          </a:xfrm>
          <a:prstGeom prst="rect">
            <a:avLst/>
          </a:prstGeom>
          <a:solidFill>
            <a:schemeClr val="accent2"/>
          </a:solidFill>
        </p:spPr>
      </p:pic>
      <p:pic>
        <p:nvPicPr>
          <p:cNvPr id="31" name="Picture 7" descr="A picture containing graphical user interface&#10;&#10;Description automatically generated">
            <a:extLst>
              <a:ext uri="{FF2B5EF4-FFF2-40B4-BE49-F238E27FC236}">
                <a16:creationId xmlns:a16="http://schemas.microsoft.com/office/drawing/2014/main" id="{308ACC21-258C-42B8-B10F-AA99BE54D368}"/>
              </a:ext>
            </a:extLst>
          </p:cNvPr>
          <p:cNvPicPr>
            <a:picLocks noChangeAspect="1"/>
          </p:cNvPicPr>
          <p:nvPr/>
        </p:nvPicPr>
        <p:blipFill rotWithShape="1">
          <a:blip r:embed="rId3">
            <a:extLst>
              <a:ext uri="{28A0092B-C50C-407E-A947-70E740481C1C}">
                <a14:useLocalDpi xmlns:a14="http://schemas.microsoft.com/office/drawing/2010/main" val="0"/>
              </a:ext>
            </a:extLst>
          </a:blip>
          <a:srcRect l="21583" t="92205" b="4925"/>
          <a:stretch/>
        </p:blipFill>
        <p:spPr>
          <a:xfrm>
            <a:off x="1895475" y="4881563"/>
            <a:ext cx="7170420" cy="147637"/>
          </a:xfrm>
          <a:prstGeom prst="rect">
            <a:avLst/>
          </a:prstGeom>
          <a:solidFill>
            <a:schemeClr val="accent2"/>
          </a:solidFill>
        </p:spPr>
      </p:pic>
      <p:sp>
        <p:nvSpPr>
          <p:cNvPr id="4" name="矢印: 右 3">
            <a:extLst>
              <a:ext uri="{FF2B5EF4-FFF2-40B4-BE49-F238E27FC236}">
                <a16:creationId xmlns:a16="http://schemas.microsoft.com/office/drawing/2014/main" id="{D3B5001B-C450-4B40-811E-8D861538ED36}"/>
              </a:ext>
            </a:extLst>
          </p:cNvPr>
          <p:cNvSpPr/>
          <p:nvPr/>
        </p:nvSpPr>
        <p:spPr>
          <a:xfrm>
            <a:off x="534426" y="2895500"/>
            <a:ext cx="1389430" cy="2586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5" name="楕円 4">
            <a:extLst>
              <a:ext uri="{FF2B5EF4-FFF2-40B4-BE49-F238E27FC236}">
                <a16:creationId xmlns:a16="http://schemas.microsoft.com/office/drawing/2014/main" id="{2D350303-252F-43A7-B51B-CDF827A4F9EF}"/>
              </a:ext>
            </a:extLst>
          </p:cNvPr>
          <p:cNvSpPr/>
          <p:nvPr/>
        </p:nvSpPr>
        <p:spPr>
          <a:xfrm>
            <a:off x="1338639" y="2703102"/>
            <a:ext cx="592126" cy="59212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3600" dirty="0"/>
              <a:t>R</a:t>
            </a:r>
            <a:endParaRPr lang="ja-JP" altLang="en-US" dirty="0"/>
          </a:p>
        </p:txBody>
      </p:sp>
      <p:sp>
        <p:nvSpPr>
          <p:cNvPr id="6" name="矢印: 右 5">
            <a:extLst>
              <a:ext uri="{FF2B5EF4-FFF2-40B4-BE49-F238E27FC236}">
                <a16:creationId xmlns:a16="http://schemas.microsoft.com/office/drawing/2014/main" id="{BFB60D85-17A1-4C78-BE62-571514D023BE}"/>
              </a:ext>
            </a:extLst>
          </p:cNvPr>
          <p:cNvSpPr/>
          <p:nvPr/>
        </p:nvSpPr>
        <p:spPr>
          <a:xfrm>
            <a:off x="1789055" y="1841935"/>
            <a:ext cx="1838036" cy="508000"/>
          </a:xfrm>
          <a:prstGeom prst="rightArrow">
            <a:avLst>
              <a:gd name="adj1" fmla="val 68182"/>
              <a:gd name="adj2"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ASA</a:t>
            </a:r>
            <a:endParaRPr lang="ja-JP" altLang="en-US" dirty="0"/>
          </a:p>
        </p:txBody>
      </p:sp>
      <p:sp>
        <p:nvSpPr>
          <p:cNvPr id="7" name="テキスト ボックス 6">
            <a:extLst>
              <a:ext uri="{FF2B5EF4-FFF2-40B4-BE49-F238E27FC236}">
                <a16:creationId xmlns:a16="http://schemas.microsoft.com/office/drawing/2014/main" id="{C9F14539-B728-4C5A-8CAB-6D1DA13B6AD3}"/>
              </a:ext>
            </a:extLst>
          </p:cNvPr>
          <p:cNvSpPr txBox="1"/>
          <p:nvPr/>
        </p:nvSpPr>
        <p:spPr>
          <a:xfrm>
            <a:off x="453813" y="1464482"/>
            <a:ext cx="2334374" cy="369332"/>
          </a:xfrm>
          <a:prstGeom prst="rect">
            <a:avLst/>
          </a:prstGeom>
          <a:noFill/>
          <a:ln w="50800">
            <a:solidFill>
              <a:schemeClr val="tx2"/>
            </a:solidFill>
          </a:ln>
        </p:spPr>
        <p:txBody>
          <a:bodyPr wrap="square" rtlCol="0">
            <a:spAutoFit/>
          </a:bodyPr>
          <a:lstStyle/>
          <a:p>
            <a:r>
              <a:rPr lang="en-US" altLang="ja-JP" dirty="0"/>
              <a:t>1-month DAPT group</a:t>
            </a:r>
            <a:endParaRPr lang="ja-JP" altLang="en-US" dirty="0"/>
          </a:p>
        </p:txBody>
      </p:sp>
      <p:sp>
        <p:nvSpPr>
          <p:cNvPr id="8" name="矢印: 右 7">
            <a:extLst>
              <a:ext uri="{FF2B5EF4-FFF2-40B4-BE49-F238E27FC236}">
                <a16:creationId xmlns:a16="http://schemas.microsoft.com/office/drawing/2014/main" id="{83916A10-E27C-4F25-A547-7E2C3CD8DA43}"/>
              </a:ext>
            </a:extLst>
          </p:cNvPr>
          <p:cNvSpPr/>
          <p:nvPr/>
        </p:nvSpPr>
        <p:spPr>
          <a:xfrm>
            <a:off x="1789055" y="2288872"/>
            <a:ext cx="1838036" cy="508000"/>
          </a:xfrm>
          <a:prstGeom prst="rightArrow">
            <a:avLst>
              <a:gd name="adj1" fmla="val 68182"/>
              <a:gd name="adj2"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P2Y12i</a:t>
            </a:r>
            <a:endParaRPr lang="ja-JP" altLang="en-US" dirty="0"/>
          </a:p>
        </p:txBody>
      </p:sp>
      <p:sp>
        <p:nvSpPr>
          <p:cNvPr id="9" name="テキスト ボックス 8">
            <a:extLst>
              <a:ext uri="{FF2B5EF4-FFF2-40B4-BE49-F238E27FC236}">
                <a16:creationId xmlns:a16="http://schemas.microsoft.com/office/drawing/2014/main" id="{F4CF9499-6DAA-4354-80ED-8F0B35C81001}"/>
              </a:ext>
            </a:extLst>
          </p:cNvPr>
          <p:cNvSpPr txBox="1"/>
          <p:nvPr/>
        </p:nvSpPr>
        <p:spPr>
          <a:xfrm>
            <a:off x="453813" y="4202707"/>
            <a:ext cx="2326812" cy="369332"/>
          </a:xfrm>
          <a:prstGeom prst="rect">
            <a:avLst/>
          </a:prstGeom>
          <a:noFill/>
          <a:ln w="50800">
            <a:solidFill>
              <a:schemeClr val="accent2"/>
            </a:solidFill>
          </a:ln>
        </p:spPr>
        <p:txBody>
          <a:bodyPr wrap="square" rtlCol="0">
            <a:spAutoFit/>
          </a:bodyPr>
          <a:lstStyle/>
          <a:p>
            <a:r>
              <a:rPr lang="en-US" altLang="ja-JP" dirty="0"/>
              <a:t>12-month DAPT group</a:t>
            </a:r>
            <a:endParaRPr lang="ja-JP" altLang="en-US" dirty="0"/>
          </a:p>
        </p:txBody>
      </p:sp>
      <p:cxnSp>
        <p:nvCxnSpPr>
          <p:cNvPr id="10" name="直線コネクタ 9">
            <a:extLst>
              <a:ext uri="{FF2B5EF4-FFF2-40B4-BE49-F238E27FC236}">
                <a16:creationId xmlns:a16="http://schemas.microsoft.com/office/drawing/2014/main" id="{34DFE8E4-E484-4DAC-B7D1-47301BD12528}"/>
              </a:ext>
            </a:extLst>
          </p:cNvPr>
          <p:cNvCxnSpPr>
            <a:cxnSpLocks/>
          </p:cNvCxnSpPr>
          <p:nvPr/>
        </p:nvCxnSpPr>
        <p:spPr>
          <a:xfrm>
            <a:off x="3627091" y="1654483"/>
            <a:ext cx="0" cy="282277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矢印: 右 10">
            <a:extLst>
              <a:ext uri="{FF2B5EF4-FFF2-40B4-BE49-F238E27FC236}">
                <a16:creationId xmlns:a16="http://schemas.microsoft.com/office/drawing/2014/main" id="{3DC1F8B9-00A0-4033-8094-D3FC10007246}"/>
              </a:ext>
            </a:extLst>
          </p:cNvPr>
          <p:cNvSpPr/>
          <p:nvPr/>
        </p:nvSpPr>
        <p:spPr>
          <a:xfrm>
            <a:off x="3627091" y="2290197"/>
            <a:ext cx="4949487" cy="508000"/>
          </a:xfrm>
          <a:prstGeom prst="rightArrow">
            <a:avLst>
              <a:gd name="adj1" fmla="val 68182"/>
              <a:gd name="adj2"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Clopidogrel 75mg/d</a:t>
            </a:r>
            <a:endParaRPr lang="ja-JP" altLang="en-US" dirty="0"/>
          </a:p>
        </p:txBody>
      </p:sp>
      <p:cxnSp>
        <p:nvCxnSpPr>
          <p:cNvPr id="12" name="直線コネクタ 11">
            <a:extLst>
              <a:ext uri="{FF2B5EF4-FFF2-40B4-BE49-F238E27FC236}">
                <a16:creationId xmlns:a16="http://schemas.microsoft.com/office/drawing/2014/main" id="{49E5D64C-7ADB-481F-A55A-1683C3469667}"/>
              </a:ext>
            </a:extLst>
          </p:cNvPr>
          <p:cNvCxnSpPr>
            <a:cxnSpLocks/>
          </p:cNvCxnSpPr>
          <p:nvPr/>
        </p:nvCxnSpPr>
        <p:spPr>
          <a:xfrm>
            <a:off x="7020579" y="1620819"/>
            <a:ext cx="0" cy="2856434"/>
          </a:xfrm>
          <a:prstGeom prst="line">
            <a:avLst/>
          </a:prstGeom>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矢印: 右 12">
            <a:extLst>
              <a:ext uri="{FF2B5EF4-FFF2-40B4-BE49-F238E27FC236}">
                <a16:creationId xmlns:a16="http://schemas.microsoft.com/office/drawing/2014/main" id="{37DD5E1F-BF20-48B2-BF32-1A7A2F1BA5A8}"/>
              </a:ext>
            </a:extLst>
          </p:cNvPr>
          <p:cNvSpPr/>
          <p:nvPr/>
        </p:nvSpPr>
        <p:spPr>
          <a:xfrm>
            <a:off x="1789055" y="3681322"/>
            <a:ext cx="1838036" cy="508000"/>
          </a:xfrm>
          <a:prstGeom prst="rightArrow">
            <a:avLst>
              <a:gd name="adj1" fmla="val 68182"/>
              <a:gd name="adj2"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ASA</a:t>
            </a:r>
            <a:endParaRPr lang="ja-JP" altLang="en-US" dirty="0"/>
          </a:p>
        </p:txBody>
      </p:sp>
      <p:sp>
        <p:nvSpPr>
          <p:cNvPr id="14" name="矢印: 右 13">
            <a:extLst>
              <a:ext uri="{FF2B5EF4-FFF2-40B4-BE49-F238E27FC236}">
                <a16:creationId xmlns:a16="http://schemas.microsoft.com/office/drawing/2014/main" id="{0A6DD1FB-4E71-4EC6-84CD-E081E36EEEB8}"/>
              </a:ext>
            </a:extLst>
          </p:cNvPr>
          <p:cNvSpPr/>
          <p:nvPr/>
        </p:nvSpPr>
        <p:spPr>
          <a:xfrm>
            <a:off x="1789055" y="3212981"/>
            <a:ext cx="1838036" cy="508000"/>
          </a:xfrm>
          <a:prstGeom prst="rightArrow">
            <a:avLst>
              <a:gd name="adj1" fmla="val 68182"/>
              <a:gd name="adj2"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P2Y12i</a:t>
            </a:r>
            <a:endParaRPr lang="ja-JP" altLang="en-US" dirty="0"/>
          </a:p>
        </p:txBody>
      </p:sp>
      <p:sp>
        <p:nvSpPr>
          <p:cNvPr id="15" name="矢印: 右 14">
            <a:extLst>
              <a:ext uri="{FF2B5EF4-FFF2-40B4-BE49-F238E27FC236}">
                <a16:creationId xmlns:a16="http://schemas.microsoft.com/office/drawing/2014/main" id="{C1AEBAB9-253F-45C4-8778-A2E76D4B9E69}"/>
              </a:ext>
            </a:extLst>
          </p:cNvPr>
          <p:cNvSpPr/>
          <p:nvPr/>
        </p:nvSpPr>
        <p:spPr>
          <a:xfrm>
            <a:off x="3627091" y="3681322"/>
            <a:ext cx="3376730" cy="508000"/>
          </a:xfrm>
          <a:prstGeom prst="rightArrow">
            <a:avLst>
              <a:gd name="adj1" fmla="val 68182"/>
              <a:gd name="adj2"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ASA</a:t>
            </a:r>
            <a:endParaRPr lang="ja-JP" altLang="en-US" dirty="0"/>
          </a:p>
        </p:txBody>
      </p:sp>
      <p:sp>
        <p:nvSpPr>
          <p:cNvPr id="16" name="矢印: 右 15">
            <a:extLst>
              <a:ext uri="{FF2B5EF4-FFF2-40B4-BE49-F238E27FC236}">
                <a16:creationId xmlns:a16="http://schemas.microsoft.com/office/drawing/2014/main" id="{92846B62-03ED-4FA3-AFBD-3D680CDD6A3C}"/>
              </a:ext>
            </a:extLst>
          </p:cNvPr>
          <p:cNvSpPr/>
          <p:nvPr/>
        </p:nvSpPr>
        <p:spPr>
          <a:xfrm>
            <a:off x="3627091" y="3212981"/>
            <a:ext cx="3376733" cy="508000"/>
          </a:xfrm>
          <a:prstGeom prst="rightArrow">
            <a:avLst>
              <a:gd name="adj1" fmla="val 68182"/>
              <a:gd name="adj2"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Clopidogrel 75mg/d</a:t>
            </a:r>
            <a:endParaRPr lang="ja-JP" altLang="en-US" dirty="0"/>
          </a:p>
        </p:txBody>
      </p:sp>
      <p:sp>
        <p:nvSpPr>
          <p:cNvPr id="17" name="矢印: 右 16">
            <a:extLst>
              <a:ext uri="{FF2B5EF4-FFF2-40B4-BE49-F238E27FC236}">
                <a16:creationId xmlns:a16="http://schemas.microsoft.com/office/drawing/2014/main" id="{A47836DE-C4CA-429A-9A2C-6F65960F2868}"/>
              </a:ext>
            </a:extLst>
          </p:cNvPr>
          <p:cNvSpPr/>
          <p:nvPr/>
        </p:nvSpPr>
        <p:spPr>
          <a:xfrm>
            <a:off x="7021517" y="3681322"/>
            <a:ext cx="1555061" cy="508000"/>
          </a:xfrm>
          <a:prstGeom prst="rightArrow">
            <a:avLst>
              <a:gd name="adj1" fmla="val 68182"/>
              <a:gd name="adj2"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ASA</a:t>
            </a:r>
            <a:endParaRPr lang="ja-JP" altLang="en-US" dirty="0"/>
          </a:p>
        </p:txBody>
      </p:sp>
      <p:cxnSp>
        <p:nvCxnSpPr>
          <p:cNvPr id="18" name="直線矢印コネクタ 17">
            <a:extLst>
              <a:ext uri="{FF2B5EF4-FFF2-40B4-BE49-F238E27FC236}">
                <a16:creationId xmlns:a16="http://schemas.microsoft.com/office/drawing/2014/main" id="{37160655-EB23-4E7E-B57A-FA0E2D59C9DD}"/>
              </a:ext>
            </a:extLst>
          </p:cNvPr>
          <p:cNvCxnSpPr>
            <a:cxnSpLocks/>
          </p:cNvCxnSpPr>
          <p:nvPr/>
        </p:nvCxnSpPr>
        <p:spPr>
          <a:xfrm>
            <a:off x="895610" y="2578033"/>
            <a:ext cx="0" cy="3773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32B858EA-63C9-45E7-941B-5596630B7CD3}"/>
              </a:ext>
            </a:extLst>
          </p:cNvPr>
          <p:cNvCxnSpPr>
            <a:cxnSpLocks/>
          </p:cNvCxnSpPr>
          <p:nvPr/>
        </p:nvCxnSpPr>
        <p:spPr>
          <a:xfrm>
            <a:off x="895610" y="1874150"/>
            <a:ext cx="0" cy="243586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テキスト ボックス 19">
            <a:extLst>
              <a:ext uri="{FF2B5EF4-FFF2-40B4-BE49-F238E27FC236}">
                <a16:creationId xmlns:a16="http://schemas.microsoft.com/office/drawing/2014/main" id="{4EB1540B-C311-4908-8761-5D830F765893}"/>
              </a:ext>
            </a:extLst>
          </p:cNvPr>
          <p:cNvSpPr txBox="1"/>
          <p:nvPr/>
        </p:nvSpPr>
        <p:spPr>
          <a:xfrm>
            <a:off x="417038" y="1954760"/>
            <a:ext cx="940424" cy="369332"/>
          </a:xfrm>
          <a:prstGeom prst="rect">
            <a:avLst/>
          </a:prstGeom>
          <a:solidFill>
            <a:schemeClr val="bg1"/>
          </a:solidFill>
        </p:spPr>
        <p:txBody>
          <a:bodyPr wrap="square" rtlCol="0">
            <a:spAutoFit/>
          </a:bodyPr>
          <a:lstStyle/>
          <a:p>
            <a:r>
              <a:rPr lang="en-US" altLang="ja-JP" b="1" dirty="0"/>
              <a:t>ACS-PCI</a:t>
            </a:r>
            <a:endParaRPr lang="ja-JP" altLang="en-US" b="1" dirty="0"/>
          </a:p>
        </p:txBody>
      </p:sp>
      <p:sp>
        <p:nvSpPr>
          <p:cNvPr id="21" name="テキスト ボックス 20">
            <a:extLst>
              <a:ext uri="{FF2B5EF4-FFF2-40B4-BE49-F238E27FC236}">
                <a16:creationId xmlns:a16="http://schemas.microsoft.com/office/drawing/2014/main" id="{20B3DA5C-BAD2-4703-913D-84B2A9932C37}"/>
              </a:ext>
            </a:extLst>
          </p:cNvPr>
          <p:cNvSpPr txBox="1"/>
          <p:nvPr/>
        </p:nvSpPr>
        <p:spPr>
          <a:xfrm>
            <a:off x="3141232" y="1112636"/>
            <a:ext cx="986167" cy="584775"/>
          </a:xfrm>
          <a:prstGeom prst="rect">
            <a:avLst/>
          </a:prstGeom>
          <a:noFill/>
        </p:spPr>
        <p:txBody>
          <a:bodyPr wrap="square" rtlCol="0">
            <a:spAutoFit/>
          </a:bodyPr>
          <a:lstStyle/>
          <a:p>
            <a:pPr algn="ctr"/>
            <a:r>
              <a:rPr lang="en-US" altLang="ja-JP" sz="1600" dirty="0"/>
              <a:t>1M</a:t>
            </a:r>
          </a:p>
          <a:p>
            <a:pPr algn="ctr"/>
            <a:r>
              <a:rPr lang="en-US" altLang="ja-JP" sz="1600" dirty="0"/>
              <a:t>(30-59d)</a:t>
            </a:r>
            <a:endParaRPr lang="ja-JP" altLang="en-US" sz="1600" dirty="0"/>
          </a:p>
        </p:txBody>
      </p:sp>
      <p:sp>
        <p:nvSpPr>
          <p:cNvPr id="22" name="テキスト ボックス 21">
            <a:extLst>
              <a:ext uri="{FF2B5EF4-FFF2-40B4-BE49-F238E27FC236}">
                <a16:creationId xmlns:a16="http://schemas.microsoft.com/office/drawing/2014/main" id="{B7EC214C-83EF-4105-B5BB-586AF30B177E}"/>
              </a:ext>
            </a:extLst>
          </p:cNvPr>
          <p:cNvSpPr txBox="1"/>
          <p:nvPr/>
        </p:nvSpPr>
        <p:spPr>
          <a:xfrm>
            <a:off x="6389588" y="1088728"/>
            <a:ext cx="1220206" cy="584775"/>
          </a:xfrm>
          <a:prstGeom prst="rect">
            <a:avLst/>
          </a:prstGeom>
          <a:noFill/>
        </p:spPr>
        <p:txBody>
          <a:bodyPr wrap="square" rtlCol="0">
            <a:spAutoFit/>
          </a:bodyPr>
          <a:lstStyle/>
          <a:p>
            <a:pPr algn="ctr"/>
            <a:r>
              <a:rPr lang="en-US" altLang="ja-JP" sz="1600" dirty="0"/>
              <a:t>1Y</a:t>
            </a:r>
          </a:p>
          <a:p>
            <a:pPr algn="ctr"/>
            <a:r>
              <a:rPr lang="en-US" altLang="ja-JP" sz="1600" dirty="0"/>
              <a:t>(335-394d)</a:t>
            </a:r>
            <a:endParaRPr lang="ja-JP" altLang="en-US" sz="1600" dirty="0"/>
          </a:p>
        </p:txBody>
      </p:sp>
      <p:cxnSp>
        <p:nvCxnSpPr>
          <p:cNvPr id="23" name="直線コネクタ 22">
            <a:extLst>
              <a:ext uri="{FF2B5EF4-FFF2-40B4-BE49-F238E27FC236}">
                <a16:creationId xmlns:a16="http://schemas.microsoft.com/office/drawing/2014/main" id="{E435C20F-A99A-4846-BB85-7D630F00C60A}"/>
              </a:ext>
            </a:extLst>
          </p:cNvPr>
          <p:cNvCxnSpPr>
            <a:cxnSpLocks/>
          </p:cNvCxnSpPr>
          <p:nvPr/>
        </p:nvCxnSpPr>
        <p:spPr>
          <a:xfrm>
            <a:off x="8603474" y="1620819"/>
            <a:ext cx="0" cy="2880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テキスト ボックス 29">
            <a:extLst>
              <a:ext uri="{FF2B5EF4-FFF2-40B4-BE49-F238E27FC236}">
                <a16:creationId xmlns:a16="http://schemas.microsoft.com/office/drawing/2014/main" id="{572ABC48-DF99-4103-9A11-85614A8C6B7A}"/>
              </a:ext>
            </a:extLst>
          </p:cNvPr>
          <p:cNvSpPr txBox="1"/>
          <p:nvPr/>
        </p:nvSpPr>
        <p:spPr>
          <a:xfrm>
            <a:off x="8386173" y="1287530"/>
            <a:ext cx="413895" cy="338554"/>
          </a:xfrm>
          <a:prstGeom prst="rect">
            <a:avLst/>
          </a:prstGeom>
          <a:noFill/>
        </p:spPr>
        <p:txBody>
          <a:bodyPr wrap="square" rtlCol="0">
            <a:spAutoFit/>
          </a:bodyPr>
          <a:lstStyle/>
          <a:p>
            <a:pPr algn="ctr"/>
            <a:r>
              <a:rPr lang="en-US" altLang="ja-JP" sz="1600" dirty="0"/>
              <a:t>5Y</a:t>
            </a:r>
            <a:endParaRPr lang="ja-JP" altLang="en-US" sz="1600" dirty="0"/>
          </a:p>
        </p:txBody>
      </p:sp>
      <p:sp>
        <p:nvSpPr>
          <p:cNvPr id="3" name="テキスト ボックス 2">
            <a:extLst>
              <a:ext uri="{FF2B5EF4-FFF2-40B4-BE49-F238E27FC236}">
                <a16:creationId xmlns:a16="http://schemas.microsoft.com/office/drawing/2014/main" id="{4D086D12-C673-4149-A76E-897FBDFAF5E2}"/>
              </a:ext>
            </a:extLst>
          </p:cNvPr>
          <p:cNvSpPr txBox="1"/>
          <p:nvPr/>
        </p:nvSpPr>
        <p:spPr>
          <a:xfrm>
            <a:off x="6070846" y="2814499"/>
            <a:ext cx="1891095" cy="369332"/>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en-US" altLang="ja-JP" dirty="0"/>
              <a:t>Primary analysis </a:t>
            </a:r>
          </a:p>
        </p:txBody>
      </p:sp>
      <p:sp>
        <p:nvSpPr>
          <p:cNvPr id="27" name="タイトル 26">
            <a:extLst>
              <a:ext uri="{FF2B5EF4-FFF2-40B4-BE49-F238E27FC236}">
                <a16:creationId xmlns:a16="http://schemas.microsoft.com/office/drawing/2014/main" id="{79568475-2188-4A72-B611-7E14E72373C0}"/>
              </a:ext>
            </a:extLst>
          </p:cNvPr>
          <p:cNvSpPr>
            <a:spLocks noGrp="1"/>
          </p:cNvSpPr>
          <p:nvPr>
            <p:ph type="title"/>
          </p:nvPr>
        </p:nvSpPr>
        <p:spPr>
          <a:xfrm>
            <a:off x="265486" y="169340"/>
            <a:ext cx="8444162" cy="781923"/>
          </a:xfrm>
        </p:spPr>
        <p:txBody>
          <a:bodyPr>
            <a:noAutofit/>
          </a:bodyPr>
          <a:lstStyle/>
          <a:p>
            <a:r>
              <a:rPr kumimoji="1" lang="en-US" altLang="ja-JP" dirty="0"/>
              <a:t>STOPDAPT-2 ACS  </a:t>
            </a:r>
            <a:br>
              <a:rPr kumimoji="1" lang="en-US" altLang="ja-JP" dirty="0"/>
            </a:br>
            <a:r>
              <a:rPr kumimoji="1" lang="en-US" altLang="ja-JP" sz="1600" dirty="0"/>
              <a:t>Prospective multicenter open-label randomized trial comparing </a:t>
            </a:r>
            <a:br>
              <a:rPr kumimoji="1" lang="en-US" altLang="ja-JP" sz="1600" dirty="0"/>
            </a:br>
            <a:r>
              <a:rPr kumimoji="1" lang="en-US" altLang="ja-JP" sz="1600" dirty="0"/>
              <a:t>1-month versus 12-month DAPT after CoCr-EES implantation for patients with ACS</a:t>
            </a:r>
            <a:endParaRPr lang="ja-JP" altLang="en-US" sz="1800" dirty="0"/>
          </a:p>
        </p:txBody>
      </p:sp>
      <p:sp>
        <p:nvSpPr>
          <p:cNvPr id="2" name="テキスト ボックス 1"/>
          <p:cNvSpPr txBox="1"/>
          <p:nvPr/>
        </p:nvSpPr>
        <p:spPr>
          <a:xfrm>
            <a:off x="1923856" y="2745439"/>
            <a:ext cx="1738727" cy="461665"/>
          </a:xfrm>
          <a:prstGeom prst="rect">
            <a:avLst/>
          </a:prstGeom>
          <a:noFill/>
        </p:spPr>
        <p:txBody>
          <a:bodyPr wrap="none" rtlCol="0">
            <a:spAutoFit/>
          </a:bodyPr>
          <a:lstStyle/>
          <a:p>
            <a:r>
              <a:rPr lang="en-US" altLang="ja-JP" sz="1200" dirty="0"/>
              <a:t>Clopidogrel 75mg/day or </a:t>
            </a:r>
          </a:p>
          <a:p>
            <a:r>
              <a:rPr lang="en-US" altLang="ja-JP" sz="1200" dirty="0"/>
              <a:t>Prasugrel 3.75 mg/day</a:t>
            </a:r>
            <a:endParaRPr kumimoji="1" lang="ja-JP" altLang="en-US" sz="1200" dirty="0"/>
          </a:p>
        </p:txBody>
      </p:sp>
      <p:sp>
        <p:nvSpPr>
          <p:cNvPr id="24" name="テキスト ボックス 23">
            <a:extLst>
              <a:ext uri="{FF2B5EF4-FFF2-40B4-BE49-F238E27FC236}">
                <a16:creationId xmlns:a16="http://schemas.microsoft.com/office/drawing/2014/main" id="{8A09A191-6681-457B-88AE-FA009C625E0B}"/>
              </a:ext>
            </a:extLst>
          </p:cNvPr>
          <p:cNvSpPr txBox="1"/>
          <p:nvPr/>
        </p:nvSpPr>
        <p:spPr>
          <a:xfrm>
            <a:off x="220456" y="2292862"/>
            <a:ext cx="1375698" cy="374718"/>
          </a:xfrm>
          <a:prstGeom prst="rect">
            <a:avLst/>
          </a:prstGeom>
          <a:solidFill>
            <a:schemeClr val="bg1"/>
          </a:solidFill>
        </p:spPr>
        <p:txBody>
          <a:bodyPr wrap="none" rtlCol="0">
            <a:spAutoFit/>
          </a:bodyPr>
          <a:lstStyle/>
          <a:p>
            <a:pPr>
              <a:lnSpc>
                <a:spcPts val="1100"/>
              </a:lnSpc>
            </a:pPr>
            <a:r>
              <a:rPr kumimoji="1" lang="en-US" altLang="ja-JP" sz="1050" dirty="0"/>
              <a:t>(Staged procedures </a:t>
            </a:r>
            <a:br>
              <a:rPr kumimoji="1" lang="en-US" altLang="ja-JP" sz="1050" dirty="0"/>
            </a:br>
            <a:r>
              <a:rPr kumimoji="1" lang="en-US" altLang="ja-JP" sz="1050" dirty="0"/>
              <a:t>should be completed)</a:t>
            </a:r>
            <a:endParaRPr kumimoji="1" lang="ja-JP" altLang="en-US" sz="1050" dirty="0"/>
          </a:p>
        </p:txBody>
      </p:sp>
      <p:sp>
        <p:nvSpPr>
          <p:cNvPr id="26" name="テキスト ボックス 25">
            <a:extLst>
              <a:ext uri="{FF2B5EF4-FFF2-40B4-BE49-F238E27FC236}">
                <a16:creationId xmlns:a16="http://schemas.microsoft.com/office/drawing/2014/main" id="{C0CDEC48-772C-4974-82A5-4D81C7D95BAE}"/>
              </a:ext>
            </a:extLst>
          </p:cNvPr>
          <p:cNvSpPr txBox="1"/>
          <p:nvPr/>
        </p:nvSpPr>
        <p:spPr>
          <a:xfrm>
            <a:off x="2903279" y="4190243"/>
            <a:ext cx="5159669" cy="96253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ts val="1300"/>
              </a:lnSpc>
              <a:spcBef>
                <a:spcPct val="20000"/>
              </a:spcBef>
            </a:pPr>
            <a:r>
              <a:rPr kumimoji="1" lang="en-US" altLang="ja-JP" sz="1400" b="1" dirty="0">
                <a:solidFill>
                  <a:srgbClr val="000000"/>
                </a:solidFill>
                <a:latin typeface="Arial" panose="020B0604020202020204" pitchFamily="34" charset="0"/>
                <a:cs typeface="Arial" panose="020B0604020202020204" pitchFamily="34" charset="0"/>
              </a:rPr>
              <a:t>Key exclusion criteria</a:t>
            </a:r>
          </a:p>
          <a:p>
            <a:pPr marL="87313" lvl="0" indent="-87313">
              <a:lnSpc>
                <a:spcPts val="1300"/>
              </a:lnSpc>
              <a:spcBef>
                <a:spcPct val="20000"/>
              </a:spcBef>
              <a:buFont typeface="Arial"/>
              <a:buChar char="•"/>
            </a:pPr>
            <a:r>
              <a:rPr kumimoji="1" lang="en-US" altLang="ja-JP" sz="1200" dirty="0">
                <a:solidFill>
                  <a:srgbClr val="000000"/>
                </a:solidFill>
                <a:latin typeface="Arial" panose="020B0604020202020204" pitchFamily="34" charset="0"/>
                <a:cs typeface="Arial" panose="020B0604020202020204" pitchFamily="34" charset="0"/>
              </a:rPr>
              <a:t>Oral anticoagulants </a:t>
            </a:r>
          </a:p>
          <a:p>
            <a:pPr marL="87313" lvl="0" indent="-87313">
              <a:lnSpc>
                <a:spcPts val="1300"/>
              </a:lnSpc>
              <a:spcBef>
                <a:spcPct val="20000"/>
              </a:spcBef>
              <a:buFont typeface="Arial"/>
              <a:buChar char="•"/>
            </a:pPr>
            <a:r>
              <a:rPr kumimoji="1" lang="en-US" altLang="ja-JP" sz="1200" dirty="0">
                <a:solidFill>
                  <a:srgbClr val="000000"/>
                </a:solidFill>
                <a:latin typeface="Arial" panose="020B0604020202020204" pitchFamily="34" charset="0"/>
                <a:cs typeface="Arial" panose="020B0604020202020204" pitchFamily="34" charset="0"/>
              </a:rPr>
              <a:t>Prior intracranial hemorrhage</a:t>
            </a:r>
          </a:p>
          <a:p>
            <a:pPr marL="87313" lvl="0" indent="-87313">
              <a:lnSpc>
                <a:spcPts val="1300"/>
              </a:lnSpc>
              <a:spcBef>
                <a:spcPct val="20000"/>
              </a:spcBef>
              <a:buFont typeface="Arial"/>
              <a:buChar char="•"/>
            </a:pPr>
            <a:r>
              <a:rPr kumimoji="1" lang="en-US" altLang="ja-JP" sz="1200" dirty="0">
                <a:solidFill>
                  <a:srgbClr val="000000"/>
                </a:solidFill>
                <a:latin typeface="Arial" panose="020B0604020202020204" pitchFamily="34" charset="0"/>
                <a:cs typeface="Arial" panose="020B0604020202020204" pitchFamily="34" charset="0"/>
              </a:rPr>
              <a:t>In-hospital serious complication (re-infarction, stroke, major bleeding)</a:t>
            </a:r>
          </a:p>
        </p:txBody>
      </p:sp>
    </p:spTree>
    <p:extLst>
      <p:ext uri="{BB962C8B-B14F-4D97-AF65-F5344CB8AC3E}">
        <p14:creationId xmlns:p14="http://schemas.microsoft.com/office/powerpoint/2010/main" val="56292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09DD6-C133-4FF9-B399-BC84AE99E12A}"/>
              </a:ext>
            </a:extLst>
          </p:cNvPr>
          <p:cNvSpPr>
            <a:spLocks noGrp="1"/>
          </p:cNvSpPr>
          <p:nvPr>
            <p:ph type="title"/>
          </p:nvPr>
        </p:nvSpPr>
        <p:spPr>
          <a:xfrm>
            <a:off x="221841" y="-97125"/>
            <a:ext cx="8444162" cy="781923"/>
          </a:xfrm>
        </p:spPr>
        <p:txBody>
          <a:bodyPr/>
          <a:lstStyle/>
          <a:p>
            <a:r>
              <a:rPr kumimoji="1" lang="en-US" altLang="ja-JP" dirty="0"/>
              <a:t>Endpoints</a:t>
            </a:r>
            <a:endParaRPr kumimoji="1" lang="ja-JP" altLang="en-US" dirty="0"/>
          </a:p>
        </p:txBody>
      </p:sp>
      <p:sp>
        <p:nvSpPr>
          <p:cNvPr id="5" name="テキスト ボックス 4"/>
          <p:cNvSpPr txBox="1"/>
          <p:nvPr/>
        </p:nvSpPr>
        <p:spPr>
          <a:xfrm>
            <a:off x="115274" y="414000"/>
            <a:ext cx="8850925" cy="4729500"/>
          </a:xfrm>
          <a:prstGeom prst="rect">
            <a:avLst/>
          </a:prstGeom>
          <a:noFill/>
        </p:spPr>
        <p:txBody>
          <a:bodyPr wrap="square" rtlCol="0">
            <a:spAutoFit/>
          </a:bodyPr>
          <a:lstStyle/>
          <a:p>
            <a:pPr>
              <a:lnSpc>
                <a:spcPct val="150000"/>
              </a:lnSpc>
            </a:pPr>
            <a:r>
              <a:rPr kumimoji="1" lang="en-US" altLang="ja-JP" sz="2000" dirty="0"/>
              <a:t>   </a:t>
            </a:r>
            <a:r>
              <a:rPr kumimoji="1" lang="ja-JP" altLang="en-US" sz="2000" dirty="0">
                <a:latin typeface="Arial"/>
                <a:cs typeface="Arial"/>
              </a:rPr>
              <a:t>・</a:t>
            </a:r>
            <a:r>
              <a:rPr kumimoji="1" lang="en-US" altLang="ja-JP" sz="2000" dirty="0">
                <a:latin typeface="Arial"/>
                <a:cs typeface="Arial"/>
              </a:rPr>
              <a:t>  </a:t>
            </a:r>
            <a:r>
              <a:rPr kumimoji="1" lang="en-US" altLang="ja-JP" sz="2800" b="1" dirty="0">
                <a:latin typeface="Arial"/>
                <a:cs typeface="Arial"/>
              </a:rPr>
              <a:t>Primary endpoint:</a:t>
            </a:r>
          </a:p>
          <a:p>
            <a:pPr>
              <a:lnSpc>
                <a:spcPct val="150000"/>
              </a:lnSpc>
            </a:pPr>
            <a:r>
              <a:rPr kumimoji="1" lang="en-US" altLang="ja-JP" sz="2000" dirty="0">
                <a:latin typeface="Arial"/>
                <a:cs typeface="Arial"/>
              </a:rPr>
              <a:t>       </a:t>
            </a:r>
            <a:r>
              <a:rPr kumimoji="1" lang="ja-JP" altLang="en-US" sz="2000" dirty="0">
                <a:solidFill>
                  <a:srgbClr val="0000FF"/>
                </a:solidFill>
                <a:latin typeface="Arial"/>
                <a:cs typeface="Arial"/>
              </a:rPr>
              <a:t>・</a:t>
            </a:r>
            <a:r>
              <a:rPr kumimoji="1" lang="en-US" altLang="ja-JP" sz="2000" dirty="0">
                <a:solidFill>
                  <a:srgbClr val="0000FF"/>
                </a:solidFill>
                <a:latin typeface="Arial"/>
                <a:cs typeface="Arial"/>
              </a:rPr>
              <a:t>  A composite of cardiovascular (cardiovascular death, myocardial </a:t>
            </a:r>
          </a:p>
          <a:p>
            <a:pPr>
              <a:lnSpc>
                <a:spcPct val="120000"/>
              </a:lnSpc>
            </a:pPr>
            <a:r>
              <a:rPr kumimoji="1" lang="en-US" altLang="ja-JP" sz="2000" dirty="0">
                <a:solidFill>
                  <a:srgbClr val="0000FF"/>
                </a:solidFill>
                <a:latin typeface="Arial"/>
                <a:cs typeface="Arial"/>
              </a:rPr>
              <a:t>         infarction, definite stent thrombosis, any stroke) and  </a:t>
            </a:r>
          </a:p>
          <a:p>
            <a:pPr>
              <a:lnSpc>
                <a:spcPct val="120000"/>
              </a:lnSpc>
            </a:pPr>
            <a:r>
              <a:rPr kumimoji="1" lang="en-US" altLang="ja-JP" sz="2000" dirty="0">
                <a:solidFill>
                  <a:srgbClr val="0000FF"/>
                </a:solidFill>
                <a:latin typeface="Arial"/>
                <a:cs typeface="Arial"/>
              </a:rPr>
              <a:t>          bleeding (TIMI major/minor bleeding) events </a:t>
            </a:r>
            <a:endParaRPr kumimoji="1" lang="en-US" altLang="ja-JP" dirty="0">
              <a:latin typeface="Arial"/>
              <a:cs typeface="Arial"/>
            </a:endParaRPr>
          </a:p>
          <a:p>
            <a:pPr>
              <a:lnSpc>
                <a:spcPct val="150000"/>
              </a:lnSpc>
            </a:pPr>
            <a:r>
              <a:rPr kumimoji="1" lang="en-US" altLang="ja-JP" sz="2000" dirty="0">
                <a:latin typeface="Arial"/>
                <a:cs typeface="Arial"/>
              </a:rPr>
              <a:t>   </a:t>
            </a:r>
            <a:r>
              <a:rPr kumimoji="1" lang="ja-JP" altLang="en-US" sz="2000" dirty="0">
                <a:latin typeface="Arial"/>
                <a:cs typeface="Arial"/>
              </a:rPr>
              <a:t>・</a:t>
            </a:r>
            <a:r>
              <a:rPr kumimoji="1" lang="en-US" altLang="ja-JP" sz="2000" dirty="0">
                <a:latin typeface="Arial"/>
                <a:cs typeface="Arial"/>
              </a:rPr>
              <a:t>  </a:t>
            </a:r>
            <a:r>
              <a:rPr kumimoji="1" lang="en-US" altLang="ja-JP" sz="2800" b="1" dirty="0">
                <a:latin typeface="Arial"/>
                <a:cs typeface="Arial"/>
              </a:rPr>
              <a:t>Major secondary endpoints:</a:t>
            </a:r>
          </a:p>
          <a:p>
            <a:pPr>
              <a:lnSpc>
                <a:spcPct val="150000"/>
              </a:lnSpc>
            </a:pPr>
            <a:r>
              <a:rPr kumimoji="1" lang="en-US" altLang="ja-JP" sz="2000" dirty="0">
                <a:latin typeface="Arial"/>
                <a:cs typeface="Arial"/>
              </a:rPr>
              <a:t>        </a:t>
            </a:r>
            <a:r>
              <a:rPr kumimoji="1" lang="en-US" altLang="ja-JP" b="1" dirty="0">
                <a:latin typeface="Arial"/>
                <a:cs typeface="Arial"/>
              </a:rPr>
              <a:t>Cardiovascular (CV) composite endpoint </a:t>
            </a:r>
          </a:p>
          <a:p>
            <a:pPr>
              <a:lnSpc>
                <a:spcPct val="150000"/>
              </a:lnSpc>
            </a:pPr>
            <a:r>
              <a:rPr kumimoji="1" lang="en-US" altLang="ja-JP" sz="2000" b="1" dirty="0">
                <a:solidFill>
                  <a:srgbClr val="0000FF"/>
                </a:solidFill>
                <a:latin typeface="Arial"/>
                <a:cs typeface="Arial"/>
              </a:rPr>
              <a:t>	</a:t>
            </a:r>
            <a:r>
              <a:rPr kumimoji="1" lang="ja-JP" altLang="en-US" sz="2000" dirty="0">
                <a:solidFill>
                  <a:srgbClr val="0000FF"/>
                </a:solidFill>
                <a:latin typeface="Arial"/>
                <a:cs typeface="Arial"/>
              </a:rPr>
              <a:t>・</a:t>
            </a:r>
            <a:r>
              <a:rPr kumimoji="1" lang="en-US" altLang="ja-JP" sz="2000" dirty="0">
                <a:solidFill>
                  <a:srgbClr val="0000FF"/>
                </a:solidFill>
                <a:latin typeface="Arial"/>
                <a:cs typeface="Arial"/>
              </a:rPr>
              <a:t> A composite of cardiovascular death, myocardial infarction, </a:t>
            </a:r>
          </a:p>
          <a:p>
            <a:pPr>
              <a:lnSpc>
                <a:spcPct val="120000"/>
              </a:lnSpc>
            </a:pPr>
            <a:r>
              <a:rPr kumimoji="1" lang="en-US" altLang="ja-JP" sz="2000" dirty="0">
                <a:solidFill>
                  <a:srgbClr val="0000FF"/>
                </a:solidFill>
                <a:latin typeface="Arial"/>
                <a:cs typeface="Arial"/>
              </a:rPr>
              <a:t>         definite stent thrombosis, any stroke</a:t>
            </a:r>
          </a:p>
          <a:p>
            <a:pPr>
              <a:lnSpc>
                <a:spcPct val="150000"/>
              </a:lnSpc>
            </a:pPr>
            <a:r>
              <a:rPr kumimoji="1" lang="en-US" altLang="ja-JP" sz="1400" dirty="0">
                <a:solidFill>
                  <a:srgbClr val="000000"/>
                </a:solidFill>
                <a:latin typeface="Arial"/>
                <a:cs typeface="Arial"/>
              </a:rPr>
              <a:t>           </a:t>
            </a:r>
            <a:r>
              <a:rPr kumimoji="1" lang="en-US" altLang="ja-JP" b="1" dirty="0">
                <a:solidFill>
                  <a:srgbClr val="000000"/>
                </a:solidFill>
                <a:latin typeface="Arial"/>
                <a:cs typeface="Arial"/>
              </a:rPr>
              <a:t>Bleeding endpoint</a:t>
            </a:r>
          </a:p>
          <a:p>
            <a:pPr>
              <a:lnSpc>
                <a:spcPct val="150000"/>
              </a:lnSpc>
            </a:pPr>
            <a:r>
              <a:rPr kumimoji="1" lang="en-US" altLang="ja-JP" sz="2000" b="1" dirty="0">
                <a:solidFill>
                  <a:srgbClr val="000000"/>
                </a:solidFill>
                <a:latin typeface="Arial"/>
                <a:cs typeface="Arial"/>
              </a:rPr>
              <a:t>	</a:t>
            </a:r>
            <a:r>
              <a:rPr kumimoji="1" lang="ja-JP" altLang="en-US" sz="2000" dirty="0">
                <a:solidFill>
                  <a:srgbClr val="0000FF"/>
                </a:solidFill>
                <a:latin typeface="Arial"/>
                <a:cs typeface="Arial"/>
              </a:rPr>
              <a:t>・</a:t>
            </a:r>
            <a:r>
              <a:rPr kumimoji="1" lang="en-US" altLang="ja-JP" sz="2000" dirty="0">
                <a:solidFill>
                  <a:srgbClr val="0000FF"/>
                </a:solidFill>
                <a:latin typeface="Arial"/>
                <a:cs typeface="Arial"/>
              </a:rPr>
              <a:t> TIMI major/minor bleeding</a:t>
            </a:r>
            <a:r>
              <a:rPr kumimoji="1" lang="en-US" altLang="ja-JP" sz="2000" dirty="0">
                <a:solidFill>
                  <a:srgbClr val="0000FF"/>
                </a:solidFill>
              </a:rPr>
              <a:t>   </a:t>
            </a:r>
            <a:endParaRPr kumimoji="1" lang="ja-JP" altLang="en-US" sz="1600" dirty="0"/>
          </a:p>
        </p:txBody>
      </p:sp>
    </p:spTree>
    <p:extLst>
      <p:ext uri="{BB962C8B-B14F-4D97-AF65-F5344CB8AC3E}">
        <p14:creationId xmlns:p14="http://schemas.microsoft.com/office/powerpoint/2010/main" val="409880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396709-3E11-4172-ACE8-FD8928D4CB54}"/>
              </a:ext>
            </a:extLst>
          </p:cNvPr>
          <p:cNvSpPr>
            <a:spLocks noGrp="1"/>
          </p:cNvSpPr>
          <p:nvPr>
            <p:ph type="title"/>
          </p:nvPr>
        </p:nvSpPr>
        <p:spPr>
          <a:xfrm>
            <a:off x="349919" y="117039"/>
            <a:ext cx="8444162" cy="781923"/>
          </a:xfrm>
        </p:spPr>
        <p:txBody>
          <a:bodyPr>
            <a:normAutofit fontScale="90000"/>
          </a:bodyPr>
          <a:lstStyle/>
          <a:p>
            <a:r>
              <a:rPr kumimoji="1" lang="en-US" altLang="ja-JP" dirty="0"/>
              <a:t>Hierarchical Hypothesis Tests</a:t>
            </a:r>
            <a:br>
              <a:rPr kumimoji="1" lang="en-US" altLang="ja-JP" dirty="0"/>
            </a:br>
            <a:r>
              <a:rPr kumimoji="1" lang="en-US" altLang="ja-JP" dirty="0"/>
              <a:t>and Sample Size Calculation</a:t>
            </a:r>
            <a:endParaRPr kumimoji="1" lang="ja-JP" altLang="en-US" dirty="0"/>
          </a:p>
        </p:txBody>
      </p:sp>
      <p:sp>
        <p:nvSpPr>
          <p:cNvPr id="3" name="コンテンツ プレースホルダー 2">
            <a:extLst>
              <a:ext uri="{FF2B5EF4-FFF2-40B4-BE49-F238E27FC236}">
                <a16:creationId xmlns:a16="http://schemas.microsoft.com/office/drawing/2014/main" id="{3A0924B6-917B-44E6-9A34-B2E77B00AAC4}"/>
              </a:ext>
            </a:extLst>
          </p:cNvPr>
          <p:cNvSpPr>
            <a:spLocks noGrp="1"/>
          </p:cNvSpPr>
          <p:nvPr>
            <p:ph idx="1"/>
          </p:nvPr>
        </p:nvSpPr>
        <p:spPr>
          <a:xfrm>
            <a:off x="151503" y="938921"/>
            <a:ext cx="8840098" cy="3751664"/>
          </a:xfrm>
        </p:spPr>
        <p:txBody>
          <a:bodyPr>
            <a:normAutofit/>
          </a:bodyPr>
          <a:lstStyle/>
          <a:p>
            <a:pPr>
              <a:lnSpc>
                <a:spcPct val="150000"/>
              </a:lnSpc>
            </a:pPr>
            <a:r>
              <a:rPr kumimoji="1" lang="en-US" altLang="ja-JP" sz="1200" b="1" dirty="0">
                <a:solidFill>
                  <a:srgbClr val="0000FF"/>
                </a:solidFill>
              </a:rPr>
              <a:t>Prespecified Hierarchical Tests</a:t>
            </a:r>
            <a:r>
              <a:rPr kumimoji="1" lang="ja-JP" altLang="en-US" sz="1200" b="1" dirty="0">
                <a:solidFill>
                  <a:srgbClr val="0000FF"/>
                </a:solidFill>
              </a:rPr>
              <a:t> </a:t>
            </a:r>
            <a:r>
              <a:rPr kumimoji="1" lang="en-US" altLang="ja-JP" sz="1200" b="1" dirty="0">
                <a:solidFill>
                  <a:srgbClr val="0000FF"/>
                </a:solidFill>
              </a:rPr>
              <a:t>for Hypothesis</a:t>
            </a:r>
          </a:p>
          <a:p>
            <a:pPr lvl="1">
              <a:lnSpc>
                <a:spcPts val="1400"/>
              </a:lnSpc>
            </a:pPr>
            <a:r>
              <a:rPr kumimoji="1" lang="en-US" altLang="ja-JP" sz="1200" dirty="0">
                <a:solidFill>
                  <a:srgbClr val="0000FF"/>
                </a:solidFill>
              </a:rPr>
              <a:t>1) Non-inferiority on the primary endpoint (CV composite + bleeding)</a:t>
            </a:r>
          </a:p>
          <a:p>
            <a:pPr lvl="1">
              <a:lnSpc>
                <a:spcPts val="1400"/>
              </a:lnSpc>
            </a:pPr>
            <a:r>
              <a:rPr kumimoji="1" lang="en-US" altLang="ja-JP" sz="1200" dirty="0">
                <a:solidFill>
                  <a:srgbClr val="0000FF"/>
                </a:solidFill>
              </a:rPr>
              <a:t>2) Non-inferiority on the major secondary CV endpoint</a:t>
            </a:r>
          </a:p>
          <a:p>
            <a:pPr lvl="1">
              <a:lnSpc>
                <a:spcPts val="1400"/>
              </a:lnSpc>
            </a:pPr>
            <a:r>
              <a:rPr kumimoji="1" lang="en-US" altLang="ja-JP" sz="1200" dirty="0">
                <a:solidFill>
                  <a:srgbClr val="0000FF"/>
                </a:solidFill>
              </a:rPr>
              <a:t>3) Superiority on the major secondary bleeding endpoint</a:t>
            </a:r>
          </a:p>
          <a:p>
            <a:pPr lvl="1">
              <a:lnSpc>
                <a:spcPts val="1400"/>
              </a:lnSpc>
            </a:pPr>
            <a:r>
              <a:rPr kumimoji="1" lang="en-US" altLang="ja-JP" sz="1200" dirty="0">
                <a:solidFill>
                  <a:srgbClr val="0000FF"/>
                </a:solidFill>
              </a:rPr>
              <a:t>4) Superiority on the primary endpoint</a:t>
            </a:r>
          </a:p>
          <a:p>
            <a:pPr marL="457200" lvl="1" indent="0">
              <a:lnSpc>
                <a:spcPct val="150000"/>
              </a:lnSpc>
              <a:buNone/>
            </a:pPr>
            <a:r>
              <a:rPr kumimoji="1" lang="en-US" altLang="ja-JP" sz="900" dirty="0">
                <a:solidFill>
                  <a:srgbClr val="0000FF"/>
                </a:solidFill>
              </a:rPr>
              <a:t>Once statistical significance was not met in any test, P values would not be reported for subsequent outcomes</a:t>
            </a:r>
          </a:p>
          <a:p>
            <a:pPr>
              <a:lnSpc>
                <a:spcPct val="150000"/>
              </a:lnSpc>
            </a:pPr>
            <a:r>
              <a:rPr kumimoji="1" lang="en-US" altLang="ja-JP" sz="1200" b="1" dirty="0"/>
              <a:t>Sample size calculation for non-inferiority on the primary endpoint</a:t>
            </a:r>
          </a:p>
          <a:p>
            <a:pPr lvl="1">
              <a:lnSpc>
                <a:spcPts val="1200"/>
              </a:lnSpc>
            </a:pPr>
            <a:r>
              <a:rPr kumimoji="1" lang="en-US" altLang="ja-JP" sz="1200" dirty="0"/>
              <a:t>Assumption: Event rate at 1-year: </a:t>
            </a:r>
            <a:r>
              <a:rPr kumimoji="1" lang="en-US" altLang="ja-JP" sz="1200" b="1" u="sng" dirty="0"/>
              <a:t>4.0%</a:t>
            </a:r>
            <a:r>
              <a:rPr kumimoji="1" lang="en-US" altLang="ja-JP" sz="1200" dirty="0"/>
              <a:t> (Based on STOPDAPT-2 results for ACS patients).</a:t>
            </a:r>
          </a:p>
          <a:p>
            <a:pPr lvl="1">
              <a:lnSpc>
                <a:spcPts val="1200"/>
              </a:lnSpc>
            </a:pPr>
            <a:r>
              <a:rPr kumimoji="1" lang="en-US" altLang="ja-JP" sz="1200" dirty="0"/>
              <a:t>Non-inferiority margin; 50% on the hazard ratio scale</a:t>
            </a:r>
          </a:p>
          <a:p>
            <a:pPr lvl="1">
              <a:lnSpc>
                <a:spcPts val="1200"/>
              </a:lnSpc>
            </a:pPr>
            <a:r>
              <a:rPr kumimoji="1" lang="en-US" altLang="ja-JP" sz="1200" dirty="0"/>
              <a:t>Power: 90%, One-sided alpha: 0.025</a:t>
            </a:r>
          </a:p>
          <a:p>
            <a:pPr lvl="1">
              <a:lnSpc>
                <a:spcPts val="1200"/>
              </a:lnSpc>
            </a:pPr>
            <a:r>
              <a:rPr kumimoji="1" lang="en-US" altLang="ja-JP" sz="1200" dirty="0">
                <a:sym typeface="Wingdings" panose="05000000000000000000" pitchFamily="2" charset="2"/>
              </a:rPr>
              <a:t>Sample size: 4,036 patients (2,018 in each arm)</a:t>
            </a:r>
          </a:p>
          <a:p>
            <a:r>
              <a:rPr kumimoji="1" lang="en-US" altLang="ja-JP" sz="1200" b="1" u="sng" dirty="0">
                <a:sym typeface="Wingdings" panose="05000000000000000000" pitchFamily="2" charset="2"/>
              </a:rPr>
              <a:t> Enrollment of additional 3000 ACS patients as STOPDAPT-2 ACS on top of 1161 ACS patients already enrolled in the STOPDAPT-2 </a:t>
            </a:r>
          </a:p>
          <a:p>
            <a:pPr>
              <a:lnSpc>
                <a:spcPct val="150000"/>
              </a:lnSpc>
            </a:pPr>
            <a:r>
              <a:rPr kumimoji="1" lang="en-US" altLang="ja-JP" sz="1200" dirty="0">
                <a:sym typeface="Wingdings" panose="05000000000000000000" pitchFamily="2" charset="2"/>
              </a:rPr>
              <a:t>Total 4100 ACS patients would yield</a:t>
            </a:r>
          </a:p>
          <a:p>
            <a:pPr lvl="1">
              <a:lnSpc>
                <a:spcPts val="1000"/>
              </a:lnSpc>
            </a:pPr>
            <a:r>
              <a:rPr kumimoji="1" lang="en-US" altLang="ja-JP" sz="1200" dirty="0">
                <a:sym typeface="Wingdings" panose="05000000000000000000" pitchFamily="2" charset="2"/>
              </a:rPr>
              <a:t>80% power for non-inferiority on the major secondary CV endpoint (Assumed event rate 3.0%)</a:t>
            </a:r>
          </a:p>
          <a:p>
            <a:pPr lvl="1">
              <a:lnSpc>
                <a:spcPts val="1000"/>
              </a:lnSpc>
            </a:pPr>
            <a:r>
              <a:rPr kumimoji="1" lang="en-US" altLang="ja-JP" sz="1200" dirty="0">
                <a:sym typeface="Wingdings" panose="05000000000000000000" pitchFamily="2" charset="2"/>
              </a:rPr>
              <a:t>81% power for superiority on the bleeding endpoint (assumed event rate 1.5% </a:t>
            </a:r>
            <a:r>
              <a:rPr lang="en-US" altLang="ja-JP" sz="1200" kern="100" dirty="0">
                <a:solidFill>
                  <a:srgbClr val="000000"/>
                </a:solidFill>
                <a:ea typeface="游明朝"/>
              </a:rPr>
              <a:t>and 60% relative risk reduction</a:t>
            </a:r>
            <a:r>
              <a:rPr kumimoji="1" lang="en-US" altLang="ja-JP" sz="1200" dirty="0">
                <a:sym typeface="Wingdings" panose="05000000000000000000" pitchFamily="2" charset="2"/>
              </a:rPr>
              <a:t>)</a:t>
            </a:r>
          </a:p>
        </p:txBody>
      </p:sp>
      <p:pic>
        <p:nvPicPr>
          <p:cNvPr id="4" name="Picture 7" descr="A picture containing graphical user interface&#10;&#10;Description automatically generated">
            <a:extLst>
              <a:ext uri="{FF2B5EF4-FFF2-40B4-BE49-F238E27FC236}">
                <a16:creationId xmlns:a16="http://schemas.microsoft.com/office/drawing/2014/main" id="{66B60E36-9187-407C-AA0C-DF8F417BAE71}"/>
              </a:ext>
            </a:extLst>
          </p:cNvPr>
          <p:cNvPicPr>
            <a:picLocks noChangeAspect="1"/>
          </p:cNvPicPr>
          <p:nvPr/>
        </p:nvPicPr>
        <p:blipFill rotWithShape="1">
          <a:blip r:embed="rId3">
            <a:extLst>
              <a:ext uri="{28A0092B-C50C-407E-A947-70E740481C1C}">
                <a14:useLocalDpi xmlns:a14="http://schemas.microsoft.com/office/drawing/2010/main" val="0"/>
              </a:ext>
            </a:extLst>
          </a:blip>
          <a:srcRect l="3231" t="90075" r="78332" b="2665"/>
          <a:stretch/>
        </p:blipFill>
        <p:spPr>
          <a:xfrm>
            <a:off x="152399" y="4759165"/>
            <a:ext cx="1685925" cy="373381"/>
          </a:xfrm>
          <a:prstGeom prst="rect">
            <a:avLst/>
          </a:prstGeom>
          <a:solidFill>
            <a:schemeClr val="accent2"/>
          </a:solidFill>
        </p:spPr>
      </p:pic>
      <p:pic>
        <p:nvPicPr>
          <p:cNvPr id="5" name="Picture 7" descr="A picture containing graphical user interface&#10;&#10;Description automatically generated">
            <a:extLst>
              <a:ext uri="{FF2B5EF4-FFF2-40B4-BE49-F238E27FC236}">
                <a16:creationId xmlns:a16="http://schemas.microsoft.com/office/drawing/2014/main" id="{CEA8BDBA-66C9-4222-B507-F6B32E36E9E8}"/>
              </a:ext>
            </a:extLst>
          </p:cNvPr>
          <p:cNvPicPr>
            <a:picLocks noChangeAspect="1"/>
          </p:cNvPicPr>
          <p:nvPr/>
        </p:nvPicPr>
        <p:blipFill rotWithShape="1">
          <a:blip r:embed="rId3">
            <a:extLst>
              <a:ext uri="{28A0092B-C50C-407E-A947-70E740481C1C}">
                <a14:useLocalDpi xmlns:a14="http://schemas.microsoft.com/office/drawing/2010/main" val="0"/>
              </a:ext>
            </a:extLst>
          </a:blip>
          <a:srcRect l="21583" t="92205" b="4925"/>
          <a:stretch/>
        </p:blipFill>
        <p:spPr>
          <a:xfrm>
            <a:off x="1895475" y="4881563"/>
            <a:ext cx="7170420" cy="147637"/>
          </a:xfrm>
          <a:prstGeom prst="rect">
            <a:avLst/>
          </a:prstGeom>
          <a:solidFill>
            <a:schemeClr val="accent2"/>
          </a:solidFill>
        </p:spPr>
      </p:pic>
    </p:spTree>
    <p:extLst>
      <p:ext uri="{BB962C8B-B14F-4D97-AF65-F5344CB8AC3E}">
        <p14:creationId xmlns:p14="http://schemas.microsoft.com/office/powerpoint/2010/main" val="314694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094DB34-EAED-460A-9657-B753BBB465A7}"/>
              </a:ext>
            </a:extLst>
          </p:cNvPr>
          <p:cNvSpPr/>
          <p:nvPr/>
        </p:nvSpPr>
        <p:spPr>
          <a:xfrm>
            <a:off x="1708732" y="0"/>
            <a:ext cx="7435268" cy="92572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C04A517-4EF9-469D-A3AB-9BC1A81A50C4}"/>
              </a:ext>
            </a:extLst>
          </p:cNvPr>
          <p:cNvSpPr/>
          <p:nvPr/>
        </p:nvSpPr>
        <p:spPr>
          <a:xfrm>
            <a:off x="0" y="649961"/>
            <a:ext cx="9144000" cy="45150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2" name="図 11" descr="マップ&#10;&#10;自動的に生成された説明">
            <a:extLst>
              <a:ext uri="{FF2B5EF4-FFF2-40B4-BE49-F238E27FC236}">
                <a16:creationId xmlns:a16="http://schemas.microsoft.com/office/drawing/2014/main" id="{446C6FB2-E123-4B34-9762-C80C9ACF52B7}"/>
              </a:ext>
            </a:extLst>
          </p:cNvPr>
          <p:cNvPicPr>
            <a:picLocks noChangeAspect="1"/>
          </p:cNvPicPr>
          <p:nvPr/>
        </p:nvPicPr>
        <p:blipFill>
          <a:blip r:embed="rId3"/>
          <a:stretch>
            <a:fillRect/>
          </a:stretch>
        </p:blipFill>
        <p:spPr>
          <a:xfrm>
            <a:off x="2137304" y="259890"/>
            <a:ext cx="4102274" cy="4883610"/>
          </a:xfrm>
          <a:prstGeom prst="rect">
            <a:avLst/>
          </a:prstGeom>
        </p:spPr>
      </p:pic>
      <p:sp>
        <p:nvSpPr>
          <p:cNvPr id="8" name="テキスト ボックス 7">
            <a:extLst>
              <a:ext uri="{FF2B5EF4-FFF2-40B4-BE49-F238E27FC236}">
                <a16:creationId xmlns:a16="http://schemas.microsoft.com/office/drawing/2014/main" id="{DE2C5CF6-9C0D-4A03-96A7-DC1F6B13B683}"/>
              </a:ext>
            </a:extLst>
          </p:cNvPr>
          <p:cNvSpPr txBox="1"/>
          <p:nvPr/>
        </p:nvSpPr>
        <p:spPr>
          <a:xfrm>
            <a:off x="2580442" y="694565"/>
            <a:ext cx="1846275" cy="2185214"/>
          </a:xfrm>
          <a:prstGeom prst="rect">
            <a:avLst/>
          </a:prstGeom>
          <a:noFill/>
        </p:spPr>
        <p:txBody>
          <a:bodyPr wrap="none" rtlCol="0">
            <a:spAutoFit/>
          </a:bodyPr>
          <a:lstStyle/>
          <a:p>
            <a:pPr algn="just"/>
            <a:r>
              <a:rPr lang="en-US" altLang="ja-JP" sz="800" kern="100" dirty="0">
                <a:effectLst/>
                <a:latin typeface="+mj-lt"/>
                <a:ea typeface="游明朝" panose="02020400000000000000" pitchFamily="18" charset="-128"/>
                <a:cs typeface="Times New Roman" panose="02020603050405020304" pitchFamily="18" charset="0"/>
              </a:rPr>
              <a:t>Kanazawa Cardiovascular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University of Fukui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Municipal Tsuruga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Gifu Prefectural General Medical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Ogaki Municipal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b="1" kern="100" dirty="0">
                <a:solidFill>
                  <a:srgbClr val="0000FF"/>
                </a:solidFill>
                <a:effectLst/>
                <a:latin typeface="+mj-lt"/>
                <a:ea typeface="游明朝" panose="02020400000000000000" pitchFamily="18" charset="-128"/>
                <a:cs typeface="Times New Roman" panose="02020603050405020304" pitchFamily="18" charset="0"/>
              </a:rPr>
              <a:t>Juntendo University Shizuoka Hospital</a:t>
            </a:r>
            <a:endParaRPr lang="ja-JP" altLang="ja-JP" sz="800" b="1" kern="100" dirty="0">
              <a:solidFill>
                <a:srgbClr val="0000FF"/>
              </a:solidFill>
              <a:effectLst/>
              <a:latin typeface="+mj-lt"/>
              <a:ea typeface="游明朝" panose="02020400000000000000" pitchFamily="18" charset="-128"/>
              <a:cs typeface="Times New Roman" panose="02020603050405020304" pitchFamily="18" charset="0"/>
            </a:endParaRPr>
          </a:p>
          <a:p>
            <a:pPr algn="just"/>
            <a:r>
              <a:rPr lang="en-US" altLang="ja-JP" sz="800" b="1" kern="100" dirty="0">
                <a:solidFill>
                  <a:srgbClr val="0000FF"/>
                </a:solidFill>
                <a:effectLst/>
                <a:latin typeface="+mj-lt"/>
                <a:ea typeface="游明朝" panose="02020400000000000000" pitchFamily="18" charset="-128"/>
                <a:cs typeface="Times New Roman" panose="02020603050405020304" pitchFamily="18" charset="0"/>
              </a:rPr>
              <a:t>Shizuoka General Hospital</a:t>
            </a:r>
            <a:endParaRPr lang="ja-JP" altLang="ja-JP" sz="800" b="1" kern="100" dirty="0">
              <a:solidFill>
                <a:srgbClr val="0000FF"/>
              </a:solidFill>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Shizuoka Saiseikai General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Nagoya Daini Red Cross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Handa City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Ichinomiyanishi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Tosei General Hospital</a:t>
            </a:r>
          </a:p>
          <a:p>
            <a:pPr algn="just"/>
            <a:r>
              <a:rPr lang="en-US" altLang="ja-JP" sz="800" kern="100" dirty="0">
                <a:effectLst/>
                <a:latin typeface="+mj-lt"/>
                <a:ea typeface="游明朝" panose="02020400000000000000" pitchFamily="18" charset="-128"/>
                <a:cs typeface="Times New Roman" panose="02020603050405020304" pitchFamily="18" charset="0"/>
              </a:rPr>
              <a:t>Yokkaichi Hazu Medical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Matsusaka Chuo General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Nabari City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Otsu Red Cross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Hikone Municipal Hospital</a:t>
            </a:r>
            <a:endParaRPr lang="ja-JP" altLang="ja-JP" sz="800" kern="100" dirty="0">
              <a:effectLst/>
              <a:latin typeface="+mj-lt"/>
              <a:ea typeface="游明朝"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55F6B837-FCC7-478E-99C2-18F795641088}"/>
              </a:ext>
            </a:extLst>
          </p:cNvPr>
          <p:cNvSpPr txBox="1"/>
          <p:nvPr/>
        </p:nvSpPr>
        <p:spPr>
          <a:xfrm>
            <a:off x="6290072" y="616086"/>
            <a:ext cx="2867901" cy="4632037"/>
          </a:xfrm>
          <a:prstGeom prst="rect">
            <a:avLst/>
          </a:prstGeom>
          <a:noFill/>
        </p:spPr>
        <p:txBody>
          <a:bodyPr wrap="none" rtlCol="0">
            <a:spAutoFit/>
          </a:bodyPr>
          <a:lstStyle/>
          <a:p>
            <a:pPr algn="just"/>
            <a:r>
              <a:rPr lang="en-US" altLang="ja-JP" sz="800" b="1" kern="100" dirty="0">
                <a:solidFill>
                  <a:srgbClr val="0000FF"/>
                </a:solidFill>
                <a:effectLst/>
                <a:latin typeface="+mj-lt"/>
                <a:ea typeface="游明朝" panose="02020400000000000000" pitchFamily="18" charset="-128"/>
                <a:cs typeface="Times New Roman" panose="02020603050405020304" pitchFamily="18" charset="0"/>
              </a:rPr>
              <a:t>Japanese Red Cross Wakayama Medical Center</a:t>
            </a:r>
            <a:endParaRPr lang="ja-JP" altLang="ja-JP" sz="800" b="1" kern="100" dirty="0">
              <a:solidFill>
                <a:srgbClr val="0000FF"/>
              </a:solidFill>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Wakayama Medical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Okayama Medical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b="1" kern="100" dirty="0">
                <a:solidFill>
                  <a:srgbClr val="0000FF"/>
                </a:solidFill>
                <a:effectLst/>
                <a:latin typeface="+mj-lt"/>
                <a:ea typeface="游明朝" panose="02020400000000000000" pitchFamily="18" charset="-128"/>
                <a:cs typeface="Times New Roman" panose="02020603050405020304" pitchFamily="18" charset="0"/>
              </a:rPr>
              <a:t>Kurashiki Central Hospital</a:t>
            </a:r>
            <a:endParaRPr lang="ja-JP" altLang="ja-JP" sz="800" b="1" kern="100" dirty="0">
              <a:solidFill>
                <a:srgbClr val="0000FF"/>
              </a:solidFill>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Hiroshima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Hiroshima Prefectural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Shimane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Iwakuni Medical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Tokuyama Central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Shimonoseki City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Tokushima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Tokushima Red Cross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Kagawa Prefectural Central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Ehime Prefectural Central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Matsuyama Red Cross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Chikamori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b="1" kern="100" dirty="0">
                <a:solidFill>
                  <a:srgbClr val="0000FF"/>
                </a:solidFill>
                <a:effectLst/>
                <a:latin typeface="+mj-lt"/>
                <a:ea typeface="游明朝" panose="02020400000000000000" pitchFamily="18" charset="-128"/>
                <a:cs typeface="Times New Roman" panose="02020603050405020304" pitchFamily="18" charset="0"/>
              </a:rPr>
              <a:t>Kokura Memorial Hospital</a:t>
            </a:r>
            <a:endParaRPr lang="ja-JP" altLang="ja-JP" sz="800" b="1" kern="100" dirty="0">
              <a:solidFill>
                <a:srgbClr val="0000FF"/>
              </a:solidFill>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University of Occupational and Environmental Health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Saiseikai Fukuoka General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Iizuka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Saga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Kumamoto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Saiseikai Kumamoto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Japanese Red Cross Kumamoto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Hitoyoshi Medical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Miyazaki Prefectural Nobeoka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Ibusuki Medical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Urasoe General Hospital</a:t>
            </a:r>
          </a:p>
          <a:p>
            <a:pPr algn="just"/>
            <a:endParaRPr lang="en-US" altLang="ja-JP" sz="800" kern="100" dirty="0">
              <a:latin typeface="+mj-lt"/>
              <a:ea typeface="游明朝" panose="02020400000000000000" pitchFamily="18" charset="-128"/>
              <a:cs typeface="Times New Roman" panose="02020603050405020304" pitchFamily="18" charset="0"/>
            </a:endParaRPr>
          </a:p>
          <a:p>
            <a:pPr algn="just"/>
            <a:r>
              <a:rPr lang="en-US" altLang="ja-JP" sz="1100" b="1" kern="100" dirty="0">
                <a:latin typeface="+mj-lt"/>
                <a:ea typeface="游明朝" panose="02020400000000000000" pitchFamily="18" charset="-128"/>
                <a:cs typeface="Times New Roman" panose="02020603050405020304" pitchFamily="18" charset="0"/>
              </a:rPr>
              <a:t>Coordinating center</a:t>
            </a:r>
          </a:p>
          <a:p>
            <a:pPr algn="just"/>
            <a:r>
              <a:rPr lang="en-US" altLang="ja-JP" sz="1100" kern="100" dirty="0">
                <a:latin typeface="+mj-lt"/>
                <a:ea typeface="游明朝" panose="02020400000000000000" pitchFamily="18" charset="-128"/>
                <a:cs typeface="Times New Roman" panose="02020603050405020304" pitchFamily="18" charset="0"/>
              </a:rPr>
              <a:t>Research Institute for Production Development</a:t>
            </a:r>
          </a:p>
          <a:p>
            <a:pPr algn="just"/>
            <a:endParaRPr lang="en-US" altLang="ja-JP" sz="1100" kern="100" dirty="0">
              <a:latin typeface="+mj-lt"/>
              <a:ea typeface="游明朝" panose="02020400000000000000" pitchFamily="18" charset="-128"/>
              <a:cs typeface="Times New Roman" panose="02020603050405020304" pitchFamily="18" charset="0"/>
            </a:endParaRPr>
          </a:p>
          <a:p>
            <a:pPr algn="just"/>
            <a:r>
              <a:rPr lang="en-US" altLang="ja-JP" sz="1100" b="1" kern="100" dirty="0">
                <a:latin typeface="+mj-lt"/>
                <a:ea typeface="游明朝" panose="02020400000000000000" pitchFamily="18" charset="-128"/>
                <a:cs typeface="Times New Roman" panose="02020603050405020304" pitchFamily="18" charset="0"/>
              </a:rPr>
              <a:t>Funded by </a:t>
            </a:r>
          </a:p>
          <a:p>
            <a:pPr algn="just"/>
            <a:r>
              <a:rPr lang="en-US" altLang="ja-JP" sz="1100" b="1" kern="100" dirty="0">
                <a:latin typeface="+mj-lt"/>
                <a:ea typeface="游明朝" panose="02020400000000000000" pitchFamily="18" charset="-128"/>
                <a:cs typeface="Times New Roman" panose="02020603050405020304" pitchFamily="18" charset="0"/>
              </a:rPr>
              <a:t>Abbott</a:t>
            </a:r>
            <a:r>
              <a:rPr lang="ja-JP" altLang="en-US" sz="1100" b="1" kern="100" dirty="0">
                <a:latin typeface="+mj-lt"/>
                <a:ea typeface="游明朝" panose="02020400000000000000" pitchFamily="18" charset="-128"/>
                <a:cs typeface="Times New Roman" panose="02020603050405020304" pitchFamily="18" charset="0"/>
              </a:rPr>
              <a:t> </a:t>
            </a:r>
            <a:r>
              <a:rPr lang="en-US" altLang="ja-JP" sz="1100" b="1" kern="100" dirty="0">
                <a:latin typeface="+mj-lt"/>
                <a:ea typeface="游明朝" panose="02020400000000000000" pitchFamily="18" charset="-128"/>
                <a:cs typeface="Times New Roman" panose="02020603050405020304" pitchFamily="18" charset="0"/>
              </a:rPr>
              <a:t>Medical Japan LLC</a:t>
            </a:r>
            <a:endParaRPr lang="ja-JP" altLang="ja-JP" sz="800" kern="100" dirty="0">
              <a:effectLst/>
              <a:latin typeface="+mj-lt"/>
              <a:ea typeface="游明朝" panose="02020400000000000000" pitchFamily="18" charset="-128"/>
              <a:cs typeface="Times New Roman" panose="02020603050405020304" pitchFamily="18" charset="0"/>
            </a:endParaRPr>
          </a:p>
        </p:txBody>
      </p:sp>
      <p:sp>
        <p:nvSpPr>
          <p:cNvPr id="2" name="タイトル 1">
            <a:extLst>
              <a:ext uri="{FF2B5EF4-FFF2-40B4-BE49-F238E27FC236}">
                <a16:creationId xmlns:a16="http://schemas.microsoft.com/office/drawing/2014/main" id="{1E24E1A2-F554-4E82-8B74-ECC1CA87B274}"/>
              </a:ext>
            </a:extLst>
          </p:cNvPr>
          <p:cNvSpPr>
            <a:spLocks noGrp="1"/>
          </p:cNvSpPr>
          <p:nvPr>
            <p:ph type="title"/>
          </p:nvPr>
        </p:nvSpPr>
        <p:spPr>
          <a:xfrm>
            <a:off x="349919" y="-38"/>
            <a:ext cx="8444162" cy="853478"/>
          </a:xfrm>
        </p:spPr>
        <p:txBody>
          <a:bodyPr>
            <a:normAutofit/>
          </a:bodyPr>
          <a:lstStyle/>
          <a:p>
            <a:r>
              <a:rPr kumimoji="1" lang="en-US" altLang="ja-JP" dirty="0"/>
              <a:t>Acknowledgement</a:t>
            </a:r>
            <a:endParaRPr kumimoji="1" lang="ja-JP" altLang="en-US" dirty="0"/>
          </a:p>
        </p:txBody>
      </p:sp>
      <p:sp>
        <p:nvSpPr>
          <p:cNvPr id="5" name="テキスト ボックス 4">
            <a:extLst>
              <a:ext uri="{FF2B5EF4-FFF2-40B4-BE49-F238E27FC236}">
                <a16:creationId xmlns:a16="http://schemas.microsoft.com/office/drawing/2014/main" id="{45653541-380F-4635-AB28-2863DBE81997}"/>
              </a:ext>
            </a:extLst>
          </p:cNvPr>
          <p:cNvSpPr txBox="1"/>
          <p:nvPr/>
        </p:nvSpPr>
        <p:spPr>
          <a:xfrm>
            <a:off x="-44022" y="584117"/>
            <a:ext cx="2502545" cy="4909036"/>
          </a:xfrm>
          <a:prstGeom prst="rect">
            <a:avLst/>
          </a:prstGeom>
          <a:noFill/>
        </p:spPr>
        <p:txBody>
          <a:bodyPr wrap="none" rtlCol="0">
            <a:spAutoFit/>
          </a:bodyPr>
          <a:lstStyle/>
          <a:p>
            <a:pPr algn="just"/>
            <a:r>
              <a:rPr kumimoji="1" lang="en-US" altLang="ja-JP" sz="900" b="1" dirty="0">
                <a:latin typeface="Arial" panose="020B0604020202020204" pitchFamily="34" charset="0"/>
                <a:cs typeface="Arial" panose="020B0604020202020204" pitchFamily="34" charset="0"/>
              </a:rPr>
              <a:t>96 participating centers </a:t>
            </a:r>
            <a:r>
              <a:rPr kumimoji="1" lang="en-US" altLang="ja-JP" sz="900" b="1" dirty="0">
                <a:solidFill>
                  <a:srgbClr val="0000FF"/>
                </a:solidFill>
                <a:latin typeface="Arial" panose="020B0604020202020204" pitchFamily="34" charset="0"/>
                <a:cs typeface="Arial" panose="020B0604020202020204" pitchFamily="34" charset="0"/>
              </a:rPr>
              <a:t>(Top 10 enrollers)</a:t>
            </a:r>
          </a:p>
          <a:p>
            <a:pPr algn="just"/>
            <a:r>
              <a:rPr lang="en-US" altLang="ja-JP" sz="800" kern="100" dirty="0">
                <a:effectLst/>
                <a:latin typeface="+mj-lt"/>
                <a:ea typeface="游明朝" panose="02020400000000000000" pitchFamily="18" charset="-128"/>
                <a:cs typeface="Times New Roman" panose="02020603050405020304" pitchFamily="18" charset="0"/>
              </a:rPr>
              <a:t>Teine Keijinkai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Megumino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Hokko Memorial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Hirosaki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Iwate Medical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Nakadori General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b="1" kern="100" dirty="0">
                <a:solidFill>
                  <a:srgbClr val="0000FF"/>
                </a:solidFill>
                <a:effectLst/>
                <a:latin typeface="+mj-lt"/>
                <a:ea typeface="游明朝" panose="02020400000000000000" pitchFamily="18" charset="-128"/>
                <a:cs typeface="Times New Roman" panose="02020603050405020304" pitchFamily="18" charset="0"/>
              </a:rPr>
              <a:t>Sendai Kousei Hospital</a:t>
            </a:r>
            <a:endParaRPr lang="ja-JP" altLang="ja-JP" sz="800" b="1" kern="100" dirty="0">
              <a:solidFill>
                <a:srgbClr val="0000FF"/>
              </a:solidFill>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Sendai Cardiovascular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Tohoku Medical and Pharmaceutical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Hoshi General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Jichi Medical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Mito Saiseikai General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b="1" kern="100" dirty="0">
                <a:solidFill>
                  <a:srgbClr val="0000FF"/>
                </a:solidFill>
                <a:effectLst/>
                <a:latin typeface="+mj-lt"/>
                <a:ea typeface="游明朝" panose="02020400000000000000" pitchFamily="18" charset="-128"/>
                <a:cs typeface="Times New Roman" panose="02020603050405020304" pitchFamily="18" charset="0"/>
              </a:rPr>
              <a:t>Kawaguchi Cardiovascular and Respiratory Hospital</a:t>
            </a:r>
            <a:endParaRPr lang="ja-JP" altLang="ja-JP" sz="800" b="1" kern="100" dirty="0">
              <a:solidFill>
                <a:srgbClr val="0000FF"/>
              </a:solidFill>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Mashiko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Ageo Central General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Kimitsu Central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Mitsui Memorial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Toranomon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b="1" kern="100" dirty="0">
                <a:solidFill>
                  <a:srgbClr val="0000FF"/>
                </a:solidFill>
                <a:effectLst/>
                <a:latin typeface="+mj-lt"/>
                <a:ea typeface="游明朝" panose="02020400000000000000" pitchFamily="18" charset="-128"/>
                <a:cs typeface="Times New Roman" panose="02020603050405020304" pitchFamily="18" charset="0"/>
              </a:rPr>
              <a:t>Showa University Koto Toyosu Hospital</a:t>
            </a:r>
            <a:endParaRPr lang="ja-JP" altLang="ja-JP" sz="800" b="1" kern="100" dirty="0">
              <a:solidFill>
                <a:srgbClr val="0000FF"/>
              </a:solidFill>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Juntendo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Juntendo University Urayasu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Edogawa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Kawakita General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Sakakibara Heart Institute</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Tokyo Metropolitan Tama Medical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Minamino Cardiovascular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Higashiyamato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St.Marianna University School of Medicine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Yokohama Rosai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b="1" kern="100" dirty="0">
                <a:solidFill>
                  <a:srgbClr val="0000FF"/>
                </a:solidFill>
                <a:effectLst/>
                <a:latin typeface="+mj-lt"/>
                <a:ea typeface="游明朝" panose="02020400000000000000" pitchFamily="18" charset="-128"/>
                <a:cs typeface="Times New Roman" panose="02020603050405020304" pitchFamily="18" charset="0"/>
              </a:rPr>
              <a:t>Showa University Fujigaoka Hospital</a:t>
            </a:r>
            <a:endParaRPr lang="ja-JP" altLang="ja-JP" sz="800" b="1" kern="100" dirty="0">
              <a:solidFill>
                <a:srgbClr val="0000FF"/>
              </a:solidFill>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Yokohama City University Medical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Fujisawa City Hospital</a:t>
            </a:r>
          </a:p>
          <a:p>
            <a:pPr algn="just"/>
            <a:r>
              <a:rPr lang="en-US" altLang="ja-JP" sz="800" kern="100" dirty="0">
                <a:effectLst/>
                <a:latin typeface="+mj-lt"/>
                <a:ea typeface="游明朝" panose="02020400000000000000" pitchFamily="18" charset="-128"/>
                <a:cs typeface="Times New Roman" panose="02020603050405020304" pitchFamily="18" charset="0"/>
              </a:rPr>
              <a:t>Kitasato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Hiratsuka Kyosai Hospital</a:t>
            </a:r>
          </a:p>
          <a:p>
            <a:pPr algn="just"/>
            <a:r>
              <a:rPr lang="en-US" altLang="ja-JP" sz="800" kern="100" dirty="0">
                <a:effectLst/>
                <a:latin typeface="+mj-lt"/>
                <a:ea typeface="游明朝" panose="02020400000000000000" pitchFamily="18" charset="-128"/>
                <a:cs typeface="Times New Roman" panose="02020603050405020304" pitchFamily="18" charset="0"/>
              </a:rPr>
              <a:t>Tokai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University of Yamanashi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endParaRPr lang="ja-JP" altLang="ja-JP" sz="800" kern="100" dirty="0">
              <a:effectLst/>
              <a:latin typeface="+mj-lt"/>
              <a:ea typeface="游明朝" panose="02020400000000000000" pitchFamily="18" charset="-128"/>
              <a:cs typeface="Times New Roman" panose="02020603050405020304" pitchFamily="18" charset="0"/>
            </a:endParaRPr>
          </a:p>
          <a:p>
            <a:pPr algn="just"/>
            <a:endParaRPr lang="ja-JP" altLang="ja-JP" sz="800" kern="100" dirty="0">
              <a:effectLst/>
              <a:latin typeface="+mj-lt"/>
              <a:ea typeface="游明朝" panose="02020400000000000000" pitchFamily="18"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0A2C7BC-7AE2-4AD4-AC21-17AE521B1423}"/>
              </a:ext>
            </a:extLst>
          </p:cNvPr>
          <p:cNvSpPr txBox="1"/>
          <p:nvPr/>
        </p:nvSpPr>
        <p:spPr>
          <a:xfrm>
            <a:off x="4252467" y="3223355"/>
            <a:ext cx="2031133" cy="1938992"/>
          </a:xfrm>
          <a:prstGeom prst="rect">
            <a:avLst/>
          </a:prstGeom>
          <a:noFill/>
        </p:spPr>
        <p:txBody>
          <a:bodyPr wrap="none" rtlCol="0">
            <a:spAutoFit/>
          </a:bodyPr>
          <a:lstStyle/>
          <a:p>
            <a:pPr algn="just"/>
            <a:r>
              <a:rPr lang="en-US" altLang="ja-JP" sz="800" b="1" kern="100" dirty="0">
                <a:solidFill>
                  <a:srgbClr val="0000FF"/>
                </a:solidFill>
                <a:effectLst/>
                <a:latin typeface="+mj-lt"/>
                <a:ea typeface="游明朝" panose="02020400000000000000" pitchFamily="18" charset="-128"/>
                <a:cs typeface="Times New Roman" panose="02020603050405020304" pitchFamily="18" charset="0"/>
              </a:rPr>
              <a:t>Kyoto University Hospital</a:t>
            </a:r>
            <a:endParaRPr lang="ja-JP" altLang="ja-JP" sz="800" b="1" kern="100" dirty="0">
              <a:solidFill>
                <a:srgbClr val="0000FF"/>
              </a:solidFill>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Uji </a:t>
            </a:r>
            <a:r>
              <a:rPr lang="en-US" altLang="ja-JP" sz="800" kern="100" dirty="0" err="1">
                <a:effectLst/>
                <a:latin typeface="+mj-lt"/>
                <a:ea typeface="游明朝" panose="02020400000000000000" pitchFamily="18" charset="-128"/>
                <a:cs typeface="Times New Roman" panose="02020603050405020304" pitchFamily="18" charset="0"/>
              </a:rPr>
              <a:t>Tokushukai</a:t>
            </a:r>
            <a:r>
              <a:rPr lang="en-US" altLang="ja-JP" sz="800" kern="100" dirty="0">
                <a:effectLst/>
                <a:latin typeface="+mj-lt"/>
                <a:ea typeface="游明朝" panose="02020400000000000000" pitchFamily="18" charset="-128"/>
                <a:cs typeface="Times New Roman" panose="02020603050405020304" pitchFamily="18" charset="0"/>
              </a:rPr>
              <a:t>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Kyoto Medical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Mitsubishi Kyoto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Kitano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Osaka Red Cross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Osaka General Medical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National Cerebral and Cardiovascular Center</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Kindai University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err="1">
                <a:effectLst/>
                <a:latin typeface="+mj-lt"/>
                <a:ea typeface="游明朝" panose="02020400000000000000" pitchFamily="18" charset="-128"/>
                <a:cs typeface="Times New Roman" panose="02020603050405020304" pitchFamily="18" charset="0"/>
              </a:rPr>
              <a:t>Bellland</a:t>
            </a:r>
            <a:r>
              <a:rPr lang="en-US" altLang="ja-JP" sz="800" kern="100" dirty="0">
                <a:effectLst/>
                <a:latin typeface="+mj-lt"/>
                <a:ea typeface="游明朝" panose="02020400000000000000" pitchFamily="18" charset="-128"/>
                <a:cs typeface="Times New Roman" panose="02020603050405020304" pitchFamily="18" charset="0"/>
              </a:rPr>
              <a:t> General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err="1">
                <a:effectLst/>
                <a:latin typeface="+mj-lt"/>
                <a:ea typeface="游明朝" panose="02020400000000000000" pitchFamily="18" charset="-128"/>
                <a:cs typeface="Times New Roman" panose="02020603050405020304" pitchFamily="18" charset="0"/>
              </a:rPr>
              <a:t>Mimihara</a:t>
            </a:r>
            <a:r>
              <a:rPr lang="en-US" altLang="ja-JP" sz="800" kern="100" dirty="0">
                <a:effectLst/>
                <a:latin typeface="+mj-lt"/>
                <a:ea typeface="游明朝" panose="02020400000000000000" pitchFamily="18" charset="-128"/>
                <a:cs typeface="Times New Roman" panose="02020603050405020304" pitchFamily="18" charset="0"/>
              </a:rPr>
              <a:t> General Hospital</a:t>
            </a:r>
          </a:p>
          <a:p>
            <a:pPr algn="just"/>
            <a:r>
              <a:rPr lang="en-US" altLang="ja-JP" sz="800" kern="100" dirty="0">
                <a:effectLst/>
                <a:latin typeface="+mj-lt"/>
                <a:ea typeface="游明朝" panose="02020400000000000000" pitchFamily="18" charset="-128"/>
                <a:cs typeface="Times New Roman" panose="02020603050405020304" pitchFamily="18" charset="0"/>
              </a:rPr>
              <a:t>Kobe City Medical Center General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err="1">
                <a:effectLst/>
                <a:latin typeface="+mj-lt"/>
                <a:ea typeface="游明朝" panose="02020400000000000000" pitchFamily="18" charset="-128"/>
                <a:cs typeface="Times New Roman" panose="02020603050405020304" pitchFamily="18" charset="0"/>
              </a:rPr>
              <a:t>Tsukazaki</a:t>
            </a:r>
            <a:r>
              <a:rPr lang="en-US" altLang="ja-JP" sz="800" kern="100" dirty="0">
                <a:effectLst/>
                <a:latin typeface="+mj-lt"/>
                <a:ea typeface="游明朝" panose="02020400000000000000" pitchFamily="18" charset="-128"/>
                <a:cs typeface="Times New Roman" panose="02020603050405020304" pitchFamily="18" charset="0"/>
              </a:rPr>
              <a:t>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Kindai University Nara Hospital</a:t>
            </a:r>
            <a:endParaRPr lang="ja-JP" altLang="ja-JP" sz="800" kern="100" dirty="0">
              <a:effectLst/>
              <a:latin typeface="+mj-lt"/>
              <a:ea typeface="游明朝" panose="02020400000000000000" pitchFamily="18" charset="-128"/>
              <a:cs typeface="Times New Roman" panose="02020603050405020304" pitchFamily="18" charset="0"/>
            </a:endParaRPr>
          </a:p>
          <a:p>
            <a:pPr algn="just"/>
            <a:r>
              <a:rPr lang="en-US" altLang="ja-JP" sz="800" kern="100" dirty="0">
                <a:effectLst/>
                <a:latin typeface="+mj-lt"/>
                <a:ea typeface="游明朝" panose="02020400000000000000" pitchFamily="18" charset="-128"/>
                <a:cs typeface="Times New Roman" panose="02020603050405020304" pitchFamily="18" charset="0"/>
              </a:rPr>
              <a:t>Tenri Hospital</a:t>
            </a:r>
            <a:endParaRPr lang="ja-JP" altLang="ja-JP" sz="800" kern="100" dirty="0">
              <a:effectLst/>
              <a:latin typeface="+mj-l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51876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7" descr="A picture containing graphical user interface&#10;&#10;Description automatically generated">
            <a:extLst>
              <a:ext uri="{FF2B5EF4-FFF2-40B4-BE49-F238E27FC236}">
                <a16:creationId xmlns:a16="http://schemas.microsoft.com/office/drawing/2014/main" id="{C1F00736-0F28-46AD-BBFD-A51639CA7F60}"/>
              </a:ext>
            </a:extLst>
          </p:cNvPr>
          <p:cNvPicPr>
            <a:picLocks noChangeAspect="1"/>
          </p:cNvPicPr>
          <p:nvPr/>
        </p:nvPicPr>
        <p:blipFill rotWithShape="1">
          <a:blip r:embed="rId3">
            <a:extLst>
              <a:ext uri="{28A0092B-C50C-407E-A947-70E740481C1C}">
                <a14:useLocalDpi xmlns:a14="http://schemas.microsoft.com/office/drawing/2010/main" val="0"/>
              </a:ext>
            </a:extLst>
          </a:blip>
          <a:srcRect l="3231" t="90075" r="78332" b="2665"/>
          <a:stretch/>
        </p:blipFill>
        <p:spPr>
          <a:xfrm>
            <a:off x="152399" y="4759165"/>
            <a:ext cx="1685925" cy="373381"/>
          </a:xfrm>
          <a:prstGeom prst="rect">
            <a:avLst/>
          </a:prstGeom>
          <a:solidFill>
            <a:schemeClr val="accent2"/>
          </a:solidFill>
        </p:spPr>
      </p:pic>
      <p:sp>
        <p:nvSpPr>
          <p:cNvPr id="2" name="タイトル 1">
            <a:extLst>
              <a:ext uri="{FF2B5EF4-FFF2-40B4-BE49-F238E27FC236}">
                <a16:creationId xmlns:a16="http://schemas.microsoft.com/office/drawing/2014/main" id="{62F078D0-0FF3-41AE-ADC6-EE7B66DD9972}"/>
              </a:ext>
            </a:extLst>
          </p:cNvPr>
          <p:cNvSpPr>
            <a:spLocks noGrp="1"/>
          </p:cNvSpPr>
          <p:nvPr>
            <p:ph type="title"/>
          </p:nvPr>
        </p:nvSpPr>
        <p:spPr>
          <a:xfrm>
            <a:off x="0" y="0"/>
            <a:ext cx="9144000" cy="781923"/>
          </a:xfrm>
        </p:spPr>
        <p:txBody>
          <a:bodyPr/>
          <a:lstStyle/>
          <a:p>
            <a:r>
              <a:rPr kumimoji="1" lang="en-US" altLang="ja-JP" dirty="0"/>
              <a:t>Study Flow</a:t>
            </a:r>
            <a:endParaRPr kumimoji="1" lang="ja-JP" altLang="en-US" dirty="0"/>
          </a:p>
        </p:txBody>
      </p:sp>
      <p:sp>
        <p:nvSpPr>
          <p:cNvPr id="10" name="テキスト ボックス 9">
            <a:extLst>
              <a:ext uri="{FF2B5EF4-FFF2-40B4-BE49-F238E27FC236}">
                <a16:creationId xmlns:a16="http://schemas.microsoft.com/office/drawing/2014/main" id="{E8FF2565-1900-46F0-99AB-7D758EA2182F}"/>
              </a:ext>
            </a:extLst>
          </p:cNvPr>
          <p:cNvSpPr txBox="1"/>
          <p:nvPr/>
        </p:nvSpPr>
        <p:spPr>
          <a:xfrm>
            <a:off x="7401557" y="4094066"/>
            <a:ext cx="1692824"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179388" indent="-179388"/>
            <a:r>
              <a:rPr lang="en-US" sz="1200" dirty="0">
                <a:latin typeface="Arial" panose="020B0604020202020204" pitchFamily="34" charset="0"/>
                <a:cs typeface="Arial" panose="020B0604020202020204" pitchFamily="34" charset="0"/>
              </a:rPr>
              <a:t>13</a:t>
            </a:r>
            <a:r>
              <a:rPr kumimoji="1"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a:t>
            </a:r>
            <a:r>
              <a:rPr kumimoji="1" lang="en-US" sz="1200" dirty="0">
                <a:latin typeface="Arial" panose="020B0604020202020204" pitchFamily="34" charset="0"/>
                <a:cs typeface="Arial" panose="020B0604020202020204" pitchFamily="34" charset="0"/>
              </a:rPr>
              <a:t>ithdrew consent</a:t>
            </a:r>
          </a:p>
        </p:txBody>
      </p:sp>
      <p:sp>
        <p:nvSpPr>
          <p:cNvPr id="9" name="テキスト ボックス 8">
            <a:extLst>
              <a:ext uri="{FF2B5EF4-FFF2-40B4-BE49-F238E27FC236}">
                <a16:creationId xmlns:a16="http://schemas.microsoft.com/office/drawing/2014/main" id="{F37FCB7B-6481-4D95-A4B1-82667E1C0CDB}"/>
              </a:ext>
            </a:extLst>
          </p:cNvPr>
          <p:cNvSpPr txBox="1"/>
          <p:nvPr/>
        </p:nvSpPr>
        <p:spPr>
          <a:xfrm>
            <a:off x="104077" y="4085415"/>
            <a:ext cx="160702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179388" indent="-179388" algn="r"/>
            <a:r>
              <a:rPr kumimoji="1" lang="en-US" sz="1200" dirty="0">
                <a:latin typeface="Arial" panose="020B0604020202020204" pitchFamily="34" charset="0"/>
                <a:cs typeface="Arial" panose="020B0604020202020204" pitchFamily="34" charset="0"/>
              </a:rPr>
              <a:t>20 </a:t>
            </a:r>
            <a:r>
              <a:rPr lang="en-US" sz="1200" dirty="0">
                <a:latin typeface="Arial" panose="020B0604020202020204" pitchFamily="34" charset="0"/>
                <a:cs typeface="Arial" panose="020B0604020202020204" pitchFamily="34" charset="0"/>
              </a:rPr>
              <a:t>w</a:t>
            </a:r>
            <a:r>
              <a:rPr kumimoji="1" lang="en-US" sz="1200" dirty="0">
                <a:latin typeface="Arial" panose="020B0604020202020204" pitchFamily="34" charset="0"/>
                <a:cs typeface="Arial" panose="020B0604020202020204" pitchFamily="34" charset="0"/>
              </a:rPr>
              <a:t>ithdrew consent</a:t>
            </a:r>
          </a:p>
        </p:txBody>
      </p:sp>
      <p:sp>
        <p:nvSpPr>
          <p:cNvPr id="4" name="テキスト ボックス 3">
            <a:extLst>
              <a:ext uri="{FF2B5EF4-FFF2-40B4-BE49-F238E27FC236}">
                <a16:creationId xmlns:a16="http://schemas.microsoft.com/office/drawing/2014/main" id="{35EB16BD-894D-41E9-A8C4-11CB02892869}"/>
              </a:ext>
            </a:extLst>
          </p:cNvPr>
          <p:cNvSpPr txBox="1"/>
          <p:nvPr/>
        </p:nvSpPr>
        <p:spPr>
          <a:xfrm>
            <a:off x="3163272" y="2662614"/>
            <a:ext cx="2817457" cy="612934"/>
          </a:xfrm>
          <a:prstGeom prst="roundRect">
            <a:avLst/>
          </a:prstGeom>
          <a:solidFill>
            <a:srgbClr val="7030A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r>
              <a:rPr kumimoji="1" lang="en-US" sz="1600" b="1" dirty="0">
                <a:latin typeface="Arial" panose="020B0604020202020204" pitchFamily="34" charset="0"/>
                <a:cs typeface="Arial" panose="020B0604020202020204" pitchFamily="34" charset="0"/>
              </a:rPr>
              <a:t>Randomized ACS patients</a:t>
            </a:r>
          </a:p>
          <a:p>
            <a:pPr algn="ctr"/>
            <a:r>
              <a:rPr kumimoji="1" lang="en-US" sz="1400" b="1" dirty="0">
                <a:latin typeface="Arial" panose="020B0604020202020204" pitchFamily="34" charset="0"/>
                <a:cs typeface="Arial" panose="020B0604020202020204" pitchFamily="34" charset="0"/>
              </a:rPr>
              <a:t>N=4169</a:t>
            </a:r>
          </a:p>
        </p:txBody>
      </p:sp>
      <p:cxnSp>
        <p:nvCxnSpPr>
          <p:cNvPr id="5" name="コネクタ: カギ線 4">
            <a:extLst>
              <a:ext uri="{FF2B5EF4-FFF2-40B4-BE49-F238E27FC236}">
                <a16:creationId xmlns:a16="http://schemas.microsoft.com/office/drawing/2014/main" id="{5021DF8B-86A7-4575-99E0-2949318B5F23}"/>
              </a:ext>
            </a:extLst>
          </p:cNvPr>
          <p:cNvCxnSpPr>
            <a:cxnSpLocks/>
            <a:stCxn id="4" idx="2"/>
            <a:endCxn id="6" idx="0"/>
          </p:cNvCxnSpPr>
          <p:nvPr/>
        </p:nvCxnSpPr>
        <p:spPr>
          <a:xfrm rot="5400000">
            <a:off x="3624654" y="2546907"/>
            <a:ext cx="218707" cy="1675988"/>
          </a:xfrm>
          <a:prstGeom prst="bentConnector3">
            <a:avLst>
              <a:gd name="adj1" fmla="val 50000"/>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2B4E4B6D-7725-413F-9EC5-212329CA1B6E}"/>
              </a:ext>
            </a:extLst>
          </p:cNvPr>
          <p:cNvSpPr txBox="1"/>
          <p:nvPr/>
        </p:nvSpPr>
        <p:spPr>
          <a:xfrm>
            <a:off x="1726013" y="3494255"/>
            <a:ext cx="2340000" cy="612934"/>
          </a:xfrm>
          <a:prstGeom prst="roundRect">
            <a:avLst/>
          </a:prstGeom>
          <a:ln w="50800">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en-US" sz="1600" b="1" dirty="0">
                <a:latin typeface="Arial" panose="020B0604020202020204" pitchFamily="34" charset="0"/>
                <a:cs typeface="Arial" panose="020B0604020202020204" pitchFamily="34" charset="0"/>
              </a:rPr>
              <a:t>1-month DAPT arm</a:t>
            </a:r>
          </a:p>
          <a:p>
            <a:pPr algn="ctr"/>
            <a:r>
              <a:rPr kumimoji="1" lang="en-US" sz="1400" b="1" dirty="0">
                <a:latin typeface="Arial" panose="020B0604020202020204" pitchFamily="34" charset="0"/>
                <a:cs typeface="Arial" panose="020B0604020202020204" pitchFamily="34" charset="0"/>
              </a:rPr>
              <a:t>N=2078</a:t>
            </a:r>
          </a:p>
        </p:txBody>
      </p:sp>
      <p:sp>
        <p:nvSpPr>
          <p:cNvPr id="7" name="テキスト ボックス 6">
            <a:extLst>
              <a:ext uri="{FF2B5EF4-FFF2-40B4-BE49-F238E27FC236}">
                <a16:creationId xmlns:a16="http://schemas.microsoft.com/office/drawing/2014/main" id="{513968E0-976B-4C59-91A6-EEB2ADA375EC}"/>
              </a:ext>
            </a:extLst>
          </p:cNvPr>
          <p:cNvSpPr txBox="1"/>
          <p:nvPr/>
        </p:nvSpPr>
        <p:spPr>
          <a:xfrm>
            <a:off x="5085443" y="3494038"/>
            <a:ext cx="2340000" cy="612934"/>
          </a:xfrm>
          <a:prstGeom prst="roundRect">
            <a:avLst/>
          </a:prstGeom>
          <a:ln w="50800"/>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kumimoji="1" lang="en-US" sz="1600" b="1" dirty="0">
                <a:latin typeface="Arial" panose="020B0604020202020204" pitchFamily="34" charset="0"/>
                <a:cs typeface="Arial" panose="020B0604020202020204" pitchFamily="34" charset="0"/>
              </a:rPr>
              <a:t>12-month DAPT arm</a:t>
            </a:r>
          </a:p>
          <a:p>
            <a:pPr algn="ctr"/>
            <a:r>
              <a:rPr kumimoji="1" lang="en-US" sz="1400" b="1" dirty="0">
                <a:latin typeface="Arial" panose="020B0604020202020204" pitchFamily="34" charset="0"/>
                <a:cs typeface="Arial" panose="020B0604020202020204" pitchFamily="34" charset="0"/>
              </a:rPr>
              <a:t>N=2091</a:t>
            </a:r>
          </a:p>
        </p:txBody>
      </p:sp>
      <p:cxnSp>
        <p:nvCxnSpPr>
          <p:cNvPr id="8" name="コネクタ: カギ線 7">
            <a:extLst>
              <a:ext uri="{FF2B5EF4-FFF2-40B4-BE49-F238E27FC236}">
                <a16:creationId xmlns:a16="http://schemas.microsoft.com/office/drawing/2014/main" id="{408D36BC-EB76-4979-8352-813050CC5981}"/>
              </a:ext>
            </a:extLst>
          </p:cNvPr>
          <p:cNvCxnSpPr>
            <a:cxnSpLocks/>
            <a:stCxn id="4" idx="2"/>
            <a:endCxn id="7" idx="0"/>
          </p:cNvCxnSpPr>
          <p:nvPr/>
        </p:nvCxnSpPr>
        <p:spPr>
          <a:xfrm rot="16200000" flipH="1">
            <a:off x="5304477" y="2543072"/>
            <a:ext cx="218490" cy="1683442"/>
          </a:xfrm>
          <a:prstGeom prst="bentConnector3">
            <a:avLst>
              <a:gd name="adj1" fmla="val 50000"/>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6C21BDC9-EB10-466C-960D-BDDA12E98A1D}"/>
              </a:ext>
            </a:extLst>
          </p:cNvPr>
          <p:cNvSpPr txBox="1"/>
          <p:nvPr/>
        </p:nvSpPr>
        <p:spPr>
          <a:xfrm>
            <a:off x="1726012" y="4345363"/>
            <a:ext cx="2340000" cy="527804"/>
          </a:xfrm>
          <a:prstGeom prst="round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ts val="1500"/>
              </a:lnSpc>
            </a:pPr>
            <a:r>
              <a:rPr kumimoji="1" lang="en-US" sz="1400" b="1" dirty="0">
                <a:latin typeface="Arial" panose="020B0604020202020204" pitchFamily="34" charset="0"/>
                <a:cs typeface="Arial" panose="020B0604020202020204" pitchFamily="34" charset="0"/>
              </a:rPr>
              <a:t>1-month DAPT, ITT</a:t>
            </a:r>
          </a:p>
          <a:p>
            <a:pPr algn="ctr">
              <a:lnSpc>
                <a:spcPts val="1500"/>
              </a:lnSpc>
            </a:pPr>
            <a:r>
              <a:rPr kumimoji="1" lang="en-US" sz="1400" b="1" dirty="0">
                <a:latin typeface="Arial" panose="020B0604020202020204" pitchFamily="34" charset="0"/>
                <a:cs typeface="Arial" panose="020B0604020202020204" pitchFamily="34" charset="0"/>
              </a:rPr>
              <a:t>N=2058</a:t>
            </a:r>
          </a:p>
        </p:txBody>
      </p:sp>
      <p:sp>
        <p:nvSpPr>
          <p:cNvPr id="12" name="テキスト ボックス 11">
            <a:extLst>
              <a:ext uri="{FF2B5EF4-FFF2-40B4-BE49-F238E27FC236}">
                <a16:creationId xmlns:a16="http://schemas.microsoft.com/office/drawing/2014/main" id="{0527CEE3-1924-43C5-B7C3-9CED14D2C579}"/>
              </a:ext>
            </a:extLst>
          </p:cNvPr>
          <p:cNvSpPr txBox="1"/>
          <p:nvPr/>
        </p:nvSpPr>
        <p:spPr>
          <a:xfrm>
            <a:off x="5085443" y="4340859"/>
            <a:ext cx="2340000" cy="527804"/>
          </a:xfrm>
          <a:prstGeom prst="roundRect">
            <a:avLst/>
          </a:prstGeom>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lnSpc>
                <a:spcPts val="1500"/>
              </a:lnSpc>
            </a:pPr>
            <a:r>
              <a:rPr kumimoji="1" lang="en-US" sz="1600" dirty="0">
                <a:latin typeface="Arial" panose="020B0604020202020204" pitchFamily="34" charset="0"/>
                <a:cs typeface="Arial" panose="020B0604020202020204" pitchFamily="34" charset="0"/>
              </a:rPr>
              <a:t> </a:t>
            </a:r>
            <a:r>
              <a:rPr kumimoji="1" lang="en-US" sz="1400" b="1" dirty="0">
                <a:latin typeface="Arial" panose="020B0604020202020204" pitchFamily="34" charset="0"/>
                <a:cs typeface="Arial" panose="020B0604020202020204" pitchFamily="34" charset="0"/>
              </a:rPr>
              <a:t>12-month DAPT, ITT</a:t>
            </a:r>
          </a:p>
          <a:p>
            <a:pPr algn="ctr">
              <a:lnSpc>
                <a:spcPts val="1500"/>
              </a:lnSpc>
            </a:pPr>
            <a:r>
              <a:rPr kumimoji="1" lang="en-US" sz="1400" b="1" dirty="0">
                <a:latin typeface="Arial" panose="020B0604020202020204" pitchFamily="34" charset="0"/>
                <a:cs typeface="Arial" panose="020B0604020202020204" pitchFamily="34" charset="0"/>
              </a:rPr>
              <a:t>N=2078</a:t>
            </a:r>
          </a:p>
        </p:txBody>
      </p:sp>
      <p:cxnSp>
        <p:nvCxnSpPr>
          <p:cNvPr id="19" name="直線矢印コネクタ 18">
            <a:extLst>
              <a:ext uri="{FF2B5EF4-FFF2-40B4-BE49-F238E27FC236}">
                <a16:creationId xmlns:a16="http://schemas.microsoft.com/office/drawing/2014/main" id="{3AE438F1-F71F-48E2-A882-7CAE0796789B}"/>
              </a:ext>
            </a:extLst>
          </p:cNvPr>
          <p:cNvCxnSpPr>
            <a:cxnSpLocks/>
            <a:stCxn id="7" idx="2"/>
            <a:endCxn id="12" idx="0"/>
          </p:cNvCxnSpPr>
          <p:nvPr/>
        </p:nvCxnSpPr>
        <p:spPr>
          <a:xfrm>
            <a:off x="6255443" y="4106972"/>
            <a:ext cx="0" cy="2338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81AB47F2-3D5F-4820-8D4E-190FEC35B22E}"/>
              </a:ext>
            </a:extLst>
          </p:cNvPr>
          <p:cNvCxnSpPr>
            <a:cxnSpLocks/>
            <a:stCxn id="6" idx="2"/>
            <a:endCxn id="11" idx="0"/>
          </p:cNvCxnSpPr>
          <p:nvPr/>
        </p:nvCxnSpPr>
        <p:spPr>
          <a:xfrm flipH="1">
            <a:off x="2896012" y="4107189"/>
            <a:ext cx="1" cy="2381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D3961AD-1636-4E31-AB75-230828973A2B}"/>
              </a:ext>
            </a:extLst>
          </p:cNvPr>
          <p:cNvCxnSpPr>
            <a:cxnSpLocks/>
          </p:cNvCxnSpPr>
          <p:nvPr/>
        </p:nvCxnSpPr>
        <p:spPr>
          <a:xfrm flipH="1">
            <a:off x="1718558" y="4223915"/>
            <a:ext cx="11625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E3AB16A-B7E0-409B-94F4-97C53F999C38}"/>
              </a:ext>
            </a:extLst>
          </p:cNvPr>
          <p:cNvCxnSpPr>
            <a:cxnSpLocks/>
          </p:cNvCxnSpPr>
          <p:nvPr/>
        </p:nvCxnSpPr>
        <p:spPr>
          <a:xfrm>
            <a:off x="6243736" y="4215264"/>
            <a:ext cx="11699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7976CC34-2C59-4022-8DDE-382692EC8470}"/>
              </a:ext>
            </a:extLst>
          </p:cNvPr>
          <p:cNvSpPr txBox="1"/>
          <p:nvPr/>
        </p:nvSpPr>
        <p:spPr>
          <a:xfrm>
            <a:off x="4132055" y="3414991"/>
            <a:ext cx="894797" cy="461665"/>
          </a:xfrm>
          <a:prstGeom prst="rect">
            <a:avLst/>
          </a:prstGeom>
          <a:noFill/>
        </p:spPr>
        <p:txBody>
          <a:bodyPr wrap="none" rtlCol="0">
            <a:spAutoFit/>
          </a:bodyPr>
          <a:lstStyle/>
          <a:p>
            <a:pPr algn="ctr"/>
            <a:r>
              <a:rPr kumimoji="1" lang="en-US" altLang="ja-JP" sz="1200" b="1" dirty="0">
                <a:latin typeface="Arial" panose="020B0604020202020204" pitchFamily="34" charset="0"/>
                <a:cs typeface="Arial" panose="020B0604020202020204" pitchFamily="34" charset="0"/>
              </a:rPr>
              <a:t>Stratified</a:t>
            </a:r>
          </a:p>
          <a:p>
            <a:pPr algn="ctr"/>
            <a:r>
              <a:rPr kumimoji="1" lang="en-US" altLang="ja-JP" sz="1200" b="1" dirty="0">
                <a:latin typeface="Arial" panose="020B0604020202020204" pitchFamily="34" charset="0"/>
                <a:cs typeface="Arial" panose="020B0604020202020204" pitchFamily="34" charset="0"/>
              </a:rPr>
              <a:t>by Center</a:t>
            </a:r>
            <a:endParaRPr kumimoji="1" lang="ja-JP" altLang="en-US" sz="1200" b="1" dirty="0">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DDF23E4D-CA2F-4DAC-9D56-D3A4EA49381E}"/>
              </a:ext>
            </a:extLst>
          </p:cNvPr>
          <p:cNvSpPr txBox="1"/>
          <p:nvPr/>
        </p:nvSpPr>
        <p:spPr>
          <a:xfrm>
            <a:off x="5085444" y="1892778"/>
            <a:ext cx="2316114" cy="578882"/>
          </a:xfrm>
          <a:prstGeom prst="roundRect">
            <a:avLst/>
          </a:prstGeom>
          <a:solidFill>
            <a:srgbClr val="7030A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r>
              <a:rPr kumimoji="1" lang="en-US" sz="1400" b="1" dirty="0">
                <a:solidFill>
                  <a:schemeClr val="bg1"/>
                </a:solidFill>
                <a:latin typeface="Arial" panose="020B0604020202020204" pitchFamily="34" charset="0"/>
                <a:cs typeface="Arial" panose="020B0604020202020204" pitchFamily="34" charset="0"/>
              </a:rPr>
              <a:t>ACS in STOPDAPT-2</a:t>
            </a:r>
            <a:endParaRPr kumimoji="1" lang="en-US" sz="1100" b="1" dirty="0">
              <a:solidFill>
                <a:schemeClr val="bg1"/>
              </a:solidFill>
              <a:latin typeface="Arial" panose="020B0604020202020204" pitchFamily="34" charset="0"/>
              <a:cs typeface="Arial" panose="020B0604020202020204" pitchFamily="34" charset="0"/>
            </a:endParaRPr>
          </a:p>
          <a:p>
            <a:pPr algn="ctr"/>
            <a:r>
              <a:rPr kumimoji="1" lang="en-US" sz="1400" b="1" dirty="0">
                <a:solidFill>
                  <a:schemeClr val="bg1"/>
                </a:solidFill>
                <a:latin typeface="Arial" panose="020B0604020202020204" pitchFamily="34" charset="0"/>
                <a:cs typeface="Arial" panose="020B0604020202020204" pitchFamily="34" charset="0"/>
              </a:rPr>
              <a:t>N=1161</a:t>
            </a:r>
          </a:p>
        </p:txBody>
      </p:sp>
      <p:sp>
        <p:nvSpPr>
          <p:cNvPr id="28" name="テキスト ボックス 27">
            <a:extLst>
              <a:ext uri="{FF2B5EF4-FFF2-40B4-BE49-F238E27FC236}">
                <a16:creationId xmlns:a16="http://schemas.microsoft.com/office/drawing/2014/main" id="{A84A3150-102D-400A-9505-FE1253A53168}"/>
              </a:ext>
            </a:extLst>
          </p:cNvPr>
          <p:cNvSpPr txBox="1"/>
          <p:nvPr/>
        </p:nvSpPr>
        <p:spPr>
          <a:xfrm>
            <a:off x="2896012" y="4848508"/>
            <a:ext cx="1561871" cy="307777"/>
          </a:xfrm>
          <a:prstGeom prst="rect">
            <a:avLst/>
          </a:prstGeom>
          <a:noFill/>
        </p:spPr>
        <p:txBody>
          <a:bodyPr wrap="none" rtlCol="0">
            <a:spAutoFit/>
          </a:bodyPr>
          <a:lstStyle/>
          <a:p>
            <a:r>
              <a:rPr kumimoji="1" lang="en-US" altLang="ja-JP" sz="1400" b="1" dirty="0">
                <a:solidFill>
                  <a:schemeClr val="tx2"/>
                </a:solidFill>
                <a:latin typeface="Arial" panose="020B0604020202020204" pitchFamily="34" charset="0"/>
                <a:cs typeface="Arial" panose="020B0604020202020204" pitchFamily="34" charset="0"/>
              </a:rPr>
              <a:t>1-year FU 99.3%</a:t>
            </a:r>
            <a:endParaRPr kumimoji="1" lang="ja-JP" altLang="en-US" sz="1400" b="1" dirty="0">
              <a:solidFill>
                <a:schemeClr val="tx2"/>
              </a:solidFill>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80E3E81B-BB20-42E9-AF12-E7D45C9A1B90}"/>
              </a:ext>
            </a:extLst>
          </p:cNvPr>
          <p:cNvSpPr txBox="1"/>
          <p:nvPr/>
        </p:nvSpPr>
        <p:spPr>
          <a:xfrm>
            <a:off x="6291274" y="4868663"/>
            <a:ext cx="1561871" cy="307777"/>
          </a:xfrm>
          <a:prstGeom prst="rect">
            <a:avLst/>
          </a:prstGeom>
          <a:noFill/>
        </p:spPr>
        <p:txBody>
          <a:bodyPr wrap="none" rtlCol="0">
            <a:spAutoFit/>
          </a:bodyPr>
          <a:lstStyle/>
          <a:p>
            <a:r>
              <a:rPr kumimoji="1" lang="en-US" altLang="ja-JP" sz="1400" b="1" dirty="0">
                <a:solidFill>
                  <a:schemeClr val="accent2"/>
                </a:solidFill>
                <a:latin typeface="Arial" panose="020B0604020202020204" pitchFamily="34" charset="0"/>
                <a:cs typeface="Arial" panose="020B0604020202020204" pitchFamily="34" charset="0"/>
              </a:rPr>
              <a:t>1-year FU 99.3%</a:t>
            </a:r>
            <a:endParaRPr kumimoji="1" lang="ja-JP" altLang="en-US" sz="1400" b="1" dirty="0">
              <a:solidFill>
                <a:schemeClr val="accent2"/>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8112E7E1-1410-4703-B7A0-39A2879ACEE3}"/>
              </a:ext>
            </a:extLst>
          </p:cNvPr>
          <p:cNvSpPr txBox="1"/>
          <p:nvPr/>
        </p:nvSpPr>
        <p:spPr>
          <a:xfrm>
            <a:off x="1711103" y="1905258"/>
            <a:ext cx="2354910" cy="578882"/>
          </a:xfrm>
          <a:prstGeom prst="roundRect">
            <a:avLst/>
          </a:prstGeom>
          <a:solidFill>
            <a:srgbClr val="7030A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r>
              <a:rPr kumimoji="1" lang="en-US" sz="1400" b="1" dirty="0">
                <a:latin typeface="Arial" panose="020B0604020202020204" pitchFamily="34" charset="0"/>
                <a:cs typeface="Arial" panose="020B0604020202020204" pitchFamily="34" charset="0"/>
              </a:rPr>
              <a:t>STOPDAPT-2 ACS</a:t>
            </a:r>
          </a:p>
          <a:p>
            <a:pPr algn="ctr"/>
            <a:r>
              <a:rPr kumimoji="1" lang="en-US" sz="1400" b="1" dirty="0">
                <a:latin typeface="Arial" panose="020B0604020202020204" pitchFamily="34" charset="0"/>
                <a:cs typeface="Arial" panose="020B0604020202020204" pitchFamily="34" charset="0"/>
              </a:rPr>
              <a:t>N=3008</a:t>
            </a:r>
          </a:p>
        </p:txBody>
      </p:sp>
      <p:cxnSp>
        <p:nvCxnSpPr>
          <p:cNvPr id="13" name="コネクタ: カギ線 12">
            <a:extLst>
              <a:ext uri="{FF2B5EF4-FFF2-40B4-BE49-F238E27FC236}">
                <a16:creationId xmlns:a16="http://schemas.microsoft.com/office/drawing/2014/main" id="{439F0A35-3EBA-4304-B2C9-816DB3D0485A}"/>
              </a:ext>
            </a:extLst>
          </p:cNvPr>
          <p:cNvCxnSpPr>
            <a:cxnSpLocks/>
            <a:stCxn id="47" idx="2"/>
            <a:endCxn id="4" idx="0"/>
          </p:cNvCxnSpPr>
          <p:nvPr/>
        </p:nvCxnSpPr>
        <p:spPr>
          <a:xfrm rot="16200000" flipH="1">
            <a:off x="3641042" y="1731655"/>
            <a:ext cx="178474" cy="1683443"/>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コネクタ: カギ線 25">
            <a:extLst>
              <a:ext uri="{FF2B5EF4-FFF2-40B4-BE49-F238E27FC236}">
                <a16:creationId xmlns:a16="http://schemas.microsoft.com/office/drawing/2014/main" id="{C730F1F4-E40A-4D63-9F72-515B8C19FC99}"/>
              </a:ext>
            </a:extLst>
          </p:cNvPr>
          <p:cNvCxnSpPr>
            <a:cxnSpLocks/>
            <a:stCxn id="33" idx="2"/>
            <a:endCxn id="4" idx="0"/>
          </p:cNvCxnSpPr>
          <p:nvPr/>
        </p:nvCxnSpPr>
        <p:spPr>
          <a:xfrm rot="5400000">
            <a:off x="5312274" y="1731387"/>
            <a:ext cx="190954" cy="1671500"/>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8F709683-BD3D-4A33-B092-E40F1302C6D1}"/>
              </a:ext>
            </a:extLst>
          </p:cNvPr>
          <p:cNvSpPr txBox="1"/>
          <p:nvPr/>
        </p:nvSpPr>
        <p:spPr>
          <a:xfrm>
            <a:off x="1205344" y="669893"/>
            <a:ext cx="2880821" cy="100453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en-US" altLang="ja-JP" sz="1400" b="1" dirty="0">
                <a:latin typeface="Arial" panose="020B0604020202020204" pitchFamily="34" charset="0"/>
                <a:cs typeface="Arial" panose="020B0604020202020204" pitchFamily="34" charset="0"/>
              </a:rPr>
              <a:t>STOPDAPT-2 ACS </a:t>
            </a:r>
            <a:r>
              <a:rPr kumimoji="1" lang="en-US" altLang="ja-JP" sz="1100" b="1" dirty="0">
                <a:latin typeface="Arial" panose="020B0604020202020204" pitchFamily="34" charset="0"/>
                <a:cs typeface="Arial" panose="020B0604020202020204" pitchFamily="34" charset="0"/>
              </a:rPr>
              <a:t>(NCT03462498)</a:t>
            </a:r>
          </a:p>
          <a:p>
            <a:pPr algn="ctr"/>
            <a:r>
              <a:rPr kumimoji="1" lang="en-US" altLang="ja-JP" sz="1100" dirty="0">
                <a:latin typeface="Arial" panose="020B0604020202020204" pitchFamily="34" charset="0"/>
                <a:cs typeface="Arial" panose="020B0604020202020204" pitchFamily="34" charset="0"/>
              </a:rPr>
              <a:t>Mar. 2018- Jun.2020 </a:t>
            </a:r>
          </a:p>
          <a:p>
            <a:pPr algn="ctr"/>
            <a:r>
              <a:rPr kumimoji="1" lang="en-US" sz="1400" b="1" dirty="0">
                <a:solidFill>
                  <a:schemeClr val="tx1"/>
                </a:solidFill>
                <a:latin typeface="Arial" panose="020B0604020202020204" pitchFamily="34" charset="0"/>
                <a:cs typeface="Arial" panose="020B0604020202020204" pitchFamily="34" charset="0"/>
              </a:rPr>
              <a:t>Eligible ACS patients</a:t>
            </a:r>
          </a:p>
          <a:p>
            <a:pPr algn="ctr"/>
            <a:r>
              <a:rPr kumimoji="1" lang="en-US" sz="1400" b="1" dirty="0">
                <a:solidFill>
                  <a:schemeClr val="tx1"/>
                </a:solidFill>
                <a:latin typeface="Arial" panose="020B0604020202020204" pitchFamily="34" charset="0"/>
                <a:cs typeface="Arial" panose="020B0604020202020204" pitchFamily="34" charset="0"/>
              </a:rPr>
              <a:t>N=4056</a:t>
            </a:r>
          </a:p>
        </p:txBody>
      </p:sp>
      <p:sp>
        <p:nvSpPr>
          <p:cNvPr id="29" name="テキスト ボックス 28">
            <a:extLst>
              <a:ext uri="{FF2B5EF4-FFF2-40B4-BE49-F238E27FC236}">
                <a16:creationId xmlns:a16="http://schemas.microsoft.com/office/drawing/2014/main" id="{21233835-5047-4918-BABC-29A4649E4841}"/>
              </a:ext>
            </a:extLst>
          </p:cNvPr>
          <p:cNvSpPr txBox="1"/>
          <p:nvPr/>
        </p:nvSpPr>
        <p:spPr>
          <a:xfrm>
            <a:off x="5057835" y="664061"/>
            <a:ext cx="2880821" cy="100453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en-US" altLang="ja-JP" sz="1400" b="1" dirty="0">
                <a:latin typeface="Arial" panose="020B0604020202020204" pitchFamily="34" charset="0"/>
                <a:cs typeface="Arial" panose="020B0604020202020204" pitchFamily="34" charset="0"/>
              </a:rPr>
              <a:t>STOPDAPT-2 </a:t>
            </a:r>
            <a:r>
              <a:rPr kumimoji="1" lang="en-US" altLang="ja-JP" sz="1100" b="1" dirty="0">
                <a:latin typeface="Arial" panose="020B0604020202020204" pitchFamily="34" charset="0"/>
                <a:cs typeface="Arial" panose="020B0604020202020204" pitchFamily="34" charset="0"/>
              </a:rPr>
              <a:t>(</a:t>
            </a:r>
            <a:r>
              <a:rPr kumimoji="1" lang="en-US" altLang="ja-JP" sz="1100" b="1" dirty="0">
                <a:solidFill>
                  <a:schemeClr val="tx1"/>
                </a:solidFill>
                <a:latin typeface="Arial" panose="020B0604020202020204" pitchFamily="34" charset="0"/>
                <a:cs typeface="Arial" panose="020B0604020202020204" pitchFamily="34" charset="0"/>
              </a:rPr>
              <a:t>NCT02619760</a:t>
            </a:r>
            <a:r>
              <a:rPr kumimoji="1" lang="en-US" altLang="ja-JP" sz="1100" b="1" dirty="0">
                <a:latin typeface="Arial" panose="020B0604020202020204" pitchFamily="34" charset="0"/>
                <a:cs typeface="Arial" panose="020B0604020202020204" pitchFamily="34" charset="0"/>
              </a:rPr>
              <a:t>)</a:t>
            </a:r>
          </a:p>
          <a:p>
            <a:pPr algn="ctr"/>
            <a:r>
              <a:rPr kumimoji="1" lang="en-US" altLang="ja-JP" sz="1100" dirty="0">
                <a:solidFill>
                  <a:schemeClr val="tx1"/>
                </a:solidFill>
                <a:latin typeface="Arial" panose="020B0604020202020204" pitchFamily="34" charset="0"/>
                <a:cs typeface="Arial" panose="020B0604020202020204" pitchFamily="34" charset="0"/>
              </a:rPr>
              <a:t>Dec. 2015- Dec.2017 </a:t>
            </a:r>
          </a:p>
          <a:p>
            <a:pPr algn="ctr"/>
            <a:r>
              <a:rPr kumimoji="1" lang="en-US" sz="1400" b="1" dirty="0">
                <a:solidFill>
                  <a:schemeClr val="tx1"/>
                </a:solidFill>
                <a:latin typeface="Arial" panose="020B0604020202020204" pitchFamily="34" charset="0"/>
                <a:cs typeface="Arial" panose="020B0604020202020204" pitchFamily="34" charset="0"/>
              </a:rPr>
              <a:t>Eligible ACS patients</a:t>
            </a:r>
          </a:p>
          <a:p>
            <a:pPr algn="ctr"/>
            <a:r>
              <a:rPr kumimoji="1" lang="en-US" sz="1400" b="1" dirty="0">
                <a:solidFill>
                  <a:schemeClr val="tx1"/>
                </a:solidFill>
                <a:latin typeface="Arial" panose="020B0604020202020204" pitchFamily="34" charset="0"/>
                <a:cs typeface="Arial" panose="020B0604020202020204" pitchFamily="34" charset="0"/>
              </a:rPr>
              <a:t>N=2437</a:t>
            </a:r>
          </a:p>
        </p:txBody>
      </p:sp>
      <p:sp>
        <p:nvSpPr>
          <p:cNvPr id="30" name="テキスト ボックス 29">
            <a:extLst>
              <a:ext uri="{FF2B5EF4-FFF2-40B4-BE49-F238E27FC236}">
                <a16:creationId xmlns:a16="http://schemas.microsoft.com/office/drawing/2014/main" id="{BE094696-2B75-4C0D-BF4A-6C8B11EA1A66}"/>
              </a:ext>
            </a:extLst>
          </p:cNvPr>
          <p:cNvSpPr txBox="1"/>
          <p:nvPr/>
        </p:nvSpPr>
        <p:spPr>
          <a:xfrm>
            <a:off x="104077" y="1744193"/>
            <a:ext cx="1481470" cy="476726"/>
          </a:xfrm>
          <a:prstGeom prst="roundRect">
            <a:avLst/>
          </a:prstGeom>
          <a:solidFill>
            <a:schemeClr val="accent3">
              <a:lumMod val="40000"/>
              <a:lumOff val="60000"/>
            </a:schemeClr>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kumimoji="1" lang="en-US" altLang="ja-JP" sz="1100" b="1" dirty="0">
                <a:solidFill>
                  <a:srgbClr val="0000FF"/>
                </a:solidFill>
                <a:latin typeface="Arial" panose="020B0604020202020204" pitchFamily="34" charset="0"/>
                <a:cs typeface="Arial" panose="020B0604020202020204" pitchFamily="34" charset="0"/>
              </a:rPr>
              <a:t>No Participation</a:t>
            </a:r>
          </a:p>
          <a:p>
            <a:pPr algn="ctr"/>
            <a:r>
              <a:rPr kumimoji="1" lang="en-US" altLang="ja-JP" sz="1100" b="1" dirty="0">
                <a:solidFill>
                  <a:srgbClr val="0000FF"/>
                </a:solidFill>
                <a:latin typeface="Arial" panose="020B0604020202020204" pitchFamily="34" charset="0"/>
                <a:cs typeface="Arial" panose="020B0604020202020204" pitchFamily="34" charset="0"/>
              </a:rPr>
              <a:t>N=1048 (26%) </a:t>
            </a:r>
          </a:p>
        </p:txBody>
      </p:sp>
      <p:sp>
        <p:nvSpPr>
          <p:cNvPr id="31" name="テキスト ボックス 30">
            <a:extLst>
              <a:ext uri="{FF2B5EF4-FFF2-40B4-BE49-F238E27FC236}">
                <a16:creationId xmlns:a16="http://schemas.microsoft.com/office/drawing/2014/main" id="{F657F654-BFFE-446A-A4ED-1501ADBC1A52}"/>
              </a:ext>
            </a:extLst>
          </p:cNvPr>
          <p:cNvSpPr txBox="1"/>
          <p:nvPr/>
        </p:nvSpPr>
        <p:spPr>
          <a:xfrm>
            <a:off x="7631929" y="1719217"/>
            <a:ext cx="1379204" cy="476726"/>
          </a:xfrm>
          <a:prstGeom prst="roundRect">
            <a:avLst/>
          </a:prstGeom>
          <a:solidFill>
            <a:schemeClr val="accent3">
              <a:lumMod val="40000"/>
              <a:lumOff val="60000"/>
            </a:schemeClr>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kumimoji="1" lang="en-US" altLang="ja-JP" sz="1100" b="1" dirty="0">
                <a:solidFill>
                  <a:schemeClr val="tx1"/>
                </a:solidFill>
                <a:latin typeface="Arial" panose="020B0604020202020204" pitchFamily="34" charset="0"/>
                <a:cs typeface="Arial" panose="020B0604020202020204" pitchFamily="34" charset="0"/>
              </a:rPr>
              <a:t>No Participation</a:t>
            </a:r>
          </a:p>
          <a:p>
            <a:pPr algn="ctr"/>
            <a:r>
              <a:rPr kumimoji="1" lang="en-US" altLang="ja-JP" sz="1100" b="1" dirty="0">
                <a:solidFill>
                  <a:schemeClr val="tx1"/>
                </a:solidFill>
                <a:latin typeface="Arial" panose="020B0604020202020204" pitchFamily="34" charset="0"/>
                <a:cs typeface="Arial" panose="020B0604020202020204" pitchFamily="34" charset="0"/>
              </a:rPr>
              <a:t>N=1276 (52%) </a:t>
            </a:r>
          </a:p>
        </p:txBody>
      </p:sp>
      <p:cxnSp>
        <p:nvCxnSpPr>
          <p:cNvPr id="21" name="直線矢印コネクタ 20">
            <a:extLst>
              <a:ext uri="{FF2B5EF4-FFF2-40B4-BE49-F238E27FC236}">
                <a16:creationId xmlns:a16="http://schemas.microsoft.com/office/drawing/2014/main" id="{5D6ABA7D-F2D8-4EC4-B334-4CB64599E235}"/>
              </a:ext>
            </a:extLst>
          </p:cNvPr>
          <p:cNvCxnSpPr>
            <a:endCxn id="47" idx="0"/>
          </p:cNvCxnSpPr>
          <p:nvPr/>
        </p:nvCxnSpPr>
        <p:spPr>
          <a:xfrm flipH="1">
            <a:off x="2888558" y="1674423"/>
            <a:ext cx="0" cy="23083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直線矢印コネクタ 33">
            <a:extLst>
              <a:ext uri="{FF2B5EF4-FFF2-40B4-BE49-F238E27FC236}">
                <a16:creationId xmlns:a16="http://schemas.microsoft.com/office/drawing/2014/main" id="{DF9C125D-7FA3-4145-BEBE-7EFABB900DE8}"/>
              </a:ext>
            </a:extLst>
          </p:cNvPr>
          <p:cNvCxnSpPr>
            <a:cxnSpLocks/>
            <a:endCxn id="33" idx="0"/>
          </p:cNvCxnSpPr>
          <p:nvPr/>
        </p:nvCxnSpPr>
        <p:spPr>
          <a:xfrm>
            <a:off x="6235557" y="1668591"/>
            <a:ext cx="0" cy="2241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D806AC3F-EB06-42D8-88C9-9919CB520B72}"/>
              </a:ext>
            </a:extLst>
          </p:cNvPr>
          <p:cNvCxnSpPr>
            <a:cxnSpLocks/>
          </p:cNvCxnSpPr>
          <p:nvPr/>
        </p:nvCxnSpPr>
        <p:spPr>
          <a:xfrm flipH="1">
            <a:off x="1585547" y="1783811"/>
            <a:ext cx="13030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A4EED3EE-ECE2-4AB9-ABA3-8317D2E0983F}"/>
              </a:ext>
            </a:extLst>
          </p:cNvPr>
          <p:cNvCxnSpPr>
            <a:cxnSpLocks/>
          </p:cNvCxnSpPr>
          <p:nvPr/>
        </p:nvCxnSpPr>
        <p:spPr>
          <a:xfrm flipV="1">
            <a:off x="6235557" y="1769297"/>
            <a:ext cx="13963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0D57B882-B257-4874-A84A-D23D1FF557AA}"/>
              </a:ext>
            </a:extLst>
          </p:cNvPr>
          <p:cNvSpPr txBox="1"/>
          <p:nvPr/>
        </p:nvSpPr>
        <p:spPr>
          <a:xfrm>
            <a:off x="4120833" y="4215264"/>
            <a:ext cx="920445" cy="369332"/>
          </a:xfrm>
          <a:prstGeom prst="rect">
            <a:avLst/>
          </a:prstGeom>
          <a:noFill/>
        </p:spPr>
        <p:txBody>
          <a:bodyPr wrap="none" rtlCol="0">
            <a:spAutoFit/>
          </a:bodyPr>
          <a:lstStyle/>
          <a:p>
            <a:r>
              <a:rPr kumimoji="1" lang="en-US" altLang="ja-JP" b="1" dirty="0"/>
              <a:t>N=4136</a:t>
            </a:r>
            <a:endParaRPr kumimoji="1" lang="ja-JP" altLang="en-US" b="1" dirty="0"/>
          </a:p>
        </p:txBody>
      </p:sp>
    </p:spTree>
    <p:extLst>
      <p:ext uri="{BB962C8B-B14F-4D97-AF65-F5344CB8AC3E}">
        <p14:creationId xmlns:p14="http://schemas.microsoft.com/office/powerpoint/2010/main" val="183247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97A8ED3-D21E-448F-A759-65A60193EEAB}"/>
              </a:ext>
            </a:extLst>
          </p:cNvPr>
          <p:cNvGraphicFramePr>
            <a:graphicFrameLocks noGrp="1"/>
          </p:cNvGraphicFramePr>
          <p:nvPr>
            <p:extLst>
              <p:ext uri="{D42A27DB-BD31-4B8C-83A1-F6EECF244321}">
                <p14:modId xmlns:p14="http://schemas.microsoft.com/office/powerpoint/2010/main" val="3312744553"/>
              </p:ext>
            </p:extLst>
          </p:nvPr>
        </p:nvGraphicFramePr>
        <p:xfrm>
          <a:off x="1598927" y="627530"/>
          <a:ext cx="6258129" cy="4450080"/>
        </p:xfrm>
        <a:graphic>
          <a:graphicData uri="http://schemas.openxmlformats.org/drawingml/2006/table">
            <a:tbl>
              <a:tblPr firstRow="1" bandRow="1">
                <a:tableStyleId>{5202B0CA-FC54-4496-8BCA-5EF66A818D29}</a:tableStyleId>
              </a:tblPr>
              <a:tblGrid>
                <a:gridCol w="3072106">
                  <a:extLst>
                    <a:ext uri="{9D8B030D-6E8A-4147-A177-3AD203B41FA5}">
                      <a16:colId xmlns:a16="http://schemas.microsoft.com/office/drawing/2014/main" val="1136773001"/>
                    </a:ext>
                  </a:extLst>
                </a:gridCol>
                <a:gridCol w="1542206">
                  <a:extLst>
                    <a:ext uri="{9D8B030D-6E8A-4147-A177-3AD203B41FA5}">
                      <a16:colId xmlns:a16="http://schemas.microsoft.com/office/drawing/2014/main" val="253805589"/>
                    </a:ext>
                  </a:extLst>
                </a:gridCol>
                <a:gridCol w="1643817">
                  <a:extLst>
                    <a:ext uri="{9D8B030D-6E8A-4147-A177-3AD203B41FA5}">
                      <a16:colId xmlns:a16="http://schemas.microsoft.com/office/drawing/2014/main" val="1771590654"/>
                    </a:ext>
                  </a:extLst>
                </a:gridCol>
              </a:tblGrid>
              <a:tr h="442118">
                <a:tc>
                  <a:txBody>
                    <a:bodyPr/>
                    <a:lstStyle/>
                    <a:p>
                      <a:endParaRPr kumimoji="1" lang="ja-JP" altLang="en-US" sz="1400" dirty="0">
                        <a:latin typeface="Arial" panose="020B0604020202020204" pitchFamily="34" charset="0"/>
                        <a:cs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Arial" panose="020B0604020202020204" pitchFamily="34" charset="0"/>
                          <a:cs typeface="Arial" panose="020B0604020202020204" pitchFamily="34" charset="0"/>
                        </a:rPr>
                        <a:t>1-month DAPT</a:t>
                      </a:r>
                    </a:p>
                    <a:p>
                      <a:pPr algn="ctr"/>
                      <a:r>
                        <a:rPr kumimoji="1" lang="en-US" altLang="ja-JP" sz="1200" dirty="0">
                          <a:latin typeface="Arial" panose="020B0604020202020204" pitchFamily="34" charset="0"/>
                          <a:cs typeface="Arial" panose="020B0604020202020204" pitchFamily="34" charset="0"/>
                        </a:rPr>
                        <a:t>N=2058</a:t>
                      </a:r>
                      <a:endParaRPr kumimoji="1" lang="ja-JP" altLang="en-US" sz="1200" dirty="0">
                        <a:solidFill>
                          <a:schemeClr val="bg1"/>
                        </a:solidFill>
                        <a:latin typeface="Arial" panose="020B0604020202020204" pitchFamily="34" charset="0"/>
                        <a:cs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en-US" altLang="ja-JP" sz="1200" dirty="0">
                          <a:latin typeface="Arial" panose="020B0604020202020204" pitchFamily="34" charset="0"/>
                          <a:cs typeface="Arial" panose="020B0604020202020204" pitchFamily="34" charset="0"/>
                        </a:rPr>
                        <a:t>12-month DAPT</a:t>
                      </a:r>
                    </a:p>
                    <a:p>
                      <a:pPr algn="ctr"/>
                      <a:r>
                        <a:rPr kumimoji="1" lang="en-US" altLang="ja-JP" sz="1200" dirty="0">
                          <a:latin typeface="Arial" panose="020B0604020202020204" pitchFamily="34" charset="0"/>
                          <a:cs typeface="Arial" panose="020B0604020202020204" pitchFamily="34" charset="0"/>
                        </a:rPr>
                        <a:t>N=2078</a:t>
                      </a:r>
                      <a:endParaRPr kumimoji="1" lang="ja-JP" altLang="en-US" sz="1200" dirty="0">
                        <a:solidFill>
                          <a:schemeClr val="bg1"/>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732895915"/>
                  </a:ext>
                </a:extLst>
              </a:tr>
              <a:tr h="245621">
                <a:tc>
                  <a:txBody>
                    <a:bodyPr/>
                    <a:lstStyle/>
                    <a:p>
                      <a:pPr marL="0" indent="0" algn="l"/>
                      <a:r>
                        <a:rPr kumimoji="1" lang="en-US" altLang="ja-JP" sz="1200" dirty="0">
                          <a:solidFill>
                            <a:srgbClr val="0000FF"/>
                          </a:solidFill>
                          <a:latin typeface="Arial" panose="020B0604020202020204" pitchFamily="34" charset="0"/>
                          <a:cs typeface="Arial" panose="020B0604020202020204" pitchFamily="34" charset="0"/>
                        </a:rPr>
                        <a:t>Age, years</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T w="12700" cap="flat" cmpd="sng" algn="ctr">
                      <a:solidFill>
                        <a:schemeClr val="tx1"/>
                      </a:solidFill>
                      <a:prstDash val="solid"/>
                      <a:round/>
                      <a:headEnd type="none" w="med" len="med"/>
                      <a:tailEnd type="none" w="med" len="med"/>
                    </a:lnT>
                  </a:tcPr>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67.0±11.9</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T w="12700" cap="flat" cmpd="sng" algn="ctr">
                      <a:solidFill>
                        <a:schemeClr val="tx1"/>
                      </a:solidFill>
                      <a:prstDash val="solid"/>
                      <a:round/>
                      <a:headEnd type="none" w="med" len="med"/>
                      <a:tailEnd type="none" w="med" len="med"/>
                    </a:lnT>
                  </a:tcPr>
                </a:tc>
                <a:tc>
                  <a:txBody>
                    <a:bodyPr/>
                    <a:lstStyle/>
                    <a:p>
                      <a:pPr algn="ctr"/>
                      <a:r>
                        <a:rPr kumimoji="1" lang="en-US" altLang="ja-JP" sz="1200" kern="1200" dirty="0">
                          <a:solidFill>
                            <a:srgbClr val="0000FF"/>
                          </a:solidFill>
                          <a:latin typeface="Arial" panose="020B0604020202020204" pitchFamily="34" charset="0"/>
                          <a:cs typeface="Arial" panose="020B0604020202020204" pitchFamily="34" charset="0"/>
                        </a:rPr>
                        <a:t>66.6±11.9</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603010"/>
                  </a:ext>
                </a:extLst>
              </a:tr>
              <a:tr h="245621">
                <a:tc>
                  <a:txBody>
                    <a:bodyPr/>
                    <a:lstStyle/>
                    <a:p>
                      <a:pPr algn="l"/>
                      <a:r>
                        <a:rPr kumimoji="1" lang="en-US" altLang="ja-JP" sz="1200" dirty="0">
                          <a:latin typeface="Arial" panose="020B0604020202020204" pitchFamily="34" charset="0"/>
                          <a:cs typeface="Arial" panose="020B0604020202020204" pitchFamily="34" charset="0"/>
                        </a:rPr>
                        <a:t>Men</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79%</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79%</a:t>
                      </a:r>
                      <a:endParaRPr kumimoji="1" lang="ja-JP" altLang="en-US" sz="1200" dirty="0">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90804373"/>
                  </a:ext>
                </a:extLst>
              </a:tr>
              <a:tr h="245621">
                <a:tc>
                  <a:txBody>
                    <a:bodyPr/>
                    <a:lstStyle/>
                    <a:p>
                      <a:pPr algn="l"/>
                      <a:r>
                        <a:rPr kumimoji="1" lang="en-US" altLang="ja-JP" sz="1200" dirty="0">
                          <a:solidFill>
                            <a:srgbClr val="0000FF"/>
                          </a:solidFill>
                          <a:latin typeface="Arial" panose="020B0604020202020204" pitchFamily="34" charset="0"/>
                          <a:cs typeface="Arial" panose="020B0604020202020204" pitchFamily="34" charset="0"/>
                        </a:rPr>
                        <a:t>STEMI</a:t>
                      </a:r>
                      <a:r>
                        <a:rPr kumimoji="1" lang="en-US" altLang="ja-JP" sz="1200" dirty="0">
                          <a:latin typeface="Arial" panose="020B0604020202020204" pitchFamily="34" charset="0"/>
                          <a:cs typeface="Arial" panose="020B0604020202020204" pitchFamily="34" charset="0"/>
                        </a:rPr>
                        <a:t>; NSTEMI; UA</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57%</a:t>
                      </a:r>
                      <a:r>
                        <a:rPr kumimoji="1" lang="en-US" altLang="ja-JP" sz="1200" dirty="0">
                          <a:latin typeface="Arial" panose="020B0604020202020204" pitchFamily="34" charset="0"/>
                          <a:cs typeface="Arial" panose="020B0604020202020204" pitchFamily="34" charset="0"/>
                        </a:rPr>
                        <a:t>; 19%; 23%</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55%</a:t>
                      </a:r>
                      <a:r>
                        <a:rPr kumimoji="1" lang="en-US" altLang="ja-JP" sz="1200" dirty="0">
                          <a:latin typeface="Arial" panose="020B0604020202020204" pitchFamily="34" charset="0"/>
                          <a:cs typeface="Arial" panose="020B0604020202020204" pitchFamily="34" charset="0"/>
                        </a:rPr>
                        <a:t>; 21%; 24%</a:t>
                      </a:r>
                      <a:endParaRPr kumimoji="1" lang="ja-JP" altLang="en-US" sz="1200" dirty="0">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2972296"/>
                  </a:ext>
                </a:extLst>
              </a:tr>
              <a:tr h="245621">
                <a:tc>
                  <a:txBody>
                    <a:bodyPr/>
                    <a:lstStyle/>
                    <a:p>
                      <a:pPr algn="l"/>
                      <a:r>
                        <a:rPr kumimoji="1" lang="en-US" altLang="ja-JP" sz="1200" dirty="0">
                          <a:solidFill>
                            <a:srgbClr val="0000FF"/>
                          </a:solidFill>
                          <a:latin typeface="Arial" panose="020B0604020202020204" pitchFamily="34" charset="0"/>
                          <a:cs typeface="Arial" panose="020B0604020202020204" pitchFamily="34" charset="0"/>
                        </a:rPr>
                        <a:t>Killip 4</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3.4%</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3.1%</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7315174"/>
                  </a:ext>
                </a:extLst>
              </a:tr>
              <a:tr h="245621">
                <a:tc>
                  <a:txBody>
                    <a:bodyPr/>
                    <a:lstStyle/>
                    <a:p>
                      <a:pPr algn="l"/>
                      <a:r>
                        <a:rPr kumimoji="1" lang="en-US" altLang="ja-JP" sz="1200" dirty="0">
                          <a:solidFill>
                            <a:schemeClr val="tx1"/>
                          </a:solidFill>
                          <a:latin typeface="Arial" panose="020B0604020202020204" pitchFamily="34" charset="0"/>
                          <a:cs typeface="Arial" panose="020B0604020202020204" pitchFamily="34" charset="0"/>
                        </a:rPr>
                        <a:t>ECMO; Impella; </a:t>
                      </a:r>
                      <a:r>
                        <a:rPr kumimoji="1" lang="en-US" altLang="ja-JP" sz="1200" dirty="0">
                          <a:solidFill>
                            <a:srgbClr val="0000FF"/>
                          </a:solidFill>
                          <a:latin typeface="Arial" panose="020B0604020202020204" pitchFamily="34" charset="0"/>
                          <a:cs typeface="Arial" panose="020B0604020202020204" pitchFamily="34" charset="0"/>
                        </a:rPr>
                        <a:t>IABP</a:t>
                      </a:r>
                    </a:p>
                  </a:txBody>
                  <a:tcPr marL="121920" marR="121920" marT="60960" marB="60960"/>
                </a:tc>
                <a:tc>
                  <a:txBody>
                    <a:bodyPr/>
                    <a:lstStyle/>
                    <a:p>
                      <a:pPr algn="ctr"/>
                      <a:r>
                        <a:rPr kumimoji="1" lang="en-US" altLang="ja-JP" sz="1200" dirty="0">
                          <a:solidFill>
                            <a:schemeClr val="tx1"/>
                          </a:solidFill>
                          <a:latin typeface="Arial" panose="020B0604020202020204" pitchFamily="34" charset="0"/>
                          <a:cs typeface="Arial" panose="020B0604020202020204" pitchFamily="34" charset="0"/>
                        </a:rPr>
                        <a:t>0.3%; 0.1%; </a:t>
                      </a:r>
                      <a:r>
                        <a:rPr kumimoji="1" lang="en-US" altLang="ja-JP" sz="1200" dirty="0">
                          <a:solidFill>
                            <a:srgbClr val="0000FF"/>
                          </a:solidFill>
                          <a:latin typeface="Arial" panose="020B0604020202020204" pitchFamily="34" charset="0"/>
                          <a:cs typeface="Arial" panose="020B0604020202020204" pitchFamily="34" charset="0"/>
                        </a:rPr>
                        <a:t>4.1%</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chemeClr val="tx1"/>
                          </a:solidFill>
                          <a:latin typeface="Arial" panose="020B0604020202020204" pitchFamily="34" charset="0"/>
                          <a:cs typeface="Arial" panose="020B0604020202020204" pitchFamily="34" charset="0"/>
                        </a:rPr>
                        <a:t>0.3%; 0.1%; </a:t>
                      </a:r>
                      <a:r>
                        <a:rPr kumimoji="1" lang="en-US" altLang="ja-JP" sz="1200" dirty="0">
                          <a:solidFill>
                            <a:srgbClr val="0000FF"/>
                          </a:solidFill>
                          <a:latin typeface="Arial" panose="020B0604020202020204" pitchFamily="34" charset="0"/>
                          <a:cs typeface="Arial" panose="020B0604020202020204" pitchFamily="34" charset="0"/>
                        </a:rPr>
                        <a:t>3.1%</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87304665"/>
                  </a:ext>
                </a:extLst>
              </a:tr>
              <a:tr h="245621">
                <a:tc>
                  <a:txBody>
                    <a:bodyPr/>
                    <a:lstStyle/>
                    <a:p>
                      <a:pPr algn="l"/>
                      <a:r>
                        <a:rPr kumimoji="1" lang="en-US" altLang="ja-JP" sz="1200" dirty="0">
                          <a:solidFill>
                            <a:schemeClr val="tx1"/>
                          </a:solidFill>
                          <a:latin typeface="Arial" panose="020B0604020202020204" pitchFamily="34" charset="0"/>
                          <a:cs typeface="Arial" panose="020B0604020202020204" pitchFamily="34" charset="0"/>
                        </a:rPr>
                        <a:t>Diabetes</a:t>
                      </a:r>
                    </a:p>
                  </a:txBody>
                  <a:tcPr marL="121920" marR="121920" marT="60960" marB="60960"/>
                </a:tc>
                <a:tc>
                  <a:txBody>
                    <a:bodyPr/>
                    <a:lstStyle/>
                    <a:p>
                      <a:pPr algn="ctr"/>
                      <a:r>
                        <a:rPr kumimoji="1" lang="en-US" altLang="ja-JP" sz="1200" dirty="0">
                          <a:solidFill>
                            <a:schemeClr val="tx1"/>
                          </a:solidFill>
                          <a:latin typeface="Arial" panose="020B0604020202020204" pitchFamily="34" charset="0"/>
                          <a:cs typeface="Arial" panose="020B0604020202020204" pitchFamily="34" charset="0"/>
                        </a:rPr>
                        <a:t>30%</a:t>
                      </a:r>
                      <a:endParaRPr kumimoji="1" lang="ja-JP" altLang="en-US" sz="1200" dirty="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chemeClr val="tx1"/>
                          </a:solidFill>
                          <a:latin typeface="Arial" panose="020B0604020202020204" pitchFamily="34" charset="0"/>
                          <a:cs typeface="Arial" panose="020B0604020202020204" pitchFamily="34" charset="0"/>
                        </a:rPr>
                        <a:t>30%</a:t>
                      </a:r>
                      <a:endParaRPr kumimoji="1" lang="ja-JP" altLang="en-US" sz="1200" dirty="0">
                        <a:solidFill>
                          <a:schemeClr val="tx1"/>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4455174"/>
                  </a:ext>
                </a:extLst>
              </a:tr>
              <a:tr h="245621">
                <a:tc>
                  <a:txBody>
                    <a:bodyPr/>
                    <a:lstStyle/>
                    <a:p>
                      <a:r>
                        <a:rPr kumimoji="1" lang="en-US" altLang="ja-JP" sz="1200" dirty="0">
                          <a:latin typeface="Arial" panose="020B0604020202020204" pitchFamily="34" charset="0"/>
                          <a:cs typeface="Arial" panose="020B0604020202020204" pitchFamily="34" charset="0"/>
                        </a:rPr>
                        <a:t>Severe CKD (eGFR&lt;30ml/min/m</a:t>
                      </a:r>
                      <a:r>
                        <a:rPr kumimoji="1" lang="en-US" altLang="ja-JP" sz="1200" baseline="30000" dirty="0">
                          <a:latin typeface="Arial" panose="020B0604020202020204" pitchFamily="34" charset="0"/>
                          <a:cs typeface="Arial" panose="020B0604020202020204" pitchFamily="34" charset="0"/>
                        </a:rPr>
                        <a:t>2</a:t>
                      </a:r>
                      <a:r>
                        <a:rPr kumimoji="1" lang="en-US" altLang="ja-JP" sz="1200" dirty="0">
                          <a:latin typeface="Arial" panose="020B0604020202020204" pitchFamily="34" charset="0"/>
                          <a:cs typeface="Arial" panose="020B0604020202020204" pitchFamily="34" charset="0"/>
                        </a:rPr>
                        <a:t>)</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3%</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3%</a:t>
                      </a:r>
                      <a:endParaRPr kumimoji="1" lang="ja-JP" altLang="en-US" sz="1200" dirty="0">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4053615"/>
                  </a:ext>
                </a:extLst>
              </a:tr>
              <a:tr h="245621">
                <a:tc>
                  <a:txBody>
                    <a:bodyPr/>
                    <a:lstStyle/>
                    <a:p>
                      <a:r>
                        <a:rPr kumimoji="1" lang="en-US" altLang="ja-JP" sz="1200" dirty="0">
                          <a:latin typeface="Arial" panose="020B0604020202020204" pitchFamily="34" charset="0"/>
                          <a:cs typeface="Arial" panose="020B0604020202020204" pitchFamily="34" charset="0"/>
                        </a:rPr>
                        <a:t>Prior MI</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6%</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5%</a:t>
                      </a:r>
                      <a:endParaRPr kumimoji="1" lang="ja-JP" altLang="en-US" sz="1200" dirty="0">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92503132"/>
                  </a:ext>
                </a:extLst>
              </a:tr>
              <a:tr h="245621">
                <a:tc>
                  <a:txBody>
                    <a:bodyPr/>
                    <a:lstStyle/>
                    <a:p>
                      <a:r>
                        <a:rPr kumimoji="1" lang="en-US" altLang="ja-JP" sz="1200" dirty="0">
                          <a:latin typeface="Arial" panose="020B0604020202020204" pitchFamily="34" charset="0"/>
                          <a:cs typeface="Arial" panose="020B0604020202020204" pitchFamily="34" charset="0"/>
                        </a:rPr>
                        <a:t>Prior PCI</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11%</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10%</a:t>
                      </a:r>
                      <a:endParaRPr kumimoji="1" lang="ja-JP" altLang="en-US" sz="1200" dirty="0">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9794290"/>
                  </a:ext>
                </a:extLst>
              </a:tr>
              <a:tr h="245621">
                <a:tc>
                  <a:txBody>
                    <a:bodyPr/>
                    <a:lstStyle/>
                    <a:p>
                      <a:r>
                        <a:rPr kumimoji="1" lang="en-US" altLang="ja-JP" sz="1200" dirty="0">
                          <a:latin typeface="Arial" panose="020B0604020202020204" pitchFamily="34" charset="0"/>
                          <a:cs typeface="Arial" panose="020B0604020202020204" pitchFamily="34" charset="0"/>
                        </a:rPr>
                        <a:t>CREDO-Kyoto thrombotic risk score</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endParaRPr kumimoji="1" lang="ja-JP" altLang="en-US" sz="1200" dirty="0">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6054672"/>
                  </a:ext>
                </a:extLst>
              </a:tr>
              <a:tr h="245621">
                <a:tc>
                  <a:txBody>
                    <a:bodyPr/>
                    <a:lstStyle/>
                    <a:p>
                      <a:pPr algn="l" fontAlgn="ctr"/>
                      <a:r>
                        <a:rPr lang="en-US" sz="1200" b="0" u="none" strike="noStrike" dirty="0">
                          <a:solidFill>
                            <a:srgbClr val="000000"/>
                          </a:solidFill>
                          <a:effectLst/>
                          <a:latin typeface="Arial" panose="020B0604020202020204" pitchFamily="34" charset="0"/>
                          <a:cs typeface="Arial" panose="020B0604020202020204" pitchFamily="34" charset="0"/>
                        </a:rPr>
                        <a:t>      High; </a:t>
                      </a:r>
                      <a:r>
                        <a:rPr lang="en-US" sz="1200" b="0" u="none" strike="noStrike" dirty="0">
                          <a:solidFill>
                            <a:srgbClr val="0000FF"/>
                          </a:solidFill>
                          <a:effectLst/>
                          <a:latin typeface="Arial" panose="020B0604020202020204" pitchFamily="34" charset="0"/>
                          <a:cs typeface="Arial" panose="020B0604020202020204" pitchFamily="34" charset="0"/>
                        </a:rPr>
                        <a:t>Intermediate; Low</a:t>
                      </a:r>
                      <a:r>
                        <a:rPr lang="en-US" sz="1200" b="0" u="none" strike="noStrike" dirty="0">
                          <a:solidFill>
                            <a:srgbClr val="000000"/>
                          </a:solidFill>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a:r>
                        <a:rPr kumimoji="1" lang="en-US" altLang="ja-JP" sz="1200" dirty="0">
                          <a:latin typeface="Arial" panose="020B0604020202020204" pitchFamily="34" charset="0"/>
                          <a:cs typeface="Arial" panose="020B0604020202020204" pitchFamily="34" charset="0"/>
                        </a:rPr>
                        <a:t>4%; </a:t>
                      </a:r>
                      <a:r>
                        <a:rPr kumimoji="1" lang="en-US" altLang="ja-JP" sz="1200" dirty="0">
                          <a:solidFill>
                            <a:srgbClr val="0000FF"/>
                          </a:solidFill>
                          <a:latin typeface="Arial" panose="020B0604020202020204" pitchFamily="34" charset="0"/>
                          <a:cs typeface="Arial" panose="020B0604020202020204" pitchFamily="34" charset="0"/>
                        </a:rPr>
                        <a:t>17%; 79%</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5%; </a:t>
                      </a:r>
                      <a:r>
                        <a:rPr kumimoji="1" lang="en-US" altLang="ja-JP" sz="1200" dirty="0">
                          <a:solidFill>
                            <a:srgbClr val="0000FF"/>
                          </a:solidFill>
                          <a:latin typeface="Arial" panose="020B0604020202020204" pitchFamily="34" charset="0"/>
                          <a:cs typeface="Arial" panose="020B0604020202020204" pitchFamily="34" charset="0"/>
                        </a:rPr>
                        <a:t>16%; 79%</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5166497"/>
                  </a:ext>
                </a:extLst>
              </a:tr>
              <a:tr h="245621">
                <a:tc>
                  <a:txBody>
                    <a:bodyPr/>
                    <a:lstStyle/>
                    <a:p>
                      <a:r>
                        <a:rPr kumimoji="1" lang="en-US" altLang="ja-JP" sz="1200" dirty="0">
                          <a:latin typeface="Arial" panose="020B0604020202020204" pitchFamily="34" charset="0"/>
                          <a:cs typeface="Arial" panose="020B0604020202020204" pitchFamily="34" charset="0"/>
                        </a:rPr>
                        <a:t>   CREDO-Kyoto bleeding risk score</a:t>
                      </a:r>
                      <a:endParaRPr kumimoji="1" lang="ja-JP" altLang="en-US" sz="1200" dirty="0">
                        <a:latin typeface="Arial" panose="020B0604020202020204" pitchFamily="34" charset="0"/>
                        <a:cs typeface="Arial" panose="020B0604020202020204" pitchFamily="34" charset="0"/>
                      </a:endParaRPr>
                    </a:p>
                  </a:txBody>
                  <a:tcPr marL="9525" marR="9525" marT="9525" marB="0" anchor="ctr"/>
                </a:tc>
                <a:tc>
                  <a:txBody>
                    <a:bodyPr/>
                    <a:lstStyle/>
                    <a:p>
                      <a:pPr algn="ct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endParaRPr kumimoji="1" lang="ja-JP" altLang="en-US" sz="1200" dirty="0">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94917263"/>
                  </a:ext>
                </a:extLst>
              </a:tr>
              <a:tr h="245621">
                <a:tc>
                  <a:txBody>
                    <a:bodyPr/>
                    <a:lstStyle/>
                    <a:p>
                      <a:pPr algn="l" fontAlgn="ctr"/>
                      <a:r>
                        <a:rPr lang="en-US" altLang="ja-JP" sz="1200" b="0" u="none" strike="noStrike" dirty="0">
                          <a:solidFill>
                            <a:srgbClr val="000000"/>
                          </a:solidFill>
                          <a:effectLst/>
                          <a:latin typeface="Arial" panose="020B0604020202020204" pitchFamily="34" charset="0"/>
                          <a:cs typeface="Arial" panose="020B0604020202020204" pitchFamily="34" charset="0"/>
                        </a:rPr>
                        <a:t>      High; </a:t>
                      </a:r>
                      <a:r>
                        <a:rPr lang="en-US" altLang="ja-JP" sz="1200" b="0" u="none" strike="noStrike" dirty="0">
                          <a:solidFill>
                            <a:srgbClr val="0000FF"/>
                          </a:solidFill>
                          <a:effectLst/>
                          <a:latin typeface="Arial" panose="020B0604020202020204" pitchFamily="34" charset="0"/>
                          <a:cs typeface="Arial" panose="020B0604020202020204" pitchFamily="34" charset="0"/>
                        </a:rPr>
                        <a:t>Intermediate; Low</a:t>
                      </a:r>
                      <a:r>
                        <a:rPr lang="en-US" altLang="ja-JP" sz="1200" b="0" u="none" strike="noStrike" dirty="0">
                          <a:solidFill>
                            <a:srgbClr val="000000"/>
                          </a:solidFill>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Arial" panose="020B0604020202020204" pitchFamily="34" charset="0"/>
                          <a:cs typeface="Arial" panose="020B0604020202020204" pitchFamily="34" charset="0"/>
                        </a:rPr>
                        <a:t>4%; </a:t>
                      </a:r>
                      <a:r>
                        <a:rPr kumimoji="1" lang="en-US" altLang="ja-JP" sz="1200" dirty="0">
                          <a:solidFill>
                            <a:srgbClr val="0000FF"/>
                          </a:solidFill>
                          <a:latin typeface="Arial" panose="020B0604020202020204" pitchFamily="34" charset="0"/>
                          <a:cs typeface="Arial" panose="020B0604020202020204" pitchFamily="34" charset="0"/>
                        </a:rPr>
                        <a:t>20%; 77%</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Arial" panose="020B0604020202020204" pitchFamily="34" charset="0"/>
                          <a:cs typeface="Arial" panose="020B0604020202020204" pitchFamily="34" charset="0"/>
                        </a:rPr>
                        <a:t>3%; </a:t>
                      </a:r>
                      <a:r>
                        <a:rPr kumimoji="1" lang="en-US" altLang="ja-JP" sz="1200" dirty="0">
                          <a:solidFill>
                            <a:srgbClr val="0000FF"/>
                          </a:solidFill>
                          <a:latin typeface="Arial" panose="020B0604020202020204" pitchFamily="34" charset="0"/>
                          <a:cs typeface="Arial" panose="020B0604020202020204" pitchFamily="34" charset="0"/>
                        </a:rPr>
                        <a:t>19%; 78%</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633009"/>
                  </a:ext>
                </a:extLst>
              </a:tr>
            </a:tbl>
          </a:graphicData>
        </a:graphic>
      </p:graphicFrame>
      <p:sp>
        <p:nvSpPr>
          <p:cNvPr id="7" name="タイトル 1">
            <a:extLst>
              <a:ext uri="{FF2B5EF4-FFF2-40B4-BE49-F238E27FC236}">
                <a16:creationId xmlns:a16="http://schemas.microsoft.com/office/drawing/2014/main" id="{08FBE088-7DAD-4AEB-82AB-B1738F845EB9}"/>
              </a:ext>
            </a:extLst>
          </p:cNvPr>
          <p:cNvSpPr>
            <a:spLocks noGrp="1"/>
          </p:cNvSpPr>
          <p:nvPr>
            <p:ph type="title"/>
          </p:nvPr>
        </p:nvSpPr>
        <p:spPr>
          <a:xfrm>
            <a:off x="808989" y="-36285"/>
            <a:ext cx="8042911" cy="781923"/>
          </a:xfrm>
        </p:spPr>
        <p:txBody>
          <a:bodyPr>
            <a:normAutofit/>
          </a:bodyPr>
          <a:lstStyle/>
          <a:p>
            <a:r>
              <a:rPr kumimoji="1" lang="en-US" altLang="ja-JP" sz="2400" dirty="0"/>
              <a:t>Baseline Clinical Characteristics</a:t>
            </a:r>
            <a:endParaRPr kumimoji="1" lang="ja-JP" altLang="en-US" sz="2400" dirty="0"/>
          </a:p>
        </p:txBody>
      </p:sp>
    </p:spTree>
    <p:extLst>
      <p:ext uri="{BB962C8B-B14F-4D97-AF65-F5344CB8AC3E}">
        <p14:creationId xmlns:p14="http://schemas.microsoft.com/office/powerpoint/2010/main" val="7068189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9"/>
</p:tagLst>
</file>

<file path=ppt/tags/tag2.xml><?xml version="1.0" encoding="utf-8"?>
<p:tagLst xmlns:a="http://schemas.openxmlformats.org/drawingml/2006/main" xmlns:r="http://schemas.openxmlformats.org/officeDocument/2006/relationships" xmlns:p="http://schemas.openxmlformats.org/presentationml/2006/main">
  <p:tag name="TIMING" val="|4.2"/>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008D8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32731</TotalTime>
  <Words>3253</Words>
  <Application>Microsoft Office PowerPoint</Application>
  <PresentationFormat>画面に合わせる (16:9)</PresentationFormat>
  <Paragraphs>656</Paragraphs>
  <Slides>18</Slides>
  <Notes>18</Notes>
  <HiddenSlides>0</HiddenSlides>
  <MMClips>0</MMClips>
  <ScaleCrop>false</ScaleCrop>
  <HeadingPairs>
    <vt:vector size="6" baseType="variant">
      <vt:variant>
        <vt:lpstr>使用されているフォント</vt:lpstr>
      </vt:variant>
      <vt:variant>
        <vt:i4>2</vt:i4>
      </vt:variant>
      <vt:variant>
        <vt:lpstr>テーマ</vt:lpstr>
      </vt:variant>
      <vt:variant>
        <vt:i4>2</vt:i4>
      </vt:variant>
      <vt:variant>
        <vt:lpstr>スライド タイトル</vt:lpstr>
      </vt:variant>
      <vt:variant>
        <vt:i4>18</vt:i4>
      </vt:variant>
    </vt:vector>
  </HeadingPairs>
  <TitlesOfParts>
    <vt:vector size="22" baseType="lpstr">
      <vt:lpstr>Arial</vt:lpstr>
      <vt:lpstr>Calibri</vt:lpstr>
      <vt:lpstr>Office Theme</vt:lpstr>
      <vt:lpstr>Custom Design</vt:lpstr>
      <vt:lpstr>One-month Dual Antiplatelet Therapy  Followed by Clopidogrel Monotherapy  in Acute Coronary Syndrome: </vt:lpstr>
      <vt:lpstr>Background</vt:lpstr>
      <vt:lpstr>Objective</vt:lpstr>
      <vt:lpstr>STOPDAPT-2 ACS   Prospective multicenter open-label randomized trial comparing  1-month versus 12-month DAPT after CoCr-EES implantation for patients with ACS</vt:lpstr>
      <vt:lpstr>Endpoints</vt:lpstr>
      <vt:lpstr>Hierarchical Hypothesis Tests and Sample Size Calculation</vt:lpstr>
      <vt:lpstr>Acknowledgement</vt:lpstr>
      <vt:lpstr>Study Flow</vt:lpstr>
      <vt:lpstr>Baseline Clinical Characteristics</vt:lpstr>
      <vt:lpstr>Procedural Characteristics and Medications</vt:lpstr>
      <vt:lpstr>Persistent DAPT Discontinuation Rate</vt:lpstr>
      <vt:lpstr>Primary Endpoint CV death/MI/ST/Stroke/TIMI major/minor bleeding</vt:lpstr>
      <vt:lpstr>Major Secondary CV Endpoint CV death/MI/ST/Stroke</vt:lpstr>
      <vt:lpstr>Major Secondary Bleeding Endpoint TIMI major/minor bleeding</vt:lpstr>
      <vt:lpstr>Clinical Outcomes at 1 year</vt:lpstr>
      <vt:lpstr>Comparison between STOPDAPT-2 and STOPDAPT-2 ACS</vt:lpstr>
      <vt:lpstr>Limitations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hwatanab@kuhp.kyoto-u.ac.jp</dc:creator>
  <cp:lastModifiedBy>渡部 宏俊</cp:lastModifiedBy>
  <cp:revision>522</cp:revision>
  <dcterms:created xsi:type="dcterms:W3CDTF">2010-04-12T23:12:02Z</dcterms:created>
  <dcterms:modified xsi:type="dcterms:W3CDTF">2021-08-24T03:54:17Z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