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1448943042" r:id="rId3"/>
    <p:sldId id="280" r:id="rId4"/>
    <p:sldId id="295" r:id="rId5"/>
    <p:sldId id="1448942995" r:id="rId6"/>
    <p:sldId id="1448943049" r:id="rId7"/>
    <p:sldId id="286" r:id="rId8"/>
    <p:sldId id="1448942997" r:id="rId9"/>
    <p:sldId id="1448942993" r:id="rId10"/>
    <p:sldId id="1448943045" r:id="rId11"/>
    <p:sldId id="1448943034" r:id="rId12"/>
    <p:sldId id="1448943030" r:id="rId13"/>
    <p:sldId id="1448943043" r:id="rId14"/>
    <p:sldId id="1448943044" r:id="rId15"/>
    <p:sldId id="1448943031" r:id="rId16"/>
    <p:sldId id="1448943019" r:id="rId17"/>
    <p:sldId id="1448943048" r:id="rId18"/>
    <p:sldId id="1448943041" r:id="rId19"/>
    <p:sldId id="1448943037" r:id="rId20"/>
    <p:sldId id="301" r:id="rId21"/>
    <p:sldId id="14489429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98D0"/>
    <a:srgbClr val="DDCDE8"/>
    <a:srgbClr val="7030A0"/>
    <a:srgbClr val="002C5B"/>
    <a:srgbClr val="521B93"/>
    <a:srgbClr val="000000"/>
    <a:srgbClr val="00B050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6"/>
    <p:restoredTop sz="85374"/>
  </p:normalViewPr>
  <p:slideViewPr>
    <p:cSldViewPr snapToGrid="0" snapToObjects="1">
      <p:cViewPr varScale="1">
        <p:scale>
          <a:sx n="132" d="100"/>
          <a:sy n="132" d="100"/>
        </p:scale>
        <p:origin x="184" y="488"/>
      </p:cViewPr>
      <p:guideLst/>
    </p:cSldViewPr>
  </p:slideViewPr>
  <p:outlineViewPr>
    <p:cViewPr>
      <p:scale>
        <a:sx n="33" d="100"/>
        <a:sy n="33" d="100"/>
      </p:scale>
      <p:origin x="0" y="-52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0A09-B381-1B41-946F-DF41962BEADA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5402-33A1-BE4C-8ADC-AB34EFE4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CAA9D-C5F0-314A-AC61-1B24BE5CE8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95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1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6638" y="1028700"/>
            <a:ext cx="4937125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AA9D-C5F0-314A-AC61-1B24BE5CE8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3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2E3AB1AE-5132-B04B-BE7A-D39E306BDBBF}" type="datetimeFigureOut">
              <a:rPr lang="en-US" smtClean="0"/>
              <a:pPr/>
              <a:t>5/6/21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70546445-13A7-4D46-966F-5E4144964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8431F-BA33-B14D-8F60-D6E2E8D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08FD-3BE5-5849-8CFF-8571491F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AAE3420-4473-C74A-9F9D-87938F7D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14FA62E-5792-0C4B-A72D-FA47299BD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1588"/>
            <a:ext cx="10515600" cy="490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555A63-8A01-BA49-B0D6-EF730D9EE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9658" t="34876" r="32200" b="44046"/>
          <a:stretch/>
        </p:blipFill>
        <p:spPr>
          <a:xfrm>
            <a:off x="10453203" y="159545"/>
            <a:ext cx="142958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2934711" y="207238"/>
            <a:ext cx="9144000" cy="4181476"/>
          </a:xfrm>
          <a:prstGeom prst="rect">
            <a:avLst/>
          </a:prstGeom>
        </p:spPr>
        <p:txBody>
          <a:bodyPr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Impact of Ejection Fraction on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the Therapeutic Effect of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Omecamtiv Mecarbil in Patients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with Heart Failure and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Reduced Ejection Fraction: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A Secondary Analysis </a:t>
            </a:r>
            <a:b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From GALACTIC-HF 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0085E740-3CF0-4D41-84A5-B2662AE35DFD}"/>
              </a:ext>
            </a:extLst>
          </p:cNvPr>
          <p:cNvSpPr txBox="1">
            <a:spLocks/>
          </p:cNvSpPr>
          <p:nvPr/>
        </p:nvSpPr>
        <p:spPr>
          <a:xfrm>
            <a:off x="2285999" y="4143375"/>
            <a:ext cx="9788434" cy="2714625"/>
          </a:xfrm>
          <a:prstGeom prst="rect">
            <a:avLst/>
          </a:prstGeom>
          <a:ln>
            <a:noFill/>
          </a:ln>
        </p:spPr>
        <p:txBody>
          <a:bodyPr vert="horz" lIns="97971" tIns="48986" rIns="97971" bIns="48986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u="sng" dirty="0">
                <a:solidFill>
                  <a:schemeClr val="bg1"/>
                </a:solidFill>
              </a:rPr>
              <a:t>John R Teerlink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Scott D Solomon,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Marco Metra,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John JV McMurray,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G Michael Felker,</a:t>
            </a:r>
            <a:r>
              <a:rPr lang="en-US" baseline="30000" dirty="0">
                <a:solidFill>
                  <a:schemeClr val="bg1"/>
                </a:solidFill>
              </a:rPr>
              <a:t>5 </a:t>
            </a:r>
            <a:r>
              <a:rPr lang="en-US" dirty="0">
                <a:solidFill>
                  <a:schemeClr val="bg1"/>
                </a:solidFill>
              </a:rPr>
              <a:t>Rafael Diaz,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Brain L Claggett,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Stephen B Heitner,</a:t>
            </a:r>
            <a:r>
              <a:rPr lang="en-US" baseline="30000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Siddique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Abbasi,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Christopher E Kurtz,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Fady I Malik</a:t>
            </a:r>
            <a:r>
              <a:rPr lang="en-US" baseline="30000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 behalf of the GALACTIC-HF Investigators</a:t>
            </a:r>
          </a:p>
          <a:p>
            <a:pPr marL="0" indent="0" algn="r">
              <a:buNone/>
            </a:pPr>
            <a:r>
              <a:rPr lang="en-US" sz="1700" baseline="30000" dirty="0">
                <a:solidFill>
                  <a:schemeClr val="bg1"/>
                </a:solidFill>
              </a:rPr>
              <a:t>1</a:t>
            </a:r>
            <a:r>
              <a:rPr lang="en-US" sz="1700" dirty="0">
                <a:solidFill>
                  <a:schemeClr val="bg1"/>
                </a:solidFill>
              </a:rPr>
              <a:t>San Francisco VAMC/ UCSF, San Francisco, CA; </a:t>
            </a:r>
            <a:r>
              <a:rPr lang="en-US" sz="1700" baseline="30000" dirty="0">
                <a:solidFill>
                  <a:schemeClr val="bg1"/>
                </a:solidFill>
              </a:rPr>
              <a:t>2</a:t>
            </a:r>
            <a:r>
              <a:rPr lang="en-US" sz="1700" dirty="0">
                <a:solidFill>
                  <a:schemeClr val="bg1"/>
                </a:solidFill>
              </a:rPr>
              <a:t>Brigham &amp; Women's Hosp, Boston, MA; </a:t>
            </a:r>
            <a:r>
              <a:rPr lang="en-US" sz="1700" baseline="30000" dirty="0">
                <a:solidFill>
                  <a:schemeClr val="bg1"/>
                </a:solidFill>
              </a:rPr>
              <a:t>3</a:t>
            </a:r>
            <a:r>
              <a:rPr lang="en-US" sz="1700" dirty="0">
                <a:solidFill>
                  <a:schemeClr val="bg1"/>
                </a:solidFill>
              </a:rPr>
              <a:t>Univ of Brescia, Brescia, Italy; </a:t>
            </a:r>
            <a:r>
              <a:rPr lang="en-US" sz="1700" baseline="30000" dirty="0">
                <a:solidFill>
                  <a:schemeClr val="bg1"/>
                </a:solidFill>
              </a:rPr>
              <a:t>4</a:t>
            </a:r>
            <a:r>
              <a:rPr lang="en-US" sz="1700" dirty="0">
                <a:solidFill>
                  <a:schemeClr val="bg1"/>
                </a:solidFill>
              </a:rPr>
              <a:t>BHF Cardiovascular Res Ctr, Glasgow, United Kingdom; </a:t>
            </a:r>
            <a:r>
              <a:rPr lang="en-US" sz="1700" baseline="30000" dirty="0">
                <a:solidFill>
                  <a:schemeClr val="bg1"/>
                </a:solidFill>
              </a:rPr>
              <a:t>5</a:t>
            </a:r>
            <a:r>
              <a:rPr lang="en-US" sz="1700" dirty="0">
                <a:solidFill>
                  <a:schemeClr val="bg1"/>
                </a:solidFill>
              </a:rPr>
              <a:t>Duke Clinical Res Inst, Durham, NC; </a:t>
            </a:r>
            <a:r>
              <a:rPr lang="en-US" sz="1700" baseline="30000" dirty="0">
                <a:solidFill>
                  <a:schemeClr val="bg1"/>
                </a:solidFill>
              </a:rPr>
              <a:t>6</a:t>
            </a:r>
            <a:r>
              <a:rPr lang="en-US" sz="1700" dirty="0">
                <a:solidFill>
                  <a:schemeClr val="bg1"/>
                </a:solidFill>
              </a:rPr>
              <a:t>Rosario Inst of Cardiology, Rosario, Argentina; </a:t>
            </a:r>
            <a:r>
              <a:rPr lang="en-US" sz="1700" baseline="30000" dirty="0">
                <a:solidFill>
                  <a:schemeClr val="bg1"/>
                </a:solidFill>
              </a:rPr>
              <a:t>7</a:t>
            </a:r>
            <a:r>
              <a:rPr lang="en-US" sz="1700" dirty="0">
                <a:solidFill>
                  <a:schemeClr val="bg1"/>
                </a:solidFill>
              </a:rPr>
              <a:t>Cytokinetics Inc., South San Francisco, CA; </a:t>
            </a:r>
            <a:r>
              <a:rPr lang="en-US" sz="1700" baseline="30000" dirty="0">
                <a:solidFill>
                  <a:schemeClr val="bg1"/>
                </a:solidFill>
              </a:rPr>
              <a:t>8</a:t>
            </a:r>
            <a:r>
              <a:rPr lang="en-US" sz="1700" dirty="0">
                <a:solidFill>
                  <a:schemeClr val="bg1"/>
                </a:solidFill>
              </a:rPr>
              <a:t>Amgen Inc., Thousand Oaks, CA.</a:t>
            </a:r>
          </a:p>
        </p:txBody>
      </p:sp>
    </p:spTree>
    <p:extLst>
      <p:ext uri="{BB962C8B-B14F-4D97-AF65-F5344CB8AC3E}">
        <p14:creationId xmlns:p14="http://schemas.microsoft.com/office/powerpoint/2010/main" val="390302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B4A-C173-434F-9C38-991B0CC4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 by EF Quartile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7A1BB2-6711-5A4C-AFE1-8C55EAECA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56900"/>
              </p:ext>
            </p:extLst>
          </p:nvPr>
        </p:nvGraphicFramePr>
        <p:xfrm>
          <a:off x="304799" y="1297939"/>
          <a:ext cx="5701146" cy="307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224643764"/>
                    </a:ext>
                  </a:extLst>
                </a:gridCol>
                <a:gridCol w="1226127">
                  <a:extLst>
                    <a:ext uri="{9D8B030D-6E8A-4147-A177-3AD203B41FA5}">
                      <a16:colId xmlns:a16="http://schemas.microsoft.com/office/drawing/2014/main" val="4167421039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646347455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2100713296"/>
                    </a:ext>
                  </a:extLst>
                </a:gridCol>
                <a:gridCol w="862446">
                  <a:extLst>
                    <a:ext uri="{9D8B030D-6E8A-4147-A177-3AD203B41FA5}">
                      <a16:colId xmlns:a16="http://schemas.microsoft.com/office/drawing/2014/main" val="511413876"/>
                    </a:ext>
                  </a:extLst>
                </a:gridCol>
              </a:tblGrid>
              <a:tr h="28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Vitals and Laboratory Parameters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41226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 mass index (kg/m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mean (SD)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27.9 (6.3)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29.1 (6.1)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17815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SBP (mmHg), mean (SD)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(15)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 (14)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60177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rate (beats/min), mean (SD)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 (12)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 (12)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14824"/>
                  </a:ext>
                </a:extLst>
              </a:tr>
              <a:tr h="27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NT-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proBNP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/mL), median [Q1-Q3]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2524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[1250, 5296]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1615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[755, 3245]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61531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hsTnI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(ng/L), median [Q3]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[58]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[43]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60285"/>
                  </a:ext>
                </a:extLst>
              </a:tr>
              <a:tr h="275570">
                <a:tc>
                  <a:txBody>
                    <a:bodyPr/>
                    <a:lstStyle/>
                    <a:p>
                      <a:pPr marL="157480" marR="0" indent="-1574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 (mL/min/1.73m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[Q1,Q3]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[44, 74]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[45, 74]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99444"/>
                  </a:ext>
                </a:extLst>
              </a:tr>
            </a:tbl>
          </a:graphicData>
        </a:graphic>
      </p:graphicFrame>
      <p:sp>
        <p:nvSpPr>
          <p:cNvPr id="10" name="Down Arrow 9">
            <a:extLst>
              <a:ext uri="{FF2B5EF4-FFF2-40B4-BE49-F238E27FC236}">
                <a16:creationId xmlns:a16="http://schemas.microsoft.com/office/drawing/2014/main" id="{E3D4D1BE-FB1F-CE44-A8E2-C9361E2837CE}"/>
              </a:ext>
            </a:extLst>
          </p:cNvPr>
          <p:cNvSpPr/>
          <p:nvPr/>
        </p:nvSpPr>
        <p:spPr>
          <a:xfrm flipV="1">
            <a:off x="3699507" y="2741848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2513544-86E7-F94E-908C-0B8355290183}"/>
              </a:ext>
            </a:extLst>
          </p:cNvPr>
          <p:cNvSpPr/>
          <p:nvPr/>
        </p:nvSpPr>
        <p:spPr>
          <a:xfrm flipV="1">
            <a:off x="3699506" y="3127526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5B4D88A1-9E40-B14E-AAFB-7C140F64F81C}"/>
              </a:ext>
            </a:extLst>
          </p:cNvPr>
          <p:cNvSpPr/>
          <p:nvPr/>
        </p:nvSpPr>
        <p:spPr>
          <a:xfrm flipV="1">
            <a:off x="3699505" y="363351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1061132-D899-A547-9ABB-1A85DA7E98BA}"/>
              </a:ext>
            </a:extLst>
          </p:cNvPr>
          <p:cNvSpPr/>
          <p:nvPr/>
        </p:nvSpPr>
        <p:spPr>
          <a:xfrm>
            <a:off x="3699504" y="2358688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D777D34-5549-1D4E-A2EB-894ED87AB09B}"/>
              </a:ext>
            </a:extLst>
          </p:cNvPr>
          <p:cNvSpPr/>
          <p:nvPr/>
        </p:nvSpPr>
        <p:spPr>
          <a:xfrm>
            <a:off x="3699503" y="2001144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F82266E-BFD4-ED4D-A077-124A2A72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09626"/>
              </p:ext>
            </p:extLst>
          </p:nvPr>
        </p:nvGraphicFramePr>
        <p:xfrm>
          <a:off x="6186057" y="1297939"/>
          <a:ext cx="5690755" cy="3818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224643764"/>
                    </a:ext>
                  </a:extLst>
                </a:gridCol>
                <a:gridCol w="1205346">
                  <a:extLst>
                    <a:ext uri="{9D8B030D-6E8A-4147-A177-3AD203B41FA5}">
                      <a16:colId xmlns:a16="http://schemas.microsoft.com/office/drawing/2014/main" val="4167421039"/>
                    </a:ext>
                  </a:extLst>
                </a:gridCol>
                <a:gridCol w="135081">
                  <a:extLst>
                    <a:ext uri="{9D8B030D-6E8A-4147-A177-3AD203B41FA5}">
                      <a16:colId xmlns:a16="http://schemas.microsoft.com/office/drawing/2014/main" val="2646347455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2100713296"/>
                    </a:ext>
                  </a:extLst>
                </a:gridCol>
                <a:gridCol w="852055">
                  <a:extLst>
                    <a:ext uri="{9D8B030D-6E8A-4147-A177-3AD203B41FA5}">
                      <a16:colId xmlns:a16="http://schemas.microsoft.com/office/drawing/2014/main" val="511413876"/>
                    </a:ext>
                  </a:extLst>
                </a:gridCol>
              </a:tblGrid>
              <a:tr h="28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Medications and Cardiac Devices,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41226"/>
                  </a:ext>
                </a:extLst>
              </a:tr>
              <a:tr h="224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ARB or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1900 (85)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1539 (88)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59696"/>
                  </a:ext>
                </a:extLst>
              </a:tr>
              <a:tr h="186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 (24)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248 (14)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96615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2086 (93)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1655 (95)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13301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1715 (76)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1305 (75)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964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236538" marR="0" indent="-236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ARB, or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+ MRA + BB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1413 (63)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1114 (64)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58609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Digitalis Glycosides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 (20)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251 (14)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84607"/>
                  </a:ext>
                </a:extLst>
              </a:tr>
              <a:tr h="193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SGLT2 Inhibitors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(3)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 (3)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2152"/>
                  </a:ext>
                </a:extLst>
              </a:tr>
              <a:tr h="14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Ivabradine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 (8)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(5)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146987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236538" marR="0" indent="-236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Resynchronization Therapy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454 (20)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 (9)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80467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236538" marR="0" indent="-2365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Implantable Cardioverter Defibrillator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972 (43)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363 (21)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08197"/>
                  </a:ext>
                </a:extLst>
              </a:tr>
            </a:tbl>
          </a:graphicData>
        </a:graphic>
      </p:graphicFrame>
      <p:sp>
        <p:nvSpPr>
          <p:cNvPr id="16" name="Down Arrow 15">
            <a:extLst>
              <a:ext uri="{FF2B5EF4-FFF2-40B4-BE49-F238E27FC236}">
                <a16:creationId xmlns:a16="http://schemas.microsoft.com/office/drawing/2014/main" id="{4AD623C3-AA0B-6B4A-90B7-66EE6A98CCE6}"/>
              </a:ext>
            </a:extLst>
          </p:cNvPr>
          <p:cNvSpPr/>
          <p:nvPr/>
        </p:nvSpPr>
        <p:spPr>
          <a:xfrm>
            <a:off x="9575224" y="1850801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79B3DDF-CA2F-DD41-9AF1-A8037B7FBB6B}"/>
              </a:ext>
            </a:extLst>
          </p:cNvPr>
          <p:cNvSpPr/>
          <p:nvPr/>
        </p:nvSpPr>
        <p:spPr>
          <a:xfrm flipV="1">
            <a:off x="9575224" y="2098863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D9F2E32-8E1C-D344-8CDE-3DC92C6FB1B6}"/>
              </a:ext>
            </a:extLst>
          </p:cNvPr>
          <p:cNvSpPr/>
          <p:nvPr/>
        </p:nvSpPr>
        <p:spPr>
          <a:xfrm flipV="1">
            <a:off x="9575224" y="3372439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E174A11-45E0-F447-9664-7B29044D7EDF}"/>
              </a:ext>
            </a:extLst>
          </p:cNvPr>
          <p:cNvSpPr/>
          <p:nvPr/>
        </p:nvSpPr>
        <p:spPr>
          <a:xfrm flipV="1">
            <a:off x="9575223" y="386691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A8D48AFF-3B00-5343-8D7F-873102D434C5}"/>
              </a:ext>
            </a:extLst>
          </p:cNvPr>
          <p:cNvSpPr/>
          <p:nvPr/>
        </p:nvSpPr>
        <p:spPr>
          <a:xfrm flipV="1">
            <a:off x="9575223" y="4254711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91E99FB3-748C-2445-9BE5-378E528AE333}"/>
              </a:ext>
            </a:extLst>
          </p:cNvPr>
          <p:cNvSpPr/>
          <p:nvPr/>
        </p:nvSpPr>
        <p:spPr>
          <a:xfrm flipV="1">
            <a:off x="9575222" y="4759279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2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8AE2F-AB20-DC46-A9A1-6BD22F25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11164"/>
            <a:ext cx="6400800" cy="4655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C6B4A-4CDB-D849-87AA-061BB3A8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45"/>
            <a:ext cx="8331926" cy="779463"/>
          </a:xfrm>
        </p:spPr>
        <p:txBody>
          <a:bodyPr>
            <a:noAutofit/>
          </a:bodyPr>
          <a:lstStyle/>
          <a:p>
            <a:r>
              <a:rPr lang="en-US" sz="3200" dirty="0"/>
              <a:t>Incidence of Primary Composite Endpoint in Treatment Groups by Baseline Ejection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C57323-3D58-CD40-B35D-54B28BEF8436}"/>
              </a:ext>
            </a:extLst>
          </p:cNvPr>
          <p:cNvSpPr/>
          <p:nvPr/>
        </p:nvSpPr>
        <p:spPr>
          <a:xfrm>
            <a:off x="4757830" y="175691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  <a:cs typeface="Calibri" panose="020F0502020204030204" pitchFamily="34" charset="0"/>
              </a:rPr>
              <a:t>Placebo</a:t>
            </a:r>
            <a:endParaRPr lang="en-US" dirty="0">
              <a:effectLst/>
              <a:latin typeface="Helvetica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3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23227-082D-AA48-BA9B-4385C80B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97138"/>
            <a:ext cx="6400800" cy="46551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B08E56-FD42-C048-A333-B9A163BF43AC}"/>
              </a:ext>
            </a:extLst>
          </p:cNvPr>
          <p:cNvSpPr txBox="1">
            <a:spLocks/>
          </p:cNvSpPr>
          <p:nvPr/>
        </p:nvSpPr>
        <p:spPr>
          <a:xfrm>
            <a:off x="838200" y="212245"/>
            <a:ext cx="8331926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rgbClr val="002060"/>
                  </a:solidFill>
                </a:ln>
                <a:solidFill>
                  <a:srgbClr val="00285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/>
              <a:t>Incidence of Primary Composite Endpoint in Treatment Groups by Baseline Ejection Fraction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62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23227-082D-AA48-BA9B-4385C80B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97138"/>
            <a:ext cx="6400800" cy="4655127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C95A8A42-43EF-A946-B78A-1052EF65C30B}"/>
              </a:ext>
            </a:extLst>
          </p:cNvPr>
          <p:cNvSpPr/>
          <p:nvPr/>
        </p:nvSpPr>
        <p:spPr>
          <a:xfrm>
            <a:off x="3698543" y="1901588"/>
            <a:ext cx="4003344" cy="1464860"/>
          </a:xfrm>
          <a:custGeom>
            <a:avLst/>
            <a:gdLst>
              <a:gd name="connsiteX0" fmla="*/ 0 w 4003344"/>
              <a:gd name="connsiteY0" fmla="*/ 0 h 1464860"/>
              <a:gd name="connsiteX1" fmla="*/ 2069911 w 4003344"/>
              <a:gd name="connsiteY1" fmla="*/ 787021 h 1464860"/>
              <a:gd name="connsiteX2" fmla="*/ 3125338 w 4003344"/>
              <a:gd name="connsiteY2" fmla="*/ 1173708 h 1464860"/>
              <a:gd name="connsiteX3" fmla="*/ 4003344 w 4003344"/>
              <a:gd name="connsiteY3" fmla="*/ 1464860 h 1464860"/>
              <a:gd name="connsiteX4" fmla="*/ 2943367 w 4003344"/>
              <a:gd name="connsiteY4" fmla="*/ 1287439 h 1464860"/>
              <a:gd name="connsiteX5" fmla="*/ 1724167 w 4003344"/>
              <a:gd name="connsiteY5" fmla="*/ 1082722 h 1464860"/>
              <a:gd name="connsiteX6" fmla="*/ 523164 w 4003344"/>
              <a:gd name="connsiteY6" fmla="*/ 882555 h 1464860"/>
              <a:gd name="connsiteX7" fmla="*/ 9099 w 4003344"/>
              <a:gd name="connsiteY7" fmla="*/ 796119 h 1464860"/>
              <a:gd name="connsiteX8" fmla="*/ 0 w 4003344"/>
              <a:gd name="connsiteY8" fmla="*/ 0 h 14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3344" h="1464860">
                <a:moveTo>
                  <a:pt x="0" y="0"/>
                </a:moveTo>
                <a:lnTo>
                  <a:pt x="2069911" y="787021"/>
                </a:lnTo>
                <a:lnTo>
                  <a:pt x="3125338" y="1173708"/>
                </a:lnTo>
                <a:lnTo>
                  <a:pt x="4003344" y="1464860"/>
                </a:lnTo>
                <a:lnTo>
                  <a:pt x="2943367" y="1287439"/>
                </a:lnTo>
                <a:lnTo>
                  <a:pt x="1724167" y="1082722"/>
                </a:lnTo>
                <a:lnTo>
                  <a:pt x="523164" y="882555"/>
                </a:lnTo>
                <a:lnTo>
                  <a:pt x="9099" y="796119"/>
                </a:lnTo>
                <a:cubicBezTo>
                  <a:pt x="7583" y="530746"/>
                  <a:pt x="6066" y="2653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2000">
                <a:schemeClr val="accent6">
                  <a:lumMod val="45000"/>
                  <a:lumOff val="55000"/>
                  <a:alpha val="50000"/>
                </a:schemeClr>
              </a:gs>
              <a:gs pos="50000">
                <a:schemeClr val="accent6">
                  <a:lumMod val="45000"/>
                  <a:lumOff val="55000"/>
                </a:schemeClr>
              </a:gs>
              <a:gs pos="100000">
                <a:schemeClr val="accent6"/>
              </a:gs>
            </a:gsLst>
            <a:lin ang="13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5A0EB-971C-2B4F-B450-192694C36FD3}"/>
              </a:ext>
            </a:extLst>
          </p:cNvPr>
          <p:cNvSpPr txBox="1"/>
          <p:nvPr/>
        </p:nvSpPr>
        <p:spPr>
          <a:xfrm>
            <a:off x="3699641" y="2427464"/>
            <a:ext cx="17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Effect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6044DB-B4FA-FB4C-8266-06B43BCE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45"/>
            <a:ext cx="8331926" cy="779463"/>
          </a:xfrm>
        </p:spPr>
        <p:txBody>
          <a:bodyPr>
            <a:noAutofit/>
          </a:bodyPr>
          <a:lstStyle/>
          <a:p>
            <a:r>
              <a:rPr lang="en-US" sz="3200" dirty="0"/>
              <a:t>Incidence of Primary Composite Endpoint in Treatment Groups by Baseline Ejection Fraction</a:t>
            </a:r>
          </a:p>
        </p:txBody>
      </p:sp>
    </p:spTree>
    <p:extLst>
      <p:ext uri="{BB962C8B-B14F-4D97-AF65-F5344CB8AC3E}">
        <p14:creationId xmlns:p14="http://schemas.microsoft.com/office/powerpoint/2010/main" val="179894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B4A-4CDB-D849-87AA-061BB3A8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" y="338999"/>
            <a:ext cx="10761617" cy="779463"/>
          </a:xfrm>
        </p:spPr>
        <p:txBody>
          <a:bodyPr>
            <a:noAutofit/>
          </a:bodyPr>
          <a:lstStyle/>
          <a:p>
            <a:r>
              <a:rPr lang="en-US" sz="2800" dirty="0"/>
              <a:t>Absolute and Relative Treatment Effect of Omecamtiv Mecarbil Compared to Placebo on Primary Composite Endpoint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08C35-E370-594D-8150-E74A1D33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2" y="1803722"/>
            <a:ext cx="50292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6067B-7166-1342-930E-EFF0FD5E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3722"/>
            <a:ext cx="5029200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0D9ED-E318-BC4E-9FC8-ACB4448E7368}"/>
              </a:ext>
            </a:extLst>
          </p:cNvPr>
          <p:cNvSpPr txBox="1"/>
          <p:nvPr/>
        </p:nvSpPr>
        <p:spPr>
          <a:xfrm>
            <a:off x="1661535" y="1396678"/>
            <a:ext cx="338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Incidence Rate Difference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4BA89-F76C-5F47-95B6-8459EDBA5F90}"/>
              </a:ext>
            </a:extLst>
          </p:cNvPr>
          <p:cNvSpPr txBox="1"/>
          <p:nvPr/>
        </p:nvSpPr>
        <p:spPr>
          <a:xfrm>
            <a:off x="7711104" y="1396678"/>
            <a:ext cx="225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Treatment Effect</a:t>
            </a:r>
          </a:p>
        </p:txBody>
      </p:sp>
    </p:spTree>
    <p:extLst>
      <p:ext uri="{BB962C8B-B14F-4D97-AF65-F5344CB8AC3E}">
        <p14:creationId xmlns:p14="http://schemas.microsoft.com/office/powerpoint/2010/main" val="338589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6E918-09B6-9540-A40E-D11A0743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69" y="1807625"/>
            <a:ext cx="50292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31AF6-B2BF-5348-BDF2-429DBE62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3" y="1807625"/>
            <a:ext cx="50292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D8679-5557-594B-93D8-48727F0E5275}"/>
              </a:ext>
            </a:extLst>
          </p:cNvPr>
          <p:cNvSpPr txBox="1"/>
          <p:nvPr/>
        </p:nvSpPr>
        <p:spPr>
          <a:xfrm>
            <a:off x="2284186" y="1396678"/>
            <a:ext cx="201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Incidence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9ABA6-58DB-7248-BC2B-66E0B987F153}"/>
              </a:ext>
            </a:extLst>
          </p:cNvPr>
          <p:cNvSpPr txBox="1"/>
          <p:nvPr/>
        </p:nvSpPr>
        <p:spPr>
          <a:xfrm>
            <a:off x="7770371" y="1392775"/>
            <a:ext cx="225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Treatment Effect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65B6F0-7072-3642-80D6-E583C00F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" y="338999"/>
            <a:ext cx="10761617" cy="779463"/>
          </a:xfrm>
        </p:spPr>
        <p:txBody>
          <a:bodyPr>
            <a:noAutofit/>
          </a:bodyPr>
          <a:lstStyle/>
          <a:p>
            <a:r>
              <a:rPr lang="en-US" sz="2800" dirty="0"/>
              <a:t>Absolute and Relative Treatment Effect of Omecamtiv Mecarbil Compared to Placebo on Cardiovascular Death</a:t>
            </a:r>
          </a:p>
        </p:txBody>
      </p:sp>
    </p:spTree>
    <p:extLst>
      <p:ext uri="{BB962C8B-B14F-4D97-AF65-F5344CB8AC3E}">
        <p14:creationId xmlns:p14="http://schemas.microsoft.com/office/powerpoint/2010/main" val="1626976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EF2FD-DAFB-48F2-8807-32A69416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Variables and Events of Interest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5A568-FAB7-1B49-9F2F-C74645B2D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53734"/>
              </p:ext>
            </p:extLst>
          </p:nvPr>
        </p:nvGraphicFramePr>
        <p:xfrm>
          <a:off x="6275341" y="1540325"/>
          <a:ext cx="5647577" cy="3239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46">
                  <a:extLst>
                    <a:ext uri="{9D8B030D-6E8A-4147-A177-3AD203B41FA5}">
                      <a16:colId xmlns:a16="http://schemas.microsoft.com/office/drawing/2014/main" val="2789054755"/>
                    </a:ext>
                  </a:extLst>
                </a:gridCol>
                <a:gridCol w="1493044">
                  <a:extLst>
                    <a:ext uri="{9D8B030D-6E8A-4147-A177-3AD203B41FA5}">
                      <a16:colId xmlns:a16="http://schemas.microsoft.com/office/drawing/2014/main" val="3083083332"/>
                    </a:ext>
                  </a:extLst>
                </a:gridCol>
                <a:gridCol w="207169">
                  <a:extLst>
                    <a:ext uri="{9D8B030D-6E8A-4147-A177-3AD203B41FA5}">
                      <a16:colId xmlns:a16="http://schemas.microsoft.com/office/drawing/2014/main" val="3115124618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2361975712"/>
                    </a:ext>
                  </a:extLst>
                </a:gridCol>
                <a:gridCol w="792956">
                  <a:extLst>
                    <a:ext uri="{9D8B030D-6E8A-4147-A177-3AD203B41FA5}">
                      <a16:colId xmlns:a16="http://schemas.microsoft.com/office/drawing/2014/main" val="1831437657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 marL="103505" marR="0" indent="-10350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Difference at 24 Weeks  (95% CI)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3436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Systolic BP (mmHg)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 (-0.4, 2.2)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-1.2 (-2.7, 0.2)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8047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rate (bpm)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-1.6 (-2.5, -0.6)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-1.1 (-2.1, -0.1)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8626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Potassium (mmol/L)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 (-0.04, 0.05)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 (-0.03, 0.06)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2451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Creatinine (mg/dl)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 (-0.04, 0.02)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(-0.01, 0.05)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3263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NT-proBNP (Ratio)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 (0.71, 0.85)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 (0.89, 1.06)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2802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Troponin I (Ratio)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1.19 (1.11, 1.27)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 (1.18, 1.37)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1177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274955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Troponin I (ng/L)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(4, 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(2, 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58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6C6FBF-3DE6-5A4C-9CDA-4C100313D004}"/>
              </a:ext>
            </a:extLst>
          </p:cNvPr>
          <p:cNvSpPr txBox="1"/>
          <p:nvPr/>
        </p:nvSpPr>
        <p:spPr>
          <a:xfrm>
            <a:off x="368683" y="1551887"/>
            <a:ext cx="5906658" cy="386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For Omecamtiv Mecarbil compared to Placebo: 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significant difference in Systolic BP, </a:t>
            </a:r>
            <a:br>
              <a:rPr lang="en-US" sz="2000" dirty="0"/>
            </a:br>
            <a:r>
              <a:rPr lang="en-US" sz="2000" dirty="0"/>
              <a:t>Serum potassium, or Creatinine. 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Heart rate was significantly, though minimally and similarly reduced in every EF quartile.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NT-proBNP progressively decreased </a:t>
            </a:r>
            <a:br>
              <a:rPr lang="en-US" sz="2000" dirty="0"/>
            </a:br>
            <a:r>
              <a:rPr lang="en-US" sz="2000" dirty="0"/>
              <a:t>with decreasing EF. 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Troponin was minimally increased in every EF quartile. 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Serious Adverse Events and Adjudicated Arrhythmic and Ischemic Events were similar.</a:t>
            </a:r>
          </a:p>
        </p:txBody>
      </p:sp>
    </p:spTree>
    <p:extLst>
      <p:ext uri="{BB962C8B-B14F-4D97-AF65-F5344CB8AC3E}">
        <p14:creationId xmlns:p14="http://schemas.microsoft.com/office/powerpoint/2010/main" val="47657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B4A-4CDB-D849-87AA-061BB3A8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DB7B-581A-394F-9D30-A2BC8CAC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271588"/>
            <a:ext cx="6041850" cy="4905375"/>
          </a:xfrm>
        </p:spPr>
        <p:txBody>
          <a:bodyPr>
            <a:normAutofit/>
          </a:bodyPr>
          <a:lstStyle/>
          <a:p>
            <a:r>
              <a:rPr lang="en-US" sz="2400" dirty="0"/>
              <a:t>In patients with </a:t>
            </a:r>
            <a:r>
              <a:rPr lang="en-US" sz="2400" dirty="0" err="1"/>
              <a:t>HFrEF</a:t>
            </a:r>
            <a:r>
              <a:rPr lang="en-US" sz="2400" dirty="0"/>
              <a:t>, </a:t>
            </a:r>
            <a:r>
              <a:rPr lang="en-US" sz="2400" dirty="0" err="1"/>
              <a:t>omecamtiv</a:t>
            </a:r>
            <a:r>
              <a:rPr lang="en-US" sz="2400" dirty="0"/>
              <a:t> </a:t>
            </a:r>
            <a:r>
              <a:rPr lang="en-US" sz="2400" dirty="0" err="1"/>
              <a:t>mecarbil</a:t>
            </a:r>
            <a:r>
              <a:rPr lang="en-US" sz="2400" dirty="0"/>
              <a:t> reduced the 1° composite outcome (first HF event or CV death)</a:t>
            </a:r>
          </a:p>
          <a:p>
            <a:r>
              <a:rPr lang="en-US" sz="2400" dirty="0"/>
              <a:t>The treatment effect of </a:t>
            </a:r>
            <a:r>
              <a:rPr lang="en-US" sz="2400" dirty="0" err="1"/>
              <a:t>omecamtiv</a:t>
            </a:r>
            <a:r>
              <a:rPr lang="en-US" sz="2400" dirty="0"/>
              <a:t> </a:t>
            </a:r>
            <a:r>
              <a:rPr lang="en-US" sz="2400" dirty="0" err="1"/>
              <a:t>mecarbil</a:t>
            </a:r>
            <a:r>
              <a:rPr lang="en-US" sz="2400" dirty="0"/>
              <a:t> increased with decreasing EF</a:t>
            </a:r>
          </a:p>
          <a:p>
            <a:r>
              <a:rPr lang="en-US" sz="2400" dirty="0"/>
              <a:t>There was no difference in Serious Adverse, Ischemic or Arrhythmic Events compared to Placebo across the range of EF</a:t>
            </a:r>
          </a:p>
          <a:p>
            <a:r>
              <a:rPr lang="en-US" sz="2400" dirty="0"/>
              <a:t>There was no adverse effect on blood pressure, heart rate, potassium homeostasis or renal function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23227-082D-AA48-BA9B-4385C80B6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32" y="1269875"/>
            <a:ext cx="5540549" cy="402949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6B18FF4-E775-8946-AE0B-A870C72FE4FC}"/>
              </a:ext>
            </a:extLst>
          </p:cNvPr>
          <p:cNvSpPr/>
          <p:nvPr/>
        </p:nvSpPr>
        <p:spPr>
          <a:xfrm>
            <a:off x="7213600" y="1883833"/>
            <a:ext cx="3488267" cy="1270000"/>
          </a:xfrm>
          <a:custGeom>
            <a:avLst/>
            <a:gdLst>
              <a:gd name="connsiteX0" fmla="*/ 0 w 3488267"/>
              <a:gd name="connsiteY0" fmla="*/ 0 h 1270000"/>
              <a:gd name="connsiteX1" fmla="*/ 1595967 w 3488267"/>
              <a:gd name="connsiteY1" fmla="*/ 605367 h 1270000"/>
              <a:gd name="connsiteX2" fmla="*/ 2374900 w 3488267"/>
              <a:gd name="connsiteY2" fmla="*/ 893234 h 1270000"/>
              <a:gd name="connsiteX3" fmla="*/ 2933700 w 3488267"/>
              <a:gd name="connsiteY3" fmla="*/ 1092200 h 1270000"/>
              <a:gd name="connsiteX4" fmla="*/ 3268133 w 3488267"/>
              <a:gd name="connsiteY4" fmla="*/ 1202267 h 1270000"/>
              <a:gd name="connsiteX5" fmla="*/ 3488267 w 3488267"/>
              <a:gd name="connsiteY5" fmla="*/ 1270000 h 1270000"/>
              <a:gd name="connsiteX6" fmla="*/ 2929467 w 3488267"/>
              <a:gd name="connsiteY6" fmla="*/ 1172634 h 1270000"/>
              <a:gd name="connsiteX7" fmla="*/ 1989667 w 3488267"/>
              <a:gd name="connsiteY7" fmla="*/ 1020234 h 1270000"/>
              <a:gd name="connsiteX8" fmla="*/ 1020233 w 3488267"/>
              <a:gd name="connsiteY8" fmla="*/ 855134 h 1270000"/>
              <a:gd name="connsiteX9" fmla="*/ 8467 w 3488267"/>
              <a:gd name="connsiteY9" fmla="*/ 685800 h 1270000"/>
              <a:gd name="connsiteX10" fmla="*/ 0 w 3488267"/>
              <a:gd name="connsiteY10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8267" h="1270000">
                <a:moveTo>
                  <a:pt x="0" y="0"/>
                </a:moveTo>
                <a:lnTo>
                  <a:pt x="1595967" y="605367"/>
                </a:lnTo>
                <a:lnTo>
                  <a:pt x="2374900" y="893234"/>
                </a:lnTo>
                <a:lnTo>
                  <a:pt x="2933700" y="1092200"/>
                </a:lnTo>
                <a:lnTo>
                  <a:pt x="3268133" y="1202267"/>
                </a:lnTo>
                <a:lnTo>
                  <a:pt x="3488267" y="1270000"/>
                </a:lnTo>
                <a:lnTo>
                  <a:pt x="2929467" y="1172634"/>
                </a:lnTo>
                <a:lnTo>
                  <a:pt x="1989667" y="1020234"/>
                </a:lnTo>
                <a:lnTo>
                  <a:pt x="1020233" y="855134"/>
                </a:lnTo>
                <a:lnTo>
                  <a:pt x="8467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5A0EB-971C-2B4F-B450-192694C36FD3}"/>
              </a:ext>
            </a:extLst>
          </p:cNvPr>
          <p:cNvSpPr txBox="1"/>
          <p:nvPr/>
        </p:nvSpPr>
        <p:spPr>
          <a:xfrm>
            <a:off x="7174997" y="2305122"/>
            <a:ext cx="1595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7FF40-401C-8C47-B1AC-9F8EEF9B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876" y="3463544"/>
            <a:ext cx="2575034" cy="10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4DC205-FC71-D540-8206-89F31529E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799"/>
          <a:stretch/>
        </p:blipFill>
        <p:spPr>
          <a:xfrm>
            <a:off x="638344" y="236090"/>
            <a:ext cx="3376613" cy="830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D81C7C-E1A4-9B48-8B4F-4178D8CE12D9}"/>
              </a:ext>
            </a:extLst>
          </p:cNvPr>
          <p:cNvSpPr/>
          <p:nvPr/>
        </p:nvSpPr>
        <p:spPr>
          <a:xfrm>
            <a:off x="1464469" y="1705140"/>
            <a:ext cx="852249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dirty="0">
                <a:solidFill>
                  <a:srgbClr val="002C5B"/>
                </a:solidFill>
                <a:latin typeface="AdvOTa2a4c9ce"/>
              </a:rPr>
              <a:t>Effect of Ejection Fraction on Clinical Outcomes in Patients treated with Omecamtiv Mecarbil in GALACTIC-HF</a:t>
            </a:r>
            <a:endParaRPr lang="en-US" sz="3600" dirty="0">
              <a:solidFill>
                <a:srgbClr val="002C5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6A7DD-E0A2-6B42-AB51-9524F38600A6}"/>
              </a:ext>
            </a:extLst>
          </p:cNvPr>
          <p:cNvSpPr/>
          <p:nvPr/>
        </p:nvSpPr>
        <p:spPr>
          <a:xfrm>
            <a:off x="1464468" y="3354388"/>
            <a:ext cx="82455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Schoolbook" panose="02040604050505020304" pitchFamily="18" charset="0"/>
              </a:rPr>
              <a:t>John R. Teerlink, MD, Rafael Diaz, MD, G. Michael Felker, MD,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John J.V. McMurray, MD, Marco Metra, MD, Scott D. Solomon, MD,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Tor </a:t>
            </a:r>
            <a:r>
              <a:rPr lang="en-US" sz="1600" dirty="0" err="1">
                <a:latin typeface="Century Schoolbook" panose="02040604050505020304" pitchFamily="18" charset="0"/>
              </a:rPr>
              <a:t>Biering-Sørensen</a:t>
            </a:r>
            <a:r>
              <a:rPr lang="en-US" sz="1600" dirty="0">
                <a:latin typeface="Century Schoolbook" panose="02040604050505020304" pitchFamily="18" charset="0"/>
              </a:rPr>
              <a:t>, MD, P</a:t>
            </a:r>
            <a:r>
              <a:rPr lang="en-US" sz="1200" dirty="0">
                <a:latin typeface="Century Schoolbook" panose="02040604050505020304" pitchFamily="18" charset="0"/>
              </a:rPr>
              <a:t>H</a:t>
            </a:r>
            <a:r>
              <a:rPr lang="en-US" sz="1600" dirty="0">
                <a:latin typeface="Century Schoolbook" panose="02040604050505020304" pitchFamily="18" charset="0"/>
              </a:rPr>
              <a:t>D, Michael </a:t>
            </a:r>
            <a:r>
              <a:rPr lang="en-US" sz="1600" dirty="0" err="1">
                <a:latin typeface="Century Schoolbook" panose="02040604050505020304" pitchFamily="18" charset="0"/>
              </a:rPr>
              <a:t>Böhm</a:t>
            </a:r>
            <a:r>
              <a:rPr lang="en-US" sz="1600" dirty="0">
                <a:latin typeface="Century Schoolbook" panose="02040604050505020304" pitchFamily="18" charset="0"/>
              </a:rPr>
              <a:t>, MD, Diana Bonderman, MD,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James C. Fang, MD, David E. </a:t>
            </a:r>
            <a:r>
              <a:rPr lang="en-US" sz="1600" dirty="0" err="1">
                <a:latin typeface="Century Schoolbook" panose="02040604050505020304" pitchFamily="18" charset="0"/>
              </a:rPr>
              <a:t>Lanfear</a:t>
            </a:r>
            <a:r>
              <a:rPr lang="en-US" sz="1600" dirty="0">
                <a:latin typeface="Century Schoolbook" panose="02040604050505020304" pitchFamily="18" charset="0"/>
              </a:rPr>
              <a:t>, MD, </a:t>
            </a:r>
            <a:r>
              <a:rPr lang="en-US" sz="1600" dirty="0" err="1">
                <a:latin typeface="Century Schoolbook" panose="02040604050505020304" pitchFamily="18" charset="0"/>
              </a:rPr>
              <a:t>Mayanna</a:t>
            </a:r>
            <a:r>
              <a:rPr lang="en-US" sz="1600" dirty="0">
                <a:latin typeface="Century Schoolbook" panose="02040604050505020304" pitchFamily="18" charset="0"/>
              </a:rPr>
              <a:t> Lund, MD,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Shin-</a:t>
            </a:r>
            <a:r>
              <a:rPr lang="en-US" sz="1600" dirty="0" err="1">
                <a:latin typeface="Century Schoolbook" panose="02040604050505020304" pitchFamily="18" charset="0"/>
              </a:rPr>
              <a:t>ichi</a:t>
            </a:r>
            <a:r>
              <a:rPr lang="en-US" sz="1600" dirty="0">
                <a:latin typeface="Century Schoolbook" panose="02040604050505020304" pitchFamily="18" charset="0"/>
              </a:rPr>
              <a:t> </a:t>
            </a:r>
            <a:r>
              <a:rPr lang="en-US" sz="1600" dirty="0" err="1">
                <a:latin typeface="Century Schoolbook" panose="02040604050505020304" pitchFamily="18" charset="0"/>
              </a:rPr>
              <a:t>Momomura</a:t>
            </a:r>
            <a:r>
              <a:rPr lang="en-US" sz="1600" dirty="0">
                <a:latin typeface="Century Schoolbook" panose="02040604050505020304" pitchFamily="18" charset="0"/>
              </a:rPr>
              <a:t>, MD, Eileen O'Meara, MD, Piotr </a:t>
            </a:r>
            <a:r>
              <a:rPr lang="en-US" sz="1600" dirty="0" err="1">
                <a:latin typeface="Century Schoolbook" panose="02040604050505020304" pitchFamily="18" charset="0"/>
              </a:rPr>
              <a:t>Ponikowski</a:t>
            </a:r>
            <a:r>
              <a:rPr lang="en-US" sz="1600" dirty="0">
                <a:latin typeface="Century Schoolbook" panose="02040604050505020304" pitchFamily="18" charset="0"/>
              </a:rPr>
              <a:t>, MD, P</a:t>
            </a:r>
            <a:r>
              <a:rPr lang="en-US" sz="1200" dirty="0">
                <a:latin typeface="Century Schoolbook" panose="02040604050505020304" pitchFamily="18" charset="0"/>
              </a:rPr>
              <a:t>H</a:t>
            </a:r>
            <a:r>
              <a:rPr lang="en-US" sz="1600" dirty="0">
                <a:latin typeface="Century Schoolbook" panose="02040604050505020304" pitchFamily="18" charset="0"/>
              </a:rPr>
              <a:t>D,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 err="1">
                <a:latin typeface="Century Schoolbook" panose="02040604050505020304" pitchFamily="18" charset="0"/>
              </a:rPr>
              <a:t>Jindrich</a:t>
            </a:r>
            <a:r>
              <a:rPr lang="en-US" sz="1600" dirty="0">
                <a:latin typeface="Century Schoolbook" panose="02040604050505020304" pitchFamily="18" charset="0"/>
              </a:rPr>
              <a:t> </a:t>
            </a:r>
            <a:r>
              <a:rPr lang="en-US" sz="1600" dirty="0" err="1">
                <a:latin typeface="Century Schoolbook" panose="02040604050505020304" pitchFamily="18" charset="0"/>
              </a:rPr>
              <a:t>Spinar</a:t>
            </a:r>
            <a:r>
              <a:rPr lang="en-US" sz="1600" dirty="0">
                <a:latin typeface="Century Schoolbook" panose="02040604050505020304" pitchFamily="18" charset="0"/>
              </a:rPr>
              <a:t>, MD, P</a:t>
            </a:r>
            <a:r>
              <a:rPr lang="en-US" sz="1200" dirty="0">
                <a:latin typeface="Century Schoolbook" panose="02040604050505020304" pitchFamily="18" charset="0"/>
              </a:rPr>
              <a:t>H</a:t>
            </a:r>
            <a:r>
              <a:rPr lang="en-US" sz="1600" dirty="0">
                <a:latin typeface="Century Schoolbook" panose="02040604050505020304" pitchFamily="18" charset="0"/>
              </a:rPr>
              <a:t>D, Jose H. Flores-Arredondo, MD, Brian L. Claggett, P</a:t>
            </a:r>
            <a:r>
              <a:rPr lang="en-US" sz="1200" dirty="0">
                <a:latin typeface="Century Schoolbook" panose="02040604050505020304" pitchFamily="18" charset="0"/>
              </a:rPr>
              <a:t>H</a:t>
            </a:r>
            <a:r>
              <a:rPr lang="en-US" sz="1600" dirty="0">
                <a:latin typeface="Century Schoolbook" panose="02040604050505020304" pitchFamily="18" charset="0"/>
              </a:rPr>
              <a:t>D, Stephen B. </a:t>
            </a:r>
            <a:r>
              <a:rPr lang="en-US" sz="1600" dirty="0" err="1">
                <a:latin typeface="Century Schoolbook" panose="02040604050505020304" pitchFamily="18" charset="0"/>
              </a:rPr>
              <a:t>Heitner</a:t>
            </a:r>
            <a:r>
              <a:rPr lang="en-US" sz="1600" dirty="0">
                <a:latin typeface="Century Schoolbook" panose="02040604050505020304" pitchFamily="18" charset="0"/>
              </a:rPr>
              <a:t>, MD, Stuart Kupfer, MD, Siddique A. Abbasi, MD,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Fady I. Malik, MD, P</a:t>
            </a:r>
            <a:r>
              <a:rPr lang="en-US" sz="1200" dirty="0">
                <a:latin typeface="Century Schoolbook" panose="02040604050505020304" pitchFamily="18" charset="0"/>
              </a:rPr>
              <a:t>H</a:t>
            </a:r>
            <a:r>
              <a:rPr lang="en-US" sz="1600" dirty="0">
                <a:latin typeface="Century Schoolbook" panose="02040604050505020304" pitchFamily="18" charset="0"/>
              </a:rPr>
              <a:t>D, on behalf of the GALACTIC-HF Investigators</a:t>
            </a:r>
            <a:endParaRPr lang="en-US" sz="1600" dirty="0"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F4C478-220B-BF43-9A63-1A8552EA3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7"/>
          <a:stretch/>
        </p:blipFill>
        <p:spPr>
          <a:xfrm>
            <a:off x="-1" y="1163715"/>
            <a:ext cx="3907801" cy="50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4A5BFD-0EBD-1044-AFBF-CF0F1AC19C67}"/>
              </a:ext>
            </a:extLst>
          </p:cNvPr>
          <p:cNvSpPr/>
          <p:nvPr/>
        </p:nvSpPr>
        <p:spPr>
          <a:xfrm>
            <a:off x="6408055" y="6228764"/>
            <a:ext cx="49552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DOI: </a:t>
            </a:r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doi.org</a:t>
            </a:r>
            <a:r>
              <a:rPr lang="en-US" dirty="0">
                <a:latin typeface="Helvetica" pitchFamily="2" charset="0"/>
              </a:rPr>
              <a:t>/10.1016/j.jacc.2021.04.065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29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EF2FD-DAFB-48F2-8807-32A69416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DC4C2-E428-2747-ACE4-D925A1D6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65" y="975388"/>
            <a:ext cx="10733690" cy="4905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EXECUTIVE COMMITTEE: </a:t>
            </a:r>
            <a:r>
              <a:rPr lang="en-US" sz="1400" dirty="0">
                <a:ln>
                  <a:noFill/>
                </a:ln>
              </a:rPr>
              <a:t>John R. Teerlink, MD (Chair); Rafael Díaz, MD; G. Michael Felker, MD, MHS; John J. V. McMurray, MD; </a:t>
            </a:r>
            <a:br>
              <a:rPr lang="en-US" sz="1400" dirty="0">
                <a:ln>
                  <a:noFill/>
                </a:ln>
              </a:rPr>
            </a:br>
            <a:r>
              <a:rPr lang="it-IT" sz="1400" dirty="0">
                <a:ln>
                  <a:noFill/>
                </a:ln>
              </a:rPr>
              <a:t>Marco Metra, MD; </a:t>
            </a:r>
            <a:r>
              <a:rPr lang="en-US" sz="1400" dirty="0">
                <a:ln>
                  <a:noFill/>
                </a:ln>
              </a:rPr>
              <a:t>Scott D. Solomon, MD</a:t>
            </a:r>
            <a:endParaRPr lang="en-US" sz="1400" b="1" dirty="0">
              <a:ln>
                <a:noFill/>
              </a:ln>
            </a:endParaRP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DATA MONITORING COMMITTEE: </a:t>
            </a:r>
            <a:r>
              <a:rPr lang="en-US" sz="1400" dirty="0">
                <a:ln>
                  <a:noFill/>
                </a:ln>
              </a:rPr>
              <a:t>Marvin A. </a:t>
            </a:r>
            <a:r>
              <a:rPr lang="en-US" sz="1400" dirty="0" err="1">
                <a:ln>
                  <a:noFill/>
                </a:ln>
              </a:rPr>
              <a:t>Konstam</a:t>
            </a:r>
            <a:r>
              <a:rPr lang="en-US" sz="1400" dirty="0">
                <a:ln>
                  <a:noFill/>
                </a:ln>
              </a:rPr>
              <a:t>, MD (Chair); </a:t>
            </a:r>
            <a:r>
              <a:rPr lang="en-US" sz="1400" dirty="0" err="1">
                <a:ln>
                  <a:noFill/>
                </a:ln>
              </a:rPr>
              <a:t>Javed</a:t>
            </a:r>
            <a:r>
              <a:rPr lang="en-US" sz="1400" dirty="0">
                <a:ln>
                  <a:noFill/>
                </a:ln>
              </a:rPr>
              <a:t> Butler, MD, MPH; Henry </a:t>
            </a:r>
            <a:r>
              <a:rPr lang="en-US" sz="1400" dirty="0" err="1">
                <a:ln>
                  <a:noFill/>
                </a:ln>
              </a:rPr>
              <a:t>Dargie</a:t>
            </a:r>
            <a:r>
              <a:rPr lang="en-US" sz="1400" dirty="0">
                <a:ln>
                  <a:noFill/>
                </a:ln>
              </a:rPr>
              <a:t>, MD; Joseph Massaro, PhD; Barry H. Greenberg, MD; James L. </a:t>
            </a:r>
            <a:r>
              <a:rPr lang="en-US" sz="1400" dirty="0" err="1">
                <a:ln>
                  <a:noFill/>
                </a:ln>
              </a:rPr>
              <a:t>Januzzi</a:t>
            </a:r>
            <a:r>
              <a:rPr lang="en-US" sz="1400" dirty="0">
                <a:ln>
                  <a:noFill/>
                </a:ln>
              </a:rPr>
              <a:t>, MD; Lawrence J. Lesko, PhD (Non-Voting Member); </a:t>
            </a:r>
            <a:r>
              <a:rPr lang="en-US" sz="1400" dirty="0" err="1">
                <a:ln>
                  <a:noFill/>
                </a:ln>
              </a:rPr>
              <a:t>Jenica</a:t>
            </a:r>
            <a:r>
              <a:rPr lang="en-US" sz="1400" dirty="0">
                <a:ln>
                  <a:noFill/>
                </a:ln>
              </a:rPr>
              <a:t> N. Upshaw, MD, MS (Non-Voting Member)</a:t>
            </a: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CLINICAL EVENT ADJUDICATION COMMITTEE: </a:t>
            </a:r>
            <a:r>
              <a:rPr lang="en-US" sz="1400" dirty="0">
                <a:ln>
                  <a:noFill/>
                </a:ln>
              </a:rPr>
              <a:t>G. Michael Felker, MD, MHS (Co-Chair); Renato Lopes, MD, PhD (Co-Chair, Faculty Co-Director); W. Schuyler Jones, MD (Faculty Co-Director); Karen P. Alexander, MD; Sana M. Al-Khatib, MD, MHS; Robert W. Harrison, MD; J. </a:t>
            </a:r>
            <a:r>
              <a:rPr lang="en-US" sz="1400" dirty="0" err="1">
                <a:ln>
                  <a:noFill/>
                </a:ln>
              </a:rPr>
              <a:t>Dedrick</a:t>
            </a:r>
            <a:r>
              <a:rPr lang="en-US" sz="1400" dirty="0">
                <a:ln>
                  <a:noFill/>
                </a:ln>
              </a:rPr>
              <a:t> Jordan, MD, PhD; David F. Kong, MD; Robin Mathews, MD; Robert W. </a:t>
            </a:r>
            <a:r>
              <a:rPr lang="en-US" sz="1400" dirty="0" err="1">
                <a:ln>
                  <a:noFill/>
                </a:ln>
              </a:rPr>
              <a:t>McGarrah</a:t>
            </a:r>
            <a:r>
              <a:rPr lang="en-US" sz="1400" dirty="0">
                <a:ln>
                  <a:noFill/>
                </a:ln>
              </a:rPr>
              <a:t>, MD; Rajendra H. </a:t>
            </a:r>
            <a:r>
              <a:rPr lang="en-US" sz="1400" dirty="0" err="1">
                <a:ln>
                  <a:noFill/>
                </a:ln>
              </a:rPr>
              <a:t>Metha</a:t>
            </a:r>
            <a:r>
              <a:rPr lang="en-US" sz="1400" dirty="0">
                <a:ln>
                  <a:noFill/>
                </a:ln>
              </a:rPr>
              <a:t>, MD, MS; </a:t>
            </a:r>
            <a:r>
              <a:rPr lang="it-IT" sz="1400" dirty="0">
                <a:ln>
                  <a:noFill/>
                </a:ln>
              </a:rPr>
              <a:t>Chiara Melloni, MD, MHS; Thomas </a:t>
            </a:r>
            <a:r>
              <a:rPr lang="it-IT" sz="1400" dirty="0" err="1">
                <a:ln>
                  <a:noFill/>
                </a:ln>
              </a:rPr>
              <a:t>J</a:t>
            </a:r>
            <a:r>
              <a:rPr lang="it-IT" sz="1400" dirty="0">
                <a:ln>
                  <a:noFill/>
                </a:ln>
              </a:rPr>
              <a:t>. </a:t>
            </a:r>
            <a:r>
              <a:rPr lang="it-IT" sz="1400" dirty="0" err="1">
                <a:ln>
                  <a:noFill/>
                </a:ln>
              </a:rPr>
              <a:t>Povsic</a:t>
            </a:r>
            <a:r>
              <a:rPr lang="it-IT" sz="1400" dirty="0">
                <a:ln>
                  <a:noFill/>
                </a:ln>
              </a:rPr>
              <a:t>, MD, </a:t>
            </a:r>
            <a:r>
              <a:rPr lang="it-IT" sz="1400" dirty="0" err="1">
                <a:ln>
                  <a:noFill/>
                </a:ln>
              </a:rPr>
              <a:t>PhD</a:t>
            </a:r>
            <a:r>
              <a:rPr lang="it-IT" sz="1400" dirty="0">
                <a:ln>
                  <a:noFill/>
                </a:ln>
              </a:rPr>
              <a:t>; </a:t>
            </a:r>
            <a:r>
              <a:rPr lang="it-IT" sz="1400" dirty="0" err="1">
                <a:ln>
                  <a:noFill/>
                </a:ln>
              </a:rPr>
              <a:t>Shreyansh</a:t>
            </a:r>
            <a:r>
              <a:rPr lang="it-IT" sz="1400" dirty="0">
                <a:ln>
                  <a:noFill/>
                </a:ln>
              </a:rPr>
              <a:t> </a:t>
            </a:r>
            <a:r>
              <a:rPr lang="it-IT" sz="1400" dirty="0" err="1">
                <a:ln>
                  <a:noFill/>
                </a:ln>
              </a:rPr>
              <a:t>Shah</a:t>
            </a:r>
            <a:r>
              <a:rPr lang="it-IT" sz="1400" dirty="0">
                <a:ln>
                  <a:noFill/>
                </a:ln>
              </a:rPr>
              <a:t>, MBBS</a:t>
            </a: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SPONSOR LEADERSHIP: </a:t>
            </a:r>
            <a:r>
              <a:rPr lang="en-US" sz="1400" dirty="0">
                <a:ln>
                  <a:noFill/>
                </a:ln>
              </a:rPr>
              <a:t>Fady I. Malik, MD, PhD; Christopher E. Kurtz, MD; Siddique Abbasi, MD, MSc; Beat </a:t>
            </a:r>
            <a:r>
              <a:rPr lang="en-US" sz="1400" dirty="0" err="1">
                <a:ln>
                  <a:noFill/>
                </a:ln>
              </a:rPr>
              <a:t>Knusel</a:t>
            </a:r>
            <a:r>
              <a:rPr lang="en-US" sz="1400" dirty="0">
                <a:ln>
                  <a:noFill/>
                </a:ln>
              </a:rPr>
              <a:t>, PhD; Thomas </a:t>
            </a:r>
            <a:r>
              <a:rPr lang="en-US" sz="1400" dirty="0" err="1">
                <a:ln>
                  <a:noFill/>
                </a:ln>
              </a:rPr>
              <a:t>Hucko</a:t>
            </a:r>
            <a:r>
              <a:rPr lang="en-US" sz="1400" dirty="0">
                <a:ln>
                  <a:noFill/>
                </a:ln>
              </a:rPr>
              <a:t>, MD; John </a:t>
            </a:r>
            <a:r>
              <a:rPr lang="en-US" sz="1400" dirty="0" err="1">
                <a:ln>
                  <a:noFill/>
                </a:ln>
              </a:rPr>
              <a:t>Groarke</a:t>
            </a:r>
            <a:r>
              <a:rPr lang="en-US" sz="1400" dirty="0">
                <a:ln>
                  <a:noFill/>
                </a:ln>
              </a:rPr>
              <a:t>, MBBCh, MPH, MSc; </a:t>
            </a:r>
            <a:r>
              <a:rPr lang="en-US" sz="1400" dirty="0" err="1">
                <a:ln>
                  <a:noFill/>
                </a:ln>
              </a:rPr>
              <a:t>Narimon</a:t>
            </a:r>
            <a:r>
              <a:rPr lang="en-US" sz="1400" dirty="0">
                <a:ln>
                  <a:noFill/>
                </a:ln>
              </a:rPr>
              <a:t> </a:t>
            </a:r>
            <a:r>
              <a:rPr lang="en-US" sz="1400" dirty="0" err="1">
                <a:ln>
                  <a:noFill/>
                </a:ln>
              </a:rPr>
              <a:t>Honarpour</a:t>
            </a:r>
            <a:r>
              <a:rPr lang="en-US" sz="1400" dirty="0">
                <a:ln>
                  <a:noFill/>
                </a:ln>
              </a:rPr>
              <a:t>, MD, PhD; Jason C. Legg, PhD; Lucie </a:t>
            </a:r>
            <a:r>
              <a:rPr lang="en-US" sz="1400" dirty="0" err="1">
                <a:ln>
                  <a:noFill/>
                </a:ln>
              </a:rPr>
              <a:t>Sharpsten</a:t>
            </a:r>
            <a:r>
              <a:rPr lang="en-US" sz="1400" dirty="0">
                <a:ln>
                  <a:noFill/>
                </a:ln>
              </a:rPr>
              <a:t>, PhD; </a:t>
            </a:r>
            <a:r>
              <a:rPr lang="fr-FR" sz="1400" dirty="0">
                <a:ln>
                  <a:noFill/>
                </a:ln>
              </a:rPr>
              <a:t>Claire Varin, MD</a:t>
            </a:r>
            <a:endParaRPr lang="en-US" sz="1400" dirty="0">
              <a:ln>
                <a:noFill/>
              </a:ln>
            </a:endParaRP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INDEPENDENT STATISTICIAN: </a:t>
            </a:r>
            <a:r>
              <a:rPr lang="it-IT" sz="1400" dirty="0">
                <a:ln>
                  <a:noFill/>
                </a:ln>
              </a:rPr>
              <a:t>Brian </a:t>
            </a:r>
            <a:r>
              <a:rPr lang="it-IT" sz="1400" dirty="0" err="1">
                <a:ln>
                  <a:noFill/>
                </a:ln>
              </a:rPr>
              <a:t>Claggett</a:t>
            </a:r>
            <a:r>
              <a:rPr lang="it-IT" sz="1400" dirty="0">
                <a:ln>
                  <a:noFill/>
                </a:ln>
              </a:rPr>
              <a:t>, </a:t>
            </a:r>
            <a:r>
              <a:rPr lang="it-IT" sz="1400" dirty="0" err="1">
                <a:ln>
                  <a:noFill/>
                </a:ln>
              </a:rPr>
              <a:t>PhD</a:t>
            </a:r>
            <a:endParaRPr lang="it-IT" sz="1400" dirty="0">
              <a:ln>
                <a:noFill/>
              </a:ln>
            </a:endParaRP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NATIONAL LEAD INVESTIGATORS: </a:t>
            </a:r>
            <a:r>
              <a:rPr lang="en-US" sz="1400" dirty="0">
                <a:ln>
                  <a:noFill/>
                </a:ln>
              </a:rPr>
              <a:t>Kirkwood Adams, MD; </a:t>
            </a:r>
            <a:r>
              <a:rPr lang="en-US" sz="1400" dirty="0" err="1">
                <a:ln>
                  <a:noFill/>
                </a:ln>
              </a:rPr>
              <a:t>Inder</a:t>
            </a:r>
            <a:r>
              <a:rPr lang="en-US" sz="1400" dirty="0">
                <a:ln>
                  <a:noFill/>
                </a:ln>
              </a:rPr>
              <a:t> Anand, MD, PhD; Alexandra Arias Mendoza, MD; Tor </a:t>
            </a:r>
            <a:r>
              <a:rPr lang="en-US" sz="1400" dirty="0" err="1">
                <a:ln>
                  <a:noFill/>
                </a:ln>
              </a:rPr>
              <a:t>Biering-Sørensen</a:t>
            </a:r>
            <a:r>
              <a:rPr lang="en-US" sz="1400" dirty="0">
                <a:ln>
                  <a:noFill/>
                </a:ln>
              </a:rPr>
              <a:t>, MD; </a:t>
            </a:r>
            <a:r>
              <a:rPr lang="de-DE" sz="1400" dirty="0">
                <a:ln>
                  <a:noFill/>
                </a:ln>
              </a:rPr>
              <a:t>Michael Böhm, MD; </a:t>
            </a:r>
            <a:r>
              <a:rPr lang="en-US" sz="1400" dirty="0">
                <a:ln>
                  <a:noFill/>
                </a:ln>
              </a:rPr>
              <a:t>Diana Bonderman, MD; John Cleland, MD; Ramon </a:t>
            </a:r>
            <a:r>
              <a:rPr lang="en-US" sz="1400" dirty="0" err="1">
                <a:ln>
                  <a:noFill/>
                </a:ln>
              </a:rPr>
              <a:t>Corbalan</a:t>
            </a:r>
            <a:r>
              <a:rPr lang="en-US" sz="1400" dirty="0">
                <a:ln>
                  <a:noFill/>
                </a:ln>
              </a:rPr>
              <a:t> Herreros, MD; </a:t>
            </a:r>
            <a:r>
              <a:rPr lang="pt-BR" sz="1400" dirty="0">
                <a:ln>
                  <a:noFill/>
                </a:ln>
              </a:rPr>
              <a:t>Marisa Crespo Leiro, MD, PhD; Ulf </a:t>
            </a:r>
            <a:r>
              <a:rPr lang="pt-BR" sz="1400" dirty="0" err="1">
                <a:ln>
                  <a:noFill/>
                </a:ln>
              </a:rPr>
              <a:t>Dahlstrom</a:t>
            </a:r>
            <a:r>
              <a:rPr lang="pt-BR" sz="1400" dirty="0">
                <a:ln>
                  <a:noFill/>
                </a:ln>
              </a:rPr>
              <a:t>, MD, PhD; Rafael Diaz, MD; </a:t>
            </a:r>
            <a:r>
              <a:rPr lang="pt-BR" sz="1400" dirty="0" err="1">
                <a:ln>
                  <a:noFill/>
                </a:ln>
              </a:rPr>
              <a:t>Luis</a:t>
            </a:r>
            <a:r>
              <a:rPr lang="pt-BR" sz="1400" dirty="0">
                <a:ln>
                  <a:noFill/>
                </a:ln>
              </a:rPr>
              <a:t> Eduardo </a:t>
            </a:r>
            <a:r>
              <a:rPr lang="pt-BR" sz="1400" dirty="0" err="1">
                <a:ln>
                  <a:noFill/>
                </a:ln>
              </a:rPr>
              <a:t>Echeverria</a:t>
            </a:r>
            <a:r>
              <a:rPr lang="pt-BR" sz="1400" dirty="0">
                <a:ln>
                  <a:noFill/>
                </a:ln>
              </a:rPr>
              <a:t>, MD; James </a:t>
            </a:r>
            <a:r>
              <a:rPr lang="pt-BR" sz="1400" dirty="0" err="1">
                <a:ln>
                  <a:noFill/>
                </a:ln>
              </a:rPr>
              <a:t>Fang</a:t>
            </a:r>
            <a:r>
              <a:rPr lang="pt-BR" sz="1400" dirty="0">
                <a:ln>
                  <a:noFill/>
                </a:ln>
              </a:rPr>
              <a:t>, MD; </a:t>
            </a:r>
            <a:r>
              <a:rPr lang="en-US" sz="1400" dirty="0" err="1">
                <a:ln>
                  <a:noFill/>
                </a:ln>
              </a:rPr>
              <a:t>Gerasimos</a:t>
            </a:r>
            <a:r>
              <a:rPr lang="en-US" sz="1400" dirty="0">
                <a:ln>
                  <a:noFill/>
                </a:ln>
              </a:rPr>
              <a:t> </a:t>
            </a:r>
            <a:r>
              <a:rPr lang="en-US" sz="1400" dirty="0" err="1">
                <a:ln>
                  <a:noFill/>
                </a:ln>
              </a:rPr>
              <a:t>Filippatos</a:t>
            </a:r>
            <a:r>
              <a:rPr lang="en-US" sz="1400" dirty="0">
                <a:ln>
                  <a:noFill/>
                </a:ln>
              </a:rPr>
              <a:t>, MD; </a:t>
            </a:r>
            <a:r>
              <a:rPr lang="pt-BR" sz="1400" dirty="0" err="1">
                <a:ln>
                  <a:noFill/>
                </a:ln>
              </a:rPr>
              <a:t>Candida</a:t>
            </a:r>
            <a:r>
              <a:rPr lang="pt-BR" sz="1400" dirty="0">
                <a:ln>
                  <a:noFill/>
                </a:ln>
              </a:rPr>
              <a:t> Fonseca, MD, PhD; Eva </a:t>
            </a:r>
            <a:r>
              <a:rPr lang="pt-BR" sz="1400" dirty="0" err="1">
                <a:ln>
                  <a:noFill/>
                </a:ln>
              </a:rPr>
              <a:t>Goncalvesova</a:t>
            </a:r>
            <a:r>
              <a:rPr lang="pt-BR" sz="1400" dirty="0">
                <a:ln>
                  <a:noFill/>
                </a:ln>
              </a:rPr>
              <a:t>, MD, PhD; </a:t>
            </a:r>
            <a:r>
              <a:rPr lang="pt-BR" sz="1400" dirty="0" err="1">
                <a:ln>
                  <a:noFill/>
                </a:ln>
              </a:rPr>
              <a:t>Assen</a:t>
            </a:r>
            <a:r>
              <a:rPr lang="pt-BR" sz="1400" dirty="0">
                <a:ln>
                  <a:noFill/>
                </a:ln>
              </a:rPr>
              <a:t> </a:t>
            </a:r>
            <a:r>
              <a:rPr lang="pt-BR" sz="1400" dirty="0" err="1">
                <a:ln>
                  <a:noFill/>
                </a:ln>
              </a:rPr>
              <a:t>Goudev</a:t>
            </a:r>
            <a:r>
              <a:rPr lang="pt-BR" sz="1400" dirty="0">
                <a:ln>
                  <a:noFill/>
                </a:ln>
              </a:rPr>
              <a:t>, MD, PhD; </a:t>
            </a:r>
            <a:r>
              <a:rPr lang="en-US" sz="1400" dirty="0">
                <a:ln>
                  <a:noFill/>
                </a:ln>
              </a:rPr>
              <a:t>Jonathan Howlett, MD; </a:t>
            </a:r>
            <a:r>
              <a:rPr lang="en-US" sz="1400" dirty="0" err="1">
                <a:ln>
                  <a:noFill/>
                </a:ln>
              </a:rPr>
              <a:t>Lixin</a:t>
            </a:r>
            <a:r>
              <a:rPr lang="en-US" sz="1400" dirty="0">
                <a:ln>
                  <a:noFill/>
                </a:ln>
              </a:rPr>
              <a:t> Jiang, MD, PhD; David </a:t>
            </a:r>
            <a:r>
              <a:rPr lang="en-US" sz="1400" dirty="0" err="1">
                <a:ln>
                  <a:noFill/>
                </a:ln>
              </a:rPr>
              <a:t>Lanfear</a:t>
            </a:r>
            <a:r>
              <a:rPr lang="en-US" sz="1400" dirty="0">
                <a:ln>
                  <a:noFill/>
                </a:ln>
              </a:rPr>
              <a:t>, MD, MS; Jing Li, MD; </a:t>
            </a:r>
            <a:r>
              <a:rPr lang="en-US" sz="1400" dirty="0" err="1">
                <a:ln>
                  <a:noFill/>
                </a:ln>
              </a:rPr>
              <a:t>Mayanna</a:t>
            </a:r>
            <a:r>
              <a:rPr lang="en-US" sz="1400" dirty="0">
                <a:ln>
                  <a:noFill/>
                </a:ln>
              </a:rPr>
              <a:t> Lund, MD; Peter MacDonald, MD, PhD; Viacheslav </a:t>
            </a:r>
            <a:r>
              <a:rPr lang="en-US" sz="1400" dirty="0" err="1">
                <a:ln>
                  <a:noFill/>
                </a:ln>
              </a:rPr>
              <a:t>Mareev</a:t>
            </a:r>
            <a:r>
              <a:rPr lang="en-US" sz="1400" dirty="0">
                <a:ln>
                  <a:noFill/>
                </a:ln>
              </a:rPr>
              <a:t>, MD, PhD;  </a:t>
            </a:r>
            <a:r>
              <a:rPr lang="it-IT" sz="1400" dirty="0">
                <a:ln>
                  <a:noFill/>
                </a:ln>
              </a:rPr>
              <a:t>Marco Metra, MD; </a:t>
            </a:r>
            <a:r>
              <a:rPr lang="it-IT" sz="1400" dirty="0" err="1">
                <a:ln>
                  <a:noFill/>
                </a:ln>
              </a:rPr>
              <a:t>Shin-ichi</a:t>
            </a:r>
            <a:r>
              <a:rPr lang="it-IT" sz="1400" dirty="0">
                <a:ln>
                  <a:noFill/>
                </a:ln>
              </a:rPr>
              <a:t> </a:t>
            </a:r>
            <a:r>
              <a:rPr lang="it-IT" sz="1400" dirty="0" err="1">
                <a:ln>
                  <a:noFill/>
                </a:ln>
              </a:rPr>
              <a:t>Momomura</a:t>
            </a:r>
            <a:r>
              <a:rPr lang="it-IT" sz="1400" dirty="0">
                <a:ln>
                  <a:noFill/>
                </a:ln>
              </a:rPr>
              <a:t>, MD; </a:t>
            </a:r>
            <a:r>
              <a:rPr lang="en-US" sz="1400" dirty="0">
                <a:ln>
                  <a:noFill/>
                </a:ln>
              </a:rPr>
              <a:t>Eileen O'Meara, MD; Alexander </a:t>
            </a:r>
            <a:r>
              <a:rPr lang="en-US" sz="1400" dirty="0" err="1">
                <a:ln>
                  <a:noFill/>
                </a:ln>
              </a:rPr>
              <a:t>Parkhomenko</a:t>
            </a:r>
            <a:r>
              <a:rPr lang="en-US" sz="1400" dirty="0">
                <a:ln>
                  <a:noFill/>
                </a:ln>
              </a:rPr>
              <a:t>, MD, PhD; Piotr </a:t>
            </a:r>
            <a:r>
              <a:rPr lang="en-US" sz="1400" dirty="0" err="1">
                <a:ln>
                  <a:noFill/>
                </a:ln>
              </a:rPr>
              <a:t>Ponikowski</a:t>
            </a:r>
            <a:r>
              <a:rPr lang="en-US" sz="1400" dirty="0">
                <a:ln>
                  <a:noFill/>
                </a:ln>
              </a:rPr>
              <a:t>, MD, PhD; </a:t>
            </a:r>
            <a:r>
              <a:rPr lang="pt-BR" sz="1400" dirty="0">
                <a:ln>
                  <a:noFill/>
                </a:ln>
              </a:rPr>
              <a:t>Felix Ramires, MD, PhD; </a:t>
            </a:r>
            <a:r>
              <a:rPr lang="pt-BR" sz="1400" dirty="0" err="1">
                <a:ln>
                  <a:noFill/>
                </a:ln>
              </a:rPr>
              <a:t>Pranas</a:t>
            </a:r>
            <a:r>
              <a:rPr lang="pt-BR" sz="1400" dirty="0">
                <a:ln>
                  <a:noFill/>
                </a:ln>
              </a:rPr>
              <a:t> </a:t>
            </a:r>
            <a:r>
              <a:rPr lang="pt-BR" sz="1400" dirty="0" err="1">
                <a:ln>
                  <a:noFill/>
                </a:ln>
              </a:rPr>
              <a:t>Serpytis</a:t>
            </a:r>
            <a:r>
              <a:rPr lang="pt-BR" sz="1400" dirty="0">
                <a:ln>
                  <a:noFill/>
                </a:ln>
              </a:rPr>
              <a:t>, MD, PhD; </a:t>
            </a:r>
            <a:r>
              <a:rPr lang="en-US" sz="1400" dirty="0">
                <a:ln>
                  <a:noFill/>
                </a:ln>
              </a:rPr>
              <a:t>Karen </a:t>
            </a:r>
            <a:r>
              <a:rPr lang="en-US" sz="1400" dirty="0" err="1">
                <a:ln>
                  <a:noFill/>
                </a:ln>
              </a:rPr>
              <a:t>Sliwa</a:t>
            </a:r>
            <a:r>
              <a:rPr lang="en-US" sz="1400" dirty="0">
                <a:ln>
                  <a:noFill/>
                </a:ln>
              </a:rPr>
              <a:t>, MD, PhD; </a:t>
            </a:r>
            <a:r>
              <a:rPr lang="en-US" sz="1400" dirty="0" err="1">
                <a:ln>
                  <a:noFill/>
                </a:ln>
              </a:rPr>
              <a:t>Jindrich</a:t>
            </a:r>
            <a:r>
              <a:rPr lang="en-US" sz="1400" dirty="0">
                <a:ln>
                  <a:noFill/>
                </a:ln>
              </a:rPr>
              <a:t> </a:t>
            </a:r>
            <a:r>
              <a:rPr lang="en-US" sz="1400" dirty="0" err="1">
                <a:ln>
                  <a:noFill/>
                </a:ln>
              </a:rPr>
              <a:t>Spinar</a:t>
            </a:r>
            <a:r>
              <a:rPr lang="en-US" sz="1400" dirty="0">
                <a:ln>
                  <a:noFill/>
                </a:ln>
              </a:rPr>
              <a:t>, MD, PhD; Thomas Suter, MD; Janos </a:t>
            </a:r>
            <a:r>
              <a:rPr lang="en-US" sz="1400" dirty="0" err="1">
                <a:ln>
                  <a:noFill/>
                </a:ln>
              </a:rPr>
              <a:t>Tomcsanyi</a:t>
            </a:r>
            <a:r>
              <a:rPr lang="en-US" sz="1400" dirty="0">
                <a:ln>
                  <a:noFill/>
                </a:ln>
              </a:rPr>
              <a:t>, MD, PhD; Hans </a:t>
            </a:r>
            <a:r>
              <a:rPr lang="en-US" sz="1400" dirty="0" err="1">
                <a:ln>
                  <a:noFill/>
                </a:ln>
              </a:rPr>
              <a:t>Vandekerckhove</a:t>
            </a:r>
            <a:r>
              <a:rPr lang="en-US" sz="1400" dirty="0">
                <a:ln>
                  <a:noFill/>
                </a:ln>
              </a:rPr>
              <a:t>, MD; Dragos </a:t>
            </a:r>
            <a:r>
              <a:rPr lang="en-US" sz="1400" dirty="0" err="1">
                <a:ln>
                  <a:noFill/>
                </a:ln>
              </a:rPr>
              <a:t>Vinereanu</a:t>
            </a:r>
            <a:r>
              <a:rPr lang="en-US" sz="1400" dirty="0">
                <a:ln>
                  <a:noFill/>
                </a:ln>
              </a:rPr>
              <a:t>, MD, PhD; </a:t>
            </a:r>
            <a:r>
              <a:rPr lang="nl-NL" sz="1400" dirty="0">
                <a:ln>
                  <a:noFill/>
                </a:ln>
              </a:rPr>
              <a:t>Adriaan Voors, MD, PhD; Mehmet </a:t>
            </a:r>
            <a:r>
              <a:rPr lang="nl-NL" sz="1400" dirty="0" err="1">
                <a:ln>
                  <a:noFill/>
                </a:ln>
              </a:rPr>
              <a:t>Birhan</a:t>
            </a:r>
            <a:r>
              <a:rPr lang="nl-NL" sz="1400" dirty="0">
                <a:ln>
                  <a:noFill/>
                </a:ln>
              </a:rPr>
              <a:t> Yilmaz, MD; </a:t>
            </a:r>
            <a:r>
              <a:rPr lang="fr-FR" sz="1400" dirty="0" err="1">
                <a:ln>
                  <a:noFill/>
                </a:ln>
              </a:rPr>
              <a:t>Faiez</a:t>
            </a:r>
            <a:r>
              <a:rPr lang="fr-FR" sz="1400" dirty="0">
                <a:ln>
                  <a:noFill/>
                </a:ln>
              </a:rPr>
              <a:t> </a:t>
            </a:r>
            <a:r>
              <a:rPr lang="fr-FR" sz="1400" dirty="0" err="1">
                <a:ln>
                  <a:noFill/>
                </a:ln>
              </a:rPr>
              <a:t>Zannad</a:t>
            </a:r>
            <a:r>
              <a:rPr lang="fr-FR" sz="1400" dirty="0">
                <a:ln>
                  <a:noFill/>
                </a:ln>
              </a:rPr>
              <a:t>, MD, PhD</a:t>
            </a:r>
            <a:r>
              <a:rPr lang="en-US" sz="1400" dirty="0">
                <a:ln>
                  <a:noFill/>
                </a:ln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ln>
                  <a:noFill/>
                </a:ln>
              </a:rPr>
              <a:t>945 Site Investigators in 35 Countries!!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F2DD0-82DF-4839-8861-E86A92A4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B2E-BC1C-6C4D-9D91-A67B950EE3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C776D-E6E2-44F0-8243-F13A4B9D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7F5715-DEDB-4266-8E08-42385242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7971" tIns="48986" rIns="97971" bIns="48986" rtlCol="0" anchor="t">
            <a:normAutofit/>
          </a:bodyPr>
          <a:lstStyle/>
          <a:p>
            <a:pPr>
              <a:spcAft>
                <a:spcPts val="643"/>
              </a:spcAft>
            </a:pPr>
            <a:r>
              <a:rPr lang="en-US" sz="2400" dirty="0"/>
              <a:t>The authors thank the patients, study investigators, and trial committees </a:t>
            </a:r>
            <a:br>
              <a:rPr lang="en-US" sz="2400" dirty="0"/>
            </a:br>
            <a:r>
              <a:rPr lang="en-US" sz="2400" dirty="0"/>
              <a:t>of GALACTIC-HF</a:t>
            </a:r>
          </a:p>
          <a:p>
            <a:pPr>
              <a:lnSpc>
                <a:spcPct val="100000"/>
              </a:lnSpc>
              <a:spcAft>
                <a:spcPts val="643"/>
              </a:spcAft>
            </a:pPr>
            <a:r>
              <a:rPr lang="en-US" sz="2400" dirty="0"/>
              <a:t>Funded by Amgen, Inc., Cytokinetics, Inc., and </a:t>
            </a:r>
            <a:r>
              <a:rPr lang="en-US" sz="2400" dirty="0" err="1"/>
              <a:t>Servier</a:t>
            </a:r>
            <a:r>
              <a:rPr lang="en-US" sz="2400" dirty="0"/>
              <a:t> Laboratories</a:t>
            </a:r>
          </a:p>
          <a:p>
            <a:pPr>
              <a:spcAft>
                <a:spcPts val="643"/>
              </a:spcAft>
            </a:pPr>
            <a:r>
              <a:rPr lang="en-US" sz="2400" dirty="0"/>
              <a:t>John R. </a:t>
            </a:r>
            <a:r>
              <a:rPr lang="en-US" sz="2400" dirty="0" err="1"/>
              <a:t>Teerlink</a:t>
            </a:r>
            <a:r>
              <a:rPr lang="en-US" sz="2400" dirty="0"/>
              <a:t>, MD, FACC, FAHA, FESC, FHFA, FHFSA, FRCP disclosures:</a:t>
            </a:r>
          </a:p>
          <a:p>
            <a:pPr lvl="1">
              <a:spcAft>
                <a:spcPts val="643"/>
              </a:spcAft>
            </a:pPr>
            <a:r>
              <a:rPr lang="en-US" dirty="0"/>
              <a:t>Research Grant/ Consultant: Abbott, </a:t>
            </a:r>
            <a:r>
              <a:rPr lang="en-US" b="1" dirty="0"/>
              <a:t>Amgen</a:t>
            </a:r>
            <a:r>
              <a:rPr lang="en-US" dirty="0"/>
              <a:t>, Astra Zeneca, Bayer, Boehringer-Ingelheim, Bristol-Myers Squibb, </a:t>
            </a:r>
            <a:r>
              <a:rPr lang="en-US" b="1" dirty="0"/>
              <a:t>Cytokinetics</a:t>
            </a:r>
            <a:r>
              <a:rPr lang="en-US" dirty="0"/>
              <a:t>, EBR </a:t>
            </a:r>
            <a:r>
              <a:rPr lang="en-US" dirty="0" err="1"/>
              <a:t>Sytems</a:t>
            </a:r>
            <a:r>
              <a:rPr lang="en-US" dirty="0"/>
              <a:t>, </a:t>
            </a:r>
            <a:r>
              <a:rPr lang="en-US" dirty="0" err="1"/>
              <a:t>LivaNova</a:t>
            </a:r>
            <a:r>
              <a:rPr lang="en-US" dirty="0"/>
              <a:t>, Medtronic, Merck, Novartis, </a:t>
            </a:r>
            <a:r>
              <a:rPr lang="en-US" b="1" dirty="0" err="1"/>
              <a:t>Servier</a:t>
            </a:r>
            <a:endParaRPr lang="en-US" b="1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7FEF5FB-8191-4118-B18B-014ECD62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551" y="5333025"/>
            <a:ext cx="1275670" cy="295955"/>
          </a:xfrm>
          <a:prstGeom prst="rect">
            <a:avLst/>
          </a:prstGeom>
        </p:spPr>
      </p:pic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ED0602-8F81-4142-98E0-80F2B1CDB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83" y="5159456"/>
            <a:ext cx="1347107" cy="622527"/>
          </a:xfrm>
          <a:prstGeom prst="rect">
            <a:avLst/>
          </a:prstGeom>
        </p:spPr>
      </p:pic>
      <p:pic>
        <p:nvPicPr>
          <p:cNvPr id="11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F96DC72-9947-487B-92B8-440C695A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652" y="5159455"/>
            <a:ext cx="1347107" cy="622527"/>
          </a:xfrm>
          <a:prstGeom prst="rect">
            <a:avLst/>
          </a:prstGeom>
        </p:spPr>
      </p:pic>
      <p:pic>
        <p:nvPicPr>
          <p:cNvPr id="13" name="Picture 33" descr="Cytokinetics | Clinical Trials | ALS | Heart Failure | SMA">
            <a:extLst>
              <a:ext uri="{FF2B5EF4-FFF2-40B4-BE49-F238E27FC236}">
                <a16:creationId xmlns:a16="http://schemas.microsoft.com/office/drawing/2014/main" id="{DE21BAB0-A822-4614-BF45-68748851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b="16629"/>
          <a:stretch>
            <a:fillRect/>
          </a:stretch>
        </p:blipFill>
        <p:spPr bwMode="auto">
          <a:xfrm>
            <a:off x="10651332" y="40460"/>
            <a:ext cx="1505290" cy="98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421F230-98E1-4C92-8433-B6760A78EC1B}"/>
              </a:ext>
            </a:extLst>
          </p:cNvPr>
          <p:cNvSpPr txBox="1">
            <a:spLocks/>
          </p:cNvSpPr>
          <p:nvPr/>
        </p:nvSpPr>
        <p:spPr>
          <a:xfrm>
            <a:off x="11582400" y="6368143"/>
            <a:ext cx="470807" cy="359381"/>
          </a:xfrm>
          <a:prstGeom prst="rect">
            <a:avLst/>
          </a:prstGeom>
        </p:spPr>
        <p:txBody>
          <a:bodyPr vert="horz" lIns="97971" tIns="48986" rIns="97971" bIns="48986" rtlCol="0" anchor="ctr"/>
          <a:lstStyle>
            <a:defPPr>
              <a:defRPr lang="en-US"/>
            </a:defPPr>
            <a:lvl1pPr algn="ctr" defTabSz="620713" rtl="0" eaLnBrk="0" fontAlgn="base" hangingPunct="0">
              <a:spcBef>
                <a:spcPct val="0"/>
              </a:spcBef>
              <a:spcAft>
                <a:spcPct val="0"/>
              </a:spcAft>
              <a:defRPr sz="700" b="0" i="0" kern="1200">
                <a:solidFill>
                  <a:srgbClr val="8A8B8A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09563" indent="147638" algn="l" defTabSz="62071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20713" indent="293688" algn="l" defTabSz="62071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31863" indent="439738" algn="l" defTabSz="62071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43013" indent="585788" algn="l" defTabSz="62071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01CD3B2E-BC1C-6C4D-9D91-A67B950EE325}" type="slidenum">
              <a:rPr lang="en-US" sz="750">
                <a:latin typeface="Calibri" panose="020F0502020204030204" pitchFamily="34" charset="0"/>
              </a:rPr>
              <a:pPr/>
              <a:t>2</a:t>
            </a:fld>
            <a:endParaRPr lang="en-US" sz="750" dirty="0">
              <a:latin typeface="Calibri" panose="020F0502020204030204" pitchFamily="34" charset="0"/>
            </a:endParaRPr>
          </a:p>
        </p:txBody>
      </p:sp>
      <p:pic>
        <p:nvPicPr>
          <p:cNvPr id="12" name="Picture 11" descr="SFVA.jpeg">
            <a:extLst>
              <a:ext uri="{FF2B5EF4-FFF2-40B4-BE49-F238E27FC236}">
                <a16:creationId xmlns:a16="http://schemas.microsoft.com/office/drawing/2014/main" id="{43A09B91-BCA8-B64C-A8D0-33F3B911E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" y="4647221"/>
            <a:ext cx="1653286" cy="1024471"/>
          </a:xfrm>
          <a:prstGeom prst="rect">
            <a:avLst/>
          </a:prstGeom>
        </p:spPr>
      </p:pic>
      <p:pic>
        <p:nvPicPr>
          <p:cNvPr id="15" name="Picture 14" descr="UCSF_sig_navy_RGB.png">
            <a:extLst>
              <a:ext uri="{FF2B5EF4-FFF2-40B4-BE49-F238E27FC236}">
                <a16:creationId xmlns:a16="http://schemas.microsoft.com/office/drawing/2014/main" id="{2AA78823-6FCC-2645-8261-FC40CAC98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93" y="4647221"/>
            <a:ext cx="1347107" cy="8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FVAMC"/>
          <p:cNvPicPr>
            <a:picLocks noChangeAspect="1" noChangeArrowheads="1"/>
          </p:cNvPicPr>
          <p:nvPr/>
        </p:nvPicPr>
        <p:blipFill rotWithShape="1">
          <a:blip r:embed="rId3"/>
          <a:srcRect t="-1" b="8828"/>
          <a:stretch/>
        </p:blipFill>
        <p:spPr bwMode="auto">
          <a:xfrm>
            <a:off x="0" y="1"/>
            <a:ext cx="12192000" cy="560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6562" y="2657277"/>
            <a:ext cx="79291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 Francisco Veterans Affairs Medical Center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1364" y="168436"/>
            <a:ext cx="4459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6817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EF2FD-DAFB-48F2-8807-32A69416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86ED29-5972-403E-93BD-91EBF84F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406"/>
            <a:ext cx="10515600" cy="4905375"/>
          </a:xfrm>
        </p:spPr>
        <p:txBody>
          <a:bodyPr vert="horz" lIns="97971" tIns="48986" rIns="97971" bIns="48986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Omecamtiv</a:t>
            </a:r>
            <a:r>
              <a:rPr lang="en-US" sz="2400" dirty="0"/>
              <a:t> mecarbil (OM)</a:t>
            </a:r>
            <a:r>
              <a:rPr lang="en-US" sz="2400" baseline="30000" dirty="0"/>
              <a:t>1</a:t>
            </a:r>
            <a:r>
              <a:rPr lang="en-US" sz="2400" dirty="0"/>
              <a:t> is a novel, selective cardiac myosin activator ("myotrope”</a:t>
            </a:r>
            <a:r>
              <a:rPr lang="en-US" sz="2400" baseline="30000" dirty="0"/>
              <a:t>2</a:t>
            </a:r>
            <a:r>
              <a:rPr lang="en-US" sz="2400" dirty="0"/>
              <a:t>) that improves </a:t>
            </a:r>
            <a:r>
              <a:rPr lang="en-US" sz="2400" dirty="0">
                <a:solidFill>
                  <a:srgbClr val="000000"/>
                </a:solidFill>
              </a:rPr>
              <a:t>cardiac</a:t>
            </a:r>
            <a:r>
              <a:rPr lang="en-US" sz="2400" dirty="0"/>
              <a:t> structure/function and decreases heart rate and NT-proBNP in patients with Heart Failure and reduced Ejection Fraction (</a:t>
            </a:r>
            <a:r>
              <a:rPr lang="en-US" sz="2400" dirty="0" err="1"/>
              <a:t>HFrEF</a:t>
            </a:r>
            <a:r>
              <a:rPr lang="en-US" sz="2400" dirty="0"/>
              <a:t>)</a:t>
            </a:r>
            <a:r>
              <a:rPr lang="en-US" sz="2400" baseline="30000" dirty="0"/>
              <a:t>3,4</a:t>
            </a:r>
            <a:r>
              <a:rPr lang="en-US" sz="24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 the GALACTIC-HF trial,</a:t>
            </a:r>
            <a:r>
              <a:rPr lang="en-US" sz="2400" baseline="30000" dirty="0"/>
              <a:t>5</a:t>
            </a:r>
            <a:r>
              <a:rPr lang="en-US" sz="2400" dirty="0"/>
              <a:t> omecamtiv mecarbil improved the primary endpoint of heart failure events or cardiovascular death in patients with Heart Failure and reduced Ejection Fraction (EF ≤35%)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Analysis Question: Does the baseline Ejection Fraction (EF) modify the treatment effect of omecamtiv mecarbil?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E7A54-A683-4250-AC6A-294A5E1736D3}"/>
              </a:ext>
            </a:extLst>
          </p:cNvPr>
          <p:cNvSpPr txBox="1"/>
          <p:nvPr/>
        </p:nvSpPr>
        <p:spPr>
          <a:xfrm>
            <a:off x="1889795" y="5260135"/>
            <a:ext cx="8412410" cy="83759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7971" tIns="48986" rIns="97971" bIns="489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aseline="30000" dirty="0">
                <a:latin typeface="Calibri"/>
                <a:cs typeface="Calibri"/>
              </a:rPr>
              <a:t>1</a:t>
            </a:r>
            <a:r>
              <a:rPr lang="en-US" sz="1600" dirty="0">
                <a:latin typeface="Calibri" panose="020F0502020204030204" pitchFamily="34" charset="0"/>
              </a:rPr>
              <a:t>Malik FI, </a:t>
            </a:r>
            <a:r>
              <a:rPr lang="en-US" sz="1600" i="1" dirty="0">
                <a:latin typeface="Calibri" panose="020F0502020204030204" pitchFamily="34" charset="0"/>
              </a:rPr>
              <a:t>et al. Science </a:t>
            </a:r>
            <a:r>
              <a:rPr lang="en-US" sz="1600" dirty="0">
                <a:latin typeface="Calibri" panose="020F0502020204030204" pitchFamily="34" charset="0"/>
              </a:rPr>
              <a:t>2011;331:1439</a:t>
            </a:r>
            <a:r>
              <a:rPr lang="en-US" sz="1600" dirty="0">
                <a:latin typeface="Calibri"/>
                <a:cs typeface="Calibri"/>
              </a:rPr>
              <a:t>–</a:t>
            </a:r>
            <a:r>
              <a:rPr lang="en-US" sz="1600" dirty="0">
                <a:latin typeface="Calibri" panose="020F0502020204030204" pitchFamily="34" charset="0"/>
              </a:rPr>
              <a:t>43; </a:t>
            </a:r>
            <a:r>
              <a:rPr lang="en-US" sz="1600" baseline="30000" dirty="0">
                <a:latin typeface="Calibri" panose="020F0502020204030204" pitchFamily="34" charset="0"/>
              </a:rPr>
              <a:t>2</a:t>
            </a:r>
            <a:r>
              <a:rPr lang="en-US" sz="1600" dirty="0">
                <a:latin typeface="Calibri" panose="020F0502020204030204" pitchFamily="34" charset="0"/>
              </a:rPr>
              <a:t>Psotka MA, </a:t>
            </a:r>
            <a:r>
              <a:rPr lang="en-US" sz="1600" i="1" dirty="0">
                <a:latin typeface="Calibri" panose="020F0502020204030204" pitchFamily="34" charset="0"/>
              </a:rPr>
              <a:t>et al. J Am Coll </a:t>
            </a:r>
            <a:r>
              <a:rPr lang="en-US" sz="1600" i="1" dirty="0" err="1">
                <a:latin typeface="Calibri" panose="020F0502020204030204" pitchFamily="34" charset="0"/>
              </a:rPr>
              <a:t>Cardiol</a:t>
            </a:r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2019;73:2345‒53;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baseline="30000" dirty="0">
                <a:latin typeface="Calibri" panose="020F0502020204030204" pitchFamily="34" charset="0"/>
              </a:rPr>
              <a:t>3</a:t>
            </a:r>
            <a:r>
              <a:rPr lang="en-US" sz="1600" dirty="0">
                <a:latin typeface="Calibri"/>
                <a:cs typeface="Calibri"/>
              </a:rPr>
              <a:t>Teerlink JR, </a:t>
            </a:r>
            <a:r>
              <a:rPr lang="en-US" sz="1600" i="1" dirty="0">
                <a:latin typeface="Calibri"/>
                <a:cs typeface="Calibri"/>
              </a:rPr>
              <a:t>et al. Lancet</a:t>
            </a:r>
            <a:r>
              <a:rPr lang="en-US" sz="1600" dirty="0">
                <a:latin typeface="Calibri"/>
                <a:cs typeface="Calibri"/>
              </a:rPr>
              <a:t> 2016;388:2895–2903; </a:t>
            </a:r>
            <a:r>
              <a:rPr lang="en-US" sz="1600" baseline="30000" dirty="0">
                <a:latin typeface="Calibri"/>
                <a:cs typeface="Calibri"/>
              </a:rPr>
              <a:t>4</a:t>
            </a:r>
            <a:r>
              <a:rPr lang="en-US" sz="1600" dirty="0">
                <a:latin typeface="Calibri"/>
                <a:cs typeface="Calibri"/>
              </a:rPr>
              <a:t>Teerlink JR, </a:t>
            </a:r>
            <a:r>
              <a:rPr lang="en-US" sz="1600" i="1" dirty="0">
                <a:latin typeface="Calibri"/>
                <a:cs typeface="Calibri"/>
              </a:rPr>
              <a:t>et al. </a:t>
            </a:r>
            <a:r>
              <a:rPr lang="en-US" sz="1600" i="1" dirty="0">
                <a:latin typeface="Calibri" panose="020F0502020204030204" pitchFamily="34" charset="0"/>
              </a:rPr>
              <a:t>JACC Heart Fail </a:t>
            </a:r>
            <a:r>
              <a:rPr lang="en-US" sz="1600" dirty="0">
                <a:latin typeface="Calibri" panose="020F0502020204030204" pitchFamily="34" charset="0"/>
              </a:rPr>
              <a:t>2020;8:329</a:t>
            </a:r>
            <a:r>
              <a:rPr lang="en-US" sz="1600" dirty="0">
                <a:latin typeface="Calibri"/>
                <a:cs typeface="Calibri"/>
              </a:rPr>
              <a:t>–</a:t>
            </a:r>
            <a:r>
              <a:rPr lang="en-US" sz="1600" dirty="0">
                <a:latin typeface="Calibri" panose="020F0502020204030204" pitchFamily="34" charset="0"/>
              </a:rPr>
              <a:t>40;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baseline="30000" dirty="0">
                <a:latin typeface="Calibri" panose="020F0502020204030204" pitchFamily="34" charset="0"/>
              </a:rPr>
              <a:t>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Teerlink JR,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et al. N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2021;384:105-116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3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6C689388-BC0D-4667-95E5-833369C24ADD}"/>
              </a:ext>
            </a:extLst>
          </p:cNvPr>
          <p:cNvSpPr txBox="1"/>
          <p:nvPr/>
        </p:nvSpPr>
        <p:spPr>
          <a:xfrm>
            <a:off x="189872" y="5534570"/>
            <a:ext cx="10245244" cy="395611"/>
          </a:xfrm>
          <a:prstGeom prst="rect">
            <a:avLst/>
          </a:prstGeom>
          <a:solidFill>
            <a:schemeClr val="bg1"/>
          </a:solidFill>
        </p:spPr>
        <p:txBody>
          <a:bodyPr wrap="square" lIns="97972" tIns="48985" rIns="97972" bIns="48985" rtlCol="0" anchor="t">
            <a:spAutoFit/>
          </a:bodyPr>
          <a:lstStyle/>
          <a:p>
            <a:pPr algn="ctr"/>
            <a:r>
              <a:rPr lang="en-US" sz="1928" dirty="0">
                <a:latin typeface="Calibri"/>
                <a:cs typeface="Calibri"/>
              </a:rPr>
              <a:t>Multicenter, international, randomized, double-blind, placebo-controlled, event-driven Phase 3 study</a:t>
            </a:r>
            <a:endParaRPr lang="en-US" sz="1928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43900D-1B9E-B140-9E89-49730FDFEB7C}"/>
              </a:ext>
            </a:extLst>
          </p:cNvPr>
          <p:cNvGrpSpPr/>
          <p:nvPr/>
        </p:nvGrpSpPr>
        <p:grpSpPr>
          <a:xfrm>
            <a:off x="333627" y="1656826"/>
            <a:ext cx="11395731" cy="3966758"/>
            <a:chOff x="235185" y="1556205"/>
            <a:chExt cx="10636015" cy="3702308"/>
          </a:xfrm>
        </p:grpSpPr>
        <p:grpSp>
          <p:nvGrpSpPr>
            <p:cNvPr id="9" name="Group 38">
              <a:extLst>
                <a:ext uri="{FF2B5EF4-FFF2-40B4-BE49-F238E27FC236}">
                  <a16:creationId xmlns:a16="http://schemas.microsoft.com/office/drawing/2014/main" id="{74423E76-4B9F-46C3-AAD0-C780964B3C5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0065752" y="1952762"/>
              <a:ext cx="345963" cy="1566378"/>
              <a:chOff x="7683693" y="187248"/>
              <a:chExt cx="233388" cy="1020234"/>
            </a:xfrm>
          </p:grpSpPr>
          <p:cxnSp>
            <p:nvCxnSpPr>
              <p:cNvPr id="50" name="Elbow Connector 46">
                <a:extLst>
                  <a:ext uri="{FF2B5EF4-FFF2-40B4-BE49-F238E27FC236}">
                    <a16:creationId xmlns:a16="http://schemas.microsoft.com/office/drawing/2014/main" id="{3E8D6B9F-D750-4CFB-BDE7-5AD6C6E834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683699" y="187248"/>
                <a:ext cx="233382" cy="510118"/>
              </a:xfrm>
              <a:prstGeom prst="bentConnector3">
                <a:avLst>
                  <a:gd name="adj1" fmla="val 50000"/>
                </a:avLst>
              </a:prstGeom>
              <a:noFill/>
              <a:ln w="19050" algn="ctr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Elbow Connector 47">
                <a:extLst>
                  <a:ext uri="{FF2B5EF4-FFF2-40B4-BE49-F238E27FC236}">
                    <a16:creationId xmlns:a16="http://schemas.microsoft.com/office/drawing/2014/main" id="{EA24B650-BA37-4479-BE4B-D95E6BED27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683693" y="697366"/>
                <a:ext cx="233382" cy="510116"/>
              </a:xfrm>
              <a:prstGeom prst="bentConnector3">
                <a:avLst>
                  <a:gd name="adj1" fmla="val 50000"/>
                </a:avLst>
              </a:prstGeom>
              <a:noFill/>
              <a:ln w="19050" algn="ctr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215C8A8-2AB9-4771-9F6D-B37168AC0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85" y="1556205"/>
              <a:ext cx="2738000" cy="37023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txBody>
            <a:bodyPr lIns="65315" rIns="65315" anchor="ctr"/>
            <a:lstStyle/>
            <a:p>
              <a:pPr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Screening:</a:t>
              </a: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Chronic HF, NYHA II-IV</a:t>
              </a: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LVEF ≤35%</a:t>
              </a: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Elevated BNP/ </a:t>
              </a: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NTproBNP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Managed with Standard HF therapies </a:t>
              </a: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Currently hospitalized for HF (Inpatients)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OR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Urgent ED visit or hospitalization for HF within 1 year prior to screening (Outpatients) </a:t>
              </a:r>
            </a:p>
            <a:p>
              <a:pPr marL="180975" indent="-107950" defTabSz="979725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SBP ≥85 mmHg; </a:t>
              </a:r>
              <a:b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eGFR ≥20 mL/min/1.73m</a:t>
              </a:r>
              <a:r>
                <a:rPr lang="en-US" sz="1600" baseline="3000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DF41A34D-48D0-4346-ACF6-266D5357A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4685" y="1872745"/>
              <a:ext cx="1557971" cy="18104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txBody>
            <a:bodyPr lIns="52252" rIns="52252" anchor="ctr"/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Randomization (1:1)</a:t>
              </a:r>
            </a:p>
            <a:p>
              <a:pPr algn="ctr">
                <a:lnSpc>
                  <a:spcPct val="95000"/>
                </a:lnSpc>
                <a:spcBef>
                  <a:spcPts val="643"/>
                </a:spcBef>
                <a:tabLst>
                  <a:tab pos="3485506" algn="l"/>
                </a:tabLst>
                <a:defRPr/>
              </a:pPr>
              <a:r>
                <a:rPr lang="en-US" sz="1500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Stratification</a:t>
              </a:r>
              <a:endParaRPr lang="en-US" sz="1500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  <a:p>
              <a:pPr marL="437134" indent="-122465">
                <a:lnSpc>
                  <a:spcPct val="95000"/>
                </a:lnSpc>
                <a:buFontTx/>
                <a:buChar char="–"/>
                <a:tabLst>
                  <a:tab pos="3485166" algn="l"/>
                </a:tabLst>
                <a:defRPr/>
              </a:pPr>
              <a:r>
                <a:rPr lang="en-US" sz="1393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Inpatient or outpatient</a:t>
              </a:r>
              <a:endParaRPr lang="en-US" sz="1393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  <a:p>
              <a:pPr marL="437134" indent="-122465">
                <a:lnSpc>
                  <a:spcPct val="95000"/>
                </a:lnSpc>
                <a:buFontTx/>
                <a:buChar char="–"/>
                <a:tabLst>
                  <a:tab pos="3485166" algn="l"/>
                </a:tabLst>
                <a:defRPr/>
              </a:pPr>
              <a:r>
                <a:rPr lang="en-US" sz="1393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Region</a:t>
              </a:r>
              <a:endParaRPr lang="en-US" sz="1393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754EADA9-215E-4E1C-B169-1988D16D5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539" y="1578770"/>
              <a:ext cx="5029762" cy="1061660"/>
            </a:xfrm>
            <a:prstGeom prst="rect">
              <a:avLst/>
            </a:prstGeom>
            <a:solidFill>
              <a:srgbClr val="531F54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txBody>
            <a:bodyPr anchor="ctr"/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IN" sz="1715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Omecamtiv Mecarbil + Standard HF Therapy </a:t>
              </a:r>
            </a:p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IN" sz="1393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Starting dose: 25 mg PO BID; Pharmacokinetic-guided dose selection</a:t>
              </a:r>
            </a:p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IN" sz="1393" kern="0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(25, 37.5 or 50 mg PO BID)</a:t>
              </a:r>
              <a:endParaRPr lang="en-US" sz="1393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0458D43-E6CC-40C9-A08A-3DBCBF12D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539" y="2848688"/>
              <a:ext cx="5029762" cy="1011565"/>
            </a:xfrm>
            <a:prstGeom prst="rect">
              <a:avLst/>
            </a:prstGeom>
            <a:solidFill>
              <a:srgbClr val="BD982E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txBody>
            <a:bodyPr anchor="ctr"/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715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Placebo + SoC</a:t>
              </a:r>
              <a:endParaRPr lang="en-US" sz="1715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3911D2A6-F526-42FE-90E1-47AD6EEA2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9830441" y="2547634"/>
              <a:ext cx="1611536" cy="4699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715" dirty="0">
                  <a:solidFill>
                    <a:schemeClr val="bg1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End of Study</a:t>
              </a:r>
              <a:endParaRPr lang="en-US" sz="1715" kern="0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3D25AE-A632-4FE9-86BA-AF48037EF93B}"/>
                </a:ext>
              </a:extLst>
            </p:cNvPr>
            <p:cNvCxnSpPr/>
            <p:nvPr/>
          </p:nvCxnSpPr>
          <p:spPr bwMode="auto">
            <a:xfrm>
              <a:off x="5155050" y="4043837"/>
              <a:ext cx="5158278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</p:cxnSp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38D096F1-C9C2-4B87-9F28-90E3D944FA0D}"/>
                </a:ext>
              </a:extLst>
            </p:cNvPr>
            <p:cNvSpPr/>
            <p:nvPr/>
          </p:nvSpPr>
          <p:spPr bwMode="auto">
            <a:xfrm>
              <a:off x="5126539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49EABAC0-0B73-4167-B5E9-887DD51DA52A}"/>
                </a:ext>
              </a:extLst>
            </p:cNvPr>
            <p:cNvSpPr/>
            <p:nvPr/>
          </p:nvSpPr>
          <p:spPr bwMode="auto">
            <a:xfrm>
              <a:off x="5454666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44842D41-0DF1-4EBF-9249-CE14B2AAC9D3}"/>
                </a:ext>
              </a:extLst>
            </p:cNvPr>
            <p:cNvSpPr/>
            <p:nvPr/>
          </p:nvSpPr>
          <p:spPr bwMode="auto">
            <a:xfrm>
              <a:off x="5830934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0BBC0C1B-2436-47FF-AC30-40F03869DE5B}"/>
                </a:ext>
              </a:extLst>
            </p:cNvPr>
            <p:cNvSpPr/>
            <p:nvPr/>
          </p:nvSpPr>
          <p:spPr bwMode="auto">
            <a:xfrm>
              <a:off x="6224379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DF1CF713-05F7-47F5-9DCE-6C7B65B3B4E4}"/>
                </a:ext>
              </a:extLst>
            </p:cNvPr>
            <p:cNvSpPr/>
            <p:nvPr/>
          </p:nvSpPr>
          <p:spPr bwMode="auto">
            <a:xfrm>
              <a:off x="6641240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F298BE76-4D0F-43C3-8684-DD3EA3E4791F}"/>
                </a:ext>
              </a:extLst>
            </p:cNvPr>
            <p:cNvSpPr/>
            <p:nvPr/>
          </p:nvSpPr>
          <p:spPr bwMode="auto">
            <a:xfrm>
              <a:off x="7034683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07E830EF-38B9-4B59-AF79-85CD9F3B3B79}"/>
                </a:ext>
              </a:extLst>
            </p:cNvPr>
            <p:cNvSpPr/>
            <p:nvPr/>
          </p:nvSpPr>
          <p:spPr bwMode="auto">
            <a:xfrm>
              <a:off x="7651390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F29C0A9B-0EFA-4306-BA2F-2B0D77D8AB8B}"/>
                </a:ext>
              </a:extLst>
            </p:cNvPr>
            <p:cNvSpPr/>
            <p:nvPr/>
          </p:nvSpPr>
          <p:spPr bwMode="auto">
            <a:xfrm>
              <a:off x="8282147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1C0958CD-33EB-4B62-A7C5-73F0A080E03E}"/>
                </a:ext>
              </a:extLst>
            </p:cNvPr>
            <p:cNvSpPr/>
            <p:nvPr/>
          </p:nvSpPr>
          <p:spPr bwMode="auto">
            <a:xfrm>
              <a:off x="8858260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4E6659C0-0D0A-4595-A7EC-F7BBBA436A08}"/>
                </a:ext>
              </a:extLst>
            </p:cNvPr>
            <p:cNvSpPr/>
            <p:nvPr/>
          </p:nvSpPr>
          <p:spPr bwMode="auto">
            <a:xfrm>
              <a:off x="9429688" y="4026551"/>
              <a:ext cx="56877" cy="162678"/>
            </a:xfrm>
            <a:prstGeom prst="flowChartProcess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72"/>
                </a:spcAft>
                <a:defRPr/>
              </a:pPr>
              <a:r>
                <a:rPr lang="en-US" sz="1715" kern="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endParaRPr lang="en-US" sz="1715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CEA126-B7AF-4A5C-B02D-D8445F32C469}"/>
                </a:ext>
              </a:extLst>
            </p:cNvPr>
            <p:cNvSpPr/>
            <p:nvPr/>
          </p:nvSpPr>
          <p:spPr bwMode="auto">
            <a:xfrm>
              <a:off x="5046102" y="4207358"/>
              <a:ext cx="201979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D1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85C0FC-84BA-494D-AC2F-8F76ED4D3AC1}"/>
                </a:ext>
              </a:extLst>
            </p:cNvPr>
            <p:cNvSpPr/>
            <p:nvPr/>
          </p:nvSpPr>
          <p:spPr bwMode="auto">
            <a:xfrm>
              <a:off x="5381298" y="4207358"/>
              <a:ext cx="251350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W2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796F5E-2DC1-4778-A84E-66B2C54C972E}"/>
                </a:ext>
              </a:extLst>
            </p:cNvPr>
            <p:cNvSpPr/>
            <p:nvPr/>
          </p:nvSpPr>
          <p:spPr bwMode="auto">
            <a:xfrm>
              <a:off x="5787232" y="4207358"/>
              <a:ext cx="251350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W4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F40C54-7FE5-4646-8633-CEEBEBD9F13A}"/>
                </a:ext>
              </a:extLst>
            </p:cNvPr>
            <p:cNvSpPr/>
            <p:nvPr/>
          </p:nvSpPr>
          <p:spPr bwMode="auto">
            <a:xfrm>
              <a:off x="6154130" y="4207358"/>
              <a:ext cx="251350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W6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B1AD65-8C47-4053-9BFB-98F07433941D}"/>
                </a:ext>
              </a:extLst>
            </p:cNvPr>
            <p:cNvSpPr/>
            <p:nvPr/>
          </p:nvSpPr>
          <p:spPr bwMode="auto">
            <a:xfrm>
              <a:off x="6560061" y="4207358"/>
              <a:ext cx="251350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W8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800A77-C009-4FA6-9781-95280BDDC17D}"/>
                </a:ext>
              </a:extLst>
            </p:cNvPr>
            <p:cNvSpPr/>
            <p:nvPr/>
          </p:nvSpPr>
          <p:spPr bwMode="auto">
            <a:xfrm>
              <a:off x="6927386" y="4207358"/>
              <a:ext cx="342615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W12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3AADD9-C8DC-41C3-9C60-D86673859C3C}"/>
                </a:ext>
              </a:extLst>
            </p:cNvPr>
            <p:cNvSpPr/>
            <p:nvPr/>
          </p:nvSpPr>
          <p:spPr bwMode="auto">
            <a:xfrm>
              <a:off x="7526139" y="4207358"/>
              <a:ext cx="342615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W24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39F211E-5008-4AE7-B16C-8953B2638245}"/>
                </a:ext>
              </a:extLst>
            </p:cNvPr>
            <p:cNvSpPr/>
            <p:nvPr/>
          </p:nvSpPr>
          <p:spPr bwMode="auto">
            <a:xfrm>
              <a:off x="8170168" y="4207358"/>
              <a:ext cx="342615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W36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2A7E96-EB7F-421B-8F6B-803F9682B608}"/>
                </a:ext>
              </a:extLst>
            </p:cNvPr>
            <p:cNvSpPr/>
            <p:nvPr/>
          </p:nvSpPr>
          <p:spPr bwMode="auto">
            <a:xfrm>
              <a:off x="8740822" y="4207358"/>
              <a:ext cx="342615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W48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7FFCA6-4BD0-4DFE-BE2C-646EA39E88B1}"/>
                </a:ext>
              </a:extLst>
            </p:cNvPr>
            <p:cNvSpPr/>
            <p:nvPr/>
          </p:nvSpPr>
          <p:spPr bwMode="auto">
            <a:xfrm>
              <a:off x="9261020" y="4207358"/>
              <a:ext cx="463802" cy="2046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3485506" algn="l"/>
                </a:tabLst>
                <a:defRPr/>
              </a:pPr>
              <a:r>
                <a:rPr lang="en-US" sz="1500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Q16W</a:t>
              </a:r>
              <a:endParaRPr lang="en-US" sz="1500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grpSp>
          <p:nvGrpSpPr>
            <p:cNvPr id="40" name="Group 69">
              <a:extLst>
                <a:ext uri="{FF2B5EF4-FFF2-40B4-BE49-F238E27FC236}">
                  <a16:creationId xmlns:a16="http://schemas.microsoft.com/office/drawing/2014/main" id="{C5E69C37-30E1-4FF0-B671-D030630CD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1306" y="3952758"/>
              <a:ext cx="229952" cy="213716"/>
              <a:chOff x="5431269" y="1299141"/>
              <a:chExt cx="155128" cy="139200"/>
            </a:xfrm>
          </p:grpSpPr>
          <p:cxnSp>
            <p:nvCxnSpPr>
              <p:cNvPr id="47" name="Straight Connector 76">
                <a:extLst>
                  <a:ext uri="{FF2B5EF4-FFF2-40B4-BE49-F238E27FC236}">
                    <a16:creationId xmlns:a16="http://schemas.microsoft.com/office/drawing/2014/main" id="{C1518BAA-E4A3-4636-8CDF-AE7EE9B445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459469" y="1300637"/>
                <a:ext cx="103419" cy="129173"/>
              </a:xfrm>
              <a:prstGeom prst="line">
                <a:avLst/>
              </a:prstGeom>
              <a:noFill/>
              <a:ln w="381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EDD998C-CFAF-4260-A707-00605732789B}"/>
                  </a:ext>
                </a:extLst>
              </p:cNvPr>
              <p:cNvCxnSpPr/>
              <p:nvPr/>
            </p:nvCxnSpPr>
            <p:spPr>
              <a:xfrm flipH="1">
                <a:off x="5431269" y="1299141"/>
                <a:ext cx="103419" cy="129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EA14158-3E2F-4814-AB0D-264FA816E16C}"/>
                  </a:ext>
                </a:extLst>
              </p:cNvPr>
              <p:cNvCxnSpPr/>
              <p:nvPr/>
            </p:nvCxnSpPr>
            <p:spPr>
              <a:xfrm flipH="1">
                <a:off x="5482978" y="1309168"/>
                <a:ext cx="103419" cy="129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</a:sp3d>
            </p:spPr>
          </p:cxnSp>
        </p:grpSp>
        <p:sp>
          <p:nvSpPr>
            <p:cNvPr id="41" name="Text Box 36">
              <a:extLst>
                <a:ext uri="{FF2B5EF4-FFF2-40B4-BE49-F238E27FC236}">
                  <a16:creationId xmlns:a16="http://schemas.microsoft.com/office/drawing/2014/main" id="{75A359CC-C9D1-418D-B645-64C062BDE69D}"/>
                </a:ext>
              </a:extLst>
            </p:cNvPr>
            <p:cNvSpPr txBox="1"/>
            <p:nvPr/>
          </p:nvSpPr>
          <p:spPr bwMode="auto">
            <a:xfrm>
              <a:off x="4571146" y="4627603"/>
              <a:ext cx="2749060" cy="5538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928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Pharmacokinetic assessment </a:t>
              </a:r>
              <a:br>
                <a:rPr lang="en-US" sz="1928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</a:br>
              <a:r>
                <a:rPr lang="en-US" sz="1928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for dose adjustment</a:t>
              </a:r>
              <a:endParaRPr lang="en-US" sz="1928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cxnSp>
          <p:nvCxnSpPr>
            <p:cNvPr id="43" name="Straight Arrow Connector 72">
              <a:extLst>
                <a:ext uri="{FF2B5EF4-FFF2-40B4-BE49-F238E27FC236}">
                  <a16:creationId xmlns:a16="http://schemas.microsoft.com/office/drawing/2014/main" id="{C4217C21-AF53-41AE-BA3A-EFABA60B1C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44037" y="2776405"/>
              <a:ext cx="248659" cy="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Elbow Connector 40">
              <a:extLst>
                <a:ext uri="{FF2B5EF4-FFF2-40B4-BE49-F238E27FC236}">
                  <a16:creationId xmlns:a16="http://schemas.microsoft.com/office/drawing/2014/main" id="{071DF203-3941-4887-AC29-14EA0F8B1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42665" y="1952760"/>
              <a:ext cx="345954" cy="783188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Elbow Connector 41">
              <a:extLst>
                <a:ext uri="{FF2B5EF4-FFF2-40B4-BE49-F238E27FC236}">
                  <a16:creationId xmlns:a16="http://schemas.microsoft.com/office/drawing/2014/main" id="{6CC28068-A507-4960-A349-07FC8ADEC3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42660" y="2735950"/>
              <a:ext cx="345954" cy="783188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42">
              <a:extLst>
                <a:ext uri="{FF2B5EF4-FFF2-40B4-BE49-F238E27FC236}">
                  <a16:creationId xmlns:a16="http://schemas.microsoft.com/office/drawing/2014/main" id="{C6B90838-4E88-4BE2-8525-FFB25D6DBEA9}"/>
                </a:ext>
              </a:extLst>
            </p:cNvPr>
            <p:cNvSpPr txBox="1"/>
            <p:nvPr/>
          </p:nvSpPr>
          <p:spPr bwMode="auto">
            <a:xfrm>
              <a:off x="3723539" y="4166473"/>
              <a:ext cx="957527" cy="2463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715" dirty="0">
                  <a:latin typeface="Calibri" panose="020F0502020204030204" pitchFamily="34" charset="0"/>
                  <a:ea typeface="MS Mincho" panose="02020609040205080304" pitchFamily="49" charset="-128"/>
                  <a:cs typeface="Calibri" panose="020F0502020204030204" pitchFamily="34" charset="0"/>
                </a:rPr>
                <a:t>Study Visits</a:t>
              </a:r>
              <a:endParaRPr lang="en-US" sz="1715" kern="0" dirty="0">
                <a:latin typeface="Calibri" panose="020F0502020204030204" pitchFamily="34" charset="0"/>
                <a:ea typeface="MS Mincho" panose="02020609040205080304" pitchFamily="49" charset="-128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876F46D-87F4-493D-A868-C92083636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5619" y="4427082"/>
              <a:ext cx="94831" cy="2764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72EE424-EC19-4A0A-AA30-8C56B91488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9025" y="4434997"/>
              <a:ext cx="79394" cy="2387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7A56F0-B32B-4A84-9E3A-B61D1386654C}"/>
                </a:ext>
              </a:extLst>
            </p:cNvPr>
            <p:cNvCxnSpPr/>
            <p:nvPr/>
          </p:nvCxnSpPr>
          <p:spPr bwMode="auto">
            <a:xfrm flipH="1">
              <a:off x="9091064" y="3942736"/>
              <a:ext cx="153301" cy="19832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866133-E201-4466-A697-871873D660C8}"/>
                </a:ext>
              </a:extLst>
            </p:cNvPr>
            <p:cNvCxnSpPr/>
            <p:nvPr/>
          </p:nvCxnSpPr>
          <p:spPr bwMode="auto">
            <a:xfrm flipH="1">
              <a:off x="9167715" y="3958131"/>
              <a:ext cx="153301" cy="19832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p:spPr>
        </p:cxnSp>
        <p:cxnSp>
          <p:nvCxnSpPr>
            <p:cNvPr id="57" name="Straight Connector 76">
              <a:extLst>
                <a:ext uri="{FF2B5EF4-FFF2-40B4-BE49-F238E27FC236}">
                  <a16:creationId xmlns:a16="http://schemas.microsoft.com/office/drawing/2014/main" id="{B5AD038D-40A5-42DC-8BC9-2917605FB3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35481" y="3942736"/>
              <a:ext cx="153301" cy="198321"/>
            </a:xfrm>
            <a:prstGeom prst="line">
              <a:avLst/>
            </a:prstGeom>
            <a:noFill/>
            <a:ln w="38100" algn="ctr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40D7E98-53F0-E443-A827-836FFD71B280}"/>
              </a:ext>
            </a:extLst>
          </p:cNvPr>
          <p:cNvSpPr/>
          <p:nvPr/>
        </p:nvSpPr>
        <p:spPr>
          <a:xfrm>
            <a:off x="7334587" y="6284153"/>
            <a:ext cx="47750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err="1">
                <a:latin typeface="Calibri"/>
                <a:cs typeface="Calibri"/>
              </a:rPr>
              <a:t>Teerlink</a:t>
            </a:r>
            <a:r>
              <a:rPr lang="en-US" dirty="0">
                <a:latin typeface="Calibri"/>
                <a:cs typeface="Calibri"/>
              </a:rPr>
              <a:t> JR, et al. </a:t>
            </a:r>
            <a:r>
              <a:rPr lang="en-US" i="1" dirty="0">
                <a:latin typeface="Calibri"/>
                <a:cs typeface="Calibri"/>
              </a:rPr>
              <a:t>JACC Heart Fail </a:t>
            </a:r>
            <a:r>
              <a:rPr lang="en-US" dirty="0">
                <a:latin typeface="Calibri"/>
                <a:cs typeface="Calibri"/>
              </a:rPr>
              <a:t>2020;8:329‒40.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7DA10-5D91-4647-A47B-195EF63E1696}"/>
              </a:ext>
            </a:extLst>
          </p:cNvPr>
          <p:cNvSpPr txBox="1"/>
          <p:nvPr/>
        </p:nvSpPr>
        <p:spPr>
          <a:xfrm>
            <a:off x="824401" y="929544"/>
            <a:ext cx="10245243" cy="75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3" dirty="0">
                <a:latin typeface="Calibri" panose="020F0502020204030204" pitchFamily="34" charset="0"/>
              </a:rPr>
              <a:t>Hypothesis: Selectively improving cardiac function with the cardiac myosin activator, omecamtiv mecarbil, will improve clinical outcomes in patients with HFrEF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60105-A20D-354B-A4CC-B359C264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Trial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9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67" dirty="0"/>
              <a:t>Baseline Characteristics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84635-A12E-564D-9DCC-5CA947E347E1}"/>
              </a:ext>
            </a:extLst>
          </p:cNvPr>
          <p:cNvSpPr txBox="1"/>
          <p:nvPr/>
        </p:nvSpPr>
        <p:spPr>
          <a:xfrm>
            <a:off x="3028990" y="5470265"/>
            <a:ext cx="624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Only one patient lost-to-follow-up for vital status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1DE52-496F-5246-8DA9-093F0C0C32CC}"/>
              </a:ext>
            </a:extLst>
          </p:cNvPr>
          <p:cNvSpPr/>
          <p:nvPr/>
        </p:nvSpPr>
        <p:spPr>
          <a:xfrm>
            <a:off x="6680200" y="6311336"/>
            <a:ext cx="525241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/>
              </a:rPr>
              <a:t>Teerlink JR, </a:t>
            </a:r>
            <a:r>
              <a:rPr lang="en-US" i="1" dirty="0">
                <a:latin typeface="Calibri" panose="020F0502020204030204" pitchFamily="34" charset="0"/>
                <a:cs typeface="Calibri"/>
              </a:rPr>
              <a:t>et al. Eur J Heart Fail </a:t>
            </a:r>
            <a:r>
              <a:rPr lang="en-US" dirty="0">
                <a:latin typeface="Calibri" panose="020F0502020204030204" pitchFamily="34" charset="0"/>
              </a:rPr>
              <a:t>2020;22:2160-2171.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AB5E6-5BC7-A04D-8912-F75B78A34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04"/>
          <a:stretch/>
        </p:blipFill>
        <p:spPr>
          <a:xfrm>
            <a:off x="1675002" y="1144588"/>
            <a:ext cx="8957121" cy="43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EF2FD-DAFB-48F2-8807-32A69416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Composite Endpoint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22748FF-C46E-4DE6-A05C-7100EC5FF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86782"/>
              </p:ext>
            </p:extLst>
          </p:nvPr>
        </p:nvGraphicFramePr>
        <p:xfrm>
          <a:off x="438152" y="5045514"/>
          <a:ext cx="9388930" cy="88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341">
                  <a:extLst>
                    <a:ext uri="{9D8B030D-6E8A-4147-A177-3AD203B41FA5}">
                      <a16:colId xmlns:a16="http://schemas.microsoft.com/office/drawing/2014/main" val="4165767705"/>
                    </a:ext>
                  </a:extLst>
                </a:gridCol>
                <a:gridCol w="846295">
                  <a:extLst>
                    <a:ext uri="{9D8B030D-6E8A-4147-A177-3AD203B41FA5}">
                      <a16:colId xmlns:a16="http://schemas.microsoft.com/office/drawing/2014/main" val="1993403257"/>
                    </a:ext>
                  </a:extLst>
                </a:gridCol>
                <a:gridCol w="1184813">
                  <a:extLst>
                    <a:ext uri="{9D8B030D-6E8A-4147-A177-3AD203B41FA5}">
                      <a16:colId xmlns:a16="http://schemas.microsoft.com/office/drawing/2014/main" val="1530943948"/>
                    </a:ext>
                  </a:extLst>
                </a:gridCol>
                <a:gridCol w="986052">
                  <a:extLst>
                    <a:ext uri="{9D8B030D-6E8A-4147-A177-3AD203B41FA5}">
                      <a16:colId xmlns:a16="http://schemas.microsoft.com/office/drawing/2014/main" val="1801259326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578870372"/>
                    </a:ext>
                  </a:extLst>
                </a:gridCol>
                <a:gridCol w="898071">
                  <a:extLst>
                    <a:ext uri="{9D8B030D-6E8A-4147-A177-3AD203B41FA5}">
                      <a16:colId xmlns:a16="http://schemas.microsoft.com/office/drawing/2014/main" val="27152543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62855248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3747957077"/>
                    </a:ext>
                  </a:extLst>
                </a:gridCol>
              </a:tblGrid>
              <a:tr h="310243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 </a:t>
                      </a:r>
                    </a:p>
                  </a:txBody>
                  <a:tcPr marL="97971" marR="48986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4112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3310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2889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2102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1349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647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97971" marR="97971" marT="48986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88621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Omecamtiv</a:t>
                      </a:r>
                      <a:b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mecarbil</a:t>
                      </a:r>
                    </a:p>
                  </a:txBody>
                  <a:tcPr marL="97971" marR="48986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4120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3391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2953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2158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1430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7971" marR="97971" marT="4898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4065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5DA486B-4E10-4EA8-AC94-19AD220B2F5A}"/>
              </a:ext>
            </a:extLst>
          </p:cNvPr>
          <p:cNvSpPr txBox="1"/>
          <p:nvPr/>
        </p:nvSpPr>
        <p:spPr>
          <a:xfrm>
            <a:off x="181553" y="4809833"/>
            <a:ext cx="1805205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Patients at risk,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2494A-ABC2-4C41-ACEF-209D5BC45858}"/>
              </a:ext>
            </a:extLst>
          </p:cNvPr>
          <p:cNvSpPr txBox="1"/>
          <p:nvPr/>
        </p:nvSpPr>
        <p:spPr>
          <a:xfrm>
            <a:off x="4267841" y="4729429"/>
            <a:ext cx="4897363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9" b="1" dirty="0">
                <a:latin typeface="Calibri" panose="020F0502020204030204" pitchFamily="34" charset="0"/>
                <a:cs typeface="Calibri" panose="020F0502020204030204" pitchFamily="34" charset="0"/>
              </a:rPr>
              <a:t>Months (30 days) since randomization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607664-68A9-4645-974A-4ED1F51C976A}"/>
              </a:ext>
            </a:extLst>
          </p:cNvPr>
          <p:cNvSpPr txBox="1"/>
          <p:nvPr/>
        </p:nvSpPr>
        <p:spPr>
          <a:xfrm rot="16200000">
            <a:off x="762028" y="2765053"/>
            <a:ext cx="2845172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9" b="1" dirty="0">
                <a:latin typeface="Calibri" panose="020F0502020204030204" pitchFamily="34" charset="0"/>
                <a:cs typeface="Calibri" panose="020F0502020204030204" pitchFamily="34" charset="0"/>
              </a:rPr>
              <a:t>Cumulative incidence, 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CB14A0-778E-4521-9539-CC930F5D5C5B}"/>
              </a:ext>
            </a:extLst>
          </p:cNvPr>
          <p:cNvSpPr txBox="1"/>
          <p:nvPr/>
        </p:nvSpPr>
        <p:spPr>
          <a:xfrm>
            <a:off x="2728527" y="4467901"/>
            <a:ext cx="275438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3F1541-EBB1-478C-B6D1-45D1C5141517}"/>
              </a:ext>
            </a:extLst>
          </p:cNvPr>
          <p:cNvSpPr txBox="1"/>
          <p:nvPr/>
        </p:nvSpPr>
        <p:spPr>
          <a:xfrm>
            <a:off x="3806211" y="4467901"/>
            <a:ext cx="275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A460CD-EE38-4A00-9805-EFBB1B1EA14A}"/>
              </a:ext>
            </a:extLst>
          </p:cNvPr>
          <p:cNvSpPr txBox="1"/>
          <p:nvPr/>
        </p:nvSpPr>
        <p:spPr>
          <a:xfrm>
            <a:off x="4834910" y="4467901"/>
            <a:ext cx="413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E5A77AD-D935-43E1-87BC-618B62C6EA88}"/>
              </a:ext>
            </a:extLst>
          </p:cNvPr>
          <p:cNvSpPr txBox="1"/>
          <p:nvPr/>
        </p:nvSpPr>
        <p:spPr>
          <a:xfrm>
            <a:off x="5940274" y="4467901"/>
            <a:ext cx="413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721CE2-9917-42B2-8050-AB4E1FA71676}"/>
              </a:ext>
            </a:extLst>
          </p:cNvPr>
          <p:cNvSpPr txBox="1"/>
          <p:nvPr/>
        </p:nvSpPr>
        <p:spPr>
          <a:xfrm>
            <a:off x="7012979" y="4467901"/>
            <a:ext cx="413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C2B902-2C65-4231-BD15-0614880F75FC}"/>
              </a:ext>
            </a:extLst>
          </p:cNvPr>
          <p:cNvSpPr txBox="1"/>
          <p:nvPr/>
        </p:nvSpPr>
        <p:spPr>
          <a:xfrm>
            <a:off x="8100664" y="4467901"/>
            <a:ext cx="413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7BF2DB-9F36-4E20-AA9D-49E59FAD5C22}"/>
              </a:ext>
            </a:extLst>
          </p:cNvPr>
          <p:cNvSpPr txBox="1"/>
          <p:nvPr/>
        </p:nvSpPr>
        <p:spPr>
          <a:xfrm>
            <a:off x="9165205" y="4467901"/>
            <a:ext cx="413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707149-8E3A-406B-9AEF-092068CBDD80}"/>
              </a:ext>
            </a:extLst>
          </p:cNvPr>
          <p:cNvSpPr txBox="1"/>
          <p:nvPr/>
        </p:nvSpPr>
        <p:spPr>
          <a:xfrm>
            <a:off x="2576251" y="1509875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5701A0-1C79-4070-B9F2-0FBB90949F08}"/>
              </a:ext>
            </a:extLst>
          </p:cNvPr>
          <p:cNvSpPr txBox="1"/>
          <p:nvPr/>
        </p:nvSpPr>
        <p:spPr>
          <a:xfrm>
            <a:off x="2571012" y="2078518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6ECD8C8-7B9B-4296-91E4-738B78F25F70}"/>
              </a:ext>
            </a:extLst>
          </p:cNvPr>
          <p:cNvSpPr txBox="1"/>
          <p:nvPr/>
        </p:nvSpPr>
        <p:spPr>
          <a:xfrm>
            <a:off x="2571012" y="2656113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9704EA8-8583-4FCB-A1D1-D85D3361270C}"/>
              </a:ext>
            </a:extLst>
          </p:cNvPr>
          <p:cNvSpPr txBox="1"/>
          <p:nvPr/>
        </p:nvSpPr>
        <p:spPr>
          <a:xfrm>
            <a:off x="2579381" y="3227855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E2D0B2E-3ACB-4288-96C8-8B6961F18681}"/>
              </a:ext>
            </a:extLst>
          </p:cNvPr>
          <p:cNvSpPr txBox="1"/>
          <p:nvPr/>
        </p:nvSpPr>
        <p:spPr>
          <a:xfrm>
            <a:off x="2576328" y="3800658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24B4D6-9855-4EC5-8237-8D99D3238099}"/>
              </a:ext>
            </a:extLst>
          </p:cNvPr>
          <p:cNvSpPr txBox="1"/>
          <p:nvPr/>
        </p:nvSpPr>
        <p:spPr>
          <a:xfrm>
            <a:off x="2571012" y="4382245"/>
            <a:ext cx="244929" cy="263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  0</a:t>
            </a:r>
          </a:p>
        </p:txBody>
      </p:sp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2E945D2B-39E1-4282-848A-C79BC9914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06651"/>
              </p:ext>
            </p:extLst>
          </p:nvPr>
        </p:nvGraphicFramePr>
        <p:xfrm>
          <a:off x="3071416" y="1537070"/>
          <a:ext cx="3523508" cy="78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508">
                  <a:extLst>
                    <a:ext uri="{9D8B030D-6E8A-4147-A177-3AD203B41FA5}">
                      <a16:colId xmlns:a16="http://schemas.microsoft.com/office/drawing/2014/main" val="734580931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Hazard ratio = 0.92 (95% CI, 0.86–0.99)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 = </a:t>
                      </a:r>
                      <a:r>
                        <a:rPr lang="en-US" sz="1500" i="0" dirty="0">
                          <a:solidFill>
                            <a:schemeClr val="tx1"/>
                          </a:solidFill>
                        </a:rPr>
                        <a:t>0.0252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97971" marR="97971" marT="48986" marB="4898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69707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A8728C32-5399-4252-8691-5B409789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" t="12472" b="6864"/>
          <a:stretch/>
        </p:blipFill>
        <p:spPr>
          <a:xfrm>
            <a:off x="2839348" y="1528754"/>
            <a:ext cx="6746670" cy="300061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07ECF16-D2B4-4779-81E2-4EB70542D859}"/>
              </a:ext>
            </a:extLst>
          </p:cNvPr>
          <p:cNvSpPr txBox="1"/>
          <p:nvPr/>
        </p:nvSpPr>
        <p:spPr>
          <a:xfrm>
            <a:off x="8910103" y="1357269"/>
            <a:ext cx="1132791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997C666-E415-454C-A64C-0FDE3F128D9B}"/>
              </a:ext>
            </a:extLst>
          </p:cNvPr>
          <p:cNvSpPr txBox="1"/>
          <p:nvPr/>
        </p:nvSpPr>
        <p:spPr>
          <a:xfrm>
            <a:off x="8954698" y="2002461"/>
            <a:ext cx="1386731" cy="61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b="1" dirty="0" err="1">
                <a:latin typeface="Calibri" panose="020F0502020204030204" pitchFamily="34" charset="0"/>
                <a:cs typeface="Calibri" panose="020F0502020204030204" pitchFamily="34" charset="0"/>
              </a:rPr>
              <a:t>Omecamtiv</a:t>
            </a:r>
            <a:r>
              <a:rPr lang="en-US" sz="1714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14" b="1" dirty="0" err="1">
                <a:latin typeface="Calibri" panose="020F0502020204030204" pitchFamily="34" charset="0"/>
                <a:cs typeface="Calibri" panose="020F0502020204030204" pitchFamily="34" charset="0"/>
              </a:rPr>
              <a:t>mecarbil</a:t>
            </a:r>
            <a:endParaRPr lang="en-US" sz="1714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48C901-07D2-4BDA-8B7E-C91279490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9926"/>
              </p:ext>
            </p:extLst>
          </p:nvPr>
        </p:nvGraphicFramePr>
        <p:xfrm>
          <a:off x="3042594" y="1582197"/>
          <a:ext cx="3624906" cy="329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4906">
                  <a:extLst>
                    <a:ext uri="{9D8B030D-6E8A-4147-A177-3AD203B41FA5}">
                      <a16:colId xmlns:a16="http://schemas.microsoft.com/office/drawing/2014/main" val="3903401256"/>
                    </a:ext>
                  </a:extLst>
                </a:gridCol>
              </a:tblGrid>
              <a:tr h="329761">
                <a:tc>
                  <a:txBody>
                    <a:bodyPr/>
                    <a:lstStyle/>
                    <a:p>
                      <a:pPr algn="l"/>
                      <a:r>
                        <a:rPr lang="en-US" sz="19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 = 0.92 (95% CI, 0.86–0.99)</a:t>
                      </a:r>
                      <a:endParaRPr lang="en-US" sz="1900" b="0" i="0" dirty="0">
                        <a:latin typeface="Calibri" panose="020F0502020204030204" pitchFamily="34" charset="0"/>
                      </a:endParaRPr>
                    </a:p>
                  </a:txBody>
                  <a:tcPr marL="56256" marR="56256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786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47CCD93-EF27-486C-8A96-C25E885401E2}"/>
              </a:ext>
            </a:extLst>
          </p:cNvPr>
          <p:cNvSpPr/>
          <p:nvPr/>
        </p:nvSpPr>
        <p:spPr>
          <a:xfrm>
            <a:off x="2971855" y="1855326"/>
            <a:ext cx="1117614" cy="389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29" b="1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929" b="1" dirty="0">
                <a:latin typeface="Calibri" panose="020F0502020204030204" pitchFamily="34" charset="0"/>
                <a:cs typeface="Calibri" panose="020F0502020204030204" pitchFamily="34" charset="0"/>
              </a:rPr>
              <a:t>= 0.025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05D056-DA01-7E44-A2AB-F2B38B5D06C2}"/>
              </a:ext>
            </a:extLst>
          </p:cNvPr>
          <p:cNvSpPr/>
          <p:nvPr/>
        </p:nvSpPr>
        <p:spPr>
          <a:xfrm>
            <a:off x="7063946" y="6322497"/>
            <a:ext cx="49145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Teerlink JR,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et al. 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2021;384:105-116.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E0273-D304-E648-A69B-A98890246BED}"/>
              </a:ext>
            </a:extLst>
          </p:cNvPr>
          <p:cNvSpPr/>
          <p:nvPr/>
        </p:nvSpPr>
        <p:spPr>
          <a:xfrm>
            <a:off x="838199" y="1047281"/>
            <a:ext cx="807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Time to First Heart Failure Event or Cardiovascular Death</a:t>
            </a:r>
          </a:p>
        </p:txBody>
      </p:sp>
    </p:spTree>
    <p:extLst>
      <p:ext uri="{BB962C8B-B14F-4D97-AF65-F5344CB8AC3E}">
        <p14:creationId xmlns:p14="http://schemas.microsoft.com/office/powerpoint/2010/main" val="34097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6373987-3D6B-41F7-AC06-C0827EF00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6"/>
          <a:stretch/>
        </p:blipFill>
        <p:spPr>
          <a:xfrm>
            <a:off x="979055" y="1120462"/>
            <a:ext cx="10205357" cy="52736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9056F6-7B2C-4F11-92E8-11DB0F31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67" b="0" dirty="0">
                <a:solidFill>
                  <a:schemeClr val="tx1"/>
                </a:solidFill>
              </a:rPr>
              <a:t>Primary Outcome: Subgroup Results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9A2CFD-BC7E-474E-BF4D-B34725E6055A}"/>
              </a:ext>
            </a:extLst>
          </p:cNvPr>
          <p:cNvSpPr/>
          <p:nvPr/>
        </p:nvSpPr>
        <p:spPr>
          <a:xfrm>
            <a:off x="979056" y="1469927"/>
            <a:ext cx="4958081" cy="3928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F5F81C-CBF6-C64F-9533-6F6A2BCF51B6}"/>
              </a:ext>
            </a:extLst>
          </p:cNvPr>
          <p:cNvSpPr/>
          <p:nvPr/>
        </p:nvSpPr>
        <p:spPr>
          <a:xfrm>
            <a:off x="979056" y="3922915"/>
            <a:ext cx="4958081" cy="3928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0A991F-D6CA-5F41-9485-F252219F3BF4}"/>
              </a:ext>
            </a:extLst>
          </p:cNvPr>
          <p:cNvSpPr/>
          <p:nvPr/>
        </p:nvSpPr>
        <p:spPr>
          <a:xfrm>
            <a:off x="6235164" y="1354039"/>
            <a:ext cx="4958081" cy="39285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91EF02-B335-674E-AF9E-A980B7D3DB6B}"/>
              </a:ext>
            </a:extLst>
          </p:cNvPr>
          <p:cNvSpPr/>
          <p:nvPr/>
        </p:nvSpPr>
        <p:spPr>
          <a:xfrm>
            <a:off x="6239878" y="1753664"/>
            <a:ext cx="4958081" cy="6461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498AB9-367C-134A-8AF1-D486CF75EDDA}"/>
              </a:ext>
            </a:extLst>
          </p:cNvPr>
          <p:cNvSpPr/>
          <p:nvPr/>
        </p:nvSpPr>
        <p:spPr>
          <a:xfrm>
            <a:off x="6235164" y="2771439"/>
            <a:ext cx="4958081" cy="4267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E99975-860C-8341-8428-52485BC915E6}"/>
              </a:ext>
            </a:extLst>
          </p:cNvPr>
          <p:cNvSpPr/>
          <p:nvPr/>
        </p:nvSpPr>
        <p:spPr>
          <a:xfrm>
            <a:off x="6230748" y="5010994"/>
            <a:ext cx="4958081" cy="81868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A127AD-3037-4E34-AE46-520371B40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59931"/>
              </p:ext>
            </p:extLst>
          </p:nvPr>
        </p:nvGraphicFramePr>
        <p:xfrm>
          <a:off x="3315856" y="2424710"/>
          <a:ext cx="5967186" cy="176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072">
                  <a:extLst>
                    <a:ext uri="{9D8B030D-6E8A-4147-A177-3AD203B41FA5}">
                      <a16:colId xmlns:a16="http://schemas.microsoft.com/office/drawing/2014/main" val="2830729848"/>
                    </a:ext>
                  </a:extLst>
                </a:gridCol>
                <a:gridCol w="2207042">
                  <a:extLst>
                    <a:ext uri="{9D8B030D-6E8A-4147-A177-3AD203B41FA5}">
                      <a16:colId xmlns:a16="http://schemas.microsoft.com/office/drawing/2014/main" val="1309048740"/>
                    </a:ext>
                  </a:extLst>
                </a:gridCol>
                <a:gridCol w="1880072">
                  <a:extLst>
                    <a:ext uri="{9D8B030D-6E8A-4147-A177-3AD203B41FA5}">
                      <a16:colId xmlns:a16="http://schemas.microsoft.com/office/drawing/2014/main" val="731028876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 LVEF</a:t>
                      </a:r>
                    </a:p>
                    <a:p>
                      <a:pPr marL="115888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median (28%)</a:t>
                      </a:r>
                    </a:p>
                    <a:p>
                      <a:pPr marL="115888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median (28%)</a:t>
                      </a:r>
                    </a:p>
                  </a:txBody>
                  <a:tcPr marL="97972" marR="97972" marT="48985" marB="48985">
                    <a:solidFill>
                      <a:srgbClr val="5B255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972" marR="97972" marT="48985" marB="48985">
                    <a:solidFill>
                      <a:srgbClr val="5B2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 (0.77, 0.92)</a:t>
                      </a:r>
                    </a:p>
                    <a:p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1.04 (0.94, 1.16)</a:t>
                      </a:r>
                    </a:p>
                  </a:txBody>
                  <a:tcPr marL="97972" marR="97972" marT="48985" marB="48985">
                    <a:solidFill>
                      <a:srgbClr val="5B2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7513"/>
                  </a:ext>
                </a:extLst>
              </a:tr>
              <a:tr h="626291">
                <a:tc gridSpan="3">
                  <a:txBody>
                    <a:bodyPr/>
                    <a:lstStyle/>
                    <a:p>
                      <a:pPr marL="115888" algn="ctr"/>
                      <a:endParaRPr lang="en-US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15888" algn="ct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 </a:t>
                      </a:r>
                      <a:r>
                        <a:rPr lang="en-US" sz="17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-value = 0.003</a:t>
                      </a:r>
                    </a:p>
                  </a:txBody>
                  <a:tcPr marL="97972" marR="97972" marT="48985" marB="48985" anchor="ctr">
                    <a:solidFill>
                      <a:srgbClr val="BD9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A6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9343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74F34A3-D300-4B4A-9AEA-06C743391DCD}"/>
              </a:ext>
            </a:extLst>
          </p:cNvPr>
          <p:cNvGrpSpPr/>
          <p:nvPr/>
        </p:nvGrpSpPr>
        <p:grpSpPr>
          <a:xfrm>
            <a:off x="5000652" y="2453871"/>
            <a:ext cx="2591206" cy="1399101"/>
            <a:chOff x="5000652" y="2453871"/>
            <a:chExt cx="2591206" cy="13991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1A0086-ACC6-5042-B059-9247AF0D3628}"/>
                </a:ext>
              </a:extLst>
            </p:cNvPr>
            <p:cNvGrpSpPr/>
            <p:nvPr/>
          </p:nvGrpSpPr>
          <p:grpSpPr>
            <a:xfrm>
              <a:off x="5677870" y="2453871"/>
              <a:ext cx="1271911" cy="1075937"/>
              <a:chOff x="5144172" y="2770417"/>
              <a:chExt cx="1187117" cy="10042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6CAE404-769E-4BD2-BEB2-0B8743D78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4172" y="3280614"/>
                <a:ext cx="537411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3D3A922-594F-4175-8AC4-0ABF85D3B0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44172" y="3184361"/>
                <a:ext cx="4011" cy="16844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758BF3E-087A-4C60-B849-F0DD272278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63613" y="3184361"/>
                <a:ext cx="4011" cy="16844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76B45F7-BE53-48AF-A77B-B475737584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19682" y="3392471"/>
                <a:ext cx="4011" cy="16844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2A5E3E0-1773-499A-BF2B-3E1EB230D1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27278" y="3392471"/>
                <a:ext cx="4011" cy="16844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E54E921-0911-4166-A14F-2CB299506CFB}"/>
                  </a:ext>
                </a:extLst>
              </p:cNvPr>
              <p:cNvSpPr/>
              <p:nvPr/>
            </p:nvSpPr>
            <p:spPr>
              <a:xfrm>
                <a:off x="5340896" y="3221124"/>
                <a:ext cx="109855" cy="1207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39"/>
                <a:endParaRPr lang="en-US" sz="192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B4B5101-9C12-4695-AF50-ABEA0FC61DBB}"/>
                  </a:ext>
                </a:extLst>
              </p:cNvPr>
              <p:cNvSpPr/>
              <p:nvPr/>
            </p:nvSpPr>
            <p:spPr>
              <a:xfrm>
                <a:off x="5962186" y="3420108"/>
                <a:ext cx="109855" cy="1207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39"/>
                <a:endParaRPr lang="en-US" sz="1928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F4DEA4-1310-4BF4-98C5-BD04F92E0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0040" y="2770417"/>
                <a:ext cx="0" cy="100420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6524E72-CD88-4255-931E-208D5AF71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7704" y="3476693"/>
                <a:ext cx="599574" cy="43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9A81867-2861-2648-B2CD-82DE996EEDEC}"/>
                </a:ext>
              </a:extLst>
            </p:cNvPr>
            <p:cNvSpPr txBox="1"/>
            <p:nvPr/>
          </p:nvSpPr>
          <p:spPr>
            <a:xfrm>
              <a:off x="6275855" y="3529808"/>
              <a:ext cx="431528" cy="32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1.0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AFD1CE-6C03-1148-A7A3-B54163D98C37}"/>
                </a:ext>
              </a:extLst>
            </p:cNvPr>
            <p:cNvSpPr txBox="1"/>
            <p:nvPr/>
          </p:nvSpPr>
          <p:spPr>
            <a:xfrm>
              <a:off x="7160330" y="3529808"/>
              <a:ext cx="431528" cy="32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1.3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053CB1-05F3-2A49-9139-44911B178D97}"/>
                </a:ext>
              </a:extLst>
            </p:cNvPr>
            <p:cNvSpPr txBox="1"/>
            <p:nvPr/>
          </p:nvSpPr>
          <p:spPr>
            <a:xfrm>
              <a:off x="5000652" y="3529808"/>
              <a:ext cx="431528" cy="323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39"/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0.7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B4BE589-22DE-404E-B4E0-D247D5FB6BB1}"/>
              </a:ext>
            </a:extLst>
          </p:cNvPr>
          <p:cNvSpPr/>
          <p:nvPr/>
        </p:nvSpPr>
        <p:spPr>
          <a:xfrm>
            <a:off x="7063946" y="6322497"/>
            <a:ext cx="49145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Teerlink JR,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et al. 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J Med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2021;384:105-116.</a:t>
            </a:r>
          </a:p>
        </p:txBody>
      </p:sp>
    </p:spTree>
    <p:extLst>
      <p:ext uri="{BB962C8B-B14F-4D97-AF65-F5344CB8AC3E}">
        <p14:creationId xmlns:p14="http://schemas.microsoft.com/office/powerpoint/2010/main" val="37681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E149-52C8-4148-A237-F3F27985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Ejection Fraction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1074F-9FF8-3C44-8C83-D42D902A75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62" y="1144588"/>
            <a:ext cx="4565312" cy="4296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D0FA1-4820-E843-BF5A-C3927ADF7795}"/>
              </a:ext>
            </a:extLst>
          </p:cNvPr>
          <p:cNvSpPr txBox="1"/>
          <p:nvPr/>
        </p:nvSpPr>
        <p:spPr>
          <a:xfrm>
            <a:off x="838200" y="1169942"/>
            <a:ext cx="4565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Ejection Fraction (EF) ≤35%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 recent within 12 months prior to randomization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≥30 days after:</a:t>
            </a:r>
          </a:p>
          <a:p>
            <a:pPr marL="469900" lvl="1" indent="-298450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Event likely to decrease EF (e.g., myocardial infarction, sepsis); or</a:t>
            </a:r>
          </a:p>
          <a:p>
            <a:pPr marL="469900" lvl="1" indent="-298450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Intervention likely to increase EF (e.g., cardiac resynchronization therapy, coronary revascularization); or </a:t>
            </a:r>
          </a:p>
          <a:p>
            <a:pPr marL="469900" lvl="1" indent="-298450">
              <a:buAutoNum type="arabi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First ever presentation for HF. </a:t>
            </a:r>
          </a:p>
          <a:p>
            <a:pPr marL="469900" lvl="1" indent="-298450">
              <a:buAutoNum type="arabicParenR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&gt;97% Baseline EFs from Echocardiograms</a:t>
            </a:r>
          </a:p>
          <a:p>
            <a:pPr marL="177800" indent="-17780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&gt;70% Baseline EF’s ≤30%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8764E-A4EE-9B42-BC86-5E66EFD5C7D7}"/>
              </a:ext>
            </a:extLst>
          </p:cNvPr>
          <p:cNvSpPr txBox="1"/>
          <p:nvPr/>
        </p:nvSpPr>
        <p:spPr>
          <a:xfrm>
            <a:off x="7984171" y="1314318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EF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2025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B4A-C173-434F-9C38-991B0CC4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779463"/>
          </a:xfrm>
        </p:spPr>
        <p:txBody>
          <a:bodyPr/>
          <a:lstStyle/>
          <a:p>
            <a:r>
              <a:rPr lang="en-US" dirty="0"/>
              <a:t>Baseline Characteristics by EF Quartile (1)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CDB08-5812-754E-8A86-BB47074D4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01900"/>
              </p:ext>
            </p:extLst>
          </p:nvPr>
        </p:nvGraphicFramePr>
        <p:xfrm>
          <a:off x="294409" y="1275693"/>
          <a:ext cx="5721927" cy="4054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294">
                  <a:extLst>
                    <a:ext uri="{9D8B030D-6E8A-4147-A177-3AD203B41FA5}">
                      <a16:colId xmlns:a16="http://schemas.microsoft.com/office/drawing/2014/main" val="3224643764"/>
                    </a:ext>
                  </a:extLst>
                </a:gridCol>
                <a:gridCol w="1219469">
                  <a:extLst>
                    <a:ext uri="{9D8B030D-6E8A-4147-A177-3AD203B41FA5}">
                      <a16:colId xmlns:a16="http://schemas.microsoft.com/office/drawing/2014/main" val="4167421039"/>
                    </a:ext>
                  </a:extLst>
                </a:gridCol>
                <a:gridCol w="117764">
                  <a:extLst>
                    <a:ext uri="{9D8B030D-6E8A-4147-A177-3AD203B41FA5}">
                      <a16:colId xmlns:a16="http://schemas.microsoft.com/office/drawing/2014/main" val="2646347455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100713296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val="511413876"/>
                    </a:ext>
                  </a:extLst>
                </a:gridCol>
              </a:tblGrid>
              <a:tr h="286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Demographics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41226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(years),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mean±SD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62.5 ± 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66.4 ± 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85754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Sex, female,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 (19)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421 (24)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47696"/>
                  </a:ext>
                </a:extLst>
              </a:tr>
              <a:tr h="140458">
                <a:tc>
                  <a:txBody>
                    <a:bodyPr/>
                    <a:lstStyle/>
                    <a:p>
                      <a:pPr marL="0" marR="4953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842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99958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Asian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 (8 )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 (8)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99723"/>
                  </a:ext>
                </a:extLst>
              </a:tr>
              <a:tr h="1480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Black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243 (11)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(4)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95354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Other*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(9 )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 (5)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49699"/>
                  </a:ext>
                </a:extLst>
              </a:tr>
              <a:tr h="1442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White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1632 (73)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1463 (84)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91316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18994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 (7)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 (7)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43300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Eastern Europe/ Russia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 (21)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805 (46)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99281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Latin and South America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438 (20)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268 (15)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36415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 and Canada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581 (26)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 (12)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94988"/>
                  </a:ext>
                </a:extLst>
              </a:tr>
              <a:tr h="258367">
                <a:tc>
                  <a:txBody>
                    <a:bodyPr/>
                    <a:lstStyle/>
                    <a:p>
                      <a:pPr marL="217805" marR="0" indent="-10350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Western Europe/ South Africa/ Australasia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 (27)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 (20)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0A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395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BEE256-BB5D-CB4E-826C-833B61962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19551"/>
              </p:ext>
            </p:extLst>
          </p:nvPr>
        </p:nvGraphicFramePr>
        <p:xfrm>
          <a:off x="6175666" y="1275693"/>
          <a:ext cx="5711536" cy="1522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224643764"/>
                    </a:ext>
                  </a:extLst>
                </a:gridCol>
                <a:gridCol w="1226127">
                  <a:extLst>
                    <a:ext uri="{9D8B030D-6E8A-4147-A177-3AD203B41FA5}">
                      <a16:colId xmlns:a16="http://schemas.microsoft.com/office/drawing/2014/main" val="4167421039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646347455"/>
                    </a:ext>
                  </a:extLst>
                </a:gridCol>
                <a:gridCol w="1153391">
                  <a:extLst>
                    <a:ext uri="{9D8B030D-6E8A-4147-A177-3AD203B41FA5}">
                      <a16:colId xmlns:a16="http://schemas.microsoft.com/office/drawing/2014/main" val="2100713296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511413876"/>
                    </a:ext>
                  </a:extLst>
                </a:gridCol>
              </a:tblGrid>
              <a:tr h="28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Conditions,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41226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Coronary artery disease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1267 (56)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1218 (70)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50314"/>
                  </a:ext>
                </a:extLst>
              </a:tr>
              <a:tr h="202228">
                <a:tc>
                  <a:txBody>
                    <a:bodyPr/>
                    <a:lstStyle/>
                    <a:p>
                      <a:pPr marL="174625" marR="0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Atrial Fib/ Flutter (Screen)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547 (24)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528 (30)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98511"/>
                  </a:ext>
                </a:extLst>
              </a:tr>
              <a:tr h="202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1431 (64)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1367 (78)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40192"/>
                  </a:ext>
                </a:extLst>
              </a:tr>
              <a:tr h="202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2 diabetes mellitus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869 (39)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743 (43)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67518"/>
                  </a:ext>
                </a:extLst>
              </a:tr>
            </a:tbl>
          </a:graphicData>
        </a:graphic>
      </p:graphicFrame>
      <p:sp>
        <p:nvSpPr>
          <p:cNvPr id="6" name="Down Arrow 5">
            <a:extLst>
              <a:ext uri="{FF2B5EF4-FFF2-40B4-BE49-F238E27FC236}">
                <a16:creationId xmlns:a16="http://schemas.microsoft.com/office/drawing/2014/main" id="{0EA8641B-CB07-1C4B-AB75-AC71931F20F3}"/>
              </a:ext>
            </a:extLst>
          </p:cNvPr>
          <p:cNvSpPr/>
          <p:nvPr/>
        </p:nvSpPr>
        <p:spPr>
          <a:xfrm>
            <a:off x="3699163" y="3360923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8D167A6-265E-D84A-AF37-5BCE008AA1FD}"/>
              </a:ext>
            </a:extLst>
          </p:cNvPr>
          <p:cNvSpPr/>
          <p:nvPr/>
        </p:nvSpPr>
        <p:spPr>
          <a:xfrm>
            <a:off x="3699163" y="204791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0B69727-D6D9-FC47-870F-E3AB1BA725FB}"/>
              </a:ext>
            </a:extLst>
          </p:cNvPr>
          <p:cNvSpPr/>
          <p:nvPr/>
        </p:nvSpPr>
        <p:spPr>
          <a:xfrm>
            <a:off x="3700522" y="1811303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DD06B9C-16BF-CE48-A48E-4264768BCE47}"/>
              </a:ext>
            </a:extLst>
          </p:cNvPr>
          <p:cNvSpPr/>
          <p:nvPr/>
        </p:nvSpPr>
        <p:spPr>
          <a:xfrm>
            <a:off x="3701948" y="4079413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45C96CAE-2585-A24F-A8AF-85FF64C8E93F}"/>
              </a:ext>
            </a:extLst>
          </p:cNvPr>
          <p:cNvSpPr/>
          <p:nvPr/>
        </p:nvSpPr>
        <p:spPr>
          <a:xfrm>
            <a:off x="9588098" y="1826213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8EBBCE6-D951-0042-B4AA-6FAC5B3F7EE4}"/>
              </a:ext>
            </a:extLst>
          </p:cNvPr>
          <p:cNvSpPr/>
          <p:nvPr/>
        </p:nvSpPr>
        <p:spPr>
          <a:xfrm>
            <a:off x="9588095" y="204791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55E3EAD8-E782-3C4B-8E27-7FEF5F8C455F}"/>
              </a:ext>
            </a:extLst>
          </p:cNvPr>
          <p:cNvSpPr/>
          <p:nvPr/>
        </p:nvSpPr>
        <p:spPr>
          <a:xfrm>
            <a:off x="9588095" y="2312219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2ABC8E4-C43B-8C4A-BEEA-C566BEC8C4F0}"/>
              </a:ext>
            </a:extLst>
          </p:cNvPr>
          <p:cNvSpPr/>
          <p:nvPr/>
        </p:nvSpPr>
        <p:spPr>
          <a:xfrm>
            <a:off x="9589369" y="2579267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96389C74-62CF-CD43-BFDE-F7A1912862B7}"/>
              </a:ext>
            </a:extLst>
          </p:cNvPr>
          <p:cNvSpPr/>
          <p:nvPr/>
        </p:nvSpPr>
        <p:spPr>
          <a:xfrm flipV="1">
            <a:off x="3699162" y="2831579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496FD78D-51A1-484B-B269-D522A2060EC5}"/>
              </a:ext>
            </a:extLst>
          </p:cNvPr>
          <p:cNvSpPr/>
          <p:nvPr/>
        </p:nvSpPr>
        <p:spPr>
          <a:xfrm flipV="1">
            <a:off x="3699162" y="4608757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B52FD38-9D44-3F41-B1F9-5434DBA1F36E}"/>
              </a:ext>
            </a:extLst>
          </p:cNvPr>
          <p:cNvSpPr/>
          <p:nvPr/>
        </p:nvSpPr>
        <p:spPr>
          <a:xfrm flipV="1">
            <a:off x="3699162" y="498399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70D562D-BA69-EF47-9CE1-AC75F07E4D9D}"/>
              </a:ext>
            </a:extLst>
          </p:cNvPr>
          <p:cNvSpPr/>
          <p:nvPr/>
        </p:nvSpPr>
        <p:spPr>
          <a:xfrm flipV="1">
            <a:off x="3699161" y="3077125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B830F719-2854-774B-B1D9-0E8753F9E67F}"/>
              </a:ext>
            </a:extLst>
          </p:cNvPr>
          <p:cNvSpPr/>
          <p:nvPr/>
        </p:nvSpPr>
        <p:spPr>
          <a:xfrm flipV="1">
            <a:off x="3699160" y="4348824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C2F2B43-50FA-5442-AE44-BC94C1A4D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50830"/>
              </p:ext>
            </p:extLst>
          </p:nvPr>
        </p:nvGraphicFramePr>
        <p:xfrm>
          <a:off x="6186055" y="2944594"/>
          <a:ext cx="5711536" cy="257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val="3224643764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4167421039"/>
                    </a:ext>
                  </a:extLst>
                </a:gridCol>
                <a:gridCol w="124691">
                  <a:extLst>
                    <a:ext uri="{9D8B030D-6E8A-4147-A177-3AD203B41FA5}">
                      <a16:colId xmlns:a16="http://schemas.microsoft.com/office/drawing/2014/main" val="2646347455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2100713296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511413876"/>
                    </a:ext>
                  </a:extLst>
                </a:gridCol>
              </a:tblGrid>
              <a:tr h="286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Heart Failure History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Q1: EF ≤22%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(N=2246)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21381" marR="21381" marT="297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Q4: EF ≥33%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(N=1750)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41226"/>
                  </a:ext>
                </a:extLst>
              </a:tr>
              <a:tr h="174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LVEF (%), median [Q1, Q3]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[15, 20]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[33, 35]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49951"/>
                  </a:ext>
                </a:extLst>
              </a:tr>
              <a:tr h="388757">
                <a:tc>
                  <a:txBody>
                    <a:bodyPr/>
                    <a:lstStyle/>
                    <a:p>
                      <a:pPr marL="103505" marR="0" indent="-10350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from last HF Hosp. (months; median [Q1,Q3]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 [1.6, 5.9]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 [1.6, 6.9]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226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marL="125413" marR="0" indent="-1254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MAGGIC Score, </a:t>
                      </a:r>
                      <a:r>
                        <a:rPr lang="it-IT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[Q1, Q3]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[21, 30]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[17, 25]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72944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NYHA III/IV,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1086 (48)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791 (45)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20639"/>
                  </a:ext>
                </a:extLst>
              </a:tr>
              <a:tr h="167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Ischemic HF etiology, n (%)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 (46)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1088 (62)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79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90020"/>
                  </a:ext>
                </a:extLst>
              </a:tr>
              <a:tr h="275570">
                <a:tc>
                  <a:txBody>
                    <a:bodyPr/>
                    <a:lstStyle/>
                    <a:p>
                      <a:pPr marL="103505" marR="0" indent="-10350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KCCQ TSS, median [Q1,Q3]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[48, 88]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1381" marR="21381" marT="297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[49, 85]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DC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80378"/>
                  </a:ext>
                </a:extLst>
              </a:tr>
            </a:tbl>
          </a:graphicData>
        </a:graphic>
      </p:graphicFrame>
      <p:sp>
        <p:nvSpPr>
          <p:cNvPr id="24" name="Down Arrow 23">
            <a:extLst>
              <a:ext uri="{FF2B5EF4-FFF2-40B4-BE49-F238E27FC236}">
                <a16:creationId xmlns:a16="http://schemas.microsoft.com/office/drawing/2014/main" id="{0BF7368B-64AC-9C4D-B55F-1640E61DF5F0}"/>
              </a:ext>
            </a:extLst>
          </p:cNvPr>
          <p:cNvSpPr/>
          <p:nvPr/>
        </p:nvSpPr>
        <p:spPr>
          <a:xfrm flipV="1">
            <a:off x="9588094" y="4401220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E664DE1-ED77-B848-A706-F6D2BFD8C4F2}"/>
              </a:ext>
            </a:extLst>
          </p:cNvPr>
          <p:cNvSpPr/>
          <p:nvPr/>
        </p:nvSpPr>
        <p:spPr>
          <a:xfrm>
            <a:off x="9582214" y="5018522"/>
            <a:ext cx="121227" cy="182880"/>
          </a:xfrm>
          <a:prstGeom prst="downArrow">
            <a:avLst/>
          </a:prstGeom>
          <a:solidFill>
            <a:srgbClr val="521B93"/>
          </a:solidFill>
          <a:ln>
            <a:solidFill>
              <a:srgbClr val="521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94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  <p:tag name="BJHEADERFOOTERTEXTMARKING" val="Amgen Proprietary - Confidenti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2783</Words>
  <Application>Microsoft Macintosh PowerPoint</Application>
  <PresentationFormat>Widescreen</PresentationFormat>
  <Paragraphs>394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AdvOTa2a4c9ce</vt:lpstr>
      <vt:lpstr>Arial</vt:lpstr>
      <vt:lpstr>Calibri</vt:lpstr>
      <vt:lpstr>Calibri Light</vt:lpstr>
      <vt:lpstr>Century Schoolbook</vt:lpstr>
      <vt:lpstr>Helvetica</vt:lpstr>
      <vt:lpstr>Office Theme</vt:lpstr>
      <vt:lpstr>Custom Design</vt:lpstr>
      <vt:lpstr>PowerPoint Presentation</vt:lpstr>
      <vt:lpstr>Disclosures</vt:lpstr>
      <vt:lpstr>Background</vt:lpstr>
      <vt:lpstr>Trial Design</vt:lpstr>
      <vt:lpstr>Baseline Characteristics</vt:lpstr>
      <vt:lpstr>Primary Composite Endpoint</vt:lpstr>
      <vt:lpstr>Primary Outcome: Subgroup Results</vt:lpstr>
      <vt:lpstr>Baseline Ejection Fraction</vt:lpstr>
      <vt:lpstr>Baseline Characteristics by EF Quartile (1)</vt:lpstr>
      <vt:lpstr>Baseline Characteristics by EF Quartile (2)</vt:lpstr>
      <vt:lpstr>Incidence of Primary Composite Endpoint in Treatment Groups by Baseline Ejection Fraction</vt:lpstr>
      <vt:lpstr>PowerPoint Presentation</vt:lpstr>
      <vt:lpstr>Incidence of Primary Composite Endpoint in Treatment Groups by Baseline Ejection Fraction</vt:lpstr>
      <vt:lpstr>Absolute and Relative Treatment Effect of Omecamtiv Mecarbil Compared to Placebo on Primary Composite Endpoint</vt:lpstr>
      <vt:lpstr>Absolute and Relative Treatment Effect of Omecamtiv Mecarbil Compared to Placebo on Cardiovascular Death</vt:lpstr>
      <vt:lpstr>Other Variables and Events of Interest</vt:lpstr>
      <vt:lpstr>Conclusions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Teerlink, John</cp:lastModifiedBy>
  <cp:revision>203</cp:revision>
  <dcterms:created xsi:type="dcterms:W3CDTF">2021-01-20T00:44:10Z</dcterms:created>
  <dcterms:modified xsi:type="dcterms:W3CDTF">2021-05-06T07:47:10Z</dcterms:modified>
</cp:coreProperties>
</file>