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5"/>
  </p:sldMasterIdLst>
  <p:notesMasterIdLst>
    <p:notesMasterId r:id="rId30"/>
  </p:notesMasterIdLst>
  <p:handoutMasterIdLst>
    <p:handoutMasterId r:id="rId31"/>
  </p:handoutMasterIdLst>
  <p:sldIdLst>
    <p:sldId id="448" r:id="rId6"/>
    <p:sldId id="441" r:id="rId7"/>
    <p:sldId id="432" r:id="rId8"/>
    <p:sldId id="433" r:id="rId9"/>
    <p:sldId id="420" r:id="rId10"/>
    <p:sldId id="442" r:id="rId11"/>
    <p:sldId id="465" r:id="rId12"/>
    <p:sldId id="437" r:id="rId13"/>
    <p:sldId id="466" r:id="rId14"/>
    <p:sldId id="443" r:id="rId15"/>
    <p:sldId id="470" r:id="rId16"/>
    <p:sldId id="462" r:id="rId17"/>
    <p:sldId id="460" r:id="rId18"/>
    <p:sldId id="463" r:id="rId19"/>
    <p:sldId id="464" r:id="rId20"/>
    <p:sldId id="461" r:id="rId21"/>
    <p:sldId id="456" r:id="rId22"/>
    <p:sldId id="467" r:id="rId23"/>
    <p:sldId id="472" r:id="rId24"/>
    <p:sldId id="457" r:id="rId25"/>
    <p:sldId id="469" r:id="rId26"/>
    <p:sldId id="468" r:id="rId27"/>
    <p:sldId id="459" r:id="rId28"/>
    <p:sldId id="473" r:id="rId29"/>
  </p:sldIdLst>
  <p:sldSz cx="9144000" cy="5143500" type="screen16x9"/>
  <p:notesSz cx="7086600" cy="9372600"/>
  <p:custDataLst>
    <p:tags r:id="rId32"/>
  </p:custDataLst>
  <p:defaultTex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p:defaultTextStyle>
  <p:extLst>
    <p:ext uri="{521415D9-36F7-43E2-AB2F-B90AF26B5E84}">
      <p14:sectionLst xmlns:p14="http://schemas.microsoft.com/office/powerpoint/2010/main">
        <p14:section name="Content" id="{5E732986-99D1-4929-AAE2-AFC543AC73EF}">
          <p14:sldIdLst>
            <p14:sldId id="448"/>
            <p14:sldId id="441"/>
            <p14:sldId id="432"/>
            <p14:sldId id="433"/>
            <p14:sldId id="420"/>
            <p14:sldId id="442"/>
            <p14:sldId id="465"/>
            <p14:sldId id="437"/>
            <p14:sldId id="466"/>
            <p14:sldId id="443"/>
            <p14:sldId id="470"/>
            <p14:sldId id="462"/>
            <p14:sldId id="460"/>
            <p14:sldId id="463"/>
            <p14:sldId id="464"/>
            <p14:sldId id="461"/>
            <p14:sldId id="456"/>
            <p14:sldId id="467"/>
            <p14:sldId id="472"/>
            <p14:sldId id="457"/>
            <p14:sldId id="469"/>
            <p14:sldId id="468"/>
            <p14:sldId id="459"/>
            <p14:sldId id="473"/>
          </p14:sldIdLst>
        </p14:section>
      </p14:sectionLst>
    </p:ext>
    <p:ext uri="{EFAFB233-063F-42B5-8137-9DF3F51BA10A}">
      <p15:sldGuideLst xmlns:p15="http://schemas.microsoft.com/office/powerpoint/2012/main">
        <p15:guide id="1" orient="horz" pos="252" userDrawn="1">
          <p15:clr>
            <a:srgbClr val="A4A3A4"/>
          </p15:clr>
        </p15:guide>
        <p15:guide id="2" orient="horz" pos="492" userDrawn="1">
          <p15:clr>
            <a:srgbClr val="A4A3A4"/>
          </p15:clr>
        </p15:guide>
        <p15:guide id="3" pos="336" userDrawn="1">
          <p15:clr>
            <a:srgbClr val="A4A3A4"/>
          </p15:clr>
        </p15:guide>
        <p15:guide id="4" pos="5617" userDrawn="1">
          <p15:clr>
            <a:srgbClr val="A4A3A4"/>
          </p15:clr>
        </p15:guide>
        <p15:guide id="5" orient="horz" pos="41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LeBeau" initials="JL" lastIdx="19" clrIdx="0">
    <p:extLst>
      <p:ext uri="{19B8F6BF-5375-455C-9EA6-DF929625EA0E}">
        <p15:presenceInfo xmlns:p15="http://schemas.microsoft.com/office/powerpoint/2012/main" userId="S::jennifer@bluewave.com::f6bd8909-2bd6-4e81-aa58-9be47e081106" providerId="AD"/>
      </p:ext>
    </p:extLst>
  </p:cmAuthor>
  <p:cmAuthor id="2" name="Marie-Claude MORICE" initials="MM" lastIdx="25" clrIdx="1">
    <p:extLst>
      <p:ext uri="{19B8F6BF-5375-455C-9EA6-DF929625EA0E}">
        <p15:presenceInfo xmlns:p15="http://schemas.microsoft.com/office/powerpoint/2012/main" userId="S::mcmorice@cerc-europe.org::224074cb-4eed-46f8-b6b7-987119c9d764" providerId="AD"/>
      </p:ext>
    </p:extLst>
  </p:cmAuthor>
  <p:cmAuthor id="3" name="Murielle BIERLEIN" initials="MB" lastIdx="6" clrIdx="2">
    <p:extLst>
      <p:ext uri="{19B8F6BF-5375-455C-9EA6-DF929625EA0E}">
        <p15:presenceInfo xmlns:p15="http://schemas.microsoft.com/office/powerpoint/2012/main" userId="S::mbierlein@cerc-europe.org::f8cfc524-41a9-4113-b578-8633a99ead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291"/>
    <a:srgbClr val="001F60"/>
    <a:srgbClr val="595959"/>
    <a:srgbClr val="307B8C"/>
    <a:srgbClr val="008F96"/>
    <a:srgbClr val="E4E4E4"/>
    <a:srgbClr val="CCE9EA"/>
    <a:srgbClr val="00133A"/>
    <a:srgbClr val="000B22"/>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2B8A6-D063-453F-B83B-1EB5528E30B7}" v="280" dt="2020-10-02T18:35:17.148"/>
    <p1510:client id="{EE9FA993-0A75-4409-AEE6-956F0943A54C}" v="20" dt="2020-10-02T17:47:56.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9"/>
  </p:normalViewPr>
  <p:slideViewPr>
    <p:cSldViewPr snapToGrid="0">
      <p:cViewPr varScale="1">
        <p:scale>
          <a:sx n="117" d="100"/>
          <a:sy n="117" d="100"/>
        </p:scale>
        <p:origin x="184" y="464"/>
      </p:cViewPr>
      <p:guideLst>
        <p:guide orient="horz" pos="252"/>
        <p:guide orient="horz" pos="492"/>
        <p:guide pos="336"/>
        <p:guide pos="5617"/>
        <p:guide orient="horz" pos="41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Excel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937062937062943E-2"/>
          <c:y val="3.5439601441292885E-2"/>
          <c:w val="0.92074592074592077"/>
          <c:h val="0.75673648077210087"/>
        </c:manualLayout>
      </c:layout>
      <c:barChart>
        <c:barDir val="col"/>
        <c:grouping val="clustered"/>
        <c:varyColors val="0"/>
        <c:ser>
          <c:idx val="0"/>
          <c:order val="0"/>
          <c:tx>
            <c:strRef>
              <c:f>Sheet1!$A$2</c:f>
              <c:strCache>
                <c:ptCount val="1"/>
                <c:pt idx="0">
                  <c:v>ACURATE neo</c:v>
                </c:pt>
              </c:strCache>
            </c:strRef>
          </c:tx>
          <c:spPr>
            <a:solidFill>
              <a:schemeClr val="accent2"/>
            </a:solidFill>
            <a:ln>
              <a:noFill/>
            </a:ln>
          </c:spPr>
          <c:invertIfNegative val="0"/>
          <c:dLbls>
            <c:dLbl>
              <c:idx val="0"/>
              <c:tx>
                <c:rich>
                  <a:bodyPr wrap="square" lIns="38100" tIns="19050" rIns="38100" bIns="19050" anchor="ctr">
                    <a:spAutoFit/>
                  </a:bodyPr>
                  <a:lstStyle/>
                  <a:p>
                    <a:pPr>
                      <a:defRPr sz="2400">
                        <a:solidFill>
                          <a:schemeClr val="tx1"/>
                        </a:solidFill>
                      </a:defRPr>
                    </a:pPr>
                    <a:r>
                      <a:rPr lang="en-US" sz="2400" dirty="0"/>
                      <a:t>10.5%</a:t>
                    </a:r>
                  </a:p>
                </c:rich>
              </c:tx>
              <c:numFmt formatCode="0%" sourceLinked="0"/>
              <c:spPr>
                <a:noFill/>
                <a:ln>
                  <a:noFill/>
                </a:ln>
                <a:effectLst/>
              </c:sp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8A-6948-BC0A-3E0E776BF6A9}"/>
                </c:ext>
              </c:extLst>
            </c:dLbl>
            <c:numFmt formatCode="0%" sourceLinked="0"/>
            <c:spPr>
              <a:noFill/>
              <a:ln>
                <a:noFill/>
              </a:ln>
              <a:effectLst/>
            </c:spPr>
            <c:txPr>
              <a:bodyPr wrap="square" lIns="38100" tIns="19050" rIns="38100" bIns="19050" anchor="ctr">
                <a:spAutoFit/>
              </a:bodyPr>
              <a:lstStyle/>
              <a:p>
                <a:pPr>
                  <a:defRPr sz="2800">
                    <a:solidFill>
                      <a:schemeClr val="tx1"/>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c:f>
              <c:numCache>
                <c:formatCode>General</c:formatCode>
                <c:ptCount val="1"/>
              </c:numCache>
            </c:numRef>
          </c:cat>
          <c:val>
            <c:numRef>
              <c:f>Sheet1!$B$2</c:f>
              <c:numCache>
                <c:formatCode>0%</c:formatCode>
                <c:ptCount val="1"/>
                <c:pt idx="0">
                  <c:v>0.11</c:v>
                </c:pt>
              </c:numCache>
            </c:numRef>
          </c:val>
          <c:extLst>
            <c:ext xmlns:c16="http://schemas.microsoft.com/office/drawing/2014/chart" uri="{C3380CC4-5D6E-409C-BE32-E72D297353CC}">
              <c16:uniqueId val="{00000003-D43B-4FD6-888E-0B48095EA628}"/>
            </c:ext>
          </c:extLst>
        </c:ser>
        <c:ser>
          <c:idx val="1"/>
          <c:order val="1"/>
          <c:tx>
            <c:strRef>
              <c:f>Sheet1!$A$3</c:f>
              <c:strCache>
                <c:ptCount val="1"/>
                <c:pt idx="0">
                  <c:v>CoreValve Evolut</c:v>
                </c:pt>
              </c:strCache>
            </c:strRef>
          </c:tx>
          <c:spPr>
            <a:solidFill>
              <a:schemeClr val="accent4"/>
            </a:solidFill>
            <a:ln>
              <a:noFill/>
            </a:ln>
          </c:spPr>
          <c:invertIfNegative val="0"/>
          <c:dLbls>
            <c:dLbl>
              <c:idx val="0"/>
              <c:tx>
                <c:rich>
                  <a:bodyPr/>
                  <a:lstStyle/>
                  <a:p>
                    <a:pPr>
                      <a:defRPr sz="2400">
                        <a:solidFill>
                          <a:schemeClr val="tx1"/>
                        </a:solidFill>
                      </a:defRPr>
                    </a:pPr>
                    <a:r>
                      <a:rPr lang="en-US" sz="2400"/>
                      <a:t>18.0%</a:t>
                    </a:r>
                    <a:endParaRPr lang="en-US" sz="2400" dirty="0"/>
                  </a:p>
                </c:rich>
              </c:tx>
              <c:numFmt formatCode="0%" sourceLinked="0"/>
              <c:spPr>
                <a:noFill/>
                <a:ln>
                  <a:noFill/>
                </a:ln>
                <a:effectLst/>
              </c:sp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8A-6948-BC0A-3E0E776BF6A9}"/>
                </c:ext>
              </c:extLst>
            </c:dLbl>
            <c:numFmt formatCode="0%" sourceLinked="0"/>
            <c:spPr>
              <a:noFill/>
              <a:ln>
                <a:noFill/>
              </a:ln>
              <a:effectLst/>
            </c:spPr>
            <c:txPr>
              <a:bodyPr/>
              <a:lstStyle/>
              <a:p>
                <a:pPr>
                  <a:defRPr sz="2800">
                    <a:solidFill>
                      <a:schemeClr val="tx1"/>
                    </a:solidFill>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c:f>
              <c:numCache>
                <c:formatCode>General</c:formatCode>
                <c:ptCount val="1"/>
              </c:numCache>
            </c:numRef>
          </c:cat>
          <c:val>
            <c:numRef>
              <c:f>Sheet1!$B$3</c:f>
              <c:numCache>
                <c:formatCode>0%</c:formatCode>
                <c:ptCount val="1"/>
                <c:pt idx="0">
                  <c:v>0.18</c:v>
                </c:pt>
              </c:numCache>
            </c:numRef>
          </c:val>
          <c:extLst>
            <c:ext xmlns:c16="http://schemas.microsoft.com/office/drawing/2014/chart" uri="{C3380CC4-5D6E-409C-BE32-E72D297353CC}">
              <c16:uniqueId val="{00000007-D43B-4FD6-888E-0B48095EA628}"/>
            </c:ext>
          </c:extLst>
        </c:ser>
        <c:dLbls>
          <c:showLegendKey val="0"/>
          <c:showVal val="0"/>
          <c:showCatName val="0"/>
          <c:showSerName val="0"/>
          <c:showPercent val="0"/>
          <c:showBubbleSize val="0"/>
        </c:dLbls>
        <c:gapWidth val="257"/>
        <c:overlap val="-100"/>
        <c:axId val="84347904"/>
        <c:axId val="84370176"/>
      </c:barChart>
      <c:catAx>
        <c:axId val="84347904"/>
        <c:scaling>
          <c:orientation val="minMax"/>
        </c:scaling>
        <c:delete val="0"/>
        <c:axPos val="b"/>
        <c:numFmt formatCode="@" sourceLinked="0"/>
        <c:majorTickMark val="out"/>
        <c:minorTickMark val="none"/>
        <c:tickLblPos val="low"/>
        <c:spPr>
          <a:ln>
            <a:solidFill>
              <a:schemeClr val="tx2"/>
            </a:solidFill>
          </a:ln>
        </c:spPr>
        <c:txPr>
          <a:bodyPr rot="0" vert="horz"/>
          <a:lstStyle/>
          <a:p>
            <a:pPr>
              <a:defRPr sz="1200"/>
            </a:pPr>
            <a:endParaRPr lang="it-IT"/>
          </a:p>
        </c:txPr>
        <c:crossAx val="84370176"/>
        <c:crosses val="autoZero"/>
        <c:auto val="0"/>
        <c:lblAlgn val="ctr"/>
        <c:lblOffset val="100"/>
        <c:tickMarkSkip val="1"/>
        <c:noMultiLvlLbl val="0"/>
      </c:catAx>
      <c:valAx>
        <c:axId val="84370176"/>
        <c:scaling>
          <c:orientation val="minMax"/>
          <c:max val="0.30000000000000004"/>
        </c:scaling>
        <c:delete val="0"/>
        <c:axPos val="l"/>
        <c:numFmt formatCode="0%" sourceLinked="1"/>
        <c:majorTickMark val="out"/>
        <c:minorTickMark val="none"/>
        <c:tickLblPos val="nextTo"/>
        <c:spPr>
          <a:ln>
            <a:solidFill>
              <a:schemeClr val="tx1"/>
            </a:solidFill>
          </a:ln>
        </c:spPr>
        <c:txPr>
          <a:bodyPr rot="0" vert="horz"/>
          <a:lstStyle/>
          <a:p>
            <a:pPr>
              <a:defRPr sz="1200"/>
            </a:pPr>
            <a:endParaRPr lang="it-IT"/>
          </a:p>
        </c:txPr>
        <c:crossAx val="84347904"/>
        <c:crosses val="autoZero"/>
        <c:crossBetween val="between"/>
        <c:majorUnit val="0.1"/>
      </c:valAx>
    </c:plotArea>
    <c:plotVisOnly val="1"/>
    <c:dispBlanksAs val="gap"/>
    <c:showDLblsOverMax val="0"/>
  </c:chart>
  <c:txPr>
    <a:bodyPr/>
    <a:lstStyle/>
    <a:p>
      <a:pPr>
        <a:defRPr sz="1600">
          <a:solidFill>
            <a:schemeClr val="tx2"/>
          </a:solidFill>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88877434217668"/>
          <c:y val="0.12176367851535114"/>
          <c:w val="0.81541607237453684"/>
          <c:h val="0.81993869630958727"/>
        </c:manualLayout>
      </c:layout>
      <c:barChart>
        <c:barDir val="col"/>
        <c:grouping val="stacked"/>
        <c:varyColors val="0"/>
        <c:ser>
          <c:idx val="0"/>
          <c:order val="0"/>
          <c:tx>
            <c:strRef>
              <c:f>Sheet1!$A$2</c:f>
              <c:strCache>
                <c:ptCount val="1"/>
              </c:strCache>
            </c:strRef>
          </c:tx>
          <c:spPr>
            <a:solidFill>
              <a:schemeClr val="accent1"/>
            </a:solidFill>
            <a:ln>
              <a:noFill/>
            </a:ln>
          </c:spPr>
          <c:invertIfNegative val="0"/>
          <c:dLbls>
            <c:delete val="1"/>
          </c:dLbls>
          <c:cat>
            <c:strRef>
              <c:f>Sheet1!$B$1:$C$1</c:f>
              <c:strCache>
                <c:ptCount val="2"/>
                <c:pt idx="0">
                  <c:v>ACURATE neo</c:v>
                </c:pt>
                <c:pt idx="1">
                  <c:v>CoreValve Evolut</c:v>
                </c:pt>
              </c:strCache>
            </c:strRef>
          </c:cat>
          <c:val>
            <c:numRef>
              <c:f>Sheet1!$B$2:$C$2</c:f>
              <c:numCache>
                <c:formatCode>0%</c:formatCode>
                <c:ptCount val="2"/>
                <c:pt idx="0">
                  <c:v>0.27200000000000002</c:v>
                </c:pt>
                <c:pt idx="1">
                  <c:v>0.44900000000000001</c:v>
                </c:pt>
              </c:numCache>
            </c:numRef>
          </c:val>
          <c:extLst>
            <c:ext xmlns:c16="http://schemas.microsoft.com/office/drawing/2014/chart" uri="{C3380CC4-5D6E-409C-BE32-E72D297353CC}">
              <c16:uniqueId val="{00000000-884E-45BF-827A-BDA08769DBBE}"/>
            </c:ext>
          </c:extLst>
        </c:ser>
        <c:ser>
          <c:idx val="1"/>
          <c:order val="1"/>
          <c:tx>
            <c:strRef>
              <c:f>Sheet1!$A$3</c:f>
              <c:strCache>
                <c:ptCount val="1"/>
              </c:strCache>
            </c:strRef>
          </c:tx>
          <c:spPr>
            <a:solidFill>
              <a:schemeClr val="accent6"/>
            </a:solidFill>
            <a:ln>
              <a:noFill/>
            </a:ln>
          </c:spPr>
          <c:invertIfNegative val="0"/>
          <c:dLbls>
            <c:delete val="1"/>
          </c:dLbls>
          <c:cat>
            <c:strRef>
              <c:f>Sheet1!$B$1:$C$1</c:f>
              <c:strCache>
                <c:ptCount val="2"/>
                <c:pt idx="0">
                  <c:v>ACURATE neo</c:v>
                </c:pt>
                <c:pt idx="1">
                  <c:v>CoreValve Evolut</c:v>
                </c:pt>
              </c:strCache>
            </c:strRef>
          </c:cat>
          <c:val>
            <c:numRef>
              <c:f>Sheet1!$B$3:$C$3</c:f>
              <c:numCache>
                <c:formatCode>0%</c:formatCode>
                <c:ptCount val="2"/>
                <c:pt idx="0">
                  <c:v>0.63200000000000001</c:v>
                </c:pt>
                <c:pt idx="1">
                  <c:v>0.52200000000000002</c:v>
                </c:pt>
              </c:numCache>
            </c:numRef>
          </c:val>
          <c:extLst>
            <c:ext xmlns:c16="http://schemas.microsoft.com/office/drawing/2014/chart" uri="{C3380CC4-5D6E-409C-BE32-E72D297353CC}">
              <c16:uniqueId val="{00000001-884E-45BF-827A-BDA08769DBBE}"/>
            </c:ext>
          </c:extLst>
        </c:ser>
        <c:ser>
          <c:idx val="2"/>
          <c:order val="2"/>
          <c:tx>
            <c:strRef>
              <c:f>Sheet1!$A$4</c:f>
              <c:strCache>
                <c:ptCount val="1"/>
              </c:strCache>
            </c:strRef>
          </c:tx>
          <c:spPr>
            <a:solidFill>
              <a:schemeClr val="accent3"/>
            </a:solidFill>
            <a:ln>
              <a:noFill/>
            </a:ln>
          </c:spPr>
          <c:invertIfNegative val="0"/>
          <c:dLbls>
            <c:delete val="1"/>
          </c:dLbls>
          <c:cat>
            <c:strRef>
              <c:f>Sheet1!$B$1:$C$1</c:f>
              <c:strCache>
                <c:ptCount val="2"/>
                <c:pt idx="0">
                  <c:v>ACURATE neo</c:v>
                </c:pt>
                <c:pt idx="1">
                  <c:v>CoreValve Evolut</c:v>
                </c:pt>
              </c:strCache>
            </c:strRef>
          </c:cat>
          <c:val>
            <c:numRef>
              <c:f>Sheet1!$B$4:$C$4</c:f>
              <c:numCache>
                <c:formatCode>0%</c:formatCode>
                <c:ptCount val="2"/>
                <c:pt idx="0">
                  <c:v>9.6000000000000002E-2</c:v>
                </c:pt>
                <c:pt idx="1">
                  <c:v>2.9000000000000001E-2</c:v>
                </c:pt>
              </c:numCache>
            </c:numRef>
          </c:val>
          <c:extLst>
            <c:ext xmlns:c16="http://schemas.microsoft.com/office/drawing/2014/chart" uri="{C3380CC4-5D6E-409C-BE32-E72D297353CC}">
              <c16:uniqueId val="{00000002-884E-45BF-827A-BDA08769DBBE}"/>
            </c:ext>
          </c:extLst>
        </c:ser>
        <c:dLbls>
          <c:showLegendKey val="0"/>
          <c:showVal val="1"/>
          <c:showCatName val="0"/>
          <c:showSerName val="0"/>
          <c:showPercent val="0"/>
          <c:showBubbleSize val="0"/>
        </c:dLbls>
        <c:gapWidth val="75"/>
        <c:overlap val="100"/>
        <c:axId val="84347904"/>
        <c:axId val="84370176"/>
      </c:barChart>
      <c:catAx>
        <c:axId val="84347904"/>
        <c:scaling>
          <c:orientation val="minMax"/>
        </c:scaling>
        <c:delete val="0"/>
        <c:axPos val="b"/>
        <c:numFmt formatCode="@" sourceLinked="0"/>
        <c:majorTickMark val="none"/>
        <c:minorTickMark val="none"/>
        <c:tickLblPos val="low"/>
        <c:spPr>
          <a:ln>
            <a:solidFill>
              <a:schemeClr val="tx2"/>
            </a:solidFill>
          </a:ln>
        </c:spPr>
        <c:txPr>
          <a:bodyPr rot="0" vert="horz"/>
          <a:lstStyle/>
          <a:p>
            <a:pPr>
              <a:defRPr sz="1200">
                <a:solidFill>
                  <a:schemeClr val="tx1"/>
                </a:solidFill>
              </a:defRPr>
            </a:pPr>
            <a:endParaRPr lang="it-IT"/>
          </a:p>
        </c:txPr>
        <c:crossAx val="84370176"/>
        <c:crosses val="autoZero"/>
        <c:auto val="0"/>
        <c:lblAlgn val="ctr"/>
        <c:lblOffset val="100"/>
        <c:noMultiLvlLbl val="0"/>
      </c:catAx>
      <c:valAx>
        <c:axId val="84370176"/>
        <c:scaling>
          <c:orientation val="minMax"/>
          <c:max val="1.1000000000000001"/>
          <c:min val="0"/>
        </c:scaling>
        <c:delete val="0"/>
        <c:axPos val="l"/>
        <c:numFmt formatCode="0%" sourceLinked="1"/>
        <c:majorTickMark val="none"/>
        <c:minorTickMark val="none"/>
        <c:tickLblPos val="nextTo"/>
        <c:spPr>
          <a:ln>
            <a:solidFill>
              <a:schemeClr val="tx1"/>
            </a:solidFill>
          </a:ln>
        </c:spPr>
        <c:txPr>
          <a:bodyPr rot="0" vert="horz"/>
          <a:lstStyle/>
          <a:p>
            <a:pPr>
              <a:defRPr sz="1200"/>
            </a:pPr>
            <a:endParaRPr lang="it-IT"/>
          </a:p>
        </c:txPr>
        <c:crossAx val="84347904"/>
        <c:crosses val="autoZero"/>
        <c:crossBetween val="between"/>
        <c:majorUnit val="0.2"/>
      </c:valAx>
    </c:plotArea>
    <c:plotVisOnly val="1"/>
    <c:dispBlanksAs val="gap"/>
    <c:showDLblsOverMax val="0"/>
  </c:chart>
  <c:txPr>
    <a:bodyPr/>
    <a:lstStyle/>
    <a:p>
      <a:pPr>
        <a:defRPr sz="1600">
          <a:solidFill>
            <a:schemeClr val="tx2"/>
          </a:solidFill>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58056465430641"/>
          <c:y val="0.12600557057289258"/>
          <c:w val="0.81541607237453684"/>
          <c:h val="0.81993869630958727"/>
        </c:manualLayout>
      </c:layout>
      <c:barChart>
        <c:barDir val="col"/>
        <c:grouping val="stacked"/>
        <c:varyColors val="0"/>
        <c:ser>
          <c:idx val="0"/>
          <c:order val="0"/>
          <c:tx>
            <c:strRef>
              <c:f>Sheet1!$A$2</c:f>
              <c:strCache>
                <c:ptCount val="1"/>
              </c:strCache>
            </c:strRef>
          </c:tx>
          <c:spPr>
            <a:solidFill>
              <a:schemeClr val="accent1"/>
            </a:solidFill>
            <a:ln>
              <a:noFill/>
            </a:ln>
          </c:spPr>
          <c:invertIfNegative val="0"/>
          <c:dPt>
            <c:idx val="1"/>
            <c:invertIfNegative val="0"/>
            <c:bubble3D val="0"/>
            <c:extLst>
              <c:ext xmlns:c16="http://schemas.microsoft.com/office/drawing/2014/chart" uri="{C3380CC4-5D6E-409C-BE32-E72D297353CC}">
                <c16:uniqueId val="{00000003-884E-45BF-827A-BDA08769DBBE}"/>
              </c:ext>
            </c:extLst>
          </c:dPt>
          <c:dLbls>
            <c:delete val="1"/>
          </c:dLbls>
          <c:cat>
            <c:strRef>
              <c:f>Sheet1!$B$1:$C$1</c:f>
              <c:strCache>
                <c:ptCount val="2"/>
                <c:pt idx="0">
                  <c:v>ACURATE neo</c:v>
                </c:pt>
                <c:pt idx="1">
                  <c:v>CoreValve Evolut</c:v>
                </c:pt>
              </c:strCache>
            </c:strRef>
          </c:cat>
          <c:val>
            <c:numRef>
              <c:f>Sheet1!$B$2:$C$2</c:f>
              <c:numCache>
                <c:formatCode>General</c:formatCode>
                <c:ptCount val="2"/>
                <c:pt idx="0" formatCode="0%">
                  <c:v>0.38700000000000001</c:v>
                </c:pt>
                <c:pt idx="1">
                  <c:v>0.60899999999999999</c:v>
                </c:pt>
              </c:numCache>
            </c:numRef>
          </c:val>
          <c:extLst>
            <c:ext xmlns:c16="http://schemas.microsoft.com/office/drawing/2014/chart" uri="{C3380CC4-5D6E-409C-BE32-E72D297353CC}">
              <c16:uniqueId val="{00000000-884E-45BF-827A-BDA08769DBBE}"/>
            </c:ext>
          </c:extLst>
        </c:ser>
        <c:ser>
          <c:idx val="1"/>
          <c:order val="1"/>
          <c:tx>
            <c:strRef>
              <c:f>Sheet1!$A$3</c:f>
              <c:strCache>
                <c:ptCount val="1"/>
              </c:strCache>
            </c:strRef>
          </c:tx>
          <c:spPr>
            <a:solidFill>
              <a:schemeClr val="accent6"/>
            </a:solidFill>
            <a:ln>
              <a:noFill/>
            </a:ln>
          </c:spPr>
          <c:invertIfNegative val="0"/>
          <c:dPt>
            <c:idx val="0"/>
            <c:invertIfNegative val="0"/>
            <c:bubble3D val="0"/>
            <c:extLst>
              <c:ext xmlns:c16="http://schemas.microsoft.com/office/drawing/2014/chart" uri="{C3380CC4-5D6E-409C-BE32-E72D297353CC}">
                <c16:uniqueId val="{00000005-884E-45BF-827A-BDA08769DBBE}"/>
              </c:ext>
            </c:extLst>
          </c:dPt>
          <c:dPt>
            <c:idx val="1"/>
            <c:invertIfNegative val="0"/>
            <c:bubble3D val="0"/>
            <c:extLst>
              <c:ext xmlns:c16="http://schemas.microsoft.com/office/drawing/2014/chart" uri="{C3380CC4-5D6E-409C-BE32-E72D297353CC}">
                <c16:uniqueId val="{00000004-884E-45BF-827A-BDA08769DBBE}"/>
              </c:ext>
            </c:extLst>
          </c:dPt>
          <c:dLbls>
            <c:delete val="1"/>
          </c:dLbls>
          <c:cat>
            <c:strRef>
              <c:f>Sheet1!$B$1:$C$1</c:f>
              <c:strCache>
                <c:ptCount val="2"/>
                <c:pt idx="0">
                  <c:v>ACURATE neo</c:v>
                </c:pt>
                <c:pt idx="1">
                  <c:v>CoreValve Evolut</c:v>
                </c:pt>
              </c:strCache>
            </c:strRef>
          </c:cat>
          <c:val>
            <c:numRef>
              <c:f>Sheet1!$B$3:$C$3</c:f>
              <c:numCache>
                <c:formatCode>General</c:formatCode>
                <c:ptCount val="2"/>
                <c:pt idx="0" formatCode="0%">
                  <c:v>0.57299999999999995</c:v>
                </c:pt>
                <c:pt idx="1">
                  <c:v>0.35899999999999999</c:v>
                </c:pt>
              </c:numCache>
            </c:numRef>
          </c:val>
          <c:extLst>
            <c:ext xmlns:c16="http://schemas.microsoft.com/office/drawing/2014/chart" uri="{C3380CC4-5D6E-409C-BE32-E72D297353CC}">
              <c16:uniqueId val="{00000001-884E-45BF-827A-BDA08769DBBE}"/>
            </c:ext>
          </c:extLst>
        </c:ser>
        <c:ser>
          <c:idx val="2"/>
          <c:order val="2"/>
          <c:tx>
            <c:strRef>
              <c:f>Sheet1!$A$4</c:f>
              <c:strCache>
                <c:ptCount val="1"/>
              </c:strCache>
            </c:strRef>
          </c:tx>
          <c:spPr>
            <a:solidFill>
              <a:schemeClr val="accent3"/>
            </a:solidFill>
          </c:spPr>
          <c:invertIfNegative val="0"/>
          <c:dPt>
            <c:idx val="0"/>
            <c:invertIfNegative val="0"/>
            <c:bubble3D val="0"/>
            <c:extLst>
              <c:ext xmlns:c16="http://schemas.microsoft.com/office/drawing/2014/chart" uri="{C3380CC4-5D6E-409C-BE32-E72D297353CC}">
                <c16:uniqueId val="{00000006-884E-45BF-827A-BDA08769DBBE}"/>
              </c:ext>
            </c:extLst>
          </c:dPt>
          <c:dPt>
            <c:idx val="1"/>
            <c:invertIfNegative val="0"/>
            <c:bubble3D val="0"/>
            <c:extLst>
              <c:ext xmlns:c16="http://schemas.microsoft.com/office/drawing/2014/chart" uri="{C3380CC4-5D6E-409C-BE32-E72D297353CC}">
                <c16:uniqueId val="{00000007-884E-45BF-827A-BDA08769DBBE}"/>
              </c:ext>
            </c:extLst>
          </c:dPt>
          <c:dLbls>
            <c:delete val="1"/>
          </c:dLbls>
          <c:cat>
            <c:strRef>
              <c:f>Sheet1!$B$1:$C$1</c:f>
              <c:strCache>
                <c:ptCount val="2"/>
                <c:pt idx="0">
                  <c:v>ACURATE neo</c:v>
                </c:pt>
                <c:pt idx="1">
                  <c:v>CoreValve Evolut</c:v>
                </c:pt>
              </c:strCache>
            </c:strRef>
          </c:cat>
          <c:val>
            <c:numRef>
              <c:f>Sheet1!$B$4:$C$4</c:f>
              <c:numCache>
                <c:formatCode>General</c:formatCode>
                <c:ptCount val="2"/>
                <c:pt idx="0">
                  <c:v>0.04</c:v>
                </c:pt>
                <c:pt idx="1">
                  <c:v>3.3000000000000002E-2</c:v>
                </c:pt>
              </c:numCache>
            </c:numRef>
          </c:val>
          <c:extLst>
            <c:ext xmlns:c16="http://schemas.microsoft.com/office/drawing/2014/chart" uri="{C3380CC4-5D6E-409C-BE32-E72D297353CC}">
              <c16:uniqueId val="{00000002-884E-45BF-827A-BDA08769DBBE}"/>
            </c:ext>
          </c:extLst>
        </c:ser>
        <c:dLbls>
          <c:showLegendKey val="0"/>
          <c:showVal val="1"/>
          <c:showCatName val="0"/>
          <c:showSerName val="0"/>
          <c:showPercent val="0"/>
          <c:showBubbleSize val="0"/>
        </c:dLbls>
        <c:gapWidth val="75"/>
        <c:overlap val="100"/>
        <c:axId val="84347904"/>
        <c:axId val="84370176"/>
      </c:barChart>
      <c:catAx>
        <c:axId val="84347904"/>
        <c:scaling>
          <c:orientation val="minMax"/>
        </c:scaling>
        <c:delete val="0"/>
        <c:axPos val="b"/>
        <c:numFmt formatCode="@" sourceLinked="0"/>
        <c:majorTickMark val="none"/>
        <c:minorTickMark val="none"/>
        <c:tickLblPos val="low"/>
        <c:spPr>
          <a:ln>
            <a:solidFill>
              <a:schemeClr val="tx2"/>
            </a:solidFill>
          </a:ln>
        </c:spPr>
        <c:txPr>
          <a:bodyPr rot="0" vert="horz"/>
          <a:lstStyle/>
          <a:p>
            <a:pPr>
              <a:defRPr sz="1200">
                <a:solidFill>
                  <a:schemeClr val="tx1"/>
                </a:solidFill>
              </a:defRPr>
            </a:pPr>
            <a:endParaRPr lang="it-IT"/>
          </a:p>
        </c:txPr>
        <c:crossAx val="84370176"/>
        <c:crosses val="autoZero"/>
        <c:auto val="0"/>
        <c:lblAlgn val="ctr"/>
        <c:lblOffset val="100"/>
        <c:noMultiLvlLbl val="0"/>
      </c:catAx>
      <c:valAx>
        <c:axId val="84370176"/>
        <c:scaling>
          <c:orientation val="minMax"/>
          <c:max val="1.1000000000000001"/>
          <c:min val="0"/>
        </c:scaling>
        <c:delete val="0"/>
        <c:axPos val="l"/>
        <c:numFmt formatCode="0%" sourceLinked="1"/>
        <c:majorTickMark val="none"/>
        <c:minorTickMark val="none"/>
        <c:tickLblPos val="nextTo"/>
        <c:spPr>
          <a:ln>
            <a:solidFill>
              <a:schemeClr val="tx1"/>
            </a:solidFill>
          </a:ln>
        </c:spPr>
        <c:txPr>
          <a:bodyPr rot="0" vert="horz"/>
          <a:lstStyle/>
          <a:p>
            <a:pPr>
              <a:defRPr sz="1200"/>
            </a:pPr>
            <a:endParaRPr lang="it-IT"/>
          </a:p>
        </c:txPr>
        <c:crossAx val="84347904"/>
        <c:crosses val="autoZero"/>
        <c:crossBetween val="between"/>
        <c:majorUnit val="0.2"/>
      </c:valAx>
    </c:plotArea>
    <c:plotVisOnly val="1"/>
    <c:dispBlanksAs val="gap"/>
    <c:showDLblsOverMax val="0"/>
  </c:chart>
  <c:txPr>
    <a:bodyPr/>
    <a:lstStyle/>
    <a:p>
      <a:pPr>
        <a:defRPr sz="1600">
          <a:solidFill>
            <a:schemeClr val="tx2"/>
          </a:solidFill>
        </a:defRPr>
      </a:pPr>
      <a:endParaRPr lang="it-I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46083" name="Rectangle 3"/>
          <p:cNvSpPr>
            <a:spLocks noGrp="1" noChangeArrowheads="1"/>
          </p:cNvSpPr>
          <p:nvPr>
            <p:ph type="dt" sz="quarter" idx="1"/>
          </p:nvPr>
        </p:nvSpPr>
        <p:spPr bwMode="auto">
          <a:xfrm>
            <a:off x="4016375"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endParaRPr lang="en-US"/>
          </a:p>
        </p:txBody>
      </p:sp>
      <p:sp>
        <p:nvSpPr>
          <p:cNvPr id="46084" name="Rectangle 4"/>
          <p:cNvSpPr>
            <a:spLocks noGrp="1" noChangeArrowheads="1"/>
          </p:cNvSpPr>
          <p:nvPr>
            <p:ph type="ftr" sz="quarter" idx="2"/>
          </p:nvPr>
        </p:nvSpPr>
        <p:spPr bwMode="auto">
          <a:xfrm>
            <a:off x="0"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46085" name="Rectangle 5"/>
          <p:cNvSpPr>
            <a:spLocks noGrp="1" noChangeArrowheads="1"/>
          </p:cNvSpPr>
          <p:nvPr>
            <p:ph type="sldNum" sz="quarter" idx="3"/>
          </p:nvPr>
        </p:nvSpPr>
        <p:spPr bwMode="auto">
          <a:xfrm>
            <a:off x="4016375"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fld id="{120BD924-28BB-4ACF-9591-266011CB8613}" type="slidenum">
              <a:rPr lang="en-US"/>
              <a:pPr>
                <a:defRPr/>
              </a:pPr>
              <a:t>‹N›</a:t>
            </a:fld>
            <a:endParaRPr lang="en-US"/>
          </a:p>
        </p:txBody>
      </p:sp>
    </p:spTree>
    <p:extLst>
      <p:ext uri="{BB962C8B-B14F-4D97-AF65-F5344CB8AC3E}">
        <p14:creationId xmlns:p14="http://schemas.microsoft.com/office/powerpoint/2010/main" val="1423796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3075" name="Rectangle 3"/>
          <p:cNvSpPr>
            <a:spLocks noGrp="1" noChangeArrowheads="1"/>
          </p:cNvSpPr>
          <p:nvPr>
            <p:ph type="dt" idx="1"/>
          </p:nvPr>
        </p:nvSpPr>
        <p:spPr bwMode="auto">
          <a:xfrm>
            <a:off x="4016375"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419100" y="703263"/>
            <a:ext cx="6248400" cy="35163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4563" y="4452938"/>
            <a:ext cx="5197475" cy="4216400"/>
          </a:xfrm>
          <a:prstGeom prst="rect">
            <a:avLst/>
          </a:prstGeom>
          <a:noFill/>
          <a:ln>
            <a:noFill/>
          </a:ln>
          <a:effectLst/>
        </p:spPr>
        <p:txBody>
          <a:bodyPr vert="horz" wrap="square" lIns="94038" tIns="47020" rIns="94038" bIns="470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4016375"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fld id="{FAE678BB-763C-40DF-B781-F9D40CCA79A2}" type="slidenum">
              <a:rPr lang="en-US"/>
              <a:pPr>
                <a:defRPr/>
              </a:pPr>
              <a:t>‹N›</a:t>
            </a:fld>
            <a:endParaRPr lang="en-US"/>
          </a:p>
        </p:txBody>
      </p:sp>
    </p:spTree>
    <p:extLst>
      <p:ext uri="{BB962C8B-B14F-4D97-AF65-F5344CB8AC3E}">
        <p14:creationId xmlns:p14="http://schemas.microsoft.com/office/powerpoint/2010/main" val="1762262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miter lim="800000"/>
            <a:headEnd/>
            <a:tailEnd/>
          </a:ln>
        </p:spPr>
        <p:txBody>
          <a:bodyPr/>
          <a:lstStyle/>
          <a:p>
            <a:fld id="{C742A8D0-09EC-42FB-90C5-B1D1E1AB5C3A}" type="slidenum">
              <a:rPr lang="en-US" smtClean="0">
                <a:ea typeface="ヒラギノ角ゴ Pro W3"/>
                <a:cs typeface="ヒラギノ角ゴ Pro W3"/>
              </a:rPr>
              <a:pPr/>
              <a:t>0</a:t>
            </a:fld>
            <a:endParaRPr lang="en-US">
              <a:ea typeface="ヒラギノ角ゴ Pro W3"/>
              <a:cs typeface="ヒラギノ角ゴ Pro W3"/>
            </a:endParaRPr>
          </a:p>
        </p:txBody>
      </p:sp>
      <p:sp>
        <p:nvSpPr>
          <p:cNvPr id="13314" name="Rectangle 2"/>
          <p:cNvSpPr>
            <a:spLocks noGrp="1" noRot="1" noChangeAspect="1" noChangeArrowheads="1" noTextEdit="1"/>
          </p:cNvSpPr>
          <p:nvPr>
            <p:ph type="sldImg"/>
          </p:nvPr>
        </p:nvSpPr>
        <p:spPr>
          <a:xfrm>
            <a:off x="419100" y="703263"/>
            <a:ext cx="6248400" cy="3516312"/>
          </a:xfrm>
          <a:ln/>
        </p:spPr>
      </p:sp>
      <p:sp>
        <p:nvSpPr>
          <p:cNvPr id="13315"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40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miter lim="800000"/>
            <a:headEnd/>
            <a:tailEnd/>
          </a:ln>
        </p:spPr>
        <p:txBody>
          <a:bodyPr/>
          <a:lstStyle/>
          <a:p>
            <a:fld id="{B4EF0166-5145-4BB5-B825-0B7A11435F04}" type="slidenum">
              <a:rPr lang="en-US" smtClean="0">
                <a:ea typeface="ヒラギノ角ゴ Pro W3"/>
                <a:cs typeface="ヒラギノ角ゴ Pro W3"/>
              </a:rPr>
              <a:pPr/>
              <a:t>4</a:t>
            </a:fld>
            <a:endParaRPr lang="en-US">
              <a:ea typeface="ヒラギノ角ゴ Pro W3"/>
              <a:cs typeface="ヒラギノ角ゴ Pro W3"/>
            </a:endParaRPr>
          </a:p>
        </p:txBody>
      </p:sp>
      <p:sp>
        <p:nvSpPr>
          <p:cNvPr id="26626" name="Rectangle 2"/>
          <p:cNvSpPr>
            <a:spLocks noGrp="1" noRot="1" noChangeAspect="1" noChangeArrowheads="1" noTextEdit="1"/>
          </p:cNvSpPr>
          <p:nvPr>
            <p:ph type="sldImg"/>
          </p:nvPr>
        </p:nvSpPr>
        <p:spPr>
          <a:xfrm>
            <a:off x="419100" y="703263"/>
            <a:ext cx="6248400" cy="3516312"/>
          </a:xfrm>
          <a:ln/>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844973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miter lim="800000"/>
            <a:headEnd/>
            <a:tailEnd/>
          </a:ln>
        </p:spPr>
        <p:txBody>
          <a:bodyPr/>
          <a:lstStyle/>
          <a:p>
            <a:fld id="{B4EF0166-5145-4BB5-B825-0B7A11435F04}" type="slidenum">
              <a:rPr lang="en-US" smtClean="0">
                <a:ea typeface="ヒラギノ角ゴ Pro W3"/>
                <a:cs typeface="ヒラギノ角ゴ Pro W3"/>
              </a:rPr>
              <a:pPr/>
              <a:t>12</a:t>
            </a:fld>
            <a:endParaRPr lang="en-US">
              <a:ea typeface="ヒラギノ角ゴ Pro W3"/>
              <a:cs typeface="ヒラギノ角ゴ Pro W3"/>
            </a:endParaRPr>
          </a:p>
        </p:txBody>
      </p:sp>
      <p:sp>
        <p:nvSpPr>
          <p:cNvPr id="26626" name="Rectangle 2"/>
          <p:cNvSpPr>
            <a:spLocks noGrp="1" noRot="1" noChangeAspect="1" noChangeArrowheads="1" noTextEdit="1"/>
          </p:cNvSpPr>
          <p:nvPr>
            <p:ph type="sldImg"/>
          </p:nvPr>
        </p:nvSpPr>
        <p:spPr>
          <a:xfrm>
            <a:off x="419100" y="703263"/>
            <a:ext cx="6248400" cy="3516312"/>
          </a:xfrm>
          <a:ln/>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28732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AE678BB-763C-40DF-B781-F9D40CCA79A2}" type="slidenum">
              <a:rPr lang="en-US" smtClean="0"/>
              <a:pPr>
                <a:defRPr/>
              </a:pPr>
              <a:t>17</a:t>
            </a:fld>
            <a:endParaRPr lang="en-US"/>
          </a:p>
        </p:txBody>
      </p:sp>
    </p:spTree>
    <p:extLst>
      <p:ext uri="{BB962C8B-B14F-4D97-AF65-F5344CB8AC3E}">
        <p14:creationId xmlns:p14="http://schemas.microsoft.com/office/powerpoint/2010/main" val="170843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AE678BB-763C-40DF-B781-F9D40CCA79A2}" type="slidenum">
              <a:rPr lang="en-US" smtClean="0"/>
              <a:pPr>
                <a:defRPr/>
              </a:pPr>
              <a:t>18</a:t>
            </a:fld>
            <a:endParaRPr lang="en-US"/>
          </a:p>
        </p:txBody>
      </p:sp>
    </p:spTree>
    <p:extLst>
      <p:ext uri="{BB962C8B-B14F-4D97-AF65-F5344CB8AC3E}">
        <p14:creationId xmlns:p14="http://schemas.microsoft.com/office/powerpoint/2010/main" val="321215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2C5CB1DA-13C2-464E-BC88-529EB1424E20}"/>
              </a:ext>
            </a:extLst>
          </p:cNvPr>
          <p:cNvSpPr>
            <a:spLocks noGrp="1" noChangeArrowheads="1"/>
          </p:cNvSpPr>
          <p:nvPr>
            <p:ph type="ctrTitle"/>
          </p:nvPr>
        </p:nvSpPr>
        <p:spPr>
          <a:xfrm>
            <a:off x="792164" y="2433978"/>
            <a:ext cx="7589837" cy="484748"/>
          </a:xfrm>
        </p:spPr>
        <p:txBody>
          <a:bodyPr lIns="0" rIns="0" anchor="b">
            <a:spAutoFit/>
          </a:bodyPr>
          <a:lstStyle>
            <a:lvl1pPr>
              <a:lnSpc>
                <a:spcPct val="85000"/>
              </a:lnSpc>
              <a:defRPr sz="3000">
                <a:solidFill>
                  <a:schemeClr val="accent1"/>
                </a:solidFill>
              </a:defRPr>
            </a:lvl1pPr>
          </a:lstStyle>
          <a:p>
            <a:pPr lvl="0"/>
            <a:r>
              <a:rPr lang="en-US" noProof="0"/>
              <a:t>Click to edit Master title style</a:t>
            </a:r>
          </a:p>
        </p:txBody>
      </p:sp>
      <p:sp>
        <p:nvSpPr>
          <p:cNvPr id="6" name="Rectangle 4">
            <a:extLst>
              <a:ext uri="{FF2B5EF4-FFF2-40B4-BE49-F238E27FC236}">
                <a16:creationId xmlns:a16="http://schemas.microsoft.com/office/drawing/2014/main" id="{6BAD417C-D389-4C1E-8692-07D768DDF5B3}"/>
              </a:ext>
            </a:extLst>
          </p:cNvPr>
          <p:cNvSpPr>
            <a:spLocks noGrp="1" noChangeArrowheads="1"/>
          </p:cNvSpPr>
          <p:nvPr>
            <p:ph type="subTitle" idx="1"/>
          </p:nvPr>
        </p:nvSpPr>
        <p:spPr>
          <a:xfrm>
            <a:off x="792164" y="2957987"/>
            <a:ext cx="7589837" cy="666750"/>
          </a:xfrm>
        </p:spPr>
        <p:txBody>
          <a:bodyPr anchorCtr="1"/>
          <a:lstStyle>
            <a:lvl1pPr marL="0" indent="0" algn="ctr">
              <a:buSzTx/>
              <a:buFontTx/>
              <a:buNone/>
              <a:defRPr sz="2000" i="0" baseline="0">
                <a:solidFill>
                  <a:schemeClr val="tx2"/>
                </a:solidFill>
              </a:defRPr>
            </a:lvl1pPr>
          </a:lstStyle>
          <a:p>
            <a:pPr lvl="0"/>
            <a:r>
              <a:rPr lang="en-US" noProof="0"/>
              <a:t>Click to edit Master subtitle style</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3" name="Picture 2" descr="A picture containing drawing, sky&#10;&#10;Description automatically generated">
            <a:extLst>
              <a:ext uri="{FF2B5EF4-FFF2-40B4-BE49-F238E27FC236}">
                <a16:creationId xmlns:a16="http://schemas.microsoft.com/office/drawing/2014/main" id="{F8533B05-3899-41FB-B73A-CA9BCCDD97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124" name="Rectangle 4"/>
          <p:cNvSpPr>
            <a:spLocks noGrp="1" noChangeArrowheads="1"/>
          </p:cNvSpPr>
          <p:nvPr>
            <p:ph type="subTitle" idx="1"/>
          </p:nvPr>
        </p:nvSpPr>
        <p:spPr>
          <a:xfrm>
            <a:off x="792164" y="2957987"/>
            <a:ext cx="7589837" cy="666750"/>
          </a:xfrm>
        </p:spPr>
        <p:txBody>
          <a:bodyPr anchorCtr="1"/>
          <a:lstStyle>
            <a:lvl1pPr marL="0" indent="0" algn="ctr">
              <a:buSzTx/>
              <a:buFontTx/>
              <a:buNone/>
              <a:defRPr sz="2000" i="0" baseline="0">
                <a:solidFill>
                  <a:schemeClr val="tx1">
                    <a:lumMod val="75000"/>
                  </a:schemeClr>
                </a:solidFill>
              </a:defRPr>
            </a:lvl1pPr>
          </a:lstStyle>
          <a:p>
            <a:pPr lvl="0"/>
            <a:r>
              <a:rPr lang="en-US" noProof="0"/>
              <a:t>Click to edit Master subtitle style</a:t>
            </a:r>
          </a:p>
        </p:txBody>
      </p:sp>
      <p:sp>
        <p:nvSpPr>
          <p:cNvPr id="7" name="Rectangle 3">
            <a:extLst>
              <a:ext uri="{FF2B5EF4-FFF2-40B4-BE49-F238E27FC236}">
                <a16:creationId xmlns:a16="http://schemas.microsoft.com/office/drawing/2014/main" id="{107C189C-2EE7-42C3-8B1A-524F6E5BE611}"/>
              </a:ext>
            </a:extLst>
          </p:cNvPr>
          <p:cNvSpPr>
            <a:spLocks noGrp="1" noChangeArrowheads="1"/>
          </p:cNvSpPr>
          <p:nvPr>
            <p:ph type="ctrTitle"/>
          </p:nvPr>
        </p:nvSpPr>
        <p:spPr>
          <a:xfrm>
            <a:off x="792164" y="2433978"/>
            <a:ext cx="7589837" cy="484748"/>
          </a:xfrm>
        </p:spPr>
        <p:txBody>
          <a:bodyPr lIns="0" rIns="0" anchor="b">
            <a:spAutoFit/>
          </a:bodyPr>
          <a:lstStyle>
            <a:lvl1pPr>
              <a:lnSpc>
                <a:spcPct val="85000"/>
              </a:lnSpc>
              <a:defRPr sz="30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361784492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baseline="0"/>
            </a:lvl1pPr>
          </a:lstStyle>
          <a:p>
            <a:r>
              <a:rPr lang="en-US"/>
              <a:t>Click to edit Master title style</a:t>
            </a:r>
          </a:p>
        </p:txBody>
      </p:sp>
      <p:sp>
        <p:nvSpPr>
          <p:cNvPr id="3" name="Content Placeholder 2"/>
          <p:cNvSpPr>
            <a:spLocks noGrp="1"/>
          </p:cNvSpPr>
          <p:nvPr>
            <p:ph idx="1"/>
          </p:nvPr>
        </p:nvSpPr>
        <p:spPr/>
        <p:txBody>
          <a:bodyPr/>
          <a:lstStyle>
            <a:lvl1pPr>
              <a:defRPr sz="1800" b="0" baseline="0">
                <a:latin typeface="+mn-lt"/>
              </a:defRPr>
            </a:lvl1pPr>
            <a:lvl2pPr>
              <a:defRPr sz="1600" b="0" baseline="0">
                <a:latin typeface="+mn-lt"/>
              </a:defRPr>
            </a:lvl2pPr>
            <a:lvl3pPr>
              <a:defRPr sz="1400" b="0" baseline="0">
                <a:latin typeface="+mn-lt"/>
              </a:defRPr>
            </a:lvl3pPr>
            <a:lvl4pPr>
              <a:defRPr sz="1400" b="0" baseline="0">
                <a:latin typeface="+mn-lt"/>
              </a:defRPr>
            </a:lvl4pPr>
            <a:lvl5pPr>
              <a:defRPr sz="1200" b="0" baseline="0">
                <a:latin typeface="+mn-lt"/>
              </a:defRPr>
            </a:lvl5pPr>
          </a:lstStyle>
          <a:p>
            <a:pPr lvl="0"/>
            <a:r>
              <a:rPr lang="en-US"/>
              <a:t>Click to edit Master text styles</a:t>
            </a:r>
          </a:p>
          <a:p>
            <a:pPr lvl="1"/>
            <a:r>
              <a:rPr lang="en-US"/>
              <a:t>Second level</a:t>
            </a:r>
          </a:p>
          <a:p>
            <a:pPr lvl="2"/>
            <a:r>
              <a:rPr lang="en-US"/>
              <a:t>Third level</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09663"/>
            <a:ext cx="3810000" cy="3086100"/>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350">
                <a:solidFill>
                  <a:schemeClr val="tx2"/>
                </a:solidFill>
              </a:defRPr>
            </a:lvl4pPr>
            <a:lvl5pPr>
              <a:defRPr sz="1350">
                <a:solidFill>
                  <a:schemeClr val="tx2"/>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109663"/>
            <a:ext cx="3810000" cy="3086100"/>
          </a:xfrm>
        </p:spPr>
        <p:txBody>
          <a:bodyPr/>
          <a:lstStyle>
            <a:lvl1pPr marL="257175" marR="0" indent="-257175" algn="l" defTabSz="914400" rtl="0" eaLnBrk="0" fontAlgn="base" latinLnBrk="0" hangingPunct="0">
              <a:lnSpc>
                <a:spcPct val="90000"/>
              </a:lnSpc>
              <a:spcBef>
                <a:spcPct val="30000"/>
              </a:spcBef>
              <a:spcAft>
                <a:spcPct val="0"/>
              </a:spcAft>
              <a:buClr>
                <a:srgbClr val="008F96"/>
              </a:buClr>
              <a:buSzPct val="110000"/>
              <a:buFontTx/>
              <a:buChar char="•"/>
              <a:tabLst/>
              <a:defRPr sz="2100">
                <a:solidFill>
                  <a:schemeClr val="tx2"/>
                </a:solidFill>
              </a:defRPr>
            </a:lvl1pPr>
            <a:lvl2pPr marL="557213" marR="0" indent="-214313" algn="l" defTabSz="914400" rtl="0" eaLnBrk="0" fontAlgn="base" latinLnBrk="0" hangingPunct="0">
              <a:lnSpc>
                <a:spcPct val="90000"/>
              </a:lnSpc>
              <a:spcBef>
                <a:spcPct val="30000"/>
              </a:spcBef>
              <a:spcAft>
                <a:spcPct val="0"/>
              </a:spcAft>
              <a:buClr>
                <a:srgbClr val="008F96"/>
              </a:buClr>
              <a:buSzPct val="100000"/>
              <a:buFont typeface="Arial" panose="020B0604020202020204" pitchFamily="34" charset="0"/>
              <a:buChar char="–"/>
              <a:tabLst/>
              <a:defRPr sz="1800">
                <a:solidFill>
                  <a:schemeClr val="tx2"/>
                </a:solidFill>
              </a:defRPr>
            </a:lvl2pPr>
            <a:lvl3pPr marL="857250" marR="0" indent="-171450" algn="l" defTabSz="914400" rtl="0" eaLnBrk="0" fontAlgn="base" latinLnBrk="0" hangingPunct="0">
              <a:lnSpc>
                <a:spcPct val="90000"/>
              </a:lnSpc>
              <a:spcBef>
                <a:spcPct val="30000"/>
              </a:spcBef>
              <a:spcAft>
                <a:spcPct val="0"/>
              </a:spcAft>
              <a:buClrTx/>
              <a:buSzTx/>
              <a:buFontTx/>
              <a:buChar char="•"/>
              <a:tabLst/>
              <a:defRPr sz="1500">
                <a:solidFill>
                  <a:schemeClr val="tx2"/>
                </a:solidFill>
              </a:defRPr>
            </a:lvl3pPr>
            <a:lvl4pPr>
              <a:defRPr sz="1350">
                <a:solidFill>
                  <a:schemeClr val="tx2"/>
                </a:solidFill>
              </a:defRPr>
            </a:lvl4pPr>
            <a:lvl5pPr>
              <a:defRPr sz="1350">
                <a:solidFill>
                  <a:schemeClr val="tx2"/>
                </a:solidFill>
              </a:defRPr>
            </a:lvl5pPr>
            <a:lvl6pPr>
              <a:defRPr sz="1350"/>
            </a:lvl6pPr>
            <a:lvl7pPr>
              <a:defRPr sz="1350"/>
            </a:lvl7pPr>
            <a:lvl8pPr>
              <a:defRPr sz="1350"/>
            </a:lvl8pPr>
            <a:lvl9pPr>
              <a:defRPr sz="1350"/>
            </a:lvl9pPr>
          </a:lstStyle>
          <a:p>
            <a:pPr marL="257175" marR="0" lvl="0" indent="-257175" algn="l" defTabSz="914400" rtl="0" eaLnBrk="0" fontAlgn="base" latinLnBrk="0" hangingPunct="0">
              <a:lnSpc>
                <a:spcPct val="90000"/>
              </a:lnSpc>
              <a:spcBef>
                <a:spcPct val="30000"/>
              </a:spcBef>
              <a:spcAft>
                <a:spcPct val="0"/>
              </a:spcAft>
              <a:buClr>
                <a:srgbClr val="008F96"/>
              </a:buClr>
              <a:buSzPct val="110000"/>
              <a:buFontTx/>
              <a:buChar char="•"/>
              <a:tabLst/>
              <a:defRPr/>
            </a:pPr>
            <a:r>
              <a:rPr kumimoji="0" lang="en-US" sz="1800" b="0" i="0" u="none" strike="noStrike" kern="0" cap="none" spc="0" normalizeH="0" baseline="0" noProof="0">
                <a:ln>
                  <a:noFill/>
                </a:ln>
                <a:solidFill>
                  <a:srgbClr val="595959"/>
                </a:solidFill>
                <a:effectLst/>
                <a:uLnTx/>
                <a:uFillTx/>
                <a:latin typeface="+mn-lt"/>
                <a:ea typeface="+mn-ea"/>
                <a:cs typeface="+mn-cs"/>
              </a:rPr>
              <a:t>Click to edit Master text styles</a:t>
            </a:r>
          </a:p>
          <a:p>
            <a:pPr marL="557213" marR="0" lvl="1" indent="-214313" algn="l" defTabSz="914400" rtl="0" eaLnBrk="0" fontAlgn="base" latinLnBrk="0" hangingPunct="0">
              <a:lnSpc>
                <a:spcPct val="90000"/>
              </a:lnSpc>
              <a:spcBef>
                <a:spcPct val="30000"/>
              </a:spcBef>
              <a:spcAft>
                <a:spcPct val="0"/>
              </a:spcAft>
              <a:buClr>
                <a:srgbClr val="008F96"/>
              </a:buClr>
              <a:buSzPct val="100000"/>
              <a:buFont typeface="Arial" panose="020B0604020202020204" pitchFamily="34" charset="0"/>
              <a:buChar char="–"/>
              <a:tabLst/>
              <a:defRPr/>
            </a:pPr>
            <a:r>
              <a:rPr kumimoji="0" lang="en-US" sz="1600" b="0" i="0" u="none" strike="noStrike" kern="0" cap="none" spc="0" normalizeH="0" baseline="0" noProof="0">
                <a:ln>
                  <a:noFill/>
                </a:ln>
                <a:solidFill>
                  <a:srgbClr val="595959"/>
                </a:solidFill>
                <a:effectLst/>
                <a:uLnTx/>
                <a:uFillTx/>
                <a:latin typeface="+mn-lt"/>
              </a:rPr>
              <a:t>Second level</a:t>
            </a:r>
          </a:p>
          <a:p>
            <a:pPr marL="857250" marR="0" lvl="2" indent="-171450" algn="l" defTabSz="914400" rtl="0" eaLnBrk="0" fontAlgn="base" latinLnBrk="0" hangingPunct="0">
              <a:lnSpc>
                <a:spcPct val="90000"/>
              </a:lnSpc>
              <a:spcBef>
                <a:spcPct val="30000"/>
              </a:spcBef>
              <a:spcAft>
                <a:spcPct val="0"/>
              </a:spcAft>
              <a:buClrTx/>
              <a:buSzTx/>
              <a:buFontTx/>
              <a:buChar char="•"/>
              <a:tabLst/>
              <a:defRPr/>
            </a:pPr>
            <a:r>
              <a:rPr kumimoji="0" lang="en-US" sz="1400" b="0" i="0" u="none" strike="noStrike" kern="0" cap="none" spc="0" normalizeH="0" baseline="0" noProof="0">
                <a:ln>
                  <a:noFill/>
                </a:ln>
                <a:solidFill>
                  <a:srgbClr val="595959"/>
                </a:solidFill>
                <a:effectLst/>
                <a:uLnTx/>
                <a:uFillTx/>
                <a:latin typeface="+mn-lt"/>
              </a:rPr>
              <a:t>Third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solidFill>
                  <a:schemeClr val="tx2"/>
                </a:solidFill>
              </a:defRPr>
            </a:lvl1pPr>
            <a:lvl2pPr>
              <a:defRPr sz="1500">
                <a:solidFill>
                  <a:schemeClr val="tx2"/>
                </a:solidFill>
              </a:defRPr>
            </a:lvl2pPr>
            <a:lvl3pPr>
              <a:defRPr sz="1350">
                <a:solidFill>
                  <a:schemeClr val="tx2"/>
                </a:solidFill>
              </a:defRPr>
            </a:lvl3pPr>
            <a:lvl4pPr>
              <a:defRPr sz="1200">
                <a:solidFill>
                  <a:schemeClr val="tx2"/>
                </a:solidFill>
              </a:defRPr>
            </a:lvl4pPr>
            <a:lvl5pPr>
              <a:defRPr sz="1200">
                <a:solidFill>
                  <a:schemeClr val="tx2"/>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solidFill>
                  <a:schemeClr val="tx2"/>
                </a:solidFill>
              </a:defRPr>
            </a:lvl1pPr>
            <a:lvl2pPr>
              <a:defRPr sz="1500">
                <a:solidFill>
                  <a:schemeClr val="tx2"/>
                </a:solidFill>
              </a:defRPr>
            </a:lvl2pPr>
            <a:lvl3pPr>
              <a:defRPr sz="1350">
                <a:solidFill>
                  <a:schemeClr val="tx2"/>
                </a:solidFill>
              </a:defRPr>
            </a:lvl3pPr>
            <a:lvl4pPr>
              <a:defRPr sz="1200">
                <a:solidFill>
                  <a:schemeClr val="tx2"/>
                </a:solidFill>
              </a:defRPr>
            </a:lvl4pPr>
            <a:lvl5pPr>
              <a:defRPr sz="1200">
                <a:solidFill>
                  <a:schemeClr val="tx2"/>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D0791A87-006B-4CD7-8EBC-1A5B9906CF32}"/>
              </a:ext>
            </a:extLst>
          </p:cNvPr>
          <p:cNvSpPr>
            <a:spLocks noGrp="1"/>
          </p:cNvSpPr>
          <p:nvPr>
            <p:ph type="title"/>
          </p:nvPr>
        </p:nvSpPr>
        <p:spPr>
          <a:xfrm>
            <a:off x="684214" y="189833"/>
            <a:ext cx="7769225" cy="566738"/>
          </a:xfrm>
        </p:spPr>
        <p:txBody>
          <a:bodyPr/>
          <a:lstStyle/>
          <a:p>
            <a:r>
              <a:rPr lang="en-US"/>
              <a:t>Click to edit Master title style</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4214" y="189833"/>
            <a:ext cx="7769225" cy="454819"/>
          </a:xfrm>
        </p:spPr>
        <p:txBody>
          <a:bodyPr/>
          <a:lstStyle/>
          <a:p>
            <a:r>
              <a:rPr lang="en-US"/>
              <a:t>Click to edit Master title style</a:t>
            </a:r>
          </a:p>
        </p:txBody>
      </p:sp>
      <p:sp>
        <p:nvSpPr>
          <p:cNvPr id="5" name="Text Placeholder 2">
            <a:extLst>
              <a:ext uri="{FF2B5EF4-FFF2-40B4-BE49-F238E27FC236}">
                <a16:creationId xmlns:a16="http://schemas.microsoft.com/office/drawing/2014/main" id="{FFB43565-755E-4DF8-B009-46B382FC4E12}"/>
              </a:ext>
            </a:extLst>
          </p:cNvPr>
          <p:cNvSpPr>
            <a:spLocks noGrp="1"/>
          </p:cNvSpPr>
          <p:nvPr>
            <p:ph type="body" idx="1"/>
          </p:nvPr>
        </p:nvSpPr>
        <p:spPr>
          <a:xfrm>
            <a:off x="684214" y="674275"/>
            <a:ext cx="7769224" cy="308705"/>
          </a:xfrm>
        </p:spPr>
        <p:txBody>
          <a:bodyPr anchor="t"/>
          <a:lstStyle>
            <a:lvl1pPr marL="0" indent="0" algn="ctr">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marL="173736" marR="0" indent="-173736" algn="l" defTabSz="914400" rtl="0" eaLnBrk="0" fontAlgn="base" latinLnBrk="0" hangingPunct="0">
              <a:lnSpc>
                <a:spcPct val="90000"/>
              </a:lnSpc>
              <a:spcBef>
                <a:spcPct val="30000"/>
              </a:spcBef>
              <a:spcAft>
                <a:spcPct val="0"/>
              </a:spcAft>
              <a:buClr>
                <a:srgbClr val="008F96"/>
              </a:buClr>
              <a:buSzPct val="110000"/>
              <a:buFontTx/>
              <a:buChar char="•"/>
              <a:tabLst/>
              <a:defRPr sz="2400">
                <a:solidFill>
                  <a:schemeClr val="tx2"/>
                </a:solidFill>
              </a:defRPr>
            </a:lvl1pPr>
            <a:lvl2pPr marL="457200" marR="0" indent="-214313" algn="l" defTabSz="914400" rtl="0" eaLnBrk="0" fontAlgn="base" latinLnBrk="0" hangingPunct="0">
              <a:lnSpc>
                <a:spcPct val="90000"/>
              </a:lnSpc>
              <a:spcBef>
                <a:spcPct val="30000"/>
              </a:spcBef>
              <a:spcAft>
                <a:spcPct val="0"/>
              </a:spcAft>
              <a:buClr>
                <a:srgbClr val="008F96"/>
              </a:buClr>
              <a:buSzPct val="100000"/>
              <a:buFont typeface="Arial" panose="020B0604020202020204" pitchFamily="34" charset="0"/>
              <a:buChar char="–"/>
              <a:tabLst/>
              <a:defRPr sz="2100">
                <a:solidFill>
                  <a:schemeClr val="tx2"/>
                </a:solidFill>
              </a:defRPr>
            </a:lvl2pPr>
            <a:lvl3pPr marL="685800" marR="0" indent="-171450" algn="l" defTabSz="914400" rtl="0" eaLnBrk="0" fontAlgn="base" latinLnBrk="0" hangingPunct="0">
              <a:lnSpc>
                <a:spcPct val="90000"/>
              </a:lnSpc>
              <a:spcBef>
                <a:spcPct val="30000"/>
              </a:spcBef>
              <a:spcAft>
                <a:spcPct val="0"/>
              </a:spcAft>
              <a:buClrTx/>
              <a:buSzTx/>
              <a:buFontTx/>
              <a:buChar char="•"/>
              <a:tabLst/>
              <a:defRPr sz="1800">
                <a:solidFill>
                  <a:schemeClr val="tx2"/>
                </a:solidFill>
              </a:defRPr>
            </a:lvl3pPr>
            <a:lvl4pPr marL="1200150" marR="0" indent="-171450" algn="l" defTabSz="914400" rtl="0" eaLnBrk="0" fontAlgn="base" latinLnBrk="0" hangingPunct="0">
              <a:lnSpc>
                <a:spcPct val="90000"/>
              </a:lnSpc>
              <a:spcBef>
                <a:spcPct val="30000"/>
              </a:spcBef>
              <a:spcAft>
                <a:spcPct val="0"/>
              </a:spcAft>
              <a:buClrTx/>
              <a:buSzTx/>
              <a:buFontTx/>
              <a:buChar char="–"/>
              <a:tabLst/>
              <a:defRPr sz="1500">
                <a:solidFill>
                  <a:schemeClr val="tx2"/>
                </a:solidFill>
              </a:defRPr>
            </a:lvl4pPr>
            <a:lvl5pPr marL="1543050" marR="0" indent="-171450" algn="l" defTabSz="914400" rtl="0" eaLnBrk="0" fontAlgn="base" latinLnBrk="0" hangingPunct="0">
              <a:lnSpc>
                <a:spcPct val="90000"/>
              </a:lnSpc>
              <a:spcBef>
                <a:spcPct val="30000"/>
              </a:spcBef>
              <a:spcAft>
                <a:spcPct val="0"/>
              </a:spcAft>
              <a:buClrTx/>
              <a:buSzTx/>
              <a:buFontTx/>
              <a:buChar char="»"/>
              <a:tabLst/>
              <a:defRPr sz="1500">
                <a:solidFill>
                  <a:schemeClr val="tx2"/>
                </a:solidFill>
              </a:defRPr>
            </a:lvl5pPr>
            <a:lvl6pPr>
              <a:defRPr sz="1500"/>
            </a:lvl6pPr>
            <a:lvl7pPr>
              <a:defRPr sz="1500"/>
            </a:lvl7pPr>
            <a:lvl8pPr>
              <a:defRPr sz="1500"/>
            </a:lvl8pPr>
            <a:lvl9pPr>
              <a:defRPr sz="1500"/>
            </a:lvl9pPr>
          </a:lstStyle>
          <a:p>
            <a:pPr marL="173736" marR="0" lvl="0" indent="-173736" algn="l" defTabSz="914400" rtl="0" eaLnBrk="0" fontAlgn="base" latinLnBrk="0" hangingPunct="0">
              <a:lnSpc>
                <a:spcPct val="90000"/>
              </a:lnSpc>
              <a:spcBef>
                <a:spcPct val="30000"/>
              </a:spcBef>
              <a:spcAft>
                <a:spcPct val="0"/>
              </a:spcAft>
              <a:buClr>
                <a:srgbClr val="008F96"/>
              </a:buClr>
              <a:buSzPct val="110000"/>
              <a:buFontTx/>
              <a:buChar char="•"/>
              <a:tabLst/>
              <a:defRPr/>
            </a:pPr>
            <a:r>
              <a:rPr kumimoji="0" lang="en-US" sz="1800" b="0" i="0" u="none" strike="noStrike" kern="0" cap="none" spc="0" normalizeH="0" baseline="0" noProof="0">
                <a:ln>
                  <a:noFill/>
                </a:ln>
                <a:solidFill>
                  <a:srgbClr val="595959"/>
                </a:solidFill>
                <a:effectLst/>
                <a:uLnTx/>
                <a:uFillTx/>
                <a:latin typeface="+mn-lt"/>
                <a:ea typeface="+mn-ea"/>
                <a:cs typeface="+mn-cs"/>
              </a:rPr>
              <a:t>Click to edit Master text styles</a:t>
            </a:r>
          </a:p>
          <a:p>
            <a:pPr marL="457200" marR="0" lvl="1" indent="-214313" algn="l" defTabSz="914400" rtl="0" eaLnBrk="0" fontAlgn="base" latinLnBrk="0" hangingPunct="0">
              <a:lnSpc>
                <a:spcPct val="90000"/>
              </a:lnSpc>
              <a:spcBef>
                <a:spcPct val="30000"/>
              </a:spcBef>
              <a:spcAft>
                <a:spcPct val="0"/>
              </a:spcAft>
              <a:buClr>
                <a:srgbClr val="008F96"/>
              </a:buClr>
              <a:buSzPct val="100000"/>
              <a:buFont typeface="Arial" panose="020B0604020202020204" pitchFamily="34" charset="0"/>
              <a:buChar char="–"/>
              <a:tabLst/>
              <a:defRPr/>
            </a:pPr>
            <a:r>
              <a:rPr kumimoji="0" lang="en-US" sz="1600" b="0" i="0" u="none" strike="noStrike" kern="0" cap="none" spc="0" normalizeH="0" baseline="0" noProof="0">
                <a:ln>
                  <a:noFill/>
                </a:ln>
                <a:solidFill>
                  <a:srgbClr val="595959"/>
                </a:solidFill>
                <a:effectLst/>
                <a:uLnTx/>
                <a:uFillTx/>
                <a:latin typeface="+mn-lt"/>
              </a:rPr>
              <a:t>Second level</a:t>
            </a:r>
          </a:p>
          <a:p>
            <a:pPr marL="685800" marR="0" lvl="2" indent="-171450" algn="l" defTabSz="914400" rtl="0" eaLnBrk="0" fontAlgn="base" latinLnBrk="0" hangingPunct="0">
              <a:lnSpc>
                <a:spcPct val="90000"/>
              </a:lnSpc>
              <a:spcBef>
                <a:spcPct val="30000"/>
              </a:spcBef>
              <a:spcAft>
                <a:spcPct val="0"/>
              </a:spcAft>
              <a:buClrTx/>
              <a:buSzTx/>
              <a:buFontTx/>
              <a:buChar char="•"/>
              <a:tabLst/>
              <a:defRPr/>
            </a:pPr>
            <a:r>
              <a:rPr kumimoji="0" lang="en-US" sz="1400" b="0" i="0" u="none" strike="noStrike" kern="0" cap="none" spc="0" normalizeH="0" baseline="0" noProof="0">
                <a:ln>
                  <a:noFill/>
                </a:ln>
                <a:solidFill>
                  <a:srgbClr val="595959"/>
                </a:solidFill>
                <a:effectLst/>
                <a:uLnTx/>
                <a:uFillTx/>
                <a:latin typeface="+mn-lt"/>
              </a:rPr>
              <a:t>Third level</a:t>
            </a:r>
          </a:p>
          <a:p>
            <a:pPr marL="1200150" marR="0" lvl="3" indent="-171450" algn="l" defTabSz="914400" rtl="0" eaLnBrk="0" fontAlgn="base" latinLnBrk="0" hangingPunct="0">
              <a:lnSpc>
                <a:spcPct val="90000"/>
              </a:lnSpc>
              <a:spcBef>
                <a:spcPct val="30000"/>
              </a:spcBef>
              <a:spcAft>
                <a:spcPct val="0"/>
              </a:spcAft>
              <a:buClrTx/>
              <a:buSzTx/>
              <a:buFontTx/>
              <a:buChar char="–"/>
              <a:tabLst/>
              <a:defRPr/>
            </a:pPr>
            <a:r>
              <a:rPr kumimoji="0" lang="en-US" sz="1400" b="0" i="0" u="none" strike="noStrike" kern="0" cap="none" spc="0" normalizeH="0" baseline="0" noProof="0">
                <a:ln>
                  <a:noFill/>
                </a:ln>
                <a:solidFill>
                  <a:srgbClr val="595959"/>
                </a:solidFill>
                <a:effectLst/>
                <a:uLnTx/>
                <a:uFillTx/>
                <a:latin typeface="+mj-lt"/>
              </a:rPr>
              <a:t>Fourth level</a:t>
            </a:r>
          </a:p>
          <a:p>
            <a:pPr marL="1543050" marR="0" lvl="4" indent="-171450" algn="l" defTabSz="914400" rtl="0" eaLnBrk="0" fontAlgn="base" latinLnBrk="0" hangingPunct="0">
              <a:lnSpc>
                <a:spcPct val="90000"/>
              </a:lnSpc>
              <a:spcBef>
                <a:spcPct val="30000"/>
              </a:spcBef>
              <a:spcAft>
                <a:spcPct val="0"/>
              </a:spcAft>
              <a:buClrTx/>
              <a:buSzTx/>
              <a:buFontTx/>
              <a:buChar char="»"/>
              <a:tabLst/>
              <a:defRPr/>
            </a:pPr>
            <a:r>
              <a:rPr kumimoji="0" lang="en-US" sz="1200" b="0" i="0" u="none" strike="noStrike" kern="0" cap="none" spc="0" normalizeH="0" baseline="0" noProof="0">
                <a:ln>
                  <a:noFill/>
                </a:ln>
                <a:solidFill>
                  <a:srgbClr val="595959"/>
                </a:solidFill>
                <a:effectLst/>
                <a:uLnTx/>
                <a:uFillTx/>
                <a:latin typeface="+mn-lt"/>
              </a:rPr>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4"/>
            <a:ext cx="5486400" cy="425054"/>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tx1"/>
        </a:solidFill>
        <a:effectLst/>
      </p:bgPr>
    </p:bg>
    <p:spTree>
      <p:nvGrpSpPr>
        <p:cNvPr id="1" name=""/>
        <p:cNvGrpSpPr/>
        <p:nvPr/>
      </p:nvGrpSpPr>
      <p:grpSpPr>
        <a:xfrm>
          <a:off x="0" y="0"/>
          <a:ext cx="0" cy="0"/>
          <a:chOff x="0" y="0"/>
          <a:chExt cx="0" cy="0"/>
        </a:xfrm>
      </p:grpSpPr>
      <p:pic>
        <p:nvPicPr>
          <p:cNvPr id="6" name="Picture 5" descr="A picture containing icon&#10;&#10;Description automatically generated">
            <a:extLst>
              <a:ext uri="{FF2B5EF4-FFF2-40B4-BE49-F238E27FC236}">
                <a16:creationId xmlns:a16="http://schemas.microsoft.com/office/drawing/2014/main" id="{F9304F47-A15C-4B26-B8CB-6B6879EE9497}"/>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7779025" y="4636888"/>
            <a:ext cx="1171504" cy="237911"/>
          </a:xfrm>
          <a:prstGeom prst="rect">
            <a:avLst/>
          </a:prstGeom>
        </p:spPr>
      </p:pic>
      <p:sp>
        <p:nvSpPr>
          <p:cNvPr id="2" name="Rectangle 1">
            <a:extLst>
              <a:ext uri="{FF2B5EF4-FFF2-40B4-BE49-F238E27FC236}">
                <a16:creationId xmlns:a16="http://schemas.microsoft.com/office/drawing/2014/main" id="{DF096A3F-184E-4768-91F7-F6C9E24425D9}"/>
              </a:ext>
            </a:extLst>
          </p:cNvPr>
          <p:cNvSpPr/>
          <p:nvPr userDrawn="1"/>
        </p:nvSpPr>
        <p:spPr bwMode="gray">
          <a:xfrm>
            <a:off x="0" y="0"/>
            <a:ext cx="9144000" cy="4521708"/>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chemeClr val="tx2"/>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1026" name="Rectangle 2"/>
          <p:cNvSpPr>
            <a:spLocks noGrp="1" noChangeArrowheads="1"/>
          </p:cNvSpPr>
          <p:nvPr>
            <p:ph type="title"/>
          </p:nvPr>
        </p:nvSpPr>
        <p:spPr bwMode="auto">
          <a:xfrm>
            <a:off x="684214" y="189833"/>
            <a:ext cx="7769225" cy="566738"/>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109663"/>
            <a:ext cx="77724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pic>
        <p:nvPicPr>
          <p:cNvPr id="10" name="Picture 9" descr="A picture containing drawing, sky&#10;&#10;Description automatically generated">
            <a:extLst>
              <a:ext uri="{FF2B5EF4-FFF2-40B4-BE49-F238E27FC236}">
                <a16:creationId xmlns:a16="http://schemas.microsoft.com/office/drawing/2014/main" id="{AE0274C2-EB1B-4F3B-A3DE-7D1AAD024161}"/>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t="83117" b="13143"/>
          <a:stretch/>
        </p:blipFill>
        <p:spPr>
          <a:xfrm>
            <a:off x="0" y="4951142"/>
            <a:ext cx="9144000" cy="192358"/>
          </a:xfrm>
          <a:prstGeom prst="rect">
            <a:avLst/>
          </a:prstGeom>
        </p:spPr>
      </p:pic>
      <p:pic>
        <p:nvPicPr>
          <p:cNvPr id="11" name="Picture 10" descr="Icon&#10;&#10;Description automatically generated">
            <a:extLst>
              <a:ext uri="{FF2B5EF4-FFF2-40B4-BE49-F238E27FC236}">
                <a16:creationId xmlns:a16="http://schemas.microsoft.com/office/drawing/2014/main" id="{6961E6E8-8201-4E1B-8853-D99C0C2BF5AD}"/>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209006" y="4689149"/>
            <a:ext cx="649095" cy="199721"/>
          </a:xfrm>
          <a:prstGeom prst="rect">
            <a:avLst/>
          </a:prstGeom>
        </p:spPr>
      </p:pic>
    </p:spTree>
  </p:cSld>
  <p:clrMap bg1="dk2" tx1="lt1" bg2="dk1" tx2="lt2" accent1="accent1" accent2="accent2" accent3="accent3" accent4="accent4" accent5="accent5" accent6="accent6" hlink="hlink" folHlink="folHlink"/>
  <p:sldLayoutIdLst>
    <p:sldLayoutId id="2147483657" r:id="rId1"/>
    <p:sldLayoutId id="2147483667" r:id="rId2"/>
    <p:sldLayoutId id="2147483656" r:id="rId3"/>
    <p:sldLayoutId id="2147483655" r:id="rId4"/>
    <p:sldLayoutId id="2147483654" r:id="rId5"/>
    <p:sldLayoutId id="2147483653" r:id="rId6"/>
    <p:sldLayoutId id="2147483652" r:id="rId7"/>
    <p:sldLayoutId id="2147483651" r:id="rId8"/>
    <p:sldLayoutId id="2147483650" r:id="rId9"/>
  </p:sldLayoutIdLst>
  <p:transition>
    <p:wipe dir="r"/>
  </p:transition>
  <p:txStyles>
    <p:titleStyle>
      <a:lvl1pPr algn="ctr" rtl="0" eaLnBrk="0" fontAlgn="base" hangingPunct="0">
        <a:spcBef>
          <a:spcPct val="0"/>
        </a:spcBef>
        <a:spcAft>
          <a:spcPct val="0"/>
        </a:spcAft>
        <a:defRPr sz="2500" b="1" baseline="0">
          <a:solidFill>
            <a:schemeClr val="accent1"/>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p:titleStyle>
    <p:bodyStyle>
      <a:lvl1pPr marL="173736" indent="-173736" algn="l" rtl="0" eaLnBrk="0" fontAlgn="base" hangingPunct="0">
        <a:lnSpc>
          <a:spcPct val="90000"/>
        </a:lnSpc>
        <a:spcBef>
          <a:spcPct val="30000"/>
        </a:spcBef>
        <a:spcAft>
          <a:spcPct val="0"/>
        </a:spcAft>
        <a:buClr>
          <a:schemeClr val="accent2"/>
        </a:buClr>
        <a:buSzPct val="110000"/>
        <a:buChar char="•"/>
        <a:defRPr sz="1800" b="0" baseline="0">
          <a:solidFill>
            <a:schemeClr val="tx2"/>
          </a:solidFill>
          <a:latin typeface="+mn-lt"/>
          <a:ea typeface="+mn-ea"/>
          <a:cs typeface="+mn-cs"/>
        </a:defRPr>
      </a:lvl1pPr>
      <a:lvl2pPr marL="457200"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600" b="0" baseline="0">
          <a:solidFill>
            <a:schemeClr val="tx2"/>
          </a:solidFill>
          <a:latin typeface="+mn-lt"/>
        </a:defRPr>
      </a:lvl2pPr>
      <a:lvl3pPr marL="685800" indent="-171450" algn="l" rtl="0" eaLnBrk="0" fontAlgn="base" hangingPunct="0">
        <a:lnSpc>
          <a:spcPct val="90000"/>
        </a:lnSpc>
        <a:spcBef>
          <a:spcPct val="30000"/>
        </a:spcBef>
        <a:spcAft>
          <a:spcPct val="0"/>
        </a:spcAft>
        <a:buChar char="•"/>
        <a:defRPr sz="14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40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200" b="0" baseline="0">
          <a:solidFill>
            <a:schemeClr val="tx2"/>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17065E30-1977-4A37-8051-413F6E7147F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577636" y="255989"/>
            <a:ext cx="1988728" cy="611916"/>
          </a:xfrm>
          <a:prstGeom prst="rect">
            <a:avLst/>
          </a:prstGeom>
        </p:spPr>
      </p:pic>
      <p:sp>
        <p:nvSpPr>
          <p:cNvPr id="9" name="Title 8">
            <a:extLst>
              <a:ext uri="{FF2B5EF4-FFF2-40B4-BE49-F238E27FC236}">
                <a16:creationId xmlns:a16="http://schemas.microsoft.com/office/drawing/2014/main" id="{2C51938A-9AF4-47FF-8AA1-12F935AC26CF}"/>
              </a:ext>
            </a:extLst>
          </p:cNvPr>
          <p:cNvSpPr>
            <a:spLocks noGrp="1"/>
          </p:cNvSpPr>
          <p:nvPr>
            <p:ph type="ctrTitle"/>
          </p:nvPr>
        </p:nvSpPr>
        <p:spPr bwMode="gray">
          <a:xfrm>
            <a:off x="496675" y="937046"/>
            <a:ext cx="8150651" cy="1661993"/>
          </a:xfrm>
        </p:spPr>
        <p:txBody>
          <a:bodyPr>
            <a:spAutoFit/>
          </a:bodyPr>
          <a:lstStyle/>
          <a:p>
            <a:r>
              <a:rPr lang="en-GB" b="0" dirty="0"/>
              <a:t>Comparison of self-expanding bioprostheses</a:t>
            </a:r>
            <a:br>
              <a:rPr lang="en-GB" b="0" dirty="0"/>
            </a:br>
            <a:r>
              <a:rPr lang="en-GB" b="0" dirty="0"/>
              <a:t>for transcatheter aortic valve replacement in patients with symptomatic severe aortic stenosis:</a:t>
            </a:r>
            <a:r>
              <a:rPr lang="zh-TW" altLang="en-US" b="0" dirty="0"/>
              <a:t> </a:t>
            </a:r>
            <a:r>
              <a:rPr lang="en-GB" b="0" dirty="0"/>
              <a:t>the SCOPE II randomised clinical trial</a:t>
            </a:r>
          </a:p>
        </p:txBody>
      </p:sp>
      <p:sp>
        <p:nvSpPr>
          <p:cNvPr id="7" name="Rectangle 3">
            <a:extLst>
              <a:ext uri="{FF2B5EF4-FFF2-40B4-BE49-F238E27FC236}">
                <a16:creationId xmlns:a16="http://schemas.microsoft.com/office/drawing/2014/main" id="{AA0F753F-FBB9-4560-8EA0-F2EB2F11E996}"/>
              </a:ext>
            </a:extLst>
          </p:cNvPr>
          <p:cNvSpPr txBox="1">
            <a:spLocks noChangeArrowheads="1"/>
          </p:cNvSpPr>
          <p:nvPr/>
        </p:nvSpPr>
        <p:spPr bwMode="gray">
          <a:xfrm>
            <a:off x="460693" y="2987445"/>
            <a:ext cx="2428840" cy="1309269"/>
          </a:xfrm>
          <a:prstGeom prst="rect">
            <a:avLst/>
          </a:prstGeom>
          <a:noFill/>
          <a:ln w="9525">
            <a:noFill/>
            <a:miter lim="800000"/>
            <a:headEnd/>
            <a:tailEnd/>
          </a:ln>
        </p:spPr>
        <p:txBody>
          <a:bodyPr vert="horz" wrap="square" lIns="0" tIns="0" rIns="0" bIns="0" numCol="1" spcCol="274320" anchor="t" anchorCtr="1" compatLnSpc="1">
            <a:prstTxWarp prst="textNoShape">
              <a:avLst/>
            </a:prstTxWarp>
            <a:spAutoFit/>
          </a:bodyPr>
          <a:lstStyle>
            <a:lvl1pPr marL="0" indent="0" algn="ctr" rtl="0" eaLnBrk="0" fontAlgn="base" hangingPunct="0">
              <a:lnSpc>
                <a:spcPct val="90000"/>
              </a:lnSpc>
              <a:spcBef>
                <a:spcPct val="30000"/>
              </a:spcBef>
              <a:spcAft>
                <a:spcPct val="0"/>
              </a:spcAft>
              <a:buClr>
                <a:schemeClr val="accent2"/>
              </a:buClr>
              <a:buSzTx/>
              <a:buFontTx/>
              <a:buNone/>
              <a:defRPr sz="2000" b="0" i="0" baseline="0">
                <a:solidFill>
                  <a:schemeClr val="tx1">
                    <a:lumMod val="75000"/>
                  </a:schemeClr>
                </a:solidFill>
                <a:latin typeface="+mn-lt"/>
                <a:ea typeface="+mn-ea"/>
                <a:cs typeface="+mn-cs"/>
              </a:defRPr>
            </a:lvl1pPr>
            <a:lvl2pPr marL="457200"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600" b="0" baseline="0">
                <a:solidFill>
                  <a:schemeClr val="tx2"/>
                </a:solidFill>
                <a:latin typeface="+mn-lt"/>
              </a:defRPr>
            </a:lvl2pPr>
            <a:lvl3pPr marL="685800" indent="-171450" algn="l" rtl="0" eaLnBrk="0" fontAlgn="base" hangingPunct="0">
              <a:lnSpc>
                <a:spcPct val="90000"/>
              </a:lnSpc>
              <a:spcBef>
                <a:spcPct val="30000"/>
              </a:spcBef>
              <a:spcAft>
                <a:spcPct val="0"/>
              </a:spcAft>
              <a:buChar char="•"/>
              <a:defRPr sz="14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40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200" b="0" baseline="0">
                <a:solidFill>
                  <a:schemeClr val="tx2"/>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a:lstStyle>
          <a:p>
            <a:pPr algn="l">
              <a:lnSpc>
                <a:spcPct val="120000"/>
              </a:lnSpc>
              <a:spcAft>
                <a:spcPts val="432"/>
              </a:spcAft>
            </a:pPr>
            <a:r>
              <a:rPr lang="en-GB" sz="1200" b="1" kern="0" dirty="0">
                <a:solidFill>
                  <a:schemeClr val="accent1">
                    <a:lumMod val="40000"/>
                    <a:lumOff val="60000"/>
                  </a:schemeClr>
                </a:solidFill>
              </a:rPr>
              <a:t>Corrado Tamburino, </a:t>
            </a:r>
            <a:br>
              <a:rPr lang="en-GB" sz="1200" b="1" kern="0" dirty="0"/>
            </a:br>
            <a:r>
              <a:rPr lang="en-GB" sz="1200" kern="0" dirty="0"/>
              <a:t>Sabine </a:t>
            </a:r>
            <a:r>
              <a:rPr lang="en-GB" sz="1200" kern="0" dirty="0" err="1"/>
              <a:t>Bleiziffer</a:t>
            </a:r>
            <a:r>
              <a:rPr lang="en-GB" sz="1200" kern="0" dirty="0"/>
              <a:t>, Holger Thiele, </a:t>
            </a:r>
            <a:r>
              <a:rPr lang="en-GB" sz="1200" kern="0" dirty="0" err="1"/>
              <a:t>Smita</a:t>
            </a:r>
            <a:r>
              <a:rPr lang="en-GB" sz="1200" kern="0" dirty="0"/>
              <a:t> Scholtz, David </a:t>
            </a:r>
            <a:r>
              <a:rPr lang="en-GB" sz="1200" kern="0" dirty="0" err="1"/>
              <a:t>Hildick</a:t>
            </a:r>
            <a:r>
              <a:rPr lang="en-GB" sz="1200" kern="0" dirty="0"/>
              <a:t>-Smith, Michael Cunnington, </a:t>
            </a:r>
            <a:br>
              <a:rPr lang="en-GB" sz="1200" kern="0" dirty="0"/>
            </a:br>
            <a:r>
              <a:rPr lang="en-GB" sz="1200" kern="0" dirty="0"/>
              <a:t>Alexander Wolf, Marco </a:t>
            </a:r>
            <a:r>
              <a:rPr lang="en-GB" sz="1200" kern="0" dirty="0" err="1"/>
              <a:t>Barbanti</a:t>
            </a:r>
            <a:r>
              <a:rPr lang="en-GB" sz="1200" kern="0" dirty="0"/>
              <a:t>, Didier </a:t>
            </a:r>
            <a:r>
              <a:rPr lang="en-GB" sz="1200" kern="0" dirty="0" err="1"/>
              <a:t>Tchetchè</a:t>
            </a:r>
            <a:r>
              <a:rPr lang="en-GB" sz="1200" kern="0" dirty="0"/>
              <a:t>, Philippe </a:t>
            </a:r>
            <a:r>
              <a:rPr lang="en-GB" sz="1200" kern="0" dirty="0" err="1"/>
              <a:t>Garot</a:t>
            </a:r>
            <a:r>
              <a:rPr lang="en-GB" sz="1200" kern="0" dirty="0"/>
              <a:t>, </a:t>
            </a:r>
            <a:endParaRPr lang="en-GB" sz="1200" b="1" kern="0" dirty="0"/>
          </a:p>
        </p:txBody>
      </p:sp>
      <p:sp>
        <p:nvSpPr>
          <p:cNvPr id="8" name="Rectangle 3">
            <a:extLst>
              <a:ext uri="{FF2B5EF4-FFF2-40B4-BE49-F238E27FC236}">
                <a16:creationId xmlns:a16="http://schemas.microsoft.com/office/drawing/2014/main" id="{3FF5E6DE-2B7C-44BA-953C-C91B58FBE905}"/>
              </a:ext>
            </a:extLst>
          </p:cNvPr>
          <p:cNvSpPr txBox="1">
            <a:spLocks noChangeArrowheads="1"/>
          </p:cNvSpPr>
          <p:nvPr/>
        </p:nvSpPr>
        <p:spPr bwMode="gray">
          <a:xfrm>
            <a:off x="3208941" y="2987445"/>
            <a:ext cx="2780753" cy="1309269"/>
          </a:xfrm>
          <a:prstGeom prst="rect">
            <a:avLst/>
          </a:prstGeom>
          <a:noFill/>
          <a:ln w="9525">
            <a:noFill/>
            <a:miter lim="800000"/>
            <a:headEnd/>
            <a:tailEnd/>
          </a:ln>
        </p:spPr>
        <p:txBody>
          <a:bodyPr vert="horz" wrap="square" lIns="0" tIns="0" rIns="0" bIns="0" numCol="1" spcCol="274320" anchor="t" anchorCtr="1" compatLnSpc="1">
            <a:prstTxWarp prst="textNoShape">
              <a:avLst/>
            </a:prstTxWarp>
            <a:spAutoFit/>
          </a:bodyPr>
          <a:lstStyle>
            <a:lvl1pPr marL="0" indent="0" algn="ctr" rtl="0" eaLnBrk="0" fontAlgn="base" hangingPunct="0">
              <a:lnSpc>
                <a:spcPct val="90000"/>
              </a:lnSpc>
              <a:spcBef>
                <a:spcPct val="30000"/>
              </a:spcBef>
              <a:spcAft>
                <a:spcPct val="0"/>
              </a:spcAft>
              <a:buClr>
                <a:schemeClr val="accent2"/>
              </a:buClr>
              <a:buSzTx/>
              <a:buFontTx/>
              <a:buNone/>
              <a:defRPr sz="2000" b="0" i="0" baseline="0">
                <a:solidFill>
                  <a:schemeClr val="tx1">
                    <a:lumMod val="75000"/>
                  </a:schemeClr>
                </a:solidFill>
                <a:latin typeface="+mn-lt"/>
                <a:ea typeface="+mn-ea"/>
                <a:cs typeface="+mn-cs"/>
              </a:defRPr>
            </a:lvl1pPr>
            <a:lvl2pPr marL="457200"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600" b="0" baseline="0">
                <a:solidFill>
                  <a:schemeClr val="tx2"/>
                </a:solidFill>
                <a:latin typeface="+mn-lt"/>
              </a:defRPr>
            </a:lvl2pPr>
            <a:lvl3pPr marL="685800" indent="-171450" algn="l" rtl="0" eaLnBrk="0" fontAlgn="base" hangingPunct="0">
              <a:lnSpc>
                <a:spcPct val="90000"/>
              </a:lnSpc>
              <a:spcBef>
                <a:spcPct val="30000"/>
              </a:spcBef>
              <a:spcAft>
                <a:spcPct val="0"/>
              </a:spcAft>
              <a:buChar char="•"/>
              <a:defRPr sz="14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40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200" b="0" baseline="0">
                <a:solidFill>
                  <a:schemeClr val="tx2"/>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a:lstStyle>
          <a:p>
            <a:pPr algn="l">
              <a:lnSpc>
                <a:spcPct val="120000"/>
              </a:lnSpc>
              <a:spcAft>
                <a:spcPts val="432"/>
              </a:spcAft>
            </a:pPr>
            <a:r>
              <a:rPr lang="en-GB" sz="1200" kern="0"/>
              <a:t>Paolo Pagnotta, Martine </a:t>
            </a:r>
            <a:r>
              <a:rPr lang="en-GB" sz="1200" kern="0" err="1"/>
              <a:t>Gilard</a:t>
            </a:r>
            <a:r>
              <a:rPr lang="en-GB" sz="1200" kern="0"/>
              <a:t>, </a:t>
            </a:r>
            <a:r>
              <a:rPr lang="en-GB" sz="1200"/>
              <a:t>Francesco </a:t>
            </a:r>
            <a:r>
              <a:rPr lang="en-GB" sz="1200" err="1"/>
              <a:t>Bedogni</a:t>
            </a:r>
            <a:r>
              <a:rPr lang="en-GB" sz="1200"/>
              <a:t>, Eric Van Belle, </a:t>
            </a:r>
            <a:r>
              <a:rPr lang="en-GB" sz="1200" err="1"/>
              <a:t>Mariuca</a:t>
            </a:r>
            <a:r>
              <a:rPr lang="en-GB" sz="1200"/>
              <a:t> Vasa-</a:t>
            </a:r>
            <a:r>
              <a:rPr lang="en-GB" sz="1200" err="1"/>
              <a:t>Nicotera</a:t>
            </a:r>
            <a:r>
              <a:rPr lang="en-GB" sz="1200"/>
              <a:t>, </a:t>
            </a:r>
            <a:br>
              <a:rPr lang="en-GB" sz="1200"/>
            </a:br>
            <a:r>
              <a:rPr lang="en-GB" sz="1200" err="1"/>
              <a:t>Alaide</a:t>
            </a:r>
            <a:r>
              <a:rPr lang="en-GB" sz="1200"/>
              <a:t> </a:t>
            </a:r>
            <a:r>
              <a:rPr lang="en-GB" sz="1200" err="1"/>
              <a:t>Chieffo</a:t>
            </a:r>
            <a:r>
              <a:rPr lang="en-GB" sz="1200"/>
              <a:t>, Oliver Deutsch, </a:t>
            </a:r>
            <a:br>
              <a:rPr lang="en-GB" sz="1200"/>
            </a:br>
            <a:r>
              <a:rPr lang="en-GB" sz="1200" err="1"/>
              <a:t>Jörg</a:t>
            </a:r>
            <a:r>
              <a:rPr lang="en-GB" sz="1200"/>
              <a:t> </a:t>
            </a:r>
            <a:r>
              <a:rPr lang="en-GB" sz="1200" err="1"/>
              <a:t>Kempfert</a:t>
            </a:r>
            <a:r>
              <a:rPr lang="en-GB" sz="1200"/>
              <a:t>, Lars </a:t>
            </a:r>
            <a:r>
              <a:rPr lang="en-GB" sz="1200" err="1"/>
              <a:t>Søndergaard</a:t>
            </a:r>
            <a:r>
              <a:rPr lang="en-GB" sz="1200"/>
              <a:t>, Christian Butter, Ramiro Trillo-</a:t>
            </a:r>
            <a:r>
              <a:rPr lang="en-GB" sz="1200" err="1"/>
              <a:t>Nouche</a:t>
            </a:r>
            <a:r>
              <a:rPr lang="en-GB" sz="1200"/>
              <a:t>, </a:t>
            </a:r>
            <a:endParaRPr lang="en-GB" sz="1200" b="1" kern="0"/>
          </a:p>
        </p:txBody>
      </p:sp>
      <p:sp>
        <p:nvSpPr>
          <p:cNvPr id="11" name="Rectangle 3">
            <a:extLst>
              <a:ext uri="{FF2B5EF4-FFF2-40B4-BE49-F238E27FC236}">
                <a16:creationId xmlns:a16="http://schemas.microsoft.com/office/drawing/2014/main" id="{43DACBE8-1097-40B5-B382-29027145673D}"/>
              </a:ext>
            </a:extLst>
          </p:cNvPr>
          <p:cNvSpPr txBox="1">
            <a:spLocks noChangeArrowheads="1"/>
          </p:cNvSpPr>
          <p:nvPr/>
        </p:nvSpPr>
        <p:spPr bwMode="gray">
          <a:xfrm>
            <a:off x="6156595" y="2987445"/>
            <a:ext cx="2520385" cy="1309269"/>
          </a:xfrm>
          <a:prstGeom prst="rect">
            <a:avLst/>
          </a:prstGeom>
          <a:noFill/>
          <a:ln w="9525">
            <a:noFill/>
            <a:miter lim="800000"/>
            <a:headEnd/>
            <a:tailEnd/>
          </a:ln>
        </p:spPr>
        <p:txBody>
          <a:bodyPr vert="horz" wrap="square" lIns="0" tIns="0" rIns="0" bIns="0" numCol="1" spcCol="274320" anchor="t" anchorCtr="1" compatLnSpc="1">
            <a:prstTxWarp prst="textNoShape">
              <a:avLst/>
            </a:prstTxWarp>
            <a:spAutoFit/>
          </a:bodyPr>
          <a:lstStyle>
            <a:lvl1pPr marL="0" indent="0" algn="ctr" rtl="0" eaLnBrk="0" fontAlgn="base" hangingPunct="0">
              <a:lnSpc>
                <a:spcPct val="90000"/>
              </a:lnSpc>
              <a:spcBef>
                <a:spcPct val="30000"/>
              </a:spcBef>
              <a:spcAft>
                <a:spcPct val="0"/>
              </a:spcAft>
              <a:buClr>
                <a:schemeClr val="accent2"/>
              </a:buClr>
              <a:buSzTx/>
              <a:buFontTx/>
              <a:buNone/>
              <a:defRPr sz="2000" b="0" i="0" baseline="0">
                <a:solidFill>
                  <a:schemeClr val="tx1">
                    <a:lumMod val="75000"/>
                  </a:schemeClr>
                </a:solidFill>
                <a:latin typeface="+mn-lt"/>
                <a:ea typeface="+mn-ea"/>
                <a:cs typeface="+mn-cs"/>
              </a:defRPr>
            </a:lvl1pPr>
            <a:lvl2pPr marL="457200"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600" b="0" baseline="0">
                <a:solidFill>
                  <a:schemeClr val="tx2"/>
                </a:solidFill>
                <a:latin typeface="+mn-lt"/>
              </a:defRPr>
            </a:lvl2pPr>
            <a:lvl3pPr marL="685800" indent="-171450" algn="l" rtl="0" eaLnBrk="0" fontAlgn="base" hangingPunct="0">
              <a:lnSpc>
                <a:spcPct val="90000"/>
              </a:lnSpc>
              <a:spcBef>
                <a:spcPct val="30000"/>
              </a:spcBef>
              <a:spcAft>
                <a:spcPct val="0"/>
              </a:spcAft>
              <a:buChar char="•"/>
              <a:defRPr sz="14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40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200" b="0" baseline="0">
                <a:solidFill>
                  <a:schemeClr val="tx2"/>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a:lstStyle>
          <a:p>
            <a:pPr algn="l">
              <a:lnSpc>
                <a:spcPct val="120000"/>
              </a:lnSpc>
              <a:spcAft>
                <a:spcPts val="432"/>
              </a:spcAft>
            </a:pPr>
            <a:r>
              <a:rPr lang="en-GB" sz="1200" dirty="0"/>
              <a:t>Shahram </a:t>
            </a:r>
            <a:r>
              <a:rPr lang="en-GB" sz="1200" dirty="0" err="1"/>
              <a:t>Lotfi</a:t>
            </a:r>
            <a:r>
              <a:rPr lang="en-GB" sz="1200" dirty="0"/>
              <a:t>, Helge </a:t>
            </a:r>
            <a:r>
              <a:rPr lang="en-GB" sz="1200" dirty="0" err="1"/>
              <a:t>Möllmann</a:t>
            </a:r>
            <a:r>
              <a:rPr lang="en-GB" sz="1200" dirty="0"/>
              <a:t>,</a:t>
            </a:r>
            <a:br>
              <a:rPr lang="en-GB" sz="1200" dirty="0"/>
            </a:br>
            <a:r>
              <a:rPr lang="en-GB" sz="1200" dirty="0"/>
              <a:t>Michael </a:t>
            </a:r>
            <a:r>
              <a:rPr lang="en-GB" sz="1200" dirty="0" err="1"/>
              <a:t>Joner</a:t>
            </a:r>
            <a:r>
              <a:rPr lang="en-GB" sz="1200" dirty="0"/>
              <a:t>, Mohamed Abdel-Wahab, Kris Bogaerts, Christian </a:t>
            </a:r>
            <a:r>
              <a:rPr lang="en-GB" sz="1200" dirty="0" err="1"/>
              <a:t>Hengstenberg</a:t>
            </a:r>
            <a:r>
              <a:rPr lang="en-GB" sz="1200" dirty="0"/>
              <a:t>, Davide Capodanno, </a:t>
            </a:r>
            <a:r>
              <a:rPr lang="en-GB" sz="1200" b="1" dirty="0">
                <a:solidFill>
                  <a:schemeClr val="accent1">
                    <a:lumMod val="40000"/>
                    <a:lumOff val="60000"/>
                  </a:schemeClr>
                </a:solidFill>
              </a:rPr>
              <a:t>on behalf of the SCOPE II Investigators</a:t>
            </a:r>
            <a:endParaRPr lang="en-GB" sz="1200" b="1" kern="0" dirty="0">
              <a:solidFill>
                <a:schemeClr val="accent1">
                  <a:lumMod val="40000"/>
                  <a:lumOff val="60000"/>
                </a:schemeClr>
              </a:solidFill>
            </a:endParaRPr>
          </a:p>
        </p:txBody>
      </p:sp>
      <p:cxnSp>
        <p:nvCxnSpPr>
          <p:cNvPr id="13" name="Straight Connector 12">
            <a:extLst>
              <a:ext uri="{FF2B5EF4-FFF2-40B4-BE49-F238E27FC236}">
                <a16:creationId xmlns:a16="http://schemas.microsoft.com/office/drawing/2014/main" id="{6D546145-61B9-459F-A540-B45F32E2DA1F}"/>
              </a:ext>
            </a:extLst>
          </p:cNvPr>
          <p:cNvCxnSpPr/>
          <p:nvPr/>
        </p:nvCxnSpPr>
        <p:spPr bwMode="auto">
          <a:xfrm>
            <a:off x="513878" y="2734190"/>
            <a:ext cx="8116245" cy="0"/>
          </a:xfrm>
          <a:prstGeom prst="line">
            <a:avLst/>
          </a:prstGeom>
          <a:solidFill>
            <a:schemeClr val="accent1"/>
          </a:solidFill>
          <a:ln w="9525" cap="flat" cmpd="sng" algn="ctr">
            <a:solidFill>
              <a:schemeClr val="accent1">
                <a:lumMod val="40000"/>
                <a:lumOff val="6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2752247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00CE40E-5AC2-44BE-850E-E69EADFB93CB}"/>
              </a:ext>
            </a:extLst>
          </p:cNvPr>
          <p:cNvPicPr>
            <a:picLocks noChangeAspect="1"/>
          </p:cNvPicPr>
          <p:nvPr/>
        </p:nvPicPr>
        <p:blipFill>
          <a:blip r:embed="rId2"/>
          <a:srcRect/>
          <a:stretch/>
        </p:blipFill>
        <p:spPr>
          <a:xfrm>
            <a:off x="5100851" y="4142772"/>
            <a:ext cx="1208261" cy="736575"/>
          </a:xfrm>
          <a:prstGeom prst="rect">
            <a:avLst/>
          </a:prstGeom>
        </p:spPr>
      </p:pic>
      <p:sp>
        <p:nvSpPr>
          <p:cNvPr id="37" name="Rectangle 36">
            <a:extLst>
              <a:ext uri="{FF2B5EF4-FFF2-40B4-BE49-F238E27FC236}">
                <a16:creationId xmlns:a16="http://schemas.microsoft.com/office/drawing/2014/main" id="{9E128D52-5043-4605-B485-C24DEEC7C0DF}"/>
              </a:ext>
            </a:extLst>
          </p:cNvPr>
          <p:cNvSpPr/>
          <p:nvPr/>
        </p:nvSpPr>
        <p:spPr bwMode="auto">
          <a:xfrm>
            <a:off x="539854" y="1665377"/>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eaLnBrk="0" hangingPunct="0">
              <a:lnSpc>
                <a:spcPct val="90000"/>
              </a:lnSpc>
              <a:spcBef>
                <a:spcPct val="30000"/>
              </a:spcBef>
              <a:buClr>
                <a:srgbClr val="008F96"/>
              </a:buClr>
              <a:buSzPct val="110000"/>
            </a:pPr>
            <a:r>
              <a:rPr lang="en-US" sz="1100" i="0" kern="0">
                <a:solidFill>
                  <a:srgbClr val="FFFFFF"/>
                </a:solidFill>
                <a:latin typeface="Arial"/>
                <a:cs typeface="Arial"/>
              </a:rPr>
              <a:t>Clinical Events Committee</a:t>
            </a:r>
          </a:p>
        </p:txBody>
      </p:sp>
      <p:sp>
        <p:nvSpPr>
          <p:cNvPr id="38" name="Rectangle 37">
            <a:extLst>
              <a:ext uri="{FF2B5EF4-FFF2-40B4-BE49-F238E27FC236}">
                <a16:creationId xmlns:a16="http://schemas.microsoft.com/office/drawing/2014/main" id="{570048A8-7508-42CB-8B5D-A144975C1D63}"/>
              </a:ext>
            </a:extLst>
          </p:cNvPr>
          <p:cNvSpPr/>
          <p:nvPr/>
        </p:nvSpPr>
        <p:spPr bwMode="auto">
          <a:xfrm>
            <a:off x="2674703" y="1665377"/>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sz="1100" i="0" kern="0">
                <a:solidFill>
                  <a:srgbClr val="FFFFFF"/>
                </a:solidFill>
                <a:latin typeface="Arial"/>
                <a:cs typeface="Arial"/>
              </a:rPr>
              <a:t>Data and Safety Monitoring Board</a:t>
            </a:r>
          </a:p>
        </p:txBody>
      </p:sp>
      <p:sp>
        <p:nvSpPr>
          <p:cNvPr id="39" name="Rectangle 38">
            <a:extLst>
              <a:ext uri="{FF2B5EF4-FFF2-40B4-BE49-F238E27FC236}">
                <a16:creationId xmlns:a16="http://schemas.microsoft.com/office/drawing/2014/main" id="{3B758BB8-8196-4421-864A-44C40689BCB5}"/>
              </a:ext>
            </a:extLst>
          </p:cNvPr>
          <p:cNvSpPr/>
          <p:nvPr/>
        </p:nvSpPr>
        <p:spPr bwMode="auto">
          <a:xfrm>
            <a:off x="4809552" y="1665377"/>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sz="1100" i="0" kern="0">
                <a:solidFill>
                  <a:srgbClr val="FFFFFF"/>
                </a:solidFill>
                <a:latin typeface="Arial"/>
                <a:cs typeface="Arial"/>
              </a:rPr>
              <a:t>Echocardiography Core Laboratory</a:t>
            </a:r>
          </a:p>
        </p:txBody>
      </p:sp>
      <p:sp>
        <p:nvSpPr>
          <p:cNvPr id="40" name="Rectangle 39">
            <a:extLst>
              <a:ext uri="{FF2B5EF4-FFF2-40B4-BE49-F238E27FC236}">
                <a16:creationId xmlns:a16="http://schemas.microsoft.com/office/drawing/2014/main" id="{40632F7F-EFDC-4960-A0BD-BA949BA4A85D}"/>
              </a:ext>
            </a:extLst>
          </p:cNvPr>
          <p:cNvSpPr/>
          <p:nvPr/>
        </p:nvSpPr>
        <p:spPr bwMode="auto">
          <a:xfrm>
            <a:off x="539854" y="3327702"/>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sz="1100" i="0" kern="0">
                <a:solidFill>
                  <a:srgbClr val="FFFFFF"/>
                </a:solidFill>
                <a:latin typeface="Arial"/>
                <a:cs typeface="Arial"/>
              </a:rPr>
              <a:t>Statistics</a:t>
            </a:r>
          </a:p>
        </p:txBody>
      </p:sp>
      <p:sp>
        <p:nvSpPr>
          <p:cNvPr id="41" name="Rectangle 40">
            <a:extLst>
              <a:ext uri="{FF2B5EF4-FFF2-40B4-BE49-F238E27FC236}">
                <a16:creationId xmlns:a16="http://schemas.microsoft.com/office/drawing/2014/main" id="{8B9DC612-D208-4E5C-ADD4-F0586855FFD9}"/>
              </a:ext>
            </a:extLst>
          </p:cNvPr>
          <p:cNvSpPr/>
          <p:nvPr/>
        </p:nvSpPr>
        <p:spPr bwMode="auto">
          <a:xfrm>
            <a:off x="2718527" y="3327702"/>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fr-FR" sz="1100" i="0" kern="0">
                <a:solidFill>
                  <a:srgbClr val="FFFFFF"/>
                </a:solidFill>
                <a:latin typeface="Arial"/>
                <a:cs typeface="Arial"/>
              </a:rPr>
              <a:t>Trial Management</a:t>
            </a:r>
          </a:p>
          <a:p>
            <a:pPr algn="ctr" eaLnBrk="0" hangingPunct="0">
              <a:lnSpc>
                <a:spcPct val="90000"/>
              </a:lnSpc>
              <a:spcBef>
                <a:spcPct val="30000"/>
              </a:spcBef>
              <a:buClr>
                <a:srgbClr val="008F96"/>
              </a:buClr>
              <a:buSzPct val="110000"/>
            </a:pPr>
            <a:r>
              <a:rPr lang="fr-FR" sz="1100" i="0" kern="0">
                <a:solidFill>
                  <a:srgbClr val="FFFFFF"/>
                </a:solidFill>
                <a:latin typeface="Arial"/>
                <a:cs typeface="Arial"/>
              </a:rPr>
              <a:t>CERC</a:t>
            </a:r>
            <a:endParaRPr lang="en-US" sz="1100" i="0" kern="0">
              <a:solidFill>
                <a:srgbClr val="FFFFFF"/>
              </a:solidFill>
              <a:latin typeface="Arial"/>
              <a:cs typeface="Arial"/>
            </a:endParaRPr>
          </a:p>
        </p:txBody>
      </p:sp>
      <p:sp>
        <p:nvSpPr>
          <p:cNvPr id="2" name="Title 1">
            <a:extLst>
              <a:ext uri="{FF2B5EF4-FFF2-40B4-BE49-F238E27FC236}">
                <a16:creationId xmlns:a16="http://schemas.microsoft.com/office/drawing/2014/main" id="{5E887883-6371-4BE8-96EA-2EE5488838B6}"/>
              </a:ext>
            </a:extLst>
          </p:cNvPr>
          <p:cNvSpPr>
            <a:spLocks noGrp="1"/>
          </p:cNvSpPr>
          <p:nvPr>
            <p:ph type="title"/>
          </p:nvPr>
        </p:nvSpPr>
        <p:spPr>
          <a:xfrm>
            <a:off x="0" y="115061"/>
            <a:ext cx="9144000" cy="566738"/>
          </a:xfrm>
        </p:spPr>
        <p:txBody>
          <a:bodyPr/>
          <a:lstStyle/>
          <a:p>
            <a:r>
              <a:rPr lang="en-GB">
                <a:cs typeface="Arial"/>
              </a:rPr>
              <a:t>Trial organization</a:t>
            </a:r>
            <a:endParaRPr lang="en-GB"/>
          </a:p>
        </p:txBody>
      </p:sp>
      <p:sp>
        <p:nvSpPr>
          <p:cNvPr id="17" name="Rectangle 16">
            <a:extLst>
              <a:ext uri="{FF2B5EF4-FFF2-40B4-BE49-F238E27FC236}">
                <a16:creationId xmlns:a16="http://schemas.microsoft.com/office/drawing/2014/main" id="{4F16C482-F4C5-4E7E-A218-42F3A74EA56B}"/>
              </a:ext>
            </a:extLst>
          </p:cNvPr>
          <p:cNvSpPr/>
          <p:nvPr/>
        </p:nvSpPr>
        <p:spPr>
          <a:xfrm>
            <a:off x="539855" y="2444236"/>
            <a:ext cx="1680832" cy="353943"/>
          </a:xfrm>
          <a:prstGeom prst="rect">
            <a:avLst/>
          </a:prstGeom>
        </p:spPr>
        <p:txBody>
          <a:bodyPr wrap="square" tIns="0">
            <a:spAutoFit/>
          </a:bodyPr>
          <a:lstStyle/>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Andreas Baumbach</a:t>
            </a:r>
            <a:br>
              <a:rPr lang="en-US" sz="1000" b="0" i="0" kern="0">
                <a:solidFill>
                  <a:schemeClr val="accent2"/>
                </a:solidFill>
                <a:latin typeface="Arial"/>
                <a:ea typeface="+mn-ea"/>
                <a:cs typeface="Arial"/>
              </a:rPr>
            </a:br>
            <a:r>
              <a:rPr lang="en-US" sz="1000" b="0" i="0" kern="0">
                <a:solidFill>
                  <a:srgbClr val="595959"/>
                </a:solidFill>
                <a:latin typeface="Arial"/>
                <a:ea typeface="+mn-ea"/>
                <a:cs typeface="Arial"/>
              </a:rPr>
              <a:t>CEC Chairman</a:t>
            </a:r>
          </a:p>
        </p:txBody>
      </p:sp>
      <p:sp>
        <p:nvSpPr>
          <p:cNvPr id="18" name="Rectangle 17">
            <a:extLst>
              <a:ext uri="{FF2B5EF4-FFF2-40B4-BE49-F238E27FC236}">
                <a16:creationId xmlns:a16="http://schemas.microsoft.com/office/drawing/2014/main" id="{5CAE7695-3BE8-4D9F-9ECE-A4FF9E6393DA}"/>
              </a:ext>
            </a:extLst>
          </p:cNvPr>
          <p:cNvSpPr/>
          <p:nvPr/>
        </p:nvSpPr>
        <p:spPr>
          <a:xfrm>
            <a:off x="2361595" y="2444236"/>
            <a:ext cx="2307050" cy="754053"/>
          </a:xfrm>
          <a:prstGeom prst="rect">
            <a:avLst/>
          </a:prstGeom>
        </p:spPr>
        <p:txBody>
          <a:bodyPr wrap="square" tIns="0">
            <a:spAutoFit/>
          </a:bodyPr>
          <a:lstStyle/>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 Kristian Thygesen </a:t>
            </a:r>
            <a:br>
              <a:rPr lang="en-US" sz="1000" b="0" i="0" kern="0">
                <a:solidFill>
                  <a:schemeClr val="accent2"/>
                </a:solidFill>
                <a:latin typeface="Arial"/>
                <a:ea typeface="+mn-ea"/>
                <a:cs typeface="Arial"/>
              </a:rPr>
            </a:br>
            <a:r>
              <a:rPr lang="en-US" sz="1000" b="0" i="0" kern="0">
                <a:solidFill>
                  <a:srgbClr val="595959"/>
                </a:solidFill>
                <a:latin typeface="Arial"/>
                <a:ea typeface="+mn-ea"/>
                <a:cs typeface="Arial"/>
              </a:rPr>
              <a:t>DSMB Chairman</a:t>
            </a:r>
          </a:p>
          <a:p>
            <a:pPr lvl="0" algn="ctr" eaLnBrk="0" hangingPunct="0">
              <a:spcBef>
                <a:spcPct val="30000"/>
              </a:spcBef>
              <a:spcAft>
                <a:spcPts val="0"/>
              </a:spcAft>
              <a:buClr>
                <a:srgbClr val="008F96"/>
              </a:buClr>
              <a:buSzPct val="110000"/>
            </a:pPr>
            <a:r>
              <a:rPr lang="fr-FR" sz="1000" i="0" kern="0">
                <a:solidFill>
                  <a:schemeClr val="accent2"/>
                </a:solidFill>
                <a:latin typeface="Arial"/>
                <a:ea typeface="+mn-ea"/>
                <a:cs typeface="Arial"/>
              </a:rPr>
              <a:t>Hervé Le Breton</a:t>
            </a:r>
          </a:p>
          <a:p>
            <a:pPr lvl="0" algn="ctr" eaLnBrk="0" hangingPunct="0">
              <a:spcBef>
                <a:spcPct val="30000"/>
              </a:spcBef>
              <a:spcAft>
                <a:spcPts val="0"/>
              </a:spcAft>
              <a:buClr>
                <a:srgbClr val="008F96"/>
              </a:buClr>
              <a:buSzPct val="110000"/>
            </a:pPr>
            <a:r>
              <a:rPr lang="fr-FR" sz="1000" i="0" kern="0">
                <a:solidFill>
                  <a:schemeClr val="accent2"/>
                </a:solidFill>
                <a:latin typeface="Arial"/>
                <a:ea typeface="+mn-ea"/>
                <a:cs typeface="Arial"/>
              </a:rPr>
              <a:t>Philippe </a:t>
            </a:r>
            <a:r>
              <a:rPr lang="fr-FR" sz="1000" i="0" kern="0" err="1">
                <a:solidFill>
                  <a:schemeClr val="accent2"/>
                </a:solidFill>
                <a:latin typeface="Arial"/>
                <a:ea typeface="+mn-ea"/>
                <a:cs typeface="Arial"/>
              </a:rPr>
              <a:t>Menasché</a:t>
            </a:r>
            <a:endParaRPr lang="en-US" sz="1000" i="0" kern="0">
              <a:solidFill>
                <a:schemeClr val="accent2"/>
              </a:solidFill>
              <a:latin typeface="Arial"/>
              <a:ea typeface="+mn-ea"/>
              <a:cs typeface="Arial"/>
            </a:endParaRPr>
          </a:p>
        </p:txBody>
      </p:sp>
      <p:sp>
        <p:nvSpPr>
          <p:cNvPr id="19" name="Rectangle 18">
            <a:extLst>
              <a:ext uri="{FF2B5EF4-FFF2-40B4-BE49-F238E27FC236}">
                <a16:creationId xmlns:a16="http://schemas.microsoft.com/office/drawing/2014/main" id="{02ED8572-B66C-49D4-A63B-8135DFF75C27}"/>
              </a:ext>
            </a:extLst>
          </p:cNvPr>
          <p:cNvSpPr/>
          <p:nvPr/>
        </p:nvSpPr>
        <p:spPr>
          <a:xfrm>
            <a:off x="4915815" y="2444236"/>
            <a:ext cx="1468307" cy="600164"/>
          </a:xfrm>
          <a:prstGeom prst="rect">
            <a:avLst/>
          </a:prstGeom>
        </p:spPr>
        <p:txBody>
          <a:bodyPr wrap="square" tIns="0">
            <a:spAutoFit/>
          </a:bodyPr>
          <a:lstStyle/>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Danijela Trifunovic</a:t>
            </a:r>
          </a:p>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Ivana Paunović</a:t>
            </a:r>
          </a:p>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Olga Petrovic</a:t>
            </a:r>
            <a:endParaRPr lang="en-US" sz="1000" b="0" i="0" kern="0">
              <a:solidFill>
                <a:srgbClr val="595959"/>
              </a:solidFill>
              <a:latin typeface="Arial"/>
              <a:ea typeface="+mn-ea"/>
              <a:cs typeface="Arial"/>
            </a:endParaRPr>
          </a:p>
        </p:txBody>
      </p:sp>
      <p:sp>
        <p:nvSpPr>
          <p:cNvPr id="20" name="Rectangle 19">
            <a:extLst>
              <a:ext uri="{FF2B5EF4-FFF2-40B4-BE49-F238E27FC236}">
                <a16:creationId xmlns:a16="http://schemas.microsoft.com/office/drawing/2014/main" id="{CF6FAFC3-0552-4FB5-979A-6D55555F58D2}"/>
              </a:ext>
            </a:extLst>
          </p:cNvPr>
          <p:cNvSpPr/>
          <p:nvPr/>
        </p:nvSpPr>
        <p:spPr>
          <a:xfrm>
            <a:off x="646146" y="4106561"/>
            <a:ext cx="1468248" cy="246221"/>
          </a:xfrm>
          <a:prstGeom prst="rect">
            <a:avLst/>
          </a:prstGeom>
        </p:spPr>
        <p:txBody>
          <a:bodyPr wrap="square">
            <a:spAutoFit/>
          </a:bodyPr>
          <a:lstStyle/>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Kris Bogaerts</a:t>
            </a:r>
            <a:endParaRPr lang="en-US" sz="1000" b="0" i="0" kern="0">
              <a:solidFill>
                <a:srgbClr val="595959"/>
              </a:solidFill>
              <a:latin typeface="Arial"/>
              <a:ea typeface="+mn-ea"/>
              <a:cs typeface="Arial"/>
            </a:endParaRPr>
          </a:p>
        </p:txBody>
      </p:sp>
      <p:sp>
        <p:nvSpPr>
          <p:cNvPr id="21" name="Rectangle 20">
            <a:extLst>
              <a:ext uri="{FF2B5EF4-FFF2-40B4-BE49-F238E27FC236}">
                <a16:creationId xmlns:a16="http://schemas.microsoft.com/office/drawing/2014/main" id="{29420BCE-58A0-452B-90C5-21673D70D9C6}"/>
              </a:ext>
            </a:extLst>
          </p:cNvPr>
          <p:cNvSpPr/>
          <p:nvPr/>
        </p:nvSpPr>
        <p:spPr>
          <a:xfrm>
            <a:off x="2708166" y="4106561"/>
            <a:ext cx="1701556" cy="446276"/>
          </a:xfrm>
          <a:prstGeom prst="rect">
            <a:avLst/>
          </a:prstGeom>
        </p:spPr>
        <p:txBody>
          <a:bodyPr wrap="square">
            <a:spAutoFit/>
          </a:bodyPr>
          <a:lstStyle/>
          <a:p>
            <a:pPr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Murielle Bierlein, PL</a:t>
            </a:r>
          </a:p>
          <a:p>
            <a:pPr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Marie-Claude Morice, MD</a:t>
            </a:r>
          </a:p>
        </p:txBody>
      </p:sp>
      <p:sp>
        <p:nvSpPr>
          <p:cNvPr id="14" name="Rectangle 13">
            <a:extLst>
              <a:ext uri="{FF2B5EF4-FFF2-40B4-BE49-F238E27FC236}">
                <a16:creationId xmlns:a16="http://schemas.microsoft.com/office/drawing/2014/main" id="{6972A081-E935-47BD-B368-DE4F206468C2}"/>
              </a:ext>
            </a:extLst>
          </p:cNvPr>
          <p:cNvSpPr/>
          <p:nvPr/>
        </p:nvSpPr>
        <p:spPr bwMode="auto">
          <a:xfrm>
            <a:off x="6944400" y="1665377"/>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sz="1100" i="0" kern="0">
                <a:solidFill>
                  <a:srgbClr val="FFFFFF"/>
                </a:solidFill>
                <a:latin typeface="Arial"/>
                <a:cs typeface="Arial"/>
              </a:rPr>
              <a:t>Aorto-</a:t>
            </a:r>
            <a:r>
              <a:rPr lang="en-US" sz="1100" i="0" kern="0" err="1">
                <a:solidFill>
                  <a:srgbClr val="FFFFFF"/>
                </a:solidFill>
                <a:latin typeface="Arial"/>
                <a:cs typeface="Arial"/>
              </a:rPr>
              <a:t>angio</a:t>
            </a:r>
            <a:r>
              <a:rPr lang="en-US" sz="1100" i="0" kern="0">
                <a:solidFill>
                  <a:srgbClr val="FFFFFF"/>
                </a:solidFill>
                <a:latin typeface="Arial"/>
                <a:cs typeface="Arial"/>
              </a:rPr>
              <a:t> Core Laboratory</a:t>
            </a:r>
          </a:p>
        </p:txBody>
      </p:sp>
      <p:sp>
        <p:nvSpPr>
          <p:cNvPr id="15" name="Rectangle 14">
            <a:extLst>
              <a:ext uri="{FF2B5EF4-FFF2-40B4-BE49-F238E27FC236}">
                <a16:creationId xmlns:a16="http://schemas.microsoft.com/office/drawing/2014/main" id="{0B352656-F945-40A3-94AA-B87EA6C749E7}"/>
              </a:ext>
            </a:extLst>
          </p:cNvPr>
          <p:cNvSpPr/>
          <p:nvPr/>
        </p:nvSpPr>
        <p:spPr>
          <a:xfrm>
            <a:off x="7050663" y="2444236"/>
            <a:ext cx="1468307" cy="400110"/>
          </a:xfrm>
          <a:prstGeom prst="rect">
            <a:avLst/>
          </a:prstGeom>
        </p:spPr>
        <p:txBody>
          <a:bodyPr wrap="square" tIns="0">
            <a:spAutoFit/>
          </a:bodyPr>
          <a:lstStyle/>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Yves Louvard</a:t>
            </a:r>
          </a:p>
          <a:p>
            <a:pPr lvl="0" algn="ctr" eaLnBrk="0" hangingPunct="0">
              <a:spcBef>
                <a:spcPct val="30000"/>
              </a:spcBef>
              <a:spcAft>
                <a:spcPts val="0"/>
              </a:spcAft>
              <a:buClr>
                <a:srgbClr val="008F96"/>
              </a:buClr>
              <a:buSzPct val="110000"/>
            </a:pPr>
            <a:r>
              <a:rPr lang="en-US" sz="1000" i="0" kern="0">
                <a:solidFill>
                  <a:schemeClr val="accent2"/>
                </a:solidFill>
                <a:latin typeface="Arial"/>
                <a:ea typeface="+mn-ea"/>
                <a:cs typeface="Arial"/>
              </a:rPr>
              <a:t>Anne-Pascale Giraud</a:t>
            </a:r>
            <a:endParaRPr lang="en-US" sz="1000" b="0" i="0" kern="0">
              <a:solidFill>
                <a:srgbClr val="595959"/>
              </a:solidFill>
              <a:latin typeface="Arial"/>
              <a:ea typeface="+mn-ea"/>
              <a:cs typeface="Arial"/>
            </a:endParaRPr>
          </a:p>
        </p:txBody>
      </p:sp>
      <p:sp>
        <p:nvSpPr>
          <p:cNvPr id="24" name="Rectangle 23">
            <a:extLst>
              <a:ext uri="{FF2B5EF4-FFF2-40B4-BE49-F238E27FC236}">
                <a16:creationId xmlns:a16="http://schemas.microsoft.com/office/drawing/2014/main" id="{9573979F-BFE5-4C29-B666-A88D6CDBFBC1}"/>
              </a:ext>
            </a:extLst>
          </p:cNvPr>
          <p:cNvSpPr/>
          <p:nvPr/>
        </p:nvSpPr>
        <p:spPr bwMode="auto">
          <a:xfrm>
            <a:off x="4809552" y="3327702"/>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fr-FR" sz="1100" i="0" kern="0">
                <a:solidFill>
                  <a:srgbClr val="FFFFFF"/>
                </a:solidFill>
                <a:latin typeface="Arial"/>
                <a:cs typeface="Arial"/>
              </a:rPr>
              <a:t>Sponsor</a:t>
            </a:r>
          </a:p>
        </p:txBody>
      </p:sp>
      <p:sp>
        <p:nvSpPr>
          <p:cNvPr id="26" name="Rectangle 25">
            <a:extLst>
              <a:ext uri="{FF2B5EF4-FFF2-40B4-BE49-F238E27FC236}">
                <a16:creationId xmlns:a16="http://schemas.microsoft.com/office/drawing/2014/main" id="{A10D1D8A-0138-4D83-AA8A-812371D96270}"/>
              </a:ext>
            </a:extLst>
          </p:cNvPr>
          <p:cNvSpPr/>
          <p:nvPr/>
        </p:nvSpPr>
        <p:spPr bwMode="auto">
          <a:xfrm>
            <a:off x="6944400" y="3327702"/>
            <a:ext cx="1680832" cy="75687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fr-FR" sz="1100" i="0" kern="0">
                <a:solidFill>
                  <a:srgbClr val="FFFFFF"/>
                </a:solidFill>
                <a:latin typeface="Arial"/>
                <a:cs typeface="Arial"/>
              </a:rPr>
              <a:t>Grant </a:t>
            </a:r>
            <a:r>
              <a:rPr lang="fr-FR" sz="1100" i="0" kern="0" err="1">
                <a:solidFill>
                  <a:srgbClr val="FFFFFF"/>
                </a:solidFill>
                <a:latin typeface="Arial"/>
                <a:cs typeface="Arial"/>
              </a:rPr>
              <a:t>Giver</a:t>
            </a:r>
            <a:endParaRPr lang="fr-FR" sz="1100" i="0" kern="0">
              <a:solidFill>
                <a:srgbClr val="FFFFFF"/>
              </a:solidFill>
              <a:latin typeface="Arial"/>
              <a:cs typeface="Arial"/>
            </a:endParaRPr>
          </a:p>
        </p:txBody>
      </p:sp>
      <p:pic>
        <p:nvPicPr>
          <p:cNvPr id="53" name="Picture 52" descr="A close up of a sign&#10;&#10;Description automatically generated">
            <a:extLst>
              <a:ext uri="{FF2B5EF4-FFF2-40B4-BE49-F238E27FC236}">
                <a16:creationId xmlns:a16="http://schemas.microsoft.com/office/drawing/2014/main" id="{C821779A-B20C-46CA-8A04-5D61D0589C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2964" y="4042651"/>
            <a:ext cx="1284792" cy="521626"/>
          </a:xfrm>
          <a:prstGeom prst="rect">
            <a:avLst/>
          </a:prstGeom>
        </p:spPr>
      </p:pic>
      <p:pic>
        <p:nvPicPr>
          <p:cNvPr id="1026" name="Picture 2">
            <a:extLst>
              <a:ext uri="{FF2B5EF4-FFF2-40B4-BE49-F238E27FC236}">
                <a16:creationId xmlns:a16="http://schemas.microsoft.com/office/drawing/2014/main" id="{D0977AC8-A7FC-4DF3-AED1-73674ADAF30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2533" y="655168"/>
            <a:ext cx="1979040" cy="7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62900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74A538D3-97F1-4C3C-884C-8F699EB785E1}"/>
              </a:ext>
            </a:extLst>
          </p:cNvPr>
          <p:cNvGraphicFramePr>
            <a:graphicFrameLocks noGrp="1"/>
          </p:cNvGraphicFramePr>
          <p:nvPr>
            <p:extLst>
              <p:ext uri="{D42A27DB-BD31-4B8C-83A1-F6EECF244321}">
                <p14:modId xmlns:p14="http://schemas.microsoft.com/office/powerpoint/2010/main" val="1808823604"/>
              </p:ext>
            </p:extLst>
          </p:nvPr>
        </p:nvGraphicFramePr>
        <p:xfrm>
          <a:off x="276589" y="1040862"/>
          <a:ext cx="8459787" cy="3484355"/>
        </p:xfrm>
        <a:graphic>
          <a:graphicData uri="http://schemas.openxmlformats.org/drawingml/2006/table">
            <a:tbl>
              <a:tblPr/>
              <a:tblGrid>
                <a:gridCol w="2141263">
                  <a:extLst>
                    <a:ext uri="{9D8B030D-6E8A-4147-A177-3AD203B41FA5}">
                      <a16:colId xmlns:a16="http://schemas.microsoft.com/office/drawing/2014/main" val="550090732"/>
                    </a:ext>
                  </a:extLst>
                </a:gridCol>
                <a:gridCol w="544530">
                  <a:extLst>
                    <a:ext uri="{9D8B030D-6E8A-4147-A177-3AD203B41FA5}">
                      <a16:colId xmlns:a16="http://schemas.microsoft.com/office/drawing/2014/main" val="2740295036"/>
                    </a:ext>
                  </a:extLst>
                </a:gridCol>
                <a:gridCol w="1463420">
                  <a:extLst>
                    <a:ext uri="{9D8B030D-6E8A-4147-A177-3AD203B41FA5}">
                      <a16:colId xmlns:a16="http://schemas.microsoft.com/office/drawing/2014/main" val="1149814585"/>
                    </a:ext>
                  </a:extLst>
                </a:gridCol>
                <a:gridCol w="2392814">
                  <a:extLst>
                    <a:ext uri="{9D8B030D-6E8A-4147-A177-3AD203B41FA5}">
                      <a16:colId xmlns:a16="http://schemas.microsoft.com/office/drawing/2014/main" val="479665624"/>
                    </a:ext>
                  </a:extLst>
                </a:gridCol>
                <a:gridCol w="674669">
                  <a:extLst>
                    <a:ext uri="{9D8B030D-6E8A-4147-A177-3AD203B41FA5}">
                      <a16:colId xmlns:a16="http://schemas.microsoft.com/office/drawing/2014/main" val="1880520650"/>
                    </a:ext>
                  </a:extLst>
                </a:gridCol>
                <a:gridCol w="1243091">
                  <a:extLst>
                    <a:ext uri="{9D8B030D-6E8A-4147-A177-3AD203B41FA5}">
                      <a16:colId xmlns:a16="http://schemas.microsoft.com/office/drawing/2014/main" val="3128502042"/>
                    </a:ext>
                  </a:extLst>
                </a:gridCol>
              </a:tblGrid>
              <a:tr h="326131">
                <a:tc>
                  <a:txBody>
                    <a:bodyPr/>
                    <a:lstStyle/>
                    <a:p>
                      <a:pPr algn="l" rtl="0" fontAlgn="ctr"/>
                      <a:r>
                        <a:rPr lang="en-GB" sz="800" b="1" i="0" u="none" strike="noStrike" noProof="0">
                          <a:solidFill>
                            <a:srgbClr val="FFFFFF"/>
                          </a:solidFill>
                          <a:effectLst/>
                          <a:latin typeface="Arial" panose="020B0604020202020204" pitchFamily="34" charset="0"/>
                        </a:rPr>
                        <a:t>Study site</a:t>
                      </a:r>
                    </a:p>
                  </a:txBody>
                  <a:tcPr marR="3215" marT="321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a:txBody>
                    <a:bodyPr/>
                    <a:lstStyle/>
                    <a:p>
                      <a:pPr algn="ctr" rtl="0" fontAlgn="ctr"/>
                      <a:r>
                        <a:rPr lang="en-GB" sz="800" b="1" i="0" u="none" strike="noStrike" noProof="0">
                          <a:solidFill>
                            <a:srgbClr val="FFFFFF"/>
                          </a:solidFill>
                          <a:effectLst/>
                          <a:latin typeface="Arial" panose="020B0604020202020204" pitchFamily="34" charset="0"/>
                        </a:rPr>
                        <a:t>Inclusion</a:t>
                      </a:r>
                      <a:br>
                        <a:rPr lang="en-GB" sz="800" b="1" i="0" u="none" strike="noStrike" noProof="0">
                          <a:solidFill>
                            <a:srgbClr val="FFFFFF"/>
                          </a:solidFill>
                          <a:effectLst/>
                          <a:latin typeface="Arial" panose="020B0604020202020204" pitchFamily="34" charset="0"/>
                        </a:rPr>
                      </a:br>
                      <a:r>
                        <a:rPr lang="en-GB" sz="800" b="1" i="0" u="none" strike="noStrike" noProof="0">
                          <a:solidFill>
                            <a:srgbClr val="FFFFFF"/>
                          </a:solidFill>
                          <a:effectLst/>
                          <a:latin typeface="Arial" panose="020B0604020202020204" pitchFamily="34" charset="0"/>
                        </a:rPr>
                        <a:t>numbers</a:t>
                      </a:r>
                    </a:p>
                  </a:txBody>
                  <a:tcPr marL="3215" marR="3215" marT="321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800" b="1" i="0" u="none" strike="noStrike" noProof="0">
                          <a:solidFill>
                            <a:srgbClr val="FFFFFF"/>
                          </a:solidFill>
                          <a:effectLst/>
                          <a:latin typeface="Arial" panose="020B0604020202020204" pitchFamily="34" charset="0"/>
                        </a:rPr>
                        <a:t>Local principal</a:t>
                      </a:r>
                      <a:br>
                        <a:rPr lang="en-GB" sz="800" b="1" i="0" u="none" strike="noStrike" noProof="0">
                          <a:solidFill>
                            <a:srgbClr val="FFFFFF"/>
                          </a:solidFill>
                          <a:effectLst/>
                          <a:latin typeface="Arial" panose="020B0604020202020204" pitchFamily="34" charset="0"/>
                        </a:rPr>
                      </a:br>
                      <a:r>
                        <a:rPr lang="en-GB" sz="800" b="1" i="0" u="none" strike="noStrike" noProof="0">
                          <a:solidFill>
                            <a:srgbClr val="FFFFFF"/>
                          </a:solidFill>
                          <a:effectLst/>
                          <a:latin typeface="Arial" panose="020B0604020202020204" pitchFamily="34" charset="0"/>
                        </a:rPr>
                        <a:t>investigator</a:t>
                      </a:r>
                    </a:p>
                  </a:txBody>
                  <a:tcPr marR="3215" marT="321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800" b="1" i="0" u="none" strike="noStrike" noProof="0">
                          <a:solidFill>
                            <a:srgbClr val="FFFFFF"/>
                          </a:solidFill>
                          <a:effectLst/>
                          <a:latin typeface="Arial" panose="020B0604020202020204" pitchFamily="34" charset="0"/>
                        </a:rPr>
                        <a:t>Study site</a:t>
                      </a:r>
                    </a:p>
                  </a:txBody>
                  <a:tcPr marR="3215" marT="321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a:txBody>
                    <a:bodyPr/>
                    <a:lstStyle/>
                    <a:p>
                      <a:pPr algn="ctr" rtl="0" fontAlgn="ctr"/>
                      <a:r>
                        <a:rPr lang="en-GB" sz="800" b="1" i="0" u="none" strike="noStrike" noProof="0">
                          <a:solidFill>
                            <a:srgbClr val="FFFFFF"/>
                          </a:solidFill>
                          <a:effectLst/>
                          <a:latin typeface="Arial" panose="020B0604020202020204" pitchFamily="34" charset="0"/>
                        </a:rPr>
                        <a:t>Inclusion</a:t>
                      </a:r>
                      <a:br>
                        <a:rPr lang="en-GB" sz="800" b="1" i="0" u="none" strike="noStrike" noProof="0">
                          <a:solidFill>
                            <a:srgbClr val="FFFFFF"/>
                          </a:solidFill>
                          <a:effectLst/>
                          <a:latin typeface="Arial" panose="020B0604020202020204" pitchFamily="34" charset="0"/>
                        </a:rPr>
                      </a:br>
                      <a:r>
                        <a:rPr lang="en-GB" sz="800" b="1" i="0" u="none" strike="noStrike" noProof="0">
                          <a:solidFill>
                            <a:srgbClr val="FFFFFF"/>
                          </a:solidFill>
                          <a:effectLst/>
                          <a:latin typeface="Arial" panose="020B0604020202020204" pitchFamily="34" charset="0"/>
                        </a:rPr>
                        <a:t>numbers</a:t>
                      </a:r>
                    </a:p>
                  </a:txBody>
                  <a:tcPr marL="3215" marR="3215" marT="321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a:txBody>
                    <a:bodyPr/>
                    <a:lstStyle/>
                    <a:p>
                      <a:pPr algn="l" rtl="0" fontAlgn="ctr"/>
                      <a:r>
                        <a:rPr lang="en-GB" sz="800" b="1" i="0" u="none" strike="noStrike" noProof="0">
                          <a:solidFill>
                            <a:srgbClr val="FFFFFF"/>
                          </a:solidFill>
                          <a:effectLst/>
                          <a:latin typeface="Arial" panose="020B0604020202020204" pitchFamily="34" charset="0"/>
                        </a:rPr>
                        <a:t>Local principal investigator</a:t>
                      </a:r>
                    </a:p>
                  </a:txBody>
                  <a:tcPr marR="3215" marT="3215"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3743703314"/>
                  </a:ext>
                </a:extLst>
              </a:tr>
              <a:tr h="311817">
                <a:tc>
                  <a:txBody>
                    <a:bodyPr/>
                    <a:lstStyle/>
                    <a:p>
                      <a:pPr algn="l" rtl="0" fontAlgn="ctr"/>
                      <a:r>
                        <a:rPr lang="en-US" sz="850" b="0" i="0" u="none" strike="noStrike" err="1">
                          <a:solidFill>
                            <a:srgbClr val="000000"/>
                          </a:solidFill>
                          <a:effectLst/>
                          <a:latin typeface="Arial" panose="020B0604020202020204" pitchFamily="34" charset="0"/>
                        </a:rPr>
                        <a:t>Herzzentrum</a:t>
                      </a:r>
                      <a:r>
                        <a:rPr lang="en-US" sz="850" b="0" i="0" u="none" strike="noStrike">
                          <a:solidFill>
                            <a:srgbClr val="000000"/>
                          </a:solidFill>
                          <a:effectLst/>
                          <a:latin typeface="Arial" panose="020B0604020202020204" pitchFamily="34" charset="0"/>
                        </a:rPr>
                        <a:t> Leipzig GmbH and</a:t>
                      </a:r>
                      <a:br>
                        <a:rPr lang="en-US" sz="850" b="0" i="0" u="none" strike="noStrike">
                          <a:solidFill>
                            <a:srgbClr val="000000"/>
                          </a:solidFill>
                          <a:effectLst/>
                          <a:latin typeface="Arial" panose="020B0604020202020204" pitchFamily="34" charset="0"/>
                        </a:rPr>
                      </a:br>
                      <a:r>
                        <a:rPr lang="en-US" sz="850" b="0" i="0" u="none" strike="noStrike">
                          <a:solidFill>
                            <a:srgbClr val="000000"/>
                          </a:solidFill>
                          <a:effectLst/>
                          <a:latin typeface="Arial" panose="020B0604020202020204" pitchFamily="34" charset="0"/>
                        </a:rPr>
                        <a:t>Leipzig Heart Institute GmbH</a:t>
                      </a:r>
                    </a:p>
                  </a:txBody>
                  <a:tcPr marR="3215" marT="321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114</a:t>
                      </a:r>
                    </a:p>
                  </a:txBody>
                  <a:tcPr marL="3215" marR="3215" marT="321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Holger </a:t>
                      </a:r>
                      <a:r>
                        <a:rPr lang="fr-FR" sz="850" b="0" i="0" u="none" strike="noStrike" err="1">
                          <a:solidFill>
                            <a:srgbClr val="000000"/>
                          </a:solidFill>
                          <a:effectLst/>
                          <a:latin typeface="Arial" panose="020B0604020202020204" pitchFamily="34" charset="0"/>
                        </a:rPr>
                        <a:t>Thiele</a:t>
                      </a:r>
                      <a:endParaRPr lang="fr-FR" sz="850" b="0" i="0" u="none" strike="noStrike">
                        <a:solidFill>
                          <a:srgbClr val="000000"/>
                        </a:solidFill>
                        <a:effectLst/>
                        <a:latin typeface="Arial" panose="020B0604020202020204" pitchFamily="34" charset="0"/>
                      </a:endParaRPr>
                    </a:p>
                  </a:txBody>
                  <a:tcPr marR="3215" marT="3215" marB="0" anchor="ctr">
                    <a:lnL>
                      <a:noFill/>
                    </a:lnL>
                    <a:lnR w="12700" cap="flat" cmpd="sng" algn="ctr">
                      <a:solidFill>
                        <a:srgbClr val="00206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CHRU Brest, Hôpital de la Cavale Blanche</a:t>
                      </a:r>
                    </a:p>
                  </a:txBody>
                  <a:tcPr marR="3215" marT="3215" marB="0" anchor="ctr">
                    <a:lnL w="12700" cap="flat" cmpd="sng" algn="ctr">
                      <a:solidFill>
                        <a:srgbClr val="00206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21</a:t>
                      </a:r>
                    </a:p>
                  </a:txBody>
                  <a:tcPr marL="3215" marR="3215" marT="321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Martine </a:t>
                      </a:r>
                      <a:r>
                        <a:rPr lang="fr-FR" sz="850" b="0" i="0" u="none" strike="noStrike" err="1">
                          <a:solidFill>
                            <a:srgbClr val="000000"/>
                          </a:solidFill>
                          <a:effectLst/>
                          <a:latin typeface="Arial" panose="020B0604020202020204" pitchFamily="34" charset="0"/>
                        </a:rPr>
                        <a:t>Gilard</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12700" cap="flat" cmpd="sng" algn="ctr">
                      <a:solidFill>
                        <a:srgbClr val="FFFFFF"/>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2832337440"/>
                  </a:ext>
                </a:extLst>
              </a:tr>
              <a:tr h="311817">
                <a:tc>
                  <a:txBody>
                    <a:bodyPr/>
                    <a:lstStyle/>
                    <a:p>
                      <a:pPr algn="l" rtl="0" fontAlgn="ctr"/>
                      <a:r>
                        <a:rPr lang="de-DE" sz="850" b="0" i="0" u="none" strike="noStrike" dirty="0">
                          <a:solidFill>
                            <a:srgbClr val="000000"/>
                          </a:solidFill>
                          <a:effectLst/>
                          <a:latin typeface="Arial" panose="020B0604020202020204" pitchFamily="34" charset="0"/>
                        </a:rPr>
                        <a:t>Herz- und Diabeteszentrum NRW Bad Oeynhausen</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77</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dirty="0">
                          <a:solidFill>
                            <a:srgbClr val="000000"/>
                          </a:solidFill>
                          <a:effectLst/>
                          <a:latin typeface="Arial" panose="020B0604020202020204" pitchFamily="34" charset="0"/>
                        </a:rPr>
                        <a:t>Smita </a:t>
                      </a:r>
                      <a:r>
                        <a:rPr lang="fr-FR" sz="850" b="0" i="0" u="none" strike="noStrike" dirty="0" err="1">
                          <a:solidFill>
                            <a:srgbClr val="000000"/>
                          </a:solidFill>
                          <a:effectLst/>
                          <a:latin typeface="Arial" panose="020B0604020202020204" pitchFamily="34" charset="0"/>
                        </a:rPr>
                        <a:t>Sholtz</a:t>
                      </a:r>
                      <a:r>
                        <a:rPr lang="fr-FR" sz="850" b="0" i="0" u="none" strike="noStrike" dirty="0">
                          <a:solidFill>
                            <a:srgbClr val="000000"/>
                          </a:solidFill>
                          <a:effectLst/>
                          <a:latin typeface="Arial" panose="020B0604020202020204" pitchFamily="34" charset="0"/>
                        </a:rPr>
                        <a:t>  &amp;</a:t>
                      </a:r>
                      <a:br>
                        <a:rPr lang="fr-FR" sz="850" b="0" i="0" u="none" strike="noStrike" dirty="0">
                          <a:solidFill>
                            <a:srgbClr val="000000"/>
                          </a:solidFill>
                          <a:effectLst/>
                          <a:latin typeface="Arial" panose="020B0604020202020204" pitchFamily="34" charset="0"/>
                        </a:rPr>
                      </a:br>
                      <a:r>
                        <a:rPr lang="fr-FR" sz="850" b="0" i="0" u="none" strike="noStrike" dirty="0">
                          <a:solidFill>
                            <a:srgbClr val="000000"/>
                          </a:solidFill>
                          <a:effectLst/>
                          <a:latin typeface="Arial" panose="020B0604020202020204" pitchFamily="34" charset="0"/>
                        </a:rPr>
                        <a:t>René </a:t>
                      </a:r>
                      <a:r>
                        <a:rPr lang="fr-FR" sz="850" b="0" i="0" u="none" strike="noStrike" dirty="0" err="1">
                          <a:solidFill>
                            <a:srgbClr val="000000"/>
                          </a:solidFill>
                          <a:effectLst/>
                          <a:latin typeface="Arial" panose="020B0604020202020204" pitchFamily="34" charset="0"/>
                        </a:rPr>
                        <a:t>Schramm</a:t>
                      </a:r>
                      <a:endParaRPr lang="fr-FR" sz="850" b="0" i="0" u="none" strike="noStrike" dirty="0">
                        <a:solidFill>
                          <a:srgbClr val="000000"/>
                        </a:solidFill>
                        <a:effectLst/>
                        <a:latin typeface="Arial" panose="020B0604020202020204" pitchFamily="34" charset="0"/>
                      </a:endParaRP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en-US" sz="850" b="0" i="0" u="none" strike="noStrike">
                          <a:solidFill>
                            <a:srgbClr val="000000"/>
                          </a:solidFill>
                          <a:effectLst/>
                          <a:latin typeface="Arial" panose="020B0604020202020204" pitchFamily="34" charset="0"/>
                        </a:rPr>
                        <a:t>Heart Center, </a:t>
                      </a:r>
                      <a:r>
                        <a:rPr lang="en-US" sz="850" b="0" i="0" u="none" strike="noStrike" err="1">
                          <a:solidFill>
                            <a:srgbClr val="000000"/>
                          </a:solidFill>
                          <a:effectLst/>
                          <a:latin typeface="Arial" panose="020B0604020202020204" pitchFamily="34" charset="0"/>
                        </a:rPr>
                        <a:t>Rigshospitalet</a:t>
                      </a:r>
                      <a:r>
                        <a:rPr lang="en-US" sz="850" b="0" i="0" u="none" strike="noStrike">
                          <a:solidFill>
                            <a:srgbClr val="000000"/>
                          </a:solidFill>
                          <a:effectLst/>
                          <a:latin typeface="Arial" panose="020B0604020202020204" pitchFamily="34" charset="0"/>
                        </a:rPr>
                        <a:t>, </a:t>
                      </a:r>
                      <a:br>
                        <a:rPr lang="en-US" sz="850" b="0" i="0" u="none" strike="noStrike">
                          <a:solidFill>
                            <a:srgbClr val="000000"/>
                          </a:solidFill>
                          <a:effectLst/>
                          <a:latin typeface="Arial" panose="020B0604020202020204" pitchFamily="34" charset="0"/>
                        </a:rPr>
                      </a:br>
                      <a:r>
                        <a:rPr lang="en-US" sz="850" b="0" i="0" u="none" strike="noStrike">
                          <a:solidFill>
                            <a:srgbClr val="000000"/>
                          </a:solidFill>
                          <a:effectLst/>
                          <a:latin typeface="Arial" panose="020B0604020202020204" pitchFamily="34" charset="0"/>
                        </a:rPr>
                        <a:t>University of Copenhagen</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17</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Lars </a:t>
                      </a:r>
                      <a:r>
                        <a:rPr lang="fr-FR" sz="850" b="0" i="0" u="none" strike="noStrike" err="1">
                          <a:solidFill>
                            <a:srgbClr val="000000"/>
                          </a:solidFill>
                          <a:effectLst/>
                          <a:latin typeface="Arial" panose="020B0604020202020204" pitchFamily="34" charset="0"/>
                        </a:rPr>
                        <a:t>Søndergaard</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2005429346"/>
                  </a:ext>
                </a:extLst>
              </a:tr>
              <a:tr h="311817">
                <a:tc>
                  <a:txBody>
                    <a:bodyPr/>
                    <a:lstStyle/>
                    <a:p>
                      <a:pPr algn="l" rtl="0" fontAlgn="ctr"/>
                      <a:r>
                        <a:rPr lang="en-US" sz="850" b="0" i="0" u="none" strike="noStrike" dirty="0">
                          <a:solidFill>
                            <a:srgbClr val="000000"/>
                          </a:solidFill>
                          <a:effectLst/>
                          <a:latin typeface="Arial" panose="020B0604020202020204" pitchFamily="34" charset="0"/>
                        </a:rPr>
                        <a:t>Brighton and Sussex University</a:t>
                      </a:r>
                      <a:br>
                        <a:rPr lang="en-US" sz="850" b="0" i="0" u="none" strike="noStrike" dirty="0">
                          <a:solidFill>
                            <a:srgbClr val="000000"/>
                          </a:solidFill>
                          <a:effectLst/>
                          <a:latin typeface="Arial" panose="020B0604020202020204" pitchFamily="34" charset="0"/>
                        </a:rPr>
                      </a:br>
                      <a:r>
                        <a:rPr lang="en-US" sz="850" b="0" i="0" u="none" strike="noStrike" dirty="0">
                          <a:solidFill>
                            <a:srgbClr val="000000"/>
                          </a:solidFill>
                          <a:effectLst/>
                          <a:latin typeface="Arial" panose="020B0604020202020204" pitchFamily="34" charset="0"/>
                        </a:rPr>
                        <a:t>Hospital NHS Trust</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77</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David Hildick-Smith</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de-DE" sz="850" b="0" i="0" u="none" strike="noStrike">
                          <a:solidFill>
                            <a:srgbClr val="000000"/>
                          </a:solidFill>
                          <a:effectLst/>
                          <a:latin typeface="Arial" panose="020B0604020202020204" pitchFamily="34" charset="0"/>
                        </a:rPr>
                        <a:t>Universitätsklinikum der J.W. Goethe – Universität Frankfürt</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17</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Mariuca Vasa-Nicotera</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3629876658"/>
                  </a:ext>
                </a:extLst>
              </a:tr>
              <a:tr h="311817">
                <a:tc>
                  <a:txBody>
                    <a:bodyPr/>
                    <a:lstStyle/>
                    <a:p>
                      <a:pPr algn="l" rtl="0" fontAlgn="ctr"/>
                      <a:r>
                        <a:rPr lang="fr-FR" sz="850" b="0" i="0" u="none" strike="noStrike" dirty="0" err="1">
                          <a:solidFill>
                            <a:srgbClr val="000000"/>
                          </a:solidFill>
                          <a:effectLst/>
                          <a:latin typeface="Arial" panose="020B0604020202020204" pitchFamily="34" charset="0"/>
                        </a:rPr>
                        <a:t>Istituto</a:t>
                      </a:r>
                      <a:r>
                        <a:rPr lang="fr-FR" sz="850" b="0" i="0" u="none" strike="noStrike" dirty="0">
                          <a:solidFill>
                            <a:srgbClr val="000000"/>
                          </a:solidFill>
                          <a:effectLst/>
                          <a:latin typeface="Arial" panose="020B0604020202020204" pitchFamily="34" charset="0"/>
                        </a:rPr>
                        <a:t> </a:t>
                      </a:r>
                      <a:r>
                        <a:rPr lang="fr-FR" sz="850" b="0" i="0" u="none" strike="noStrike" dirty="0" err="1">
                          <a:solidFill>
                            <a:srgbClr val="000000"/>
                          </a:solidFill>
                          <a:effectLst/>
                          <a:latin typeface="Arial" panose="020B0604020202020204" pitchFamily="34" charset="0"/>
                        </a:rPr>
                        <a:t>Clinico</a:t>
                      </a:r>
                      <a:r>
                        <a:rPr lang="fr-FR" sz="850" b="0" i="0" u="none" strike="noStrike" dirty="0">
                          <a:solidFill>
                            <a:srgbClr val="000000"/>
                          </a:solidFill>
                          <a:effectLst/>
                          <a:latin typeface="Arial" panose="020B0604020202020204" pitchFamily="34" charset="0"/>
                        </a:rPr>
                        <a:t> </a:t>
                      </a:r>
                      <a:r>
                        <a:rPr lang="fr-FR" sz="850" b="0" i="0" u="none" strike="noStrike" dirty="0" err="1">
                          <a:solidFill>
                            <a:srgbClr val="000000"/>
                          </a:solidFill>
                          <a:effectLst/>
                          <a:latin typeface="Arial" panose="020B0604020202020204" pitchFamily="34" charset="0"/>
                        </a:rPr>
                        <a:t>Humanitas</a:t>
                      </a:r>
                      <a:r>
                        <a:rPr lang="fr-FR" sz="850" b="0" i="0" u="none" strike="noStrike" dirty="0">
                          <a:solidFill>
                            <a:srgbClr val="000000"/>
                          </a:solidFill>
                          <a:effectLst/>
                          <a:latin typeface="Arial" panose="020B0604020202020204" pitchFamily="34" charset="0"/>
                        </a:rPr>
                        <a:t> Milano</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76</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Paolo </a:t>
                      </a:r>
                      <a:r>
                        <a:rPr lang="fr-FR" sz="850" b="0" i="0" u="none" strike="noStrike" err="1">
                          <a:solidFill>
                            <a:srgbClr val="000000"/>
                          </a:solidFill>
                          <a:effectLst/>
                          <a:latin typeface="Arial" panose="020B0604020202020204" pitchFamily="34" charset="0"/>
                        </a:rPr>
                        <a:t>Pagnotta</a:t>
                      </a:r>
                      <a:endParaRPr lang="fr-FR" sz="850" b="0" i="0" u="none" strike="noStrike">
                        <a:solidFill>
                          <a:srgbClr val="000000"/>
                        </a:solidFill>
                        <a:effectLst/>
                        <a:latin typeface="Arial" panose="020B0604020202020204" pitchFamily="34" charset="0"/>
                      </a:endParaRP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err="1">
                          <a:solidFill>
                            <a:srgbClr val="000000"/>
                          </a:solidFill>
                          <a:effectLst/>
                          <a:latin typeface="Arial" panose="020B0604020202020204" pitchFamily="34" charset="0"/>
                        </a:rPr>
                        <a:t>Complejo</a:t>
                      </a:r>
                      <a:r>
                        <a:rPr lang="fr-FR" sz="850" b="0" i="0" u="none" strike="noStrike">
                          <a:solidFill>
                            <a:srgbClr val="000000"/>
                          </a:solidFill>
                          <a:effectLst/>
                          <a:latin typeface="Arial" panose="020B0604020202020204" pitchFamily="34" charset="0"/>
                        </a:rPr>
                        <a:t> </a:t>
                      </a:r>
                      <a:r>
                        <a:rPr lang="fr-FR" sz="850" b="0" i="0" u="none" strike="noStrike" err="1">
                          <a:solidFill>
                            <a:srgbClr val="000000"/>
                          </a:solidFill>
                          <a:effectLst/>
                          <a:latin typeface="Arial" panose="020B0604020202020204" pitchFamily="34" charset="0"/>
                        </a:rPr>
                        <a:t>Hospitalario</a:t>
                      </a:r>
                      <a:r>
                        <a:rPr lang="fr-FR" sz="850" b="0" i="0" u="none" strike="noStrike">
                          <a:solidFill>
                            <a:srgbClr val="000000"/>
                          </a:solidFill>
                          <a:effectLst/>
                          <a:latin typeface="Arial" panose="020B0604020202020204" pitchFamily="34" charset="0"/>
                        </a:rPr>
                        <a:t> </a:t>
                      </a:r>
                      <a:r>
                        <a:rPr lang="fr-FR" sz="850" b="0" i="0" u="none" strike="noStrike" err="1">
                          <a:solidFill>
                            <a:srgbClr val="000000"/>
                          </a:solidFill>
                          <a:effectLst/>
                          <a:latin typeface="Arial" panose="020B0604020202020204" pitchFamily="34" charset="0"/>
                        </a:rPr>
                        <a:t>Universitario</a:t>
                      </a:r>
                      <a:r>
                        <a:rPr lang="fr-FR" sz="850" b="0" i="0" u="none" strike="noStrike">
                          <a:solidFill>
                            <a:srgbClr val="000000"/>
                          </a:solidFill>
                          <a:effectLst/>
                          <a:latin typeface="Arial" panose="020B0604020202020204" pitchFamily="34" charset="0"/>
                        </a:rPr>
                        <a:t> de</a:t>
                      </a:r>
                      <a:br>
                        <a:rPr lang="fr-FR" sz="850" b="0" i="0" u="none" strike="noStrike">
                          <a:solidFill>
                            <a:srgbClr val="000000"/>
                          </a:solidFill>
                          <a:effectLst/>
                          <a:latin typeface="Arial" panose="020B0604020202020204" pitchFamily="34" charset="0"/>
                        </a:rPr>
                      </a:br>
                      <a:r>
                        <a:rPr lang="fr-FR" sz="850" b="0" i="0" u="none" strike="noStrike">
                          <a:solidFill>
                            <a:srgbClr val="000000"/>
                          </a:solidFill>
                          <a:effectLst/>
                          <a:latin typeface="Arial" panose="020B0604020202020204" pitchFamily="34" charset="0"/>
                        </a:rPr>
                        <a:t>Santiago de </a:t>
                      </a:r>
                      <a:r>
                        <a:rPr lang="fr-FR" sz="850" b="0" i="0" u="none" strike="noStrike" err="1">
                          <a:solidFill>
                            <a:srgbClr val="000000"/>
                          </a:solidFill>
                          <a:effectLst/>
                          <a:latin typeface="Arial" panose="020B0604020202020204" pitchFamily="34" charset="0"/>
                        </a:rPr>
                        <a:t>Compostela</a:t>
                      </a:r>
                      <a:endParaRPr lang="fr-FR" sz="850" b="0" i="0" u="none" strike="noStrike">
                        <a:solidFill>
                          <a:srgbClr val="000000"/>
                        </a:solidFill>
                        <a:effectLst/>
                        <a:latin typeface="Arial" panose="020B0604020202020204" pitchFamily="34" charset="0"/>
                      </a:endParaRP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13</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Ramiro </a:t>
                      </a:r>
                      <a:br>
                        <a:rPr lang="fr-FR" sz="850" b="0" i="0" u="none" strike="noStrike">
                          <a:solidFill>
                            <a:srgbClr val="000000"/>
                          </a:solidFill>
                          <a:effectLst/>
                          <a:latin typeface="Arial" panose="020B0604020202020204" pitchFamily="34" charset="0"/>
                        </a:rPr>
                      </a:br>
                      <a:r>
                        <a:rPr lang="fr-FR" sz="850" b="0" i="0" u="none" strike="noStrike">
                          <a:solidFill>
                            <a:srgbClr val="000000"/>
                          </a:solidFill>
                          <a:effectLst/>
                          <a:latin typeface="Arial" panose="020B0604020202020204" pitchFamily="34" charset="0"/>
                        </a:rPr>
                        <a:t>Trillo-</a:t>
                      </a:r>
                      <a:r>
                        <a:rPr lang="fr-FR" sz="850" b="0" i="0" u="none" strike="noStrike" err="1">
                          <a:solidFill>
                            <a:srgbClr val="000000"/>
                          </a:solidFill>
                          <a:effectLst/>
                          <a:latin typeface="Arial" panose="020B0604020202020204" pitchFamily="34" charset="0"/>
                        </a:rPr>
                        <a:t>Nouche</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2795280446"/>
                  </a:ext>
                </a:extLst>
              </a:tr>
              <a:tr h="235523">
                <a:tc>
                  <a:txBody>
                    <a:bodyPr/>
                    <a:lstStyle/>
                    <a:p>
                      <a:pPr algn="l" rtl="0" fontAlgn="ctr"/>
                      <a:r>
                        <a:rPr lang="fr-FR" sz="850" b="0" i="0" u="none" strike="noStrike">
                          <a:solidFill>
                            <a:srgbClr val="000000"/>
                          </a:solidFill>
                          <a:effectLst/>
                          <a:latin typeface="Arial" panose="020B0604020202020204" pitchFamily="34" charset="0"/>
                        </a:rPr>
                        <a:t>Elisabeth-</a:t>
                      </a:r>
                      <a:r>
                        <a:rPr lang="fr-FR" sz="850" b="0" i="0" u="none" strike="noStrike" err="1">
                          <a:solidFill>
                            <a:srgbClr val="000000"/>
                          </a:solidFill>
                          <a:effectLst/>
                          <a:latin typeface="Arial" panose="020B0604020202020204" pitchFamily="34" charset="0"/>
                        </a:rPr>
                        <a:t>Krankenhaus</a:t>
                      </a:r>
                      <a:r>
                        <a:rPr lang="fr-FR" sz="850" b="0" i="0" u="none" strike="noStrike">
                          <a:solidFill>
                            <a:srgbClr val="000000"/>
                          </a:solidFill>
                          <a:effectLst/>
                          <a:latin typeface="Arial" panose="020B0604020202020204" pitchFamily="34" charset="0"/>
                        </a:rPr>
                        <a:t> Essen</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65</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Alexander Wolf</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err="1">
                          <a:solidFill>
                            <a:srgbClr val="000000"/>
                          </a:solidFill>
                          <a:effectLst/>
                          <a:latin typeface="Arial" panose="020B0604020202020204" pitchFamily="34" charset="0"/>
                        </a:rPr>
                        <a:t>Herzzentrum</a:t>
                      </a:r>
                      <a:r>
                        <a:rPr lang="fr-FR" sz="850" b="0" i="0" u="none" strike="noStrike">
                          <a:solidFill>
                            <a:srgbClr val="000000"/>
                          </a:solidFill>
                          <a:effectLst/>
                          <a:latin typeface="Arial" panose="020B0604020202020204" pitchFamily="34" charset="0"/>
                        </a:rPr>
                        <a:t> Dresden</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12</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Axel Linke</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15236938"/>
                  </a:ext>
                </a:extLst>
              </a:tr>
              <a:tr h="235523">
                <a:tc>
                  <a:txBody>
                    <a:bodyPr/>
                    <a:lstStyle/>
                    <a:p>
                      <a:pPr algn="l" rtl="0" fontAlgn="ctr"/>
                      <a:r>
                        <a:rPr lang="en-US" sz="850" b="0" i="0" u="none" strike="noStrike">
                          <a:solidFill>
                            <a:srgbClr val="000000"/>
                          </a:solidFill>
                          <a:effectLst/>
                          <a:latin typeface="Arial" panose="020B0604020202020204" pitchFamily="34" charset="0"/>
                        </a:rPr>
                        <a:t>Leeds Teaching Hospitals NHS Trust</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51</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Michael </a:t>
                      </a:r>
                      <a:r>
                        <a:rPr lang="fr-FR" sz="850" b="0" i="0" u="none" strike="noStrike" err="1">
                          <a:solidFill>
                            <a:srgbClr val="000000"/>
                          </a:solidFill>
                          <a:effectLst/>
                          <a:latin typeface="Arial" panose="020B0604020202020204" pitchFamily="34" charset="0"/>
                        </a:rPr>
                        <a:t>Cunnington</a:t>
                      </a:r>
                      <a:endParaRPr lang="fr-FR" sz="850" b="0" i="0" u="none" strike="noStrike">
                        <a:solidFill>
                          <a:srgbClr val="000000"/>
                        </a:solidFill>
                        <a:effectLst/>
                        <a:latin typeface="Arial" panose="020B0604020202020204" pitchFamily="34" charset="0"/>
                      </a:endParaRP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err="1">
                          <a:solidFill>
                            <a:srgbClr val="000000"/>
                          </a:solidFill>
                          <a:effectLst/>
                          <a:latin typeface="Arial" panose="020B0604020202020204" pitchFamily="34" charset="0"/>
                        </a:rPr>
                        <a:t>Herzzentrum</a:t>
                      </a:r>
                      <a:r>
                        <a:rPr lang="fr-FR" sz="850" b="0" i="0" u="none" strike="noStrike">
                          <a:solidFill>
                            <a:srgbClr val="000000"/>
                          </a:solidFill>
                          <a:effectLst/>
                          <a:latin typeface="Arial" panose="020B0604020202020204" pitchFamily="34" charset="0"/>
                        </a:rPr>
                        <a:t> Brandenburg </a:t>
                      </a:r>
                      <a:r>
                        <a:rPr lang="fr-FR" sz="850" b="0" i="0" u="none" strike="noStrike" err="1">
                          <a:solidFill>
                            <a:srgbClr val="000000"/>
                          </a:solidFill>
                          <a:effectLst/>
                          <a:latin typeface="Arial" panose="020B0604020202020204" pitchFamily="34" charset="0"/>
                        </a:rPr>
                        <a:t>Bernau</a:t>
                      </a:r>
                      <a:endParaRPr lang="fr-FR" sz="850" b="0" i="0" u="none" strike="noStrike">
                        <a:solidFill>
                          <a:srgbClr val="000000"/>
                        </a:solidFill>
                        <a:effectLst/>
                        <a:latin typeface="Arial" panose="020B0604020202020204" pitchFamily="34" charset="0"/>
                      </a:endParaRP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10</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Christian Butter</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2463883059"/>
                  </a:ext>
                </a:extLst>
              </a:tr>
              <a:tr h="235523">
                <a:tc>
                  <a:txBody>
                    <a:bodyPr/>
                    <a:lstStyle/>
                    <a:p>
                      <a:pPr algn="l" rtl="0" fontAlgn="ctr"/>
                      <a:r>
                        <a:rPr lang="fr-FR" sz="850" b="0" i="0" u="none" strike="noStrike">
                          <a:solidFill>
                            <a:srgbClr val="000000"/>
                          </a:solidFill>
                          <a:effectLst/>
                          <a:latin typeface="Arial" panose="020B0604020202020204" pitchFamily="34" charset="0"/>
                        </a:rPr>
                        <a:t>Clinique Pasteur Toulouse</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44</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Didier </a:t>
                      </a:r>
                      <a:r>
                        <a:rPr lang="fr-FR" sz="850" b="0" i="0" u="none" strike="noStrike" err="1">
                          <a:solidFill>
                            <a:srgbClr val="000000"/>
                          </a:solidFill>
                          <a:effectLst/>
                          <a:latin typeface="Arial" panose="020B0604020202020204" pitchFamily="34" charset="0"/>
                        </a:rPr>
                        <a:t>Tchétché</a:t>
                      </a:r>
                      <a:endParaRPr lang="fr-FR" sz="850" b="0" i="0" u="none" strike="noStrike">
                        <a:solidFill>
                          <a:srgbClr val="000000"/>
                        </a:solidFill>
                        <a:effectLst/>
                        <a:latin typeface="Arial" panose="020B0604020202020204" pitchFamily="34" charset="0"/>
                      </a:endParaRP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de-DE" sz="850" b="0" i="0" u="none" strike="noStrike">
                          <a:solidFill>
                            <a:srgbClr val="000000"/>
                          </a:solidFill>
                          <a:effectLst/>
                          <a:latin typeface="Arial" panose="020B0604020202020204" pitchFamily="34" charset="0"/>
                        </a:rPr>
                        <a:t>Klinik an der Technischen Universität München</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7</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Oliver Deutsch</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3279179305"/>
                  </a:ext>
                </a:extLst>
              </a:tr>
              <a:tr h="235523">
                <a:tc>
                  <a:txBody>
                    <a:bodyPr/>
                    <a:lstStyle/>
                    <a:p>
                      <a:pPr algn="l" rtl="0" fontAlgn="ctr"/>
                      <a:r>
                        <a:rPr lang="fr-FR" sz="850" b="0" i="0" u="none" strike="noStrike">
                          <a:solidFill>
                            <a:srgbClr val="000000"/>
                          </a:solidFill>
                          <a:effectLst/>
                          <a:latin typeface="Arial" panose="020B0604020202020204" pitchFamily="34" charset="0"/>
                        </a:rPr>
                        <a:t>CHRU de Lille, Hôpital Cardiologique </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44</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err="1">
                          <a:solidFill>
                            <a:srgbClr val="000000"/>
                          </a:solidFill>
                          <a:effectLst/>
                          <a:latin typeface="Arial" panose="020B0604020202020204" pitchFamily="34" charset="0"/>
                        </a:rPr>
                        <a:t>Eric</a:t>
                      </a:r>
                      <a:r>
                        <a:rPr lang="fr-FR" sz="850" b="0" i="0" u="none" strike="noStrike">
                          <a:solidFill>
                            <a:srgbClr val="000000"/>
                          </a:solidFill>
                          <a:effectLst/>
                          <a:latin typeface="Arial" panose="020B0604020202020204" pitchFamily="34" charset="0"/>
                        </a:rPr>
                        <a:t> Van Belle</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Deutsches </a:t>
                      </a:r>
                      <a:r>
                        <a:rPr lang="fr-FR" sz="850" b="0" i="0" u="none" strike="noStrike" err="1">
                          <a:solidFill>
                            <a:srgbClr val="000000"/>
                          </a:solidFill>
                          <a:effectLst/>
                          <a:latin typeface="Arial" panose="020B0604020202020204" pitchFamily="34" charset="0"/>
                        </a:rPr>
                        <a:t>Herzzentrum</a:t>
                      </a:r>
                      <a:r>
                        <a:rPr lang="fr-FR" sz="850" b="0" i="0" u="none" strike="noStrike">
                          <a:solidFill>
                            <a:srgbClr val="000000"/>
                          </a:solidFill>
                          <a:effectLst/>
                          <a:latin typeface="Arial" panose="020B0604020202020204" pitchFamily="34" charset="0"/>
                        </a:rPr>
                        <a:t> Berlin</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6</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Jörg </a:t>
                      </a:r>
                      <a:r>
                        <a:rPr lang="fr-FR" sz="850" b="0" i="0" u="none" strike="noStrike" err="1">
                          <a:solidFill>
                            <a:srgbClr val="000000"/>
                          </a:solidFill>
                          <a:effectLst/>
                          <a:latin typeface="Arial" panose="020B0604020202020204" pitchFamily="34" charset="0"/>
                        </a:rPr>
                        <a:t>Kempfert</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4275933291"/>
                  </a:ext>
                </a:extLst>
              </a:tr>
              <a:tr h="235523">
                <a:tc>
                  <a:txBody>
                    <a:bodyPr/>
                    <a:lstStyle/>
                    <a:p>
                      <a:pPr algn="l" rtl="0" fontAlgn="ctr"/>
                      <a:r>
                        <a:rPr lang="it-IT" sz="850" b="0" i="0" u="none" strike="noStrike" dirty="0">
                          <a:solidFill>
                            <a:srgbClr val="000000"/>
                          </a:solidFill>
                          <a:effectLst/>
                          <a:latin typeface="Arial" panose="020B0604020202020204" pitchFamily="34" charset="0"/>
                        </a:rPr>
                        <a:t>IRCCS Policlinico San Donato, Milano</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44</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Francesco Bedogni</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err="1">
                          <a:solidFill>
                            <a:srgbClr val="000000"/>
                          </a:solidFill>
                          <a:effectLst/>
                          <a:latin typeface="Arial" panose="020B0604020202020204" pitchFamily="34" charset="0"/>
                        </a:rPr>
                        <a:t>Universitätsklinikum</a:t>
                      </a:r>
                      <a:r>
                        <a:rPr lang="fr-FR" sz="850" b="0" i="0" u="none" strike="noStrike">
                          <a:solidFill>
                            <a:srgbClr val="000000"/>
                          </a:solidFill>
                          <a:effectLst/>
                          <a:latin typeface="Arial" panose="020B0604020202020204" pitchFamily="34" charset="0"/>
                        </a:rPr>
                        <a:t> der RWTH Aachen</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6</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Shahram Lotfi</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1129499370"/>
                  </a:ext>
                </a:extLst>
              </a:tr>
              <a:tr h="235523">
                <a:tc>
                  <a:txBody>
                    <a:bodyPr/>
                    <a:lstStyle/>
                    <a:p>
                      <a:pPr algn="l" rtl="0" fontAlgn="ctr"/>
                      <a:r>
                        <a:rPr lang="fr-FR" sz="850" b="0" i="0" u="none" strike="noStrike" err="1">
                          <a:solidFill>
                            <a:srgbClr val="000000"/>
                          </a:solidFill>
                          <a:effectLst/>
                          <a:latin typeface="Arial" panose="020B0604020202020204" pitchFamily="34" charset="0"/>
                        </a:rPr>
                        <a:t>Ospedale</a:t>
                      </a:r>
                      <a:r>
                        <a:rPr lang="fr-FR" sz="850" b="0" i="0" u="none" strike="noStrike">
                          <a:solidFill>
                            <a:srgbClr val="000000"/>
                          </a:solidFill>
                          <a:effectLst/>
                          <a:latin typeface="Arial" panose="020B0604020202020204" pitchFamily="34" charset="0"/>
                        </a:rPr>
                        <a:t> San Raffaele, Milano</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39</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Alaide Chieffo</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St. Johannes Hospital Dortmund</a:t>
                      </a: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2</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Helge Möllmann</a:t>
                      </a: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extLst>
                  <a:ext uri="{0D108BD9-81ED-4DB2-BD59-A6C34878D82A}">
                    <a16:rowId xmlns:a16="http://schemas.microsoft.com/office/drawing/2014/main" val="179345885"/>
                  </a:ext>
                </a:extLst>
              </a:tr>
              <a:tr h="235523">
                <a:tc>
                  <a:txBody>
                    <a:bodyPr/>
                    <a:lstStyle/>
                    <a:p>
                      <a:pPr algn="l" rtl="0" fontAlgn="ctr"/>
                      <a:r>
                        <a:rPr lang="fr-FR" sz="850" b="0" i="0" u="none" strike="noStrike" dirty="0" err="1">
                          <a:solidFill>
                            <a:srgbClr val="000000"/>
                          </a:solidFill>
                          <a:effectLst/>
                          <a:latin typeface="Arial" panose="020B0604020202020204" pitchFamily="34" charset="0"/>
                        </a:rPr>
                        <a:t>Azienda</a:t>
                      </a:r>
                      <a:r>
                        <a:rPr lang="fr-FR" sz="850" b="0" i="0" u="none" strike="noStrike" dirty="0">
                          <a:solidFill>
                            <a:srgbClr val="000000"/>
                          </a:solidFill>
                          <a:effectLst/>
                          <a:latin typeface="Arial" panose="020B0604020202020204" pitchFamily="34" charset="0"/>
                        </a:rPr>
                        <a:t> </a:t>
                      </a:r>
                      <a:r>
                        <a:rPr lang="fr-FR" sz="850" b="0" i="0" u="none" strike="noStrike" dirty="0" err="1">
                          <a:solidFill>
                            <a:srgbClr val="000000"/>
                          </a:solidFill>
                          <a:effectLst/>
                          <a:latin typeface="Arial" panose="020B0604020202020204" pitchFamily="34" charset="0"/>
                        </a:rPr>
                        <a:t>Ospedaliero</a:t>
                      </a:r>
                      <a:r>
                        <a:rPr lang="fr-FR" sz="850" b="0" i="0" u="none" strike="noStrike" dirty="0">
                          <a:solidFill>
                            <a:srgbClr val="000000"/>
                          </a:solidFill>
                          <a:effectLst/>
                          <a:latin typeface="Arial" panose="020B0604020202020204" pitchFamily="34" charset="0"/>
                        </a:rPr>
                        <a:t> </a:t>
                      </a:r>
                      <a:r>
                        <a:rPr lang="fr-FR" sz="850" b="0" i="0" u="none" strike="noStrike" dirty="0" err="1">
                          <a:solidFill>
                            <a:srgbClr val="000000"/>
                          </a:solidFill>
                          <a:effectLst/>
                          <a:latin typeface="Arial" panose="020B0604020202020204" pitchFamily="34" charset="0"/>
                        </a:rPr>
                        <a:t>Universitaria</a:t>
                      </a:r>
                      <a:r>
                        <a:rPr lang="fr-FR" sz="850" b="0" i="0" u="none" strike="noStrike" dirty="0">
                          <a:solidFill>
                            <a:srgbClr val="000000"/>
                          </a:solidFill>
                          <a:effectLst/>
                          <a:latin typeface="Arial" panose="020B0604020202020204" pitchFamily="34" charset="0"/>
                        </a:rPr>
                        <a:t> Policlinico, </a:t>
                      </a:r>
                      <a:r>
                        <a:rPr lang="fr-FR" sz="850" b="0" i="0" u="none" strike="noStrike" dirty="0" err="1">
                          <a:solidFill>
                            <a:srgbClr val="000000"/>
                          </a:solidFill>
                          <a:effectLst/>
                          <a:latin typeface="Arial" panose="020B0604020202020204" pitchFamily="34" charset="0"/>
                        </a:rPr>
                        <a:t>Catania</a:t>
                      </a:r>
                      <a:endParaRPr lang="fr-FR" sz="850" b="0" i="0" u="none" strike="noStrike" dirty="0">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28</a:t>
                      </a:r>
                    </a:p>
                  </a:txBody>
                  <a:tcPr marL="3215" marR="3215" marT="3215" marB="0" anchor="ctr">
                    <a:lnL>
                      <a:noFill/>
                    </a:lnL>
                    <a:lnR>
                      <a:noFill/>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Corrado Tamburino</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FFFF"/>
                    </a:solidFill>
                  </a:tcPr>
                </a:tc>
                <a:tc>
                  <a:txBody>
                    <a:bodyPr/>
                    <a:lstStyle/>
                    <a:p>
                      <a:pPr marL="0" marR="0" indent="0" algn="l" defTabSz="685800" rtl="0" eaLnBrk="1" fontAlgn="ctr" latinLnBrk="0" hangingPunct="1">
                        <a:lnSpc>
                          <a:spcPct val="100000"/>
                        </a:lnSpc>
                        <a:spcBef>
                          <a:spcPts val="0"/>
                        </a:spcBef>
                        <a:spcAft>
                          <a:spcPts val="0"/>
                        </a:spcAft>
                        <a:buClrTx/>
                        <a:buSzTx/>
                        <a:buFontTx/>
                        <a:buNone/>
                        <a:tabLst/>
                        <a:defRPr/>
                      </a:pPr>
                      <a:r>
                        <a:rPr lang="de-DE" sz="850" b="0" i="0" u="none" strike="noStrike" dirty="0">
                          <a:solidFill>
                            <a:srgbClr val="000000"/>
                          </a:solidFill>
                          <a:effectLst/>
                          <a:latin typeface="Arial" panose="020B0604020202020204" pitchFamily="34" charset="0"/>
                        </a:rPr>
                        <a:t>Klinik für Herz- und Kreislauferkrankungen </a:t>
                      </a:r>
                      <a:r>
                        <a:rPr lang="de-DE" sz="850" b="0" i="0" u="none" strike="noStrike" dirty="0" err="1">
                          <a:solidFill>
                            <a:srgbClr val="000000"/>
                          </a:solidFill>
                          <a:effectLst/>
                          <a:latin typeface="Arial" panose="020B0604020202020204" pitchFamily="34" charset="0"/>
                        </a:rPr>
                        <a:t>Munich</a:t>
                      </a:r>
                      <a:endParaRPr lang="de-DE" sz="850" b="0" i="0" u="none" strike="noStrike" dirty="0">
                        <a:solidFill>
                          <a:srgbClr val="000000"/>
                        </a:solidFill>
                        <a:effectLst/>
                        <a:latin typeface="Arial" panose="020B0604020202020204" pitchFamily="34" charset="0"/>
                      </a:endParaRPr>
                    </a:p>
                  </a:txBody>
                  <a:tcPr marR="3215" marT="3215" marB="0" anchor="ctr">
                    <a:lnL w="12700" cap="flat" cmpd="sng" algn="ctr">
                      <a:solidFill>
                        <a:srgbClr val="002060"/>
                      </a:solidFill>
                      <a:prstDash val="solid"/>
                      <a:round/>
                      <a:headEnd type="none" w="med" len="med"/>
                      <a:tailEnd type="none" w="med" len="med"/>
                    </a:lnL>
                    <a:lnR>
                      <a:noFill/>
                    </a:lnR>
                    <a:lnT w="635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1</a:t>
                      </a:r>
                    </a:p>
                  </a:txBody>
                  <a:tcPr marL="3215" marR="3215" marT="3215" marB="0" anchor="ctr">
                    <a:lnL>
                      <a:noFill/>
                    </a:lnL>
                    <a:lnR>
                      <a:noFill/>
                    </a:lnR>
                    <a:lnT w="635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Michael </a:t>
                      </a:r>
                      <a:r>
                        <a:rPr lang="fr-FR" sz="850" b="0" i="0" u="none" strike="noStrike" err="1">
                          <a:solidFill>
                            <a:srgbClr val="000000"/>
                          </a:solidFill>
                          <a:effectLst/>
                          <a:latin typeface="Arial" panose="020B0604020202020204" pitchFamily="34" charset="0"/>
                        </a:rPr>
                        <a:t>Joner</a:t>
                      </a:r>
                      <a:endParaRPr lang="fr-FR" sz="850" b="0" i="0" u="none" strike="noStrike">
                        <a:solidFill>
                          <a:srgbClr val="000000"/>
                        </a:solidFill>
                        <a:effectLst/>
                        <a:latin typeface="Arial" panose="020B0604020202020204" pitchFamily="34" charset="0"/>
                      </a:endParaRPr>
                    </a:p>
                  </a:txBody>
                  <a:tcPr marR="3215" marT="3215" marB="0" anchor="ctr">
                    <a:lnL>
                      <a:noFill/>
                    </a:lnL>
                    <a:lnR>
                      <a:noFill/>
                    </a:lnR>
                    <a:lnT w="635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227749876"/>
                  </a:ext>
                </a:extLst>
              </a:tr>
              <a:tr h="235523">
                <a:tc>
                  <a:txBody>
                    <a:bodyPr/>
                    <a:lstStyle/>
                    <a:p>
                      <a:pPr algn="l" rtl="0" fontAlgn="ctr"/>
                      <a:r>
                        <a:rPr lang="fr-FR" sz="850" b="0" i="0" u="none" strike="noStrike" dirty="0">
                          <a:solidFill>
                            <a:srgbClr val="000000"/>
                          </a:solidFill>
                          <a:effectLst/>
                          <a:latin typeface="Arial" panose="020B0604020202020204" pitchFamily="34" charset="0"/>
                        </a:rPr>
                        <a:t>ICPS Massy</a:t>
                      </a:r>
                    </a:p>
                  </a:txBody>
                  <a:tcPr marR="3215" marT="3215" marB="0" anchor="ctr">
                    <a:lnL>
                      <a:noFill/>
                    </a:lnL>
                    <a:lnR>
                      <a:noFill/>
                    </a:lnR>
                    <a:lnT w="6350" cap="flat" cmpd="sng" algn="ctr">
                      <a:solidFill>
                        <a:srgbClr val="002060"/>
                      </a:solidFill>
                      <a:prstDash val="solid"/>
                      <a:round/>
                      <a:headEnd type="none" w="med" len="med"/>
                      <a:tailEnd type="none" w="med" len="med"/>
                    </a:lnT>
                    <a:lnB>
                      <a:noFill/>
                    </a:lnB>
                    <a:solidFill>
                      <a:srgbClr val="FFFFFF"/>
                    </a:solidFill>
                  </a:tcPr>
                </a:tc>
                <a:tc>
                  <a:txBody>
                    <a:bodyPr/>
                    <a:lstStyle/>
                    <a:p>
                      <a:pPr algn="ctr" rtl="0" fontAlgn="ctr"/>
                      <a:r>
                        <a:rPr lang="fr-FR" sz="850" b="1" i="0" u="none" strike="noStrike">
                          <a:solidFill>
                            <a:srgbClr val="008F96"/>
                          </a:solidFill>
                          <a:effectLst/>
                          <a:latin typeface="Arial" panose="020B0604020202020204" pitchFamily="34" charset="0"/>
                        </a:rPr>
                        <a:t>24</a:t>
                      </a:r>
                    </a:p>
                  </a:txBody>
                  <a:tcPr marL="3215" marR="3215" marT="3215" marB="0" anchor="ctr">
                    <a:lnL>
                      <a:noFill/>
                    </a:lnL>
                    <a:lnR>
                      <a:noFill/>
                    </a:lnR>
                    <a:lnT w="6350" cap="flat" cmpd="sng" algn="ctr">
                      <a:solidFill>
                        <a:srgbClr val="002060"/>
                      </a:solidFill>
                      <a:prstDash val="solid"/>
                      <a:round/>
                      <a:headEnd type="none" w="med" len="med"/>
                      <a:tailEnd type="none" w="med" len="med"/>
                    </a:lnT>
                    <a:lnB>
                      <a:noFill/>
                    </a:lnB>
                    <a:solidFill>
                      <a:srgbClr val="FFFFFF"/>
                    </a:solidFill>
                  </a:tcPr>
                </a:tc>
                <a:tc>
                  <a:txBody>
                    <a:bodyPr/>
                    <a:lstStyle/>
                    <a:p>
                      <a:pPr algn="l" rtl="0" fontAlgn="ctr"/>
                      <a:r>
                        <a:rPr lang="fr-FR" sz="850" b="0" i="0" u="none" strike="noStrike">
                          <a:solidFill>
                            <a:srgbClr val="000000"/>
                          </a:solidFill>
                          <a:effectLst/>
                          <a:latin typeface="Arial" panose="020B0604020202020204" pitchFamily="34" charset="0"/>
                        </a:rPr>
                        <a:t>Philippe Garot</a:t>
                      </a:r>
                    </a:p>
                  </a:txBody>
                  <a:tcPr marR="3215" marT="3215" marB="0" anchor="ctr">
                    <a:lnL>
                      <a:noFill/>
                    </a:lnL>
                    <a:lnR w="1270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a:noFill/>
                    </a:lnB>
                    <a:solidFill>
                      <a:srgbClr val="FFFFFF"/>
                    </a:solidFill>
                  </a:tcPr>
                </a:tc>
                <a:tc>
                  <a:txBody>
                    <a:bodyPr/>
                    <a:lstStyle/>
                    <a:p>
                      <a:pPr algn="l" fontAlgn="b"/>
                      <a:endParaRPr lang="fr-FR" sz="400" b="0" i="0" u="none" strike="noStrike" dirty="0">
                        <a:solidFill>
                          <a:srgbClr val="000000"/>
                        </a:solidFill>
                        <a:effectLst/>
                        <a:latin typeface="Calibri" panose="020F0502020204030204" pitchFamily="34" charset="0"/>
                      </a:endParaRPr>
                    </a:p>
                  </a:txBody>
                  <a:tcPr marL="3215" marR="3215" marT="3215" marB="0" anchor="b">
                    <a:lnL w="12700" cap="flat" cmpd="sng" algn="ctr">
                      <a:solidFill>
                        <a:srgbClr val="00206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3215" marR="3215" marT="32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endParaRPr lang="fr-FR" sz="400" b="0" i="0" u="none" strike="noStrike" dirty="0">
                        <a:solidFill>
                          <a:srgbClr val="000000"/>
                        </a:solidFill>
                        <a:effectLst/>
                        <a:latin typeface="Calibri" panose="020F0502020204030204" pitchFamily="34" charset="0"/>
                      </a:endParaRPr>
                    </a:p>
                  </a:txBody>
                  <a:tcPr marL="3215" marR="3215" marT="321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96616388"/>
                  </a:ext>
                </a:extLst>
              </a:tr>
            </a:tbl>
          </a:graphicData>
        </a:graphic>
      </p:graphicFrame>
      <p:sp>
        <p:nvSpPr>
          <p:cNvPr id="6" name="Title 1">
            <a:extLst>
              <a:ext uri="{FF2B5EF4-FFF2-40B4-BE49-F238E27FC236}">
                <a16:creationId xmlns:a16="http://schemas.microsoft.com/office/drawing/2014/main" id="{06874FA7-83E0-44A4-A480-EF8D7AB0B86B}"/>
              </a:ext>
            </a:extLst>
          </p:cNvPr>
          <p:cNvSpPr>
            <a:spLocks noGrp="1"/>
          </p:cNvSpPr>
          <p:nvPr>
            <p:ph type="title"/>
          </p:nvPr>
        </p:nvSpPr>
        <p:spPr>
          <a:xfrm>
            <a:off x="684214" y="189833"/>
            <a:ext cx="7769225" cy="454819"/>
          </a:xfrm>
        </p:spPr>
        <p:txBody>
          <a:bodyPr/>
          <a:lstStyle/>
          <a:p>
            <a:r>
              <a:rPr lang="en-US">
                <a:cs typeface="Arial"/>
              </a:rPr>
              <a:t>Study sites</a:t>
            </a:r>
            <a:endParaRPr lang="en-US"/>
          </a:p>
        </p:txBody>
      </p:sp>
      <p:sp>
        <p:nvSpPr>
          <p:cNvPr id="9" name="Text Placeholder 8">
            <a:extLst>
              <a:ext uri="{FF2B5EF4-FFF2-40B4-BE49-F238E27FC236}">
                <a16:creationId xmlns:a16="http://schemas.microsoft.com/office/drawing/2014/main" id="{D1A02950-2EE5-4E01-B0CA-FBC9FA04697F}"/>
              </a:ext>
            </a:extLst>
          </p:cNvPr>
          <p:cNvSpPr>
            <a:spLocks noGrp="1"/>
          </p:cNvSpPr>
          <p:nvPr>
            <p:ph type="body" idx="1"/>
          </p:nvPr>
        </p:nvSpPr>
        <p:spPr>
          <a:xfrm>
            <a:off x="324617" y="674275"/>
            <a:ext cx="8459787" cy="308705"/>
          </a:xfrm>
        </p:spPr>
        <p:txBody>
          <a:bodyPr/>
          <a:lstStyle/>
          <a:p>
            <a:r>
              <a:rPr lang="en-US" sz="1450">
                <a:cs typeface="Arial"/>
              </a:rPr>
              <a:t>23 European sites, 6 Countries:</a:t>
            </a:r>
            <a:r>
              <a:rPr lang="en-US" sz="1450" b="0">
                <a:cs typeface="Arial"/>
              </a:rPr>
              <a:t> Denmark (1), France (4), Germany (11), Italy (4), Spain (1), UK (2)</a:t>
            </a:r>
            <a:endParaRPr lang="en-US" sz="1450">
              <a:cs typeface="Arial"/>
            </a:endParaRPr>
          </a:p>
        </p:txBody>
      </p:sp>
    </p:spTree>
    <p:extLst>
      <p:ext uri="{BB962C8B-B14F-4D97-AF65-F5344CB8AC3E}">
        <p14:creationId xmlns:p14="http://schemas.microsoft.com/office/powerpoint/2010/main" val="105194621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A9182-3DB3-4711-B4C8-48E8DBDE1AC1}"/>
              </a:ext>
            </a:extLst>
          </p:cNvPr>
          <p:cNvSpPr>
            <a:spLocks noGrp="1"/>
          </p:cNvSpPr>
          <p:nvPr>
            <p:ph type="title"/>
          </p:nvPr>
        </p:nvSpPr>
        <p:spPr/>
        <p:txBody>
          <a:bodyPr/>
          <a:lstStyle/>
          <a:p>
            <a:r>
              <a:rPr lang="en-US"/>
              <a:t>Patient flow chart</a:t>
            </a:r>
          </a:p>
        </p:txBody>
      </p:sp>
      <p:sp>
        <p:nvSpPr>
          <p:cNvPr id="21" name="Rectangle 20">
            <a:extLst>
              <a:ext uri="{FF2B5EF4-FFF2-40B4-BE49-F238E27FC236}">
                <a16:creationId xmlns:a16="http://schemas.microsoft.com/office/drawing/2014/main" id="{A168DFEF-C7C7-4B70-8769-CF7F81892EFA}"/>
              </a:ext>
            </a:extLst>
          </p:cNvPr>
          <p:cNvSpPr/>
          <p:nvPr/>
        </p:nvSpPr>
        <p:spPr bwMode="auto">
          <a:xfrm>
            <a:off x="1845130" y="644652"/>
            <a:ext cx="5355770" cy="29272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0" dirty="0">
                <a:solidFill>
                  <a:schemeClr val="tx1"/>
                </a:solidFill>
                <a:ea typeface="ヒラギノ角ゴ Pro W3" pitchFamily="-111" charset="-128"/>
              </a:rPr>
              <a:t>796 Patients Randomised</a:t>
            </a:r>
          </a:p>
        </p:txBody>
      </p:sp>
      <p:sp>
        <p:nvSpPr>
          <p:cNvPr id="18" name="Rectangle 17">
            <a:extLst>
              <a:ext uri="{FF2B5EF4-FFF2-40B4-BE49-F238E27FC236}">
                <a16:creationId xmlns:a16="http://schemas.microsoft.com/office/drawing/2014/main" id="{8E8D79DF-8051-492D-AD22-045CF77CBAF9}"/>
              </a:ext>
            </a:extLst>
          </p:cNvPr>
          <p:cNvSpPr/>
          <p:nvPr/>
        </p:nvSpPr>
        <p:spPr bwMode="auto">
          <a:xfrm>
            <a:off x="2687819" y="2189077"/>
            <a:ext cx="1721385" cy="331593"/>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pPr>
            <a:r>
              <a:rPr lang="en-US" sz="1000" b="0" i="0">
                <a:solidFill>
                  <a:schemeClr val="tx2"/>
                </a:solidFill>
                <a:ea typeface="ヒラギノ角ゴ Pro W3" pitchFamily="-111" charset="-128"/>
              </a:rPr>
              <a:t>7 exited study</a:t>
            </a:r>
          </a:p>
        </p:txBody>
      </p:sp>
      <p:sp>
        <p:nvSpPr>
          <p:cNvPr id="19" name="Rectangle 18">
            <a:extLst>
              <a:ext uri="{FF2B5EF4-FFF2-40B4-BE49-F238E27FC236}">
                <a16:creationId xmlns:a16="http://schemas.microsoft.com/office/drawing/2014/main" id="{7B9C222D-79DD-4640-B19C-CBEA74062274}"/>
              </a:ext>
            </a:extLst>
          </p:cNvPr>
          <p:cNvSpPr/>
          <p:nvPr/>
        </p:nvSpPr>
        <p:spPr bwMode="auto">
          <a:xfrm>
            <a:off x="2673104" y="3399032"/>
            <a:ext cx="1721385" cy="331593"/>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nSpc>
                <a:spcPct val="90000"/>
              </a:lnSpc>
              <a:spcAft>
                <a:spcPts val="200"/>
              </a:spcAft>
            </a:pPr>
            <a:r>
              <a:rPr lang="en-US" sz="1000" b="0" i="0">
                <a:solidFill>
                  <a:srgbClr val="595959"/>
                </a:solidFill>
                <a:ea typeface="ヒラギノ角ゴ Pro W3" pitchFamily="-111" charset="-128"/>
              </a:rPr>
              <a:t>13 exited study</a:t>
            </a:r>
          </a:p>
        </p:txBody>
      </p:sp>
      <p:sp>
        <p:nvSpPr>
          <p:cNvPr id="20" name="Rectangle 19">
            <a:extLst>
              <a:ext uri="{FF2B5EF4-FFF2-40B4-BE49-F238E27FC236}">
                <a16:creationId xmlns:a16="http://schemas.microsoft.com/office/drawing/2014/main" id="{1BAFA11F-C19B-4AB8-BE6F-9BF1056C38B3}"/>
              </a:ext>
            </a:extLst>
          </p:cNvPr>
          <p:cNvSpPr/>
          <p:nvPr/>
        </p:nvSpPr>
        <p:spPr bwMode="auto">
          <a:xfrm>
            <a:off x="693239" y="3791388"/>
            <a:ext cx="3491801" cy="756841"/>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tabLst>
                <a:tab pos="57150" algn="l"/>
              </a:tabLst>
            </a:pPr>
            <a:r>
              <a:rPr lang="en-US" sz="1000" i="0">
                <a:solidFill>
                  <a:schemeClr val="tx2"/>
                </a:solidFill>
                <a:ea typeface="ヒラギノ角ゴ Pro W3" pitchFamily="-111" charset="-128"/>
              </a:rPr>
              <a:t>318 </a:t>
            </a:r>
            <a:r>
              <a:rPr lang="en-US" sz="1000" b="0" i="0">
                <a:solidFill>
                  <a:schemeClr val="tx2"/>
                </a:solidFill>
                <a:ea typeface="ヒラギノ角ゴ Pro W3" pitchFamily="-111" charset="-128"/>
              </a:rPr>
              <a:t>1-year clinical endpoint assessment</a:t>
            </a:r>
          </a:p>
          <a:p>
            <a:pPr>
              <a:lnSpc>
                <a:spcPct val="90000"/>
              </a:lnSpc>
              <a:spcAft>
                <a:spcPts val="200"/>
              </a:spcAft>
              <a:tabLst>
                <a:tab pos="57150" algn="l"/>
              </a:tabLst>
            </a:pPr>
            <a:r>
              <a:rPr lang="en-US" sz="1000" i="0">
                <a:solidFill>
                  <a:schemeClr val="tx2"/>
                </a:solidFill>
                <a:ea typeface="ヒラギノ角ゴ Pro W3" pitchFamily="-111" charset="-128"/>
              </a:rPr>
              <a:t>236 </a:t>
            </a:r>
            <a:r>
              <a:rPr lang="en-US" sz="1000" b="0" i="0">
                <a:solidFill>
                  <a:schemeClr val="tx2"/>
                </a:solidFill>
                <a:ea typeface="ヒラギノ角ゴ Pro W3" pitchFamily="-111" charset="-128"/>
              </a:rPr>
              <a:t>1-year clinical echocardiographic endpoint assessment</a:t>
            </a:r>
          </a:p>
          <a:p>
            <a:pPr>
              <a:lnSpc>
                <a:spcPct val="90000"/>
              </a:lnSpc>
              <a:spcAft>
                <a:spcPts val="200"/>
              </a:spcAft>
              <a:tabLst>
                <a:tab pos="57150" algn="l"/>
              </a:tabLst>
            </a:pPr>
            <a:r>
              <a:rPr lang="en-US" sz="1000" i="0">
                <a:solidFill>
                  <a:schemeClr val="tx2"/>
                </a:solidFill>
                <a:ea typeface="ヒラギノ角ゴ Pro W3" pitchFamily="-111" charset="-128"/>
              </a:rPr>
              <a:t>Status at 1-year: </a:t>
            </a:r>
            <a:r>
              <a:rPr lang="en-US" sz="1000" i="0">
                <a:solidFill>
                  <a:schemeClr val="accent2"/>
                </a:solidFill>
                <a:ea typeface="ヒラギノ角ゴ Pro W3" pitchFamily="-111" charset="-128"/>
              </a:rPr>
              <a:t>317 alive, 43 died, 26 exited study</a:t>
            </a:r>
            <a:endParaRPr lang="en-US" sz="1000" b="0" i="0">
              <a:solidFill>
                <a:schemeClr val="accent2"/>
              </a:solidFill>
              <a:ea typeface="ヒラギノ角ゴ Pro W3" pitchFamily="-111" charset="-128"/>
            </a:endParaRPr>
          </a:p>
        </p:txBody>
      </p:sp>
      <p:cxnSp>
        <p:nvCxnSpPr>
          <p:cNvPr id="55" name="Straight Arrow Connector 54">
            <a:extLst>
              <a:ext uri="{FF2B5EF4-FFF2-40B4-BE49-F238E27FC236}">
                <a16:creationId xmlns:a16="http://schemas.microsoft.com/office/drawing/2014/main" id="{42B9B07D-4231-46E4-999E-145AFA129791}"/>
              </a:ext>
            </a:extLst>
          </p:cNvPr>
          <p:cNvCxnSpPr>
            <a:cxnSpLocks/>
          </p:cNvCxnSpPr>
          <p:nvPr/>
        </p:nvCxnSpPr>
        <p:spPr bwMode="auto">
          <a:xfrm>
            <a:off x="2432079" y="1920866"/>
            <a:ext cx="1" cy="664647"/>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a:extLst>
              <a:ext uri="{FF2B5EF4-FFF2-40B4-BE49-F238E27FC236}">
                <a16:creationId xmlns:a16="http://schemas.microsoft.com/office/drawing/2014/main" id="{371C88AB-6A23-4F61-ACAD-970604699621}"/>
              </a:ext>
            </a:extLst>
          </p:cNvPr>
          <p:cNvCxnSpPr/>
          <p:nvPr/>
        </p:nvCxnSpPr>
        <p:spPr bwMode="auto">
          <a:xfrm>
            <a:off x="2432080" y="3208971"/>
            <a:ext cx="0" cy="582417"/>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239A2273-A227-4D8B-9FFC-63ECF9DF5E82}"/>
              </a:ext>
            </a:extLst>
          </p:cNvPr>
          <p:cNvCxnSpPr>
            <a:cxnSpLocks/>
          </p:cNvCxnSpPr>
          <p:nvPr/>
        </p:nvCxnSpPr>
        <p:spPr bwMode="auto">
          <a:xfrm>
            <a:off x="2446620" y="2357024"/>
            <a:ext cx="219908" cy="0"/>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7A9C7331-81D4-41DA-ACB2-EFF14F7C8D49}"/>
              </a:ext>
            </a:extLst>
          </p:cNvPr>
          <p:cNvCxnSpPr>
            <a:cxnSpLocks/>
          </p:cNvCxnSpPr>
          <p:nvPr/>
        </p:nvCxnSpPr>
        <p:spPr bwMode="auto">
          <a:xfrm>
            <a:off x="2446620" y="3557381"/>
            <a:ext cx="219908" cy="0"/>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a:extLst>
              <a:ext uri="{FF2B5EF4-FFF2-40B4-BE49-F238E27FC236}">
                <a16:creationId xmlns:a16="http://schemas.microsoft.com/office/drawing/2014/main" id="{2548FED1-1B53-4171-A045-FB42470D3DA7}"/>
              </a:ext>
            </a:extLst>
          </p:cNvPr>
          <p:cNvSpPr/>
          <p:nvPr/>
        </p:nvSpPr>
        <p:spPr bwMode="auto">
          <a:xfrm>
            <a:off x="6957618" y="2189074"/>
            <a:ext cx="1721385" cy="331593"/>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pPr>
            <a:r>
              <a:rPr lang="en-US" sz="1000" b="0" i="0">
                <a:solidFill>
                  <a:schemeClr val="tx2"/>
                </a:solidFill>
                <a:ea typeface="ヒラギノ角ゴ Pro W3" pitchFamily="-111" charset="-128"/>
              </a:rPr>
              <a:t>12 exited study</a:t>
            </a:r>
          </a:p>
        </p:txBody>
      </p:sp>
      <p:sp>
        <p:nvSpPr>
          <p:cNvPr id="40" name="Rectangle 39">
            <a:extLst>
              <a:ext uri="{FF2B5EF4-FFF2-40B4-BE49-F238E27FC236}">
                <a16:creationId xmlns:a16="http://schemas.microsoft.com/office/drawing/2014/main" id="{CD0297FB-E1F0-4FDD-93E8-60918CF9E927}"/>
              </a:ext>
            </a:extLst>
          </p:cNvPr>
          <p:cNvSpPr/>
          <p:nvPr/>
        </p:nvSpPr>
        <p:spPr bwMode="auto">
          <a:xfrm>
            <a:off x="6957618" y="3399032"/>
            <a:ext cx="1721385" cy="331593"/>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nSpc>
                <a:spcPct val="90000"/>
              </a:lnSpc>
              <a:spcAft>
                <a:spcPts val="200"/>
              </a:spcAft>
            </a:pPr>
            <a:r>
              <a:rPr lang="en-US" sz="1000" b="0" i="0">
                <a:solidFill>
                  <a:srgbClr val="595959"/>
                </a:solidFill>
                <a:ea typeface="ヒラギノ角ゴ Pro W3" pitchFamily="-111" charset="-128"/>
              </a:rPr>
              <a:t>13 exited study</a:t>
            </a:r>
          </a:p>
        </p:txBody>
      </p:sp>
      <p:sp>
        <p:nvSpPr>
          <p:cNvPr id="41" name="Rectangle 40">
            <a:extLst>
              <a:ext uri="{FF2B5EF4-FFF2-40B4-BE49-F238E27FC236}">
                <a16:creationId xmlns:a16="http://schemas.microsoft.com/office/drawing/2014/main" id="{CE2C3CC0-20BF-45B0-AFF8-21A143C26C0C}"/>
              </a:ext>
            </a:extLst>
          </p:cNvPr>
          <p:cNvSpPr/>
          <p:nvPr/>
        </p:nvSpPr>
        <p:spPr bwMode="auto">
          <a:xfrm>
            <a:off x="4958967" y="3791388"/>
            <a:ext cx="3491801" cy="756841"/>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tabLst>
                <a:tab pos="57150" algn="l"/>
              </a:tabLst>
            </a:pPr>
            <a:r>
              <a:rPr lang="en-US" sz="1000" i="0">
                <a:solidFill>
                  <a:schemeClr val="tx2"/>
                </a:solidFill>
                <a:ea typeface="ヒラギノ角ゴ Pro W3" pitchFamily="-111" charset="-128"/>
              </a:rPr>
              <a:t>326 </a:t>
            </a:r>
            <a:r>
              <a:rPr lang="en-US" sz="1000" b="0" i="0">
                <a:solidFill>
                  <a:schemeClr val="tx2"/>
                </a:solidFill>
                <a:ea typeface="ヒラギノ角ゴ Pro W3" pitchFamily="-111" charset="-128"/>
              </a:rPr>
              <a:t>1-year clinical endpoint assessment</a:t>
            </a:r>
          </a:p>
          <a:p>
            <a:pPr>
              <a:lnSpc>
                <a:spcPct val="90000"/>
              </a:lnSpc>
              <a:spcAft>
                <a:spcPts val="200"/>
              </a:spcAft>
              <a:tabLst>
                <a:tab pos="57150" algn="l"/>
              </a:tabLst>
            </a:pPr>
            <a:r>
              <a:rPr lang="en-US" sz="1000" i="0">
                <a:solidFill>
                  <a:schemeClr val="tx2"/>
                </a:solidFill>
                <a:ea typeface="ヒラギノ角ゴ Pro W3" pitchFamily="-111" charset="-128"/>
              </a:rPr>
              <a:t>242 </a:t>
            </a:r>
            <a:r>
              <a:rPr lang="en-US" sz="1000" b="0" i="0">
                <a:solidFill>
                  <a:schemeClr val="tx2"/>
                </a:solidFill>
                <a:ea typeface="ヒラギノ角ゴ Pro W3" pitchFamily="-111" charset="-128"/>
              </a:rPr>
              <a:t>1-year clinical echocardiographic endpoint assessment</a:t>
            </a:r>
          </a:p>
          <a:p>
            <a:pPr>
              <a:lnSpc>
                <a:spcPct val="90000"/>
              </a:lnSpc>
              <a:spcAft>
                <a:spcPts val="200"/>
              </a:spcAft>
              <a:tabLst>
                <a:tab pos="57150" algn="l"/>
              </a:tabLst>
            </a:pPr>
            <a:r>
              <a:rPr lang="en-US" sz="1000" i="0">
                <a:solidFill>
                  <a:schemeClr val="tx2"/>
                </a:solidFill>
                <a:ea typeface="ヒラギノ角ゴ Pro W3" pitchFamily="-111" charset="-128"/>
              </a:rPr>
              <a:t>Status at 1-year: </a:t>
            </a:r>
            <a:r>
              <a:rPr lang="en-US" sz="1000" i="0">
                <a:solidFill>
                  <a:schemeClr val="accent4"/>
                </a:solidFill>
                <a:ea typeface="ヒラギノ角ゴ Pro W3" pitchFamily="-111" charset="-128"/>
              </a:rPr>
              <a:t>327 alive, 32 died, 29 exited study</a:t>
            </a:r>
            <a:endParaRPr lang="en-US" sz="1000" b="0" i="0">
              <a:solidFill>
                <a:schemeClr val="accent4"/>
              </a:solidFill>
              <a:ea typeface="ヒラギノ角ゴ Pro W3" pitchFamily="-111" charset="-128"/>
            </a:endParaRPr>
          </a:p>
        </p:txBody>
      </p:sp>
      <p:cxnSp>
        <p:nvCxnSpPr>
          <p:cNvPr id="42" name="Straight Arrow Connector 41">
            <a:extLst>
              <a:ext uri="{FF2B5EF4-FFF2-40B4-BE49-F238E27FC236}">
                <a16:creationId xmlns:a16="http://schemas.microsoft.com/office/drawing/2014/main" id="{DA0C2292-4428-4633-8D8C-B37954F898E6}"/>
              </a:ext>
            </a:extLst>
          </p:cNvPr>
          <p:cNvCxnSpPr>
            <a:cxnSpLocks/>
          </p:cNvCxnSpPr>
          <p:nvPr/>
        </p:nvCxnSpPr>
        <p:spPr bwMode="auto">
          <a:xfrm>
            <a:off x="6703103" y="1920866"/>
            <a:ext cx="1" cy="664647"/>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a:extLst>
              <a:ext uri="{FF2B5EF4-FFF2-40B4-BE49-F238E27FC236}">
                <a16:creationId xmlns:a16="http://schemas.microsoft.com/office/drawing/2014/main" id="{3149CCC5-48E7-4EAC-B522-29BDCAB65231}"/>
              </a:ext>
            </a:extLst>
          </p:cNvPr>
          <p:cNvCxnSpPr/>
          <p:nvPr/>
        </p:nvCxnSpPr>
        <p:spPr bwMode="auto">
          <a:xfrm>
            <a:off x="6703104" y="3208971"/>
            <a:ext cx="0" cy="582417"/>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E4E921BE-1ABE-4321-AC56-E6EE53FDF3BA}"/>
              </a:ext>
            </a:extLst>
          </p:cNvPr>
          <p:cNvCxnSpPr>
            <a:cxnSpLocks/>
          </p:cNvCxnSpPr>
          <p:nvPr/>
        </p:nvCxnSpPr>
        <p:spPr bwMode="auto">
          <a:xfrm>
            <a:off x="6717644" y="2357024"/>
            <a:ext cx="219908" cy="0"/>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5C67EA96-15F4-4A9C-BA81-02CE83FED310}"/>
              </a:ext>
            </a:extLst>
          </p:cNvPr>
          <p:cNvCxnSpPr>
            <a:cxnSpLocks/>
          </p:cNvCxnSpPr>
          <p:nvPr/>
        </p:nvCxnSpPr>
        <p:spPr bwMode="auto">
          <a:xfrm>
            <a:off x="6717644" y="3557381"/>
            <a:ext cx="219908" cy="0"/>
          </a:xfrm>
          <a:prstGeom prst="straightConnector1">
            <a:avLst/>
          </a:prstGeom>
          <a:solidFill>
            <a:schemeClr val="accent1"/>
          </a:solidFill>
          <a:ln w="12700" cap="flat" cmpd="sng" algn="ctr">
            <a:solidFill>
              <a:schemeClr val="bg1"/>
            </a:solidFill>
            <a:prstDash val="solid"/>
            <a:round/>
            <a:headEnd type="none" w="med" len="med"/>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E03B8264-C7E6-487C-A71F-44B2961AA35D}"/>
              </a:ext>
            </a:extLst>
          </p:cNvPr>
          <p:cNvSpPr/>
          <p:nvPr/>
        </p:nvSpPr>
        <p:spPr bwMode="auto">
          <a:xfrm>
            <a:off x="454948" y="984805"/>
            <a:ext cx="3954262" cy="19582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000" i="0">
                <a:solidFill>
                  <a:schemeClr val="tx1"/>
                </a:solidFill>
                <a:ea typeface="ヒラギノ角ゴ Pro W3" pitchFamily="-111" charset="-128"/>
              </a:rPr>
              <a:t>398 allocated to ACURATE neo</a:t>
            </a:r>
          </a:p>
        </p:txBody>
      </p:sp>
      <p:sp>
        <p:nvSpPr>
          <p:cNvPr id="14" name="Rectangle 13">
            <a:extLst>
              <a:ext uri="{FF2B5EF4-FFF2-40B4-BE49-F238E27FC236}">
                <a16:creationId xmlns:a16="http://schemas.microsoft.com/office/drawing/2014/main" id="{365BC914-07EC-4A41-BFBF-921CB97E3A53}"/>
              </a:ext>
            </a:extLst>
          </p:cNvPr>
          <p:cNvSpPr/>
          <p:nvPr/>
        </p:nvSpPr>
        <p:spPr bwMode="auto">
          <a:xfrm>
            <a:off x="454948" y="1171442"/>
            <a:ext cx="3954262" cy="956873"/>
          </a:xfrm>
          <a:prstGeom prst="rect">
            <a:avLst/>
          </a:prstGeom>
          <a:solidFill>
            <a:srgbClr val="CCE9EA"/>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91440" rIns="91440" bIns="45720" numCol="2" spcCol="274320" rtlCol="0" anchor="t" anchorCtr="0" compatLnSpc="1">
            <a:prstTxWarp prst="textNoShape">
              <a:avLst/>
            </a:prstTxWarp>
          </a:bodyPr>
          <a:lstStyle/>
          <a:p>
            <a:pPr>
              <a:lnSpc>
                <a:spcPct val="90000"/>
              </a:lnSpc>
              <a:spcAft>
                <a:spcPts val="200"/>
              </a:spcAft>
              <a:tabLst>
                <a:tab pos="55563" algn="l"/>
              </a:tabLst>
            </a:pPr>
            <a:r>
              <a:rPr lang="en-US" sz="1000" i="0">
                <a:solidFill>
                  <a:schemeClr val="tx2"/>
                </a:solidFill>
                <a:ea typeface="ヒラギノ角ゴ Pro W3" pitchFamily="-111" charset="-128"/>
              </a:rPr>
              <a:t>386 transfemoral TAVR initiated</a:t>
            </a:r>
            <a:br>
              <a:rPr lang="en-US" sz="1000" b="0" i="0">
                <a:solidFill>
                  <a:schemeClr val="tx2"/>
                </a:solidFill>
                <a:ea typeface="ヒラギノ角ゴ Pro W3" pitchFamily="-111" charset="-128"/>
              </a:rPr>
            </a:br>
            <a:r>
              <a:rPr lang="en-US" sz="1000" b="0" i="0">
                <a:solidFill>
                  <a:schemeClr val="tx2"/>
                </a:solidFill>
                <a:ea typeface="ヒラギノ角ゴ Pro W3" pitchFamily="-111" charset="-128"/>
              </a:rPr>
              <a:t>	377 received ACURATE neo</a:t>
            </a:r>
          </a:p>
          <a:p>
            <a:pPr>
              <a:lnSpc>
                <a:spcPct val="90000"/>
              </a:lnSpc>
              <a:spcAft>
                <a:spcPts val="200"/>
              </a:spcAft>
              <a:tabLst>
                <a:tab pos="55563" algn="l"/>
              </a:tabLst>
            </a:pPr>
            <a:r>
              <a:rPr lang="en-US" sz="1000" b="0" i="0">
                <a:solidFill>
                  <a:schemeClr val="tx2"/>
                </a:solidFill>
                <a:ea typeface="ヒラギノ角ゴ Pro W3" pitchFamily="-111" charset="-128"/>
              </a:rPr>
              <a:t>	5 received </a:t>
            </a:r>
            <a:r>
              <a:rPr lang="en-US" sz="1000" b="0" i="0" err="1">
                <a:solidFill>
                  <a:schemeClr val="tx2"/>
                </a:solidFill>
                <a:ea typeface="ヒラギノ角ゴ Pro W3" pitchFamily="-111" charset="-128"/>
              </a:rPr>
              <a:t>CoreValve</a:t>
            </a:r>
            <a:endParaRPr lang="en-US" sz="1000" b="0" i="0">
              <a:solidFill>
                <a:schemeClr val="tx2"/>
              </a:solidFill>
              <a:ea typeface="ヒラギノ角ゴ Pro W3" pitchFamily="-111" charset="-128"/>
            </a:endParaRPr>
          </a:p>
          <a:p>
            <a:pPr>
              <a:lnSpc>
                <a:spcPct val="90000"/>
              </a:lnSpc>
              <a:spcAft>
                <a:spcPts val="200"/>
              </a:spcAft>
              <a:tabLst>
                <a:tab pos="55563" algn="l"/>
              </a:tabLst>
            </a:pPr>
            <a:r>
              <a:rPr lang="en-US" sz="1000" b="0" i="0">
                <a:solidFill>
                  <a:schemeClr val="tx2"/>
                </a:solidFill>
                <a:ea typeface="ヒラギノ角ゴ Pro W3" pitchFamily="-111" charset="-128"/>
              </a:rPr>
              <a:t>	4 received other valve </a:t>
            </a:r>
            <a:br>
              <a:rPr lang="en-US" sz="1000" b="0" i="0">
                <a:solidFill>
                  <a:schemeClr val="tx2"/>
                </a:solidFill>
                <a:ea typeface="ヒラギノ角ゴ Pro W3" pitchFamily="-111" charset="-128"/>
              </a:rPr>
            </a:br>
            <a:endParaRPr lang="en-US" sz="1000" b="0" i="0">
              <a:solidFill>
                <a:schemeClr val="tx2"/>
              </a:solidFill>
              <a:ea typeface="ヒラギノ角ゴ Pro W3" pitchFamily="-111" charset="-128"/>
            </a:endParaRPr>
          </a:p>
          <a:p>
            <a:pPr>
              <a:lnSpc>
                <a:spcPct val="90000"/>
              </a:lnSpc>
              <a:spcAft>
                <a:spcPts val="200"/>
              </a:spcAft>
              <a:tabLst>
                <a:tab pos="55563" algn="l"/>
              </a:tabLst>
            </a:pPr>
            <a:r>
              <a:rPr lang="en-US" sz="1000" i="0">
                <a:solidFill>
                  <a:schemeClr val="tx2"/>
                </a:solidFill>
                <a:ea typeface="ヒラギノ角ゴ Pro W3" pitchFamily="-111" charset="-128"/>
              </a:rPr>
              <a:t>12 TAVR were not initiated</a:t>
            </a:r>
          </a:p>
          <a:p>
            <a:pPr>
              <a:lnSpc>
                <a:spcPct val="90000"/>
              </a:lnSpc>
              <a:spcAft>
                <a:spcPts val="200"/>
              </a:spcAft>
              <a:tabLst>
                <a:tab pos="55563" algn="l"/>
                <a:tab pos="173038" algn="l"/>
              </a:tabLst>
            </a:pPr>
            <a:endParaRPr lang="en-US" sz="1000" b="0" i="0">
              <a:solidFill>
                <a:schemeClr val="tx2"/>
              </a:solidFill>
              <a:ea typeface="ヒラギノ角ゴ Pro W3" pitchFamily="-111" charset="-128"/>
            </a:endParaRPr>
          </a:p>
          <a:p>
            <a:pPr>
              <a:lnSpc>
                <a:spcPct val="90000"/>
              </a:lnSpc>
              <a:spcAft>
                <a:spcPts val="200"/>
              </a:spcAft>
              <a:tabLst>
                <a:tab pos="55563" algn="l"/>
                <a:tab pos="173038" algn="l"/>
              </a:tabLst>
            </a:pPr>
            <a:r>
              <a:rPr lang="en-US" sz="1000" i="0">
                <a:solidFill>
                  <a:schemeClr val="tx2"/>
                </a:solidFill>
                <a:ea typeface="ヒラギノ角ゴ Pro W3" pitchFamily="-111" charset="-128"/>
              </a:rPr>
              <a:t>3 intraprocedural deaths</a:t>
            </a:r>
          </a:p>
          <a:p>
            <a:pPr>
              <a:lnSpc>
                <a:spcPct val="90000"/>
              </a:lnSpc>
              <a:spcAft>
                <a:spcPts val="200"/>
              </a:spcAft>
              <a:tabLst>
                <a:tab pos="55563" algn="l"/>
                <a:tab pos="173038" algn="l"/>
              </a:tabLst>
            </a:pPr>
            <a:r>
              <a:rPr lang="en-US" sz="1000" i="0">
                <a:solidFill>
                  <a:schemeClr val="tx2"/>
                </a:solidFill>
                <a:ea typeface="ヒラギノ角ゴ Pro W3" pitchFamily="-111" charset="-128"/>
              </a:rPr>
              <a:t>5 procedural deaths</a:t>
            </a:r>
            <a:br>
              <a:rPr lang="en-US" sz="1000" b="0" i="0">
                <a:solidFill>
                  <a:schemeClr val="tx2"/>
                </a:solidFill>
                <a:ea typeface="ヒラギノ角ゴ Pro W3" pitchFamily="-111" charset="-128"/>
              </a:rPr>
            </a:br>
            <a:endParaRPr lang="en-US" sz="1000" b="0" i="0">
              <a:solidFill>
                <a:schemeClr val="tx2"/>
              </a:solidFill>
              <a:ea typeface="ヒラギノ角ゴ Pro W3" pitchFamily="-111" charset="-128"/>
            </a:endParaRPr>
          </a:p>
        </p:txBody>
      </p:sp>
      <p:sp>
        <p:nvSpPr>
          <p:cNvPr id="22" name="Rectangle 21">
            <a:extLst>
              <a:ext uri="{FF2B5EF4-FFF2-40B4-BE49-F238E27FC236}">
                <a16:creationId xmlns:a16="http://schemas.microsoft.com/office/drawing/2014/main" id="{5DFAF171-8030-4AA3-B776-79F6B1ED2892}"/>
              </a:ext>
            </a:extLst>
          </p:cNvPr>
          <p:cNvSpPr/>
          <p:nvPr/>
        </p:nvSpPr>
        <p:spPr bwMode="auto">
          <a:xfrm>
            <a:off x="4724741" y="984805"/>
            <a:ext cx="3954262" cy="195820"/>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000" i="0">
                <a:solidFill>
                  <a:schemeClr val="tx1"/>
                </a:solidFill>
                <a:ea typeface="ヒラギノ角ゴ Pro W3" pitchFamily="-111" charset="-128"/>
              </a:rPr>
              <a:t>398 allocated to CoreValve</a:t>
            </a:r>
          </a:p>
        </p:txBody>
      </p:sp>
      <p:sp>
        <p:nvSpPr>
          <p:cNvPr id="23" name="Rectangle 22">
            <a:extLst>
              <a:ext uri="{FF2B5EF4-FFF2-40B4-BE49-F238E27FC236}">
                <a16:creationId xmlns:a16="http://schemas.microsoft.com/office/drawing/2014/main" id="{3A20F135-F306-413F-B057-C55C5B7E35B2}"/>
              </a:ext>
            </a:extLst>
          </p:cNvPr>
          <p:cNvSpPr/>
          <p:nvPr/>
        </p:nvSpPr>
        <p:spPr bwMode="auto">
          <a:xfrm>
            <a:off x="4724741" y="1171441"/>
            <a:ext cx="3954262" cy="956869"/>
          </a:xfrm>
          <a:prstGeom prst="rect">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p:spPr>
        <p:txBody>
          <a:bodyPr vert="horz" wrap="square" lIns="91440" tIns="91440" rIns="0" bIns="45720" numCol="2" spcCol="182880" rtlCol="0" anchor="t" anchorCtr="0" compatLnSpc="1">
            <a:prstTxWarp prst="textNoShape">
              <a:avLst/>
            </a:prstTxWarp>
          </a:bodyPr>
          <a:lstStyle/>
          <a:p>
            <a:pPr lvl="0">
              <a:lnSpc>
                <a:spcPct val="90000"/>
              </a:lnSpc>
              <a:spcAft>
                <a:spcPts val="200"/>
              </a:spcAft>
              <a:tabLst>
                <a:tab pos="55563" algn="l"/>
              </a:tabLst>
            </a:pPr>
            <a:r>
              <a:rPr lang="en-US" sz="1000" i="0">
                <a:solidFill>
                  <a:srgbClr val="595959"/>
                </a:solidFill>
                <a:ea typeface="ヒラギノ角ゴ Pro W3" pitchFamily="-111" charset="-128"/>
              </a:rPr>
              <a:t>388 TAVR initiated</a:t>
            </a:r>
            <a:br>
              <a:rPr lang="en-US" sz="1000" b="0" i="0">
                <a:solidFill>
                  <a:srgbClr val="595959"/>
                </a:solidFill>
                <a:ea typeface="ヒラギノ角ゴ Pro W3" pitchFamily="-111" charset="-128"/>
              </a:rPr>
            </a:br>
            <a:r>
              <a:rPr lang="en-US" sz="1000" b="0" i="0">
                <a:solidFill>
                  <a:srgbClr val="595959"/>
                </a:solidFill>
                <a:ea typeface="ヒラギノ角ゴ Pro W3" pitchFamily="-111" charset="-128"/>
              </a:rPr>
              <a:t>	366 received </a:t>
            </a:r>
            <a:r>
              <a:rPr lang="en-US" sz="1000" b="0" i="0" err="1">
                <a:solidFill>
                  <a:srgbClr val="595959"/>
                </a:solidFill>
                <a:ea typeface="ヒラギノ角ゴ Pro W3" pitchFamily="-111" charset="-128"/>
              </a:rPr>
              <a:t>CoreValve</a:t>
            </a:r>
            <a:r>
              <a:rPr lang="en-US" sz="1000" b="0" i="0">
                <a:solidFill>
                  <a:srgbClr val="595959"/>
                </a:solidFill>
                <a:ea typeface="ヒラギノ角ゴ Pro W3" pitchFamily="-111" charset="-128"/>
              </a:rPr>
              <a:t> 26 </a:t>
            </a:r>
            <a:br>
              <a:rPr lang="en-US" sz="1000" b="0" i="0">
                <a:solidFill>
                  <a:srgbClr val="595959"/>
                </a:solidFill>
                <a:ea typeface="ヒラギノ角ゴ Pro W3" pitchFamily="-111" charset="-128"/>
              </a:rPr>
            </a:br>
            <a:r>
              <a:rPr lang="en-US" sz="1000" b="0" i="0">
                <a:solidFill>
                  <a:srgbClr val="595959"/>
                </a:solidFill>
                <a:ea typeface="ヒラギノ角ゴ Pro W3" pitchFamily="-111" charset="-128"/>
              </a:rPr>
              <a:t>         or 29</a:t>
            </a:r>
          </a:p>
          <a:p>
            <a:pPr lvl="0">
              <a:lnSpc>
                <a:spcPct val="90000"/>
              </a:lnSpc>
              <a:spcAft>
                <a:spcPts val="200"/>
              </a:spcAft>
              <a:tabLst>
                <a:tab pos="55563" algn="l"/>
              </a:tabLst>
            </a:pPr>
            <a:r>
              <a:rPr lang="en-US" sz="1000" b="0" i="0">
                <a:solidFill>
                  <a:srgbClr val="595959"/>
                </a:solidFill>
                <a:ea typeface="ヒラギノ角ゴ Pro W3" pitchFamily="-111" charset="-128"/>
              </a:rPr>
              <a:t>	4 received ACURATE neo</a:t>
            </a:r>
          </a:p>
          <a:p>
            <a:pPr lvl="0" defTabSz="228600">
              <a:lnSpc>
                <a:spcPct val="90000"/>
              </a:lnSpc>
              <a:spcAft>
                <a:spcPts val="200"/>
              </a:spcAft>
              <a:tabLst>
                <a:tab pos="55563" algn="l"/>
              </a:tabLst>
            </a:pPr>
            <a:r>
              <a:rPr lang="en-US" sz="1000" b="0" i="0">
                <a:solidFill>
                  <a:srgbClr val="595959"/>
                </a:solidFill>
                <a:ea typeface="ヒラギノ角ゴ Pro W3" pitchFamily="-111" charset="-128"/>
              </a:rPr>
              <a:t>	18 received other valve</a:t>
            </a:r>
            <a:br>
              <a:rPr lang="en-US" sz="1000" b="0" i="0">
                <a:solidFill>
                  <a:srgbClr val="595959"/>
                </a:solidFill>
                <a:ea typeface="ヒラギノ角ゴ Pro W3" pitchFamily="-111" charset="-128"/>
              </a:rPr>
            </a:br>
            <a:br>
              <a:rPr lang="en-US" sz="1000" b="0" i="0">
                <a:solidFill>
                  <a:srgbClr val="595959"/>
                </a:solidFill>
                <a:ea typeface="ヒラギノ角ゴ Pro W3" pitchFamily="-111" charset="-128"/>
              </a:rPr>
            </a:br>
            <a:r>
              <a:rPr lang="en-US" sz="1000" i="0">
                <a:solidFill>
                  <a:srgbClr val="595959"/>
                </a:solidFill>
                <a:ea typeface="ヒラギノ角ゴ Pro W3" pitchFamily="-111" charset="-128"/>
              </a:rPr>
              <a:t>10 TAVR were not initiated</a:t>
            </a:r>
          </a:p>
          <a:p>
            <a:pPr lvl="0">
              <a:lnSpc>
                <a:spcPct val="90000"/>
              </a:lnSpc>
              <a:spcAft>
                <a:spcPts val="200"/>
              </a:spcAft>
              <a:tabLst>
                <a:tab pos="55563" algn="l"/>
                <a:tab pos="173038" algn="l"/>
              </a:tabLst>
            </a:pPr>
            <a:r>
              <a:rPr lang="en-US" sz="1000" b="0" i="0">
                <a:solidFill>
                  <a:srgbClr val="595959"/>
                </a:solidFill>
                <a:ea typeface="ヒラギノ角ゴ Pro W3" pitchFamily="-111" charset="-128"/>
              </a:rPr>
              <a:t>		</a:t>
            </a:r>
          </a:p>
          <a:p>
            <a:pPr lvl="0">
              <a:lnSpc>
                <a:spcPct val="90000"/>
              </a:lnSpc>
              <a:spcAft>
                <a:spcPts val="200"/>
              </a:spcAft>
              <a:tabLst>
                <a:tab pos="55563" algn="l"/>
                <a:tab pos="173038" algn="l"/>
              </a:tabLst>
            </a:pPr>
            <a:r>
              <a:rPr lang="en-US" sz="1000" i="0">
                <a:solidFill>
                  <a:srgbClr val="595959"/>
                </a:solidFill>
                <a:ea typeface="ヒラギノ角ゴ Pro W3" pitchFamily="-111" charset="-128"/>
              </a:rPr>
              <a:t>0 intraprocedural deaths</a:t>
            </a:r>
          </a:p>
          <a:p>
            <a:pPr lvl="0">
              <a:lnSpc>
                <a:spcPct val="90000"/>
              </a:lnSpc>
              <a:spcAft>
                <a:spcPts val="200"/>
              </a:spcAft>
              <a:tabLst>
                <a:tab pos="55563" algn="l"/>
                <a:tab pos="173038" algn="l"/>
              </a:tabLst>
            </a:pPr>
            <a:r>
              <a:rPr lang="en-US" sz="1000" i="0">
                <a:solidFill>
                  <a:srgbClr val="595959"/>
                </a:solidFill>
                <a:ea typeface="ヒラギノ角ゴ Pro W3" pitchFamily="-111" charset="-128"/>
              </a:rPr>
              <a:t>1 procedural deaths</a:t>
            </a:r>
            <a:br>
              <a:rPr lang="en-US" sz="1000" b="0" i="0">
                <a:solidFill>
                  <a:srgbClr val="595959"/>
                </a:solidFill>
                <a:ea typeface="ヒラギノ角ゴ Pro W3" pitchFamily="-111" charset="-128"/>
              </a:rPr>
            </a:br>
            <a:endParaRPr lang="en-US" sz="1000" b="0" i="0">
              <a:solidFill>
                <a:srgbClr val="595959"/>
              </a:solidFill>
              <a:ea typeface="ヒラギノ角ゴ Pro W3" pitchFamily="-111" charset="-128"/>
            </a:endParaRPr>
          </a:p>
        </p:txBody>
      </p:sp>
      <p:sp>
        <p:nvSpPr>
          <p:cNvPr id="17" name="Rectangle 16">
            <a:extLst>
              <a:ext uri="{FF2B5EF4-FFF2-40B4-BE49-F238E27FC236}">
                <a16:creationId xmlns:a16="http://schemas.microsoft.com/office/drawing/2014/main" id="{5554A381-0E9B-4F2D-9598-4DB905E617A7}"/>
              </a:ext>
            </a:extLst>
          </p:cNvPr>
          <p:cNvSpPr/>
          <p:nvPr/>
        </p:nvSpPr>
        <p:spPr bwMode="auto">
          <a:xfrm>
            <a:off x="692008" y="2581432"/>
            <a:ext cx="3491801" cy="756837"/>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tabLst>
                <a:tab pos="57150" algn="l"/>
              </a:tabLst>
            </a:pPr>
            <a:r>
              <a:rPr lang="en-US" sz="1000" i="0">
                <a:solidFill>
                  <a:schemeClr val="tx2"/>
                </a:solidFill>
                <a:ea typeface="ヒラギノ角ゴ Pro W3" pitchFamily="-111" charset="-128"/>
              </a:rPr>
              <a:t>362 </a:t>
            </a:r>
            <a:r>
              <a:rPr lang="en-US" sz="1000" b="0" i="0">
                <a:solidFill>
                  <a:schemeClr val="tx2"/>
                </a:solidFill>
                <a:ea typeface="ヒラギノ角ゴ Pro W3" pitchFamily="-111" charset="-128"/>
              </a:rPr>
              <a:t>30-days clinical endpoint assessment</a:t>
            </a:r>
          </a:p>
          <a:p>
            <a:pPr>
              <a:lnSpc>
                <a:spcPct val="90000"/>
              </a:lnSpc>
              <a:spcAft>
                <a:spcPts val="200"/>
              </a:spcAft>
              <a:tabLst>
                <a:tab pos="57150" algn="l"/>
              </a:tabLst>
            </a:pPr>
            <a:r>
              <a:rPr lang="en-US" sz="1000" i="0">
                <a:solidFill>
                  <a:schemeClr val="tx2"/>
                </a:solidFill>
                <a:ea typeface="ヒラギノ角ゴ Pro W3" pitchFamily="-111" charset="-128"/>
              </a:rPr>
              <a:t>282 </a:t>
            </a:r>
            <a:r>
              <a:rPr lang="en-US" sz="1000" b="0" i="0">
                <a:solidFill>
                  <a:schemeClr val="tx2"/>
                </a:solidFill>
                <a:ea typeface="ヒラギノ角ゴ Pro W3" pitchFamily="-111" charset="-128"/>
              </a:rPr>
              <a:t>30-days echocardiographic endpoint assessment</a:t>
            </a:r>
          </a:p>
          <a:p>
            <a:pPr>
              <a:lnSpc>
                <a:spcPct val="90000"/>
              </a:lnSpc>
              <a:spcAft>
                <a:spcPts val="200"/>
              </a:spcAft>
              <a:tabLst>
                <a:tab pos="57150" algn="l"/>
              </a:tabLst>
            </a:pPr>
            <a:r>
              <a:rPr lang="en-US" sz="1000" i="0">
                <a:solidFill>
                  <a:schemeClr val="tx2"/>
                </a:solidFill>
                <a:ea typeface="ヒラギノ角ゴ Pro W3" pitchFamily="-111" charset="-128"/>
              </a:rPr>
              <a:t>Status at 30-days: 369 alive, 11 died, 5 exited study</a:t>
            </a:r>
            <a:endParaRPr lang="en-US" sz="1000" b="0" i="0">
              <a:solidFill>
                <a:schemeClr val="tx2"/>
              </a:solidFill>
              <a:ea typeface="ヒラギノ角ゴ Pro W3" pitchFamily="-111" charset="-128"/>
            </a:endParaRPr>
          </a:p>
        </p:txBody>
      </p:sp>
      <p:sp>
        <p:nvSpPr>
          <p:cNvPr id="38" name="Rectangle 37">
            <a:extLst>
              <a:ext uri="{FF2B5EF4-FFF2-40B4-BE49-F238E27FC236}">
                <a16:creationId xmlns:a16="http://schemas.microsoft.com/office/drawing/2014/main" id="{0B6C74EE-CC35-4832-BE0B-11DF42DDBF65}"/>
              </a:ext>
            </a:extLst>
          </p:cNvPr>
          <p:cNvSpPr/>
          <p:nvPr/>
        </p:nvSpPr>
        <p:spPr bwMode="auto">
          <a:xfrm>
            <a:off x="4957736" y="2581431"/>
            <a:ext cx="3491801" cy="756837"/>
          </a:xfrm>
          <a:prstGeom prst="rect">
            <a:avLst/>
          </a:prstGeom>
          <a:solidFill>
            <a:schemeClr val="tx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nSpc>
                <a:spcPct val="90000"/>
              </a:lnSpc>
              <a:spcAft>
                <a:spcPts val="200"/>
              </a:spcAft>
              <a:tabLst>
                <a:tab pos="57150" algn="l"/>
              </a:tabLst>
            </a:pPr>
            <a:r>
              <a:rPr lang="en-US" sz="1000" i="0">
                <a:solidFill>
                  <a:schemeClr val="tx2"/>
                </a:solidFill>
                <a:ea typeface="ヒラギノ角ゴ Pro W3" pitchFamily="-111" charset="-128"/>
              </a:rPr>
              <a:t>360 </a:t>
            </a:r>
            <a:r>
              <a:rPr lang="en-US" sz="1000" b="0" i="0">
                <a:solidFill>
                  <a:schemeClr val="tx2"/>
                </a:solidFill>
                <a:ea typeface="ヒラギノ角ゴ Pro W3" pitchFamily="-111" charset="-128"/>
              </a:rPr>
              <a:t>30-days clinical endpoint assessment</a:t>
            </a:r>
          </a:p>
          <a:p>
            <a:pPr>
              <a:lnSpc>
                <a:spcPct val="90000"/>
              </a:lnSpc>
              <a:spcAft>
                <a:spcPts val="200"/>
              </a:spcAft>
              <a:tabLst>
                <a:tab pos="57150" algn="l"/>
              </a:tabLst>
            </a:pPr>
            <a:r>
              <a:rPr lang="en-US" sz="1000" i="0">
                <a:solidFill>
                  <a:schemeClr val="tx2"/>
                </a:solidFill>
                <a:ea typeface="ヒラギノ角ゴ Pro W3" pitchFamily="-111" charset="-128"/>
              </a:rPr>
              <a:t>296 </a:t>
            </a:r>
            <a:r>
              <a:rPr lang="en-US" sz="1000" b="0" i="0">
                <a:solidFill>
                  <a:schemeClr val="tx2"/>
                </a:solidFill>
                <a:ea typeface="ヒラギノ角ゴ Pro W3" pitchFamily="-111" charset="-128"/>
              </a:rPr>
              <a:t>30-days echocardiographic endpoint assessment</a:t>
            </a:r>
          </a:p>
          <a:p>
            <a:pPr>
              <a:lnSpc>
                <a:spcPct val="90000"/>
              </a:lnSpc>
              <a:spcAft>
                <a:spcPts val="200"/>
              </a:spcAft>
              <a:tabLst>
                <a:tab pos="57150" algn="l"/>
              </a:tabLst>
            </a:pPr>
            <a:r>
              <a:rPr lang="en-US" sz="1000" i="0">
                <a:solidFill>
                  <a:schemeClr val="tx2"/>
                </a:solidFill>
                <a:ea typeface="ヒラギノ角ゴ Pro W3" pitchFamily="-111" charset="-128"/>
              </a:rPr>
              <a:t>Status at 30-days: 370 alive, 5 died, 13 exited study</a:t>
            </a:r>
            <a:endParaRPr lang="en-US" sz="1000" b="0" i="0">
              <a:solidFill>
                <a:schemeClr val="tx2"/>
              </a:solidFill>
              <a:ea typeface="ヒラギノ角ゴ Pro W3" pitchFamily="-111" charset="-128"/>
            </a:endParaRPr>
          </a:p>
        </p:txBody>
      </p:sp>
      <p:sp>
        <p:nvSpPr>
          <p:cNvPr id="3" name="ZoneTexte 2">
            <a:extLst>
              <a:ext uri="{FF2B5EF4-FFF2-40B4-BE49-F238E27FC236}">
                <a16:creationId xmlns:a16="http://schemas.microsoft.com/office/drawing/2014/main" id="{3071435B-D6FB-450A-AB0D-D834B9E7A383}"/>
              </a:ext>
            </a:extLst>
          </p:cNvPr>
          <p:cNvSpPr txBox="1"/>
          <p:nvPr/>
        </p:nvSpPr>
        <p:spPr>
          <a:xfrm>
            <a:off x="2216935" y="4608987"/>
            <a:ext cx="4612160" cy="276999"/>
          </a:xfrm>
          <a:prstGeom prst="rect">
            <a:avLst/>
          </a:prstGeom>
          <a:noFill/>
        </p:spPr>
        <p:txBody>
          <a:bodyPr wrap="none" rtlCol="0">
            <a:spAutoFit/>
          </a:bodyPr>
          <a:lstStyle/>
          <a:p>
            <a:r>
              <a:rPr lang="en-US" sz="1200" i="0">
                <a:solidFill>
                  <a:schemeClr val="tx2"/>
                </a:solidFill>
                <a:ea typeface="ヒラギノ角ゴ Pro W3" pitchFamily="-111" charset="-128"/>
              </a:rPr>
              <a:t>Clinical follow-up information was available for 98% patients</a:t>
            </a:r>
            <a:endParaRPr lang="fr-FR" sz="1200" i="0" err="1">
              <a:solidFill>
                <a:schemeClr val="tx1"/>
              </a:solidFill>
            </a:endParaRPr>
          </a:p>
        </p:txBody>
      </p:sp>
    </p:spTree>
    <p:extLst>
      <p:ext uri="{BB962C8B-B14F-4D97-AF65-F5344CB8AC3E}">
        <p14:creationId xmlns:p14="http://schemas.microsoft.com/office/powerpoint/2010/main" val="358068382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p:txBody>
          <a:bodyPr/>
          <a:lstStyle/>
          <a:p>
            <a:pPr eaLnBrk="1" hangingPunct="1"/>
            <a:r>
              <a:rPr lang="en-US" dirty="0">
                <a:cs typeface="Arial"/>
              </a:rPr>
              <a:t>Baseline characteristics </a:t>
            </a:r>
            <a:r>
              <a:rPr lang="en-US" b="0" dirty="0">
                <a:cs typeface="Arial"/>
              </a:rPr>
              <a:t>(intention-to-treat)</a:t>
            </a:r>
            <a:endParaRPr lang="en-US" sz="2500" b="0" dirty="0"/>
          </a:p>
        </p:txBody>
      </p:sp>
      <p:graphicFrame>
        <p:nvGraphicFramePr>
          <p:cNvPr id="537604" name="Group 4"/>
          <p:cNvGraphicFramePr>
            <a:graphicFrameLocks noGrp="1"/>
          </p:cNvGraphicFramePr>
          <p:nvPr>
            <p:extLst>
              <p:ext uri="{D42A27DB-BD31-4B8C-83A1-F6EECF244321}">
                <p14:modId xmlns:p14="http://schemas.microsoft.com/office/powerpoint/2010/main" val="3521190054"/>
              </p:ext>
            </p:extLst>
          </p:nvPr>
        </p:nvGraphicFramePr>
        <p:xfrm>
          <a:off x="316336" y="1407719"/>
          <a:ext cx="8475288" cy="2938001"/>
        </p:xfrm>
        <a:graphic>
          <a:graphicData uri="http://schemas.openxmlformats.org/drawingml/2006/table">
            <a:tbl>
              <a:tblPr/>
              <a:tblGrid>
                <a:gridCol w="2839620">
                  <a:extLst>
                    <a:ext uri="{9D8B030D-6E8A-4147-A177-3AD203B41FA5}">
                      <a16:colId xmlns:a16="http://schemas.microsoft.com/office/drawing/2014/main" val="20000"/>
                    </a:ext>
                  </a:extLst>
                </a:gridCol>
                <a:gridCol w="2817834">
                  <a:extLst>
                    <a:ext uri="{9D8B030D-6E8A-4147-A177-3AD203B41FA5}">
                      <a16:colId xmlns:a16="http://schemas.microsoft.com/office/drawing/2014/main" val="20001"/>
                    </a:ext>
                  </a:extLst>
                </a:gridCol>
                <a:gridCol w="2817834">
                  <a:extLst>
                    <a:ext uri="{9D8B030D-6E8A-4147-A177-3AD203B41FA5}">
                      <a16:colId xmlns:a16="http://schemas.microsoft.com/office/drawing/2014/main" val="20002"/>
                    </a:ext>
                  </a:extLst>
                </a:gridCol>
              </a:tblGrid>
              <a:tr h="517739">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800" b="1" i="0" u="none" strike="noStrike" cap="none" normalizeH="0" baseline="0" noProof="0">
                        <a:ln>
                          <a:noFill/>
                        </a:ln>
                        <a:solidFill>
                          <a:srgbClr val="FFFF00"/>
                        </a:solidFill>
                        <a:effectLst/>
                        <a:latin typeface="Arial" charset="0"/>
                      </a:endParaRPr>
                    </a:p>
                  </a:txBody>
                  <a:tcPr marL="68580"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110000"/>
                        <a:buFontTx/>
                        <a:buNone/>
                        <a:tabLst/>
                      </a:pPr>
                      <a:r>
                        <a:rPr kumimoji="0" lang="en-GB" sz="1400" b="1" i="0" u="none" strike="noStrike" cap="none" normalizeH="0" baseline="0" noProof="0" dirty="0">
                          <a:ln>
                            <a:noFill/>
                          </a:ln>
                          <a:solidFill>
                            <a:schemeClr val="tx1"/>
                          </a:solidFill>
                          <a:effectLst/>
                          <a:latin typeface="Arial" charset="0"/>
                        </a:rPr>
                        <a:t>ACURATE neo</a:t>
                      </a:r>
                      <a:br>
                        <a:rPr kumimoji="0" lang="en-GB" sz="1400" b="0" i="0" u="none" strike="noStrike" cap="none" normalizeH="0" baseline="30000" noProof="0" dirty="0">
                          <a:ln>
                            <a:noFill/>
                          </a:ln>
                          <a:solidFill>
                            <a:schemeClr val="tx1"/>
                          </a:solidFill>
                          <a:effectLst/>
                          <a:latin typeface="Arial" charset="0"/>
                        </a:rPr>
                      </a:br>
                      <a:r>
                        <a:rPr kumimoji="0" lang="en-GB" sz="1400" b="0" i="0" u="none" strike="noStrike" cap="none" normalizeH="0" baseline="0" noProof="0" dirty="0">
                          <a:ln>
                            <a:noFill/>
                          </a:ln>
                          <a:solidFill>
                            <a:schemeClr val="tx1"/>
                          </a:solidFill>
                          <a:effectLst/>
                          <a:latin typeface="Arial" charset="0"/>
                        </a:rPr>
                        <a:t>(N = 398)</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GB" sz="1400" b="1" i="0" u="none" strike="noStrike" cap="none" normalizeH="0" baseline="0" noProof="0" err="1">
                          <a:ln>
                            <a:noFill/>
                          </a:ln>
                          <a:solidFill>
                            <a:schemeClr val="tx1"/>
                          </a:solidFill>
                          <a:effectLst/>
                          <a:latin typeface="Arial" charset="0"/>
                        </a:rPr>
                        <a:t>CoreValve</a:t>
                      </a:r>
                      <a:r>
                        <a:rPr kumimoji="0" lang="en-GB" sz="1400" b="1" i="0" u="none" strike="noStrike" cap="none" normalizeH="0" baseline="0" noProof="0">
                          <a:ln>
                            <a:noFill/>
                          </a:ln>
                          <a:solidFill>
                            <a:schemeClr val="tx1"/>
                          </a:solidFill>
                          <a:effectLst/>
                          <a:latin typeface="Arial" charset="0"/>
                        </a:rPr>
                        <a:t> </a:t>
                      </a:r>
                      <a:r>
                        <a:rPr kumimoji="0" lang="en-GB" sz="1400" b="1" i="0" u="none" strike="noStrike" cap="none" normalizeH="0" baseline="0" noProof="0" err="1">
                          <a:ln>
                            <a:noFill/>
                          </a:ln>
                          <a:solidFill>
                            <a:schemeClr val="tx1"/>
                          </a:solidFill>
                          <a:effectLst/>
                          <a:latin typeface="Arial" charset="0"/>
                        </a:rPr>
                        <a:t>Evolut</a:t>
                      </a:r>
                      <a:br>
                        <a:rPr kumimoji="0" lang="en-GB" sz="1400" b="0" i="0" u="none" strike="noStrike" cap="none" normalizeH="0" baseline="0" noProof="0">
                          <a:ln>
                            <a:noFill/>
                          </a:ln>
                          <a:solidFill>
                            <a:schemeClr val="tx1"/>
                          </a:solidFill>
                          <a:effectLst/>
                          <a:latin typeface="Arial" charset="0"/>
                        </a:rPr>
                      </a:br>
                      <a:r>
                        <a:rPr kumimoji="0" lang="en-GB" sz="1400" b="0" i="0" u="none" strike="noStrike" cap="none" normalizeH="0" baseline="0" noProof="0">
                          <a:ln>
                            <a:noFill/>
                          </a:ln>
                          <a:solidFill>
                            <a:schemeClr val="tx1"/>
                          </a:solidFill>
                          <a:effectLst/>
                          <a:latin typeface="Arial" charset="0"/>
                        </a:rPr>
                        <a:t>(N = 398)</a:t>
                      </a: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26891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1" i="0" u="none" strike="noStrike" cap="none" normalizeH="0" baseline="0" noProof="0">
                          <a:ln>
                            <a:noFill/>
                          </a:ln>
                          <a:solidFill>
                            <a:schemeClr val="accent4"/>
                          </a:solidFill>
                          <a:effectLst/>
                          <a:latin typeface="Arial" charset="0"/>
                        </a:rPr>
                        <a:t>Demographics</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extLst>
                  <a:ext uri="{0D108BD9-81ED-4DB2-BD59-A6C34878D82A}">
                    <a16:rowId xmlns:a16="http://schemas.microsoft.com/office/drawing/2014/main" val="10001"/>
                  </a:ext>
                </a:extLst>
              </a:tr>
              <a:tr h="26891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dirty="0">
                          <a:ln>
                            <a:noFill/>
                          </a:ln>
                          <a:solidFill>
                            <a:schemeClr val="bg2"/>
                          </a:solidFill>
                          <a:effectLst/>
                          <a:latin typeface="Arial" charset="0"/>
                        </a:rPr>
                        <a:t>Age – years (SD)</a:t>
                      </a:r>
                      <a:endParaRPr kumimoji="0" lang="en-GB" sz="1200" b="0" i="0" u="sng" strike="noStrike" cap="none" normalizeH="0" baseline="0" noProof="0" dirty="0">
                        <a:ln>
                          <a:noFill/>
                        </a:ln>
                        <a:solidFill>
                          <a:schemeClr val="bg2"/>
                        </a:solidFill>
                        <a:effectLst/>
                        <a:latin typeface="Arial" charset="0"/>
                      </a:endParaRP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83.4 (4.2)</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82.9 (4.3)</a:t>
                      </a: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6891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dirty="0">
                          <a:ln>
                            <a:noFill/>
                          </a:ln>
                          <a:solidFill>
                            <a:schemeClr val="bg2"/>
                          </a:solidFill>
                          <a:effectLst/>
                          <a:latin typeface="Arial" charset="0"/>
                        </a:rPr>
                        <a:t>Female sex, n (%)</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263 (66%)</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275 (69%)</a:t>
                      </a: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3110942270"/>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a:ln>
                            <a:noFill/>
                          </a:ln>
                          <a:solidFill>
                            <a:schemeClr val="accent4"/>
                          </a:solidFill>
                          <a:effectLst/>
                          <a:latin typeface="Arial" charset="0"/>
                        </a:rPr>
                        <a:t>Symptoms</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005"/>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dirty="0">
                          <a:ln>
                            <a:noFill/>
                          </a:ln>
                          <a:solidFill>
                            <a:schemeClr val="bg2"/>
                          </a:solidFill>
                          <a:effectLst/>
                          <a:latin typeface="Arial" charset="0"/>
                        </a:rPr>
                        <a:t>NYHA classification III or IV, n (%)</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262 (66%), N=397</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250 (63%), N=394</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dirty="0">
                          <a:ln>
                            <a:noFill/>
                          </a:ln>
                          <a:solidFill>
                            <a:schemeClr val="bg2"/>
                          </a:solidFill>
                          <a:effectLst/>
                          <a:latin typeface="Arial" charset="0"/>
                        </a:rPr>
                        <a:t>CCS class 3 or 4, n (%)</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18 (5%), N=397</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22 (6%), N=394</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310270454"/>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dirty="0">
                          <a:ln>
                            <a:noFill/>
                          </a:ln>
                          <a:solidFill>
                            <a:schemeClr val="bg2"/>
                          </a:solidFill>
                          <a:effectLst/>
                          <a:latin typeface="Arial" charset="0"/>
                        </a:rPr>
                        <a:t>Syncope, n (%)</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35 (9%), N=397</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56 (14%), N=394</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Risk assessment</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dirty="0">
                          <a:ln>
                            <a:noFill/>
                          </a:ln>
                          <a:solidFill>
                            <a:schemeClr val="bg2"/>
                          </a:solidFill>
                          <a:effectLst/>
                          <a:latin typeface="Arial" charset="0"/>
                        </a:rPr>
                        <a:t>STS-PROM score, n (SD)</a:t>
                      </a:r>
                      <a:endParaRPr kumimoji="0" lang="en-GB" sz="1200" b="0" i="1" u="none" strike="noStrike" cap="none" normalizeH="0" baseline="0" noProof="0" dirty="0">
                        <a:ln>
                          <a:noFill/>
                        </a:ln>
                        <a:solidFill>
                          <a:schemeClr val="bg2"/>
                        </a:solidFill>
                        <a:effectLst/>
                        <a:latin typeface="Arial" charset="0"/>
                      </a:endParaRP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4.6 (3.0)</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dirty="0">
                          <a:ln>
                            <a:noFill/>
                          </a:ln>
                          <a:solidFill>
                            <a:schemeClr val="bg2"/>
                          </a:solidFill>
                          <a:effectLst/>
                          <a:latin typeface="Arial" charset="0"/>
                        </a:rPr>
                        <a:t>4.5 (2.7)</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46166533"/>
                  </a:ext>
                </a:extLst>
              </a:tr>
            </a:tbl>
          </a:graphicData>
        </a:graphic>
      </p:graphicFrame>
      <p:pic>
        <p:nvPicPr>
          <p:cNvPr id="2" name="Graphic 1">
            <a:extLst>
              <a:ext uri="{FF2B5EF4-FFF2-40B4-BE49-F238E27FC236}">
                <a16:creationId xmlns:a16="http://schemas.microsoft.com/office/drawing/2014/main" id="{B3AF15C9-DA19-43BB-8392-B4C9CBC37B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77035" y="706721"/>
            <a:ext cx="430156" cy="671317"/>
          </a:xfrm>
          <a:prstGeom prst="rect">
            <a:avLst/>
          </a:prstGeom>
        </p:spPr>
      </p:pic>
      <p:pic>
        <p:nvPicPr>
          <p:cNvPr id="3" name="Graphic 2">
            <a:extLst>
              <a:ext uri="{FF2B5EF4-FFF2-40B4-BE49-F238E27FC236}">
                <a16:creationId xmlns:a16="http://schemas.microsoft.com/office/drawing/2014/main" id="{DD64C1DC-471A-4CCC-86E9-642D23529C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56440" y="712612"/>
            <a:ext cx="430156" cy="659537"/>
          </a:xfrm>
          <a:prstGeom prst="rect">
            <a:avLst/>
          </a:prstGeom>
        </p:spPr>
      </p:pic>
    </p:spTree>
    <p:extLst>
      <p:ext uri="{BB962C8B-B14F-4D97-AF65-F5344CB8AC3E}">
        <p14:creationId xmlns:p14="http://schemas.microsoft.com/office/powerpoint/2010/main" val="191338794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AD26C-1E95-48F2-942C-CFFFFF6DA488}"/>
              </a:ext>
            </a:extLst>
          </p:cNvPr>
          <p:cNvSpPr>
            <a:spLocks noGrp="1"/>
          </p:cNvSpPr>
          <p:nvPr>
            <p:ph type="title"/>
          </p:nvPr>
        </p:nvSpPr>
        <p:spPr/>
        <p:txBody>
          <a:bodyPr/>
          <a:lstStyle/>
          <a:p>
            <a:r>
              <a:rPr lang="en-US" dirty="0"/>
              <a:t>Procedural characteristics </a:t>
            </a:r>
            <a:r>
              <a:rPr lang="en-US" b="0" dirty="0">
                <a:cs typeface="Arial"/>
              </a:rPr>
              <a:t>(intention-to-treat)</a:t>
            </a:r>
            <a:endParaRPr lang="en-US" dirty="0"/>
          </a:p>
        </p:txBody>
      </p:sp>
      <p:graphicFrame>
        <p:nvGraphicFramePr>
          <p:cNvPr id="8" name="Group 4">
            <a:extLst>
              <a:ext uri="{FF2B5EF4-FFF2-40B4-BE49-F238E27FC236}">
                <a16:creationId xmlns:a16="http://schemas.microsoft.com/office/drawing/2014/main" id="{9709D6D0-EB2D-4F90-B61E-4F1DE14B9B6C}"/>
              </a:ext>
            </a:extLst>
          </p:cNvPr>
          <p:cNvGraphicFramePr>
            <a:graphicFrameLocks noGrp="1"/>
          </p:cNvGraphicFramePr>
          <p:nvPr>
            <p:extLst>
              <p:ext uri="{D42A27DB-BD31-4B8C-83A1-F6EECF244321}">
                <p14:modId xmlns:p14="http://schemas.microsoft.com/office/powerpoint/2010/main" val="4023501668"/>
              </p:ext>
            </p:extLst>
          </p:nvPr>
        </p:nvGraphicFramePr>
        <p:xfrm>
          <a:off x="331181" y="710356"/>
          <a:ext cx="8525948" cy="3597699"/>
        </p:xfrm>
        <a:graphic>
          <a:graphicData uri="http://schemas.openxmlformats.org/drawingml/2006/table">
            <a:tbl>
              <a:tblPr/>
              <a:tblGrid>
                <a:gridCol w="2501666">
                  <a:extLst>
                    <a:ext uri="{9D8B030D-6E8A-4147-A177-3AD203B41FA5}">
                      <a16:colId xmlns:a16="http://schemas.microsoft.com/office/drawing/2014/main" val="20000"/>
                    </a:ext>
                  </a:extLst>
                </a:gridCol>
                <a:gridCol w="2008094">
                  <a:extLst>
                    <a:ext uri="{9D8B030D-6E8A-4147-A177-3AD203B41FA5}">
                      <a16:colId xmlns:a16="http://schemas.microsoft.com/office/drawing/2014/main" val="103150249"/>
                    </a:ext>
                  </a:extLst>
                </a:gridCol>
                <a:gridCol w="2008094">
                  <a:extLst>
                    <a:ext uri="{9D8B030D-6E8A-4147-A177-3AD203B41FA5}">
                      <a16:colId xmlns:a16="http://schemas.microsoft.com/office/drawing/2014/main" val="3986451380"/>
                    </a:ext>
                  </a:extLst>
                </a:gridCol>
                <a:gridCol w="2008094">
                  <a:extLst>
                    <a:ext uri="{9D8B030D-6E8A-4147-A177-3AD203B41FA5}">
                      <a16:colId xmlns:a16="http://schemas.microsoft.com/office/drawing/2014/main" val="534645970"/>
                    </a:ext>
                  </a:extLst>
                </a:gridCol>
              </a:tblGrid>
              <a:tr h="465625">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100" b="1" i="0" u="none" strike="noStrike" cap="none" normalizeH="0" baseline="0" noProof="0">
                        <a:ln>
                          <a:noFill/>
                        </a:ln>
                        <a:solidFill>
                          <a:srgbClr val="FFFF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rgbClr val="595959"/>
                        </a:buClr>
                        <a:buSzPct val="110000"/>
                        <a:buFontTx/>
                        <a:buNone/>
                        <a:tabLst/>
                        <a:defRPr/>
                      </a:pPr>
                      <a:r>
                        <a:rPr kumimoji="0" lang="en-GB" sz="1100" b="1" i="0" u="none" strike="noStrike" kern="1200" cap="none" spc="0" normalizeH="0" baseline="0" noProof="0" err="1">
                          <a:ln>
                            <a:noFill/>
                          </a:ln>
                          <a:solidFill>
                            <a:srgbClr val="FFFFFF"/>
                          </a:solidFill>
                          <a:effectLst/>
                          <a:uLnTx/>
                          <a:uFillTx/>
                          <a:latin typeface="Arial" charset="0"/>
                          <a:ea typeface="+mn-ea"/>
                          <a:cs typeface="+mn-cs"/>
                        </a:rPr>
                        <a:t>ACURATE</a:t>
                      </a:r>
                      <a:r>
                        <a:rPr kumimoji="0" lang="en-GB" sz="1100" b="1" i="0" u="none" strike="noStrike" kern="1200" cap="none" spc="0" normalizeH="0" baseline="0" noProof="0">
                          <a:ln>
                            <a:noFill/>
                          </a:ln>
                          <a:solidFill>
                            <a:srgbClr val="FFFFFF"/>
                          </a:solidFill>
                          <a:effectLst/>
                          <a:uLnTx/>
                          <a:uFillTx/>
                          <a:latin typeface="Arial" charset="0"/>
                          <a:ea typeface="+mn-ea"/>
                          <a:cs typeface="+mn-cs"/>
                        </a:rPr>
                        <a:t> neo </a:t>
                      </a:r>
                      <a:r>
                        <a:rPr kumimoji="0" lang="en-GB" sz="1100" b="0" i="0" u="none" strike="noStrike" kern="1200" cap="none" spc="0" normalizeH="0" baseline="0" noProof="0">
                          <a:ln>
                            <a:noFill/>
                          </a:ln>
                          <a:solidFill>
                            <a:srgbClr val="FFFFFF"/>
                          </a:solidFill>
                          <a:effectLst/>
                          <a:uLnTx/>
                          <a:uFillTx/>
                          <a:latin typeface="Arial" charset="0"/>
                          <a:ea typeface="+mn-ea"/>
                          <a:cs typeface="+mn-cs"/>
                        </a:rPr>
                        <a:t>(N=398)</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100" b="1" i="0" u="none" strike="noStrike" kern="1200" cap="none" spc="0" normalizeH="0" baseline="0" noProof="0" err="1">
                          <a:ln>
                            <a:noFill/>
                          </a:ln>
                          <a:solidFill>
                            <a:srgbClr val="FFFFFF"/>
                          </a:solidFill>
                          <a:effectLst/>
                          <a:uLnTx/>
                          <a:uFillTx/>
                          <a:latin typeface="Arial" charset="0"/>
                          <a:ea typeface="+mn-ea"/>
                          <a:cs typeface="+mn-cs"/>
                        </a:rPr>
                        <a:t>CoreValve</a:t>
                      </a:r>
                      <a:r>
                        <a:rPr kumimoji="0" lang="en-GB" sz="1100" b="1" i="0" u="none" strike="noStrike" kern="1200" cap="none" spc="0" normalizeH="0" baseline="0" noProof="0">
                          <a:ln>
                            <a:noFill/>
                          </a:ln>
                          <a:solidFill>
                            <a:srgbClr val="FFFFFF"/>
                          </a:solidFill>
                          <a:effectLst/>
                          <a:uLnTx/>
                          <a:uFillTx/>
                          <a:latin typeface="Arial" charset="0"/>
                          <a:ea typeface="+mn-ea"/>
                          <a:cs typeface="+mn-cs"/>
                        </a:rPr>
                        <a:t> </a:t>
                      </a:r>
                      <a:r>
                        <a:rPr kumimoji="0" lang="en-GB" sz="1100" b="1" i="0" u="none" strike="noStrike" kern="1200" cap="none" spc="0" normalizeH="0" baseline="0" noProof="0" err="1">
                          <a:ln>
                            <a:noFill/>
                          </a:ln>
                          <a:solidFill>
                            <a:srgbClr val="FFFFFF"/>
                          </a:solidFill>
                          <a:effectLst/>
                          <a:uLnTx/>
                          <a:uFillTx/>
                          <a:latin typeface="Arial" charset="0"/>
                          <a:ea typeface="+mn-ea"/>
                          <a:cs typeface="+mn-cs"/>
                        </a:rPr>
                        <a:t>Evolut</a:t>
                      </a:r>
                      <a:r>
                        <a:rPr kumimoji="0" lang="en-GB" sz="1100" b="1" i="0" u="none" strike="noStrike" kern="1200" cap="none" spc="0" normalizeH="0" baseline="0" noProof="0">
                          <a:ln>
                            <a:noFill/>
                          </a:ln>
                          <a:solidFill>
                            <a:srgbClr val="FFFFFF"/>
                          </a:solidFill>
                          <a:effectLst/>
                          <a:uLnTx/>
                          <a:uFillTx/>
                          <a:latin typeface="Arial" charset="0"/>
                          <a:ea typeface="+mn-ea"/>
                          <a:cs typeface="+mn-cs"/>
                        </a:rPr>
                        <a:t> </a:t>
                      </a:r>
                      <a:r>
                        <a:rPr kumimoji="0" lang="en-GB" sz="1100" b="0" i="0" u="none" strike="noStrike" kern="1200" cap="none" spc="0" normalizeH="0" baseline="0" noProof="0">
                          <a:ln>
                            <a:noFill/>
                          </a:ln>
                          <a:solidFill>
                            <a:srgbClr val="FFFFFF"/>
                          </a:solidFill>
                          <a:effectLst/>
                          <a:uLnTx/>
                          <a:uFillTx/>
                          <a:latin typeface="Arial" charset="0"/>
                          <a:ea typeface="+mn-ea"/>
                          <a:cs typeface="+mn-cs"/>
                        </a:rPr>
                        <a:t>(N=398)</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100" b="1" i="0" u="none" strike="noStrike" kern="1200" cap="none" spc="0" normalizeH="0" baseline="0" noProof="0">
                          <a:ln>
                            <a:noFill/>
                          </a:ln>
                          <a:solidFill>
                            <a:srgbClr val="FFFFFF"/>
                          </a:solidFill>
                          <a:effectLst/>
                          <a:uLnTx/>
                          <a:uFillTx/>
                          <a:latin typeface="Arial" charset="0"/>
                          <a:ea typeface="+mn-ea"/>
                          <a:cs typeface="+mn-cs"/>
                        </a:rPr>
                        <a:t>P value</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0"/>
                  </a:ext>
                </a:extLst>
              </a:tr>
              <a:tr h="28473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1" i="0" u="none" strike="noStrike" cap="none" normalizeH="0" baseline="0" noProof="0" dirty="0">
                          <a:ln>
                            <a:noFill/>
                          </a:ln>
                          <a:solidFill>
                            <a:srgbClr val="001F60"/>
                          </a:solidFill>
                          <a:effectLst/>
                          <a:latin typeface="Arial" charset="0"/>
                        </a:rPr>
                        <a:t>Transfemoral TAVR performed</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38</a:t>
                      </a:r>
                      <a:r>
                        <a:rPr kumimoji="0" lang="en-GB" altLang="zh-TW" sz="1100" b="0" i="0" u="none" strike="noStrike" cap="none" normalizeH="0" baseline="0" noProof="0">
                          <a:ln>
                            <a:noFill/>
                          </a:ln>
                          <a:solidFill>
                            <a:schemeClr val="bg2"/>
                          </a:solidFill>
                          <a:effectLst/>
                          <a:latin typeface="Arial" charset="0"/>
                        </a:rPr>
                        <a:t>6</a:t>
                      </a:r>
                      <a:r>
                        <a:rPr kumimoji="0" lang="en-GB" sz="1100" b="0" i="0" u="none" strike="noStrike" cap="none" normalizeH="0" baseline="0" noProof="0">
                          <a:ln>
                            <a:noFill/>
                          </a:ln>
                          <a:solidFill>
                            <a:schemeClr val="bg2"/>
                          </a:solidFill>
                          <a:effectLst/>
                          <a:latin typeface="Arial" charset="0"/>
                        </a:rPr>
                        <a:t> (97%)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388 (97%)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0.83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extLst>
                  <a:ext uri="{0D108BD9-81ED-4DB2-BD59-A6C34878D82A}">
                    <a16:rowId xmlns:a16="http://schemas.microsoft.com/office/drawing/2014/main" val="10001"/>
                  </a:ext>
                </a:extLst>
              </a:tr>
              <a:tr h="28473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dirty="0">
                          <a:ln>
                            <a:noFill/>
                          </a:ln>
                          <a:solidFill>
                            <a:schemeClr val="bg2"/>
                          </a:solidFill>
                          <a:effectLst/>
                          <a:latin typeface="Arial" charset="0"/>
                        </a:rPr>
                        <a:t>Procedure time, min (SD)</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7</a:t>
                      </a:r>
                      <a:r>
                        <a:rPr kumimoji="0" lang="en-GB" altLang="zh-TW" sz="1100" b="0" i="0" u="none" strike="noStrike" cap="none" normalizeH="0" baseline="0" noProof="0">
                          <a:ln>
                            <a:noFill/>
                          </a:ln>
                          <a:solidFill>
                            <a:schemeClr val="bg2"/>
                          </a:solidFill>
                          <a:effectLst/>
                          <a:latin typeface="Arial" charset="0"/>
                        </a:rPr>
                        <a:t>2 </a:t>
                      </a:r>
                      <a:r>
                        <a:rPr kumimoji="0" lang="en-GB" sz="1100" b="0" i="0" u="none" strike="noStrike" cap="none" normalizeH="0" baseline="0" noProof="0">
                          <a:ln>
                            <a:noFill/>
                          </a:ln>
                          <a:solidFill>
                            <a:schemeClr val="bg2"/>
                          </a:solidFill>
                          <a:effectLst/>
                          <a:latin typeface="Arial" charset="0"/>
                        </a:rPr>
                        <a:t>(3</a:t>
                      </a:r>
                      <a:r>
                        <a:rPr kumimoji="0" lang="en-GB" altLang="zh-TW" sz="1100" b="0" i="0" u="none" strike="noStrike" cap="none" normalizeH="0" baseline="0" noProof="0">
                          <a:ln>
                            <a:noFill/>
                          </a:ln>
                          <a:solidFill>
                            <a:schemeClr val="bg2"/>
                          </a:solidFill>
                          <a:effectLst/>
                          <a:latin typeface="Arial" charset="0"/>
                        </a:rPr>
                        <a:t>2</a:t>
                      </a:r>
                      <a:r>
                        <a:rPr kumimoji="0" lang="en-GB" sz="1100" b="0" i="0" u="none" strike="noStrike" cap="none" normalizeH="0" baseline="0" noProof="0">
                          <a:ln>
                            <a:noFill/>
                          </a:ln>
                          <a:solidFill>
                            <a:schemeClr val="bg2"/>
                          </a:solidFill>
                          <a:effectLst/>
                          <a:latin typeface="Arial" charset="0"/>
                        </a:rPr>
                        <a:t>), N=</a:t>
                      </a:r>
                      <a:r>
                        <a:rPr kumimoji="0" lang="en-GB" altLang="zh-TW" sz="1100" b="0" i="0" u="none" strike="noStrike" cap="none" normalizeH="0" baseline="0" noProof="0">
                          <a:ln>
                            <a:noFill/>
                          </a:ln>
                          <a:solidFill>
                            <a:schemeClr val="bg2"/>
                          </a:solidFill>
                          <a:effectLst/>
                          <a:latin typeface="Arial" charset="0"/>
                        </a:rPr>
                        <a:t>380</a:t>
                      </a:r>
                      <a:endParaRPr kumimoji="0" lang="en-GB" sz="11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75 (39), N=384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0.37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extLst>
                  <a:ext uri="{0D108BD9-81ED-4DB2-BD59-A6C34878D82A}">
                    <a16:rowId xmlns:a16="http://schemas.microsoft.com/office/drawing/2014/main" val="10002"/>
                  </a:ext>
                </a:extLst>
              </a:tr>
              <a:tr h="28473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dirty="0">
                          <a:ln>
                            <a:noFill/>
                          </a:ln>
                          <a:solidFill>
                            <a:schemeClr val="bg2"/>
                          </a:solidFill>
                          <a:effectLst/>
                          <a:latin typeface="Arial" charset="0"/>
                        </a:rPr>
                        <a:t>Total contrast volume, mL (SD)</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r>
                        <a:rPr kumimoji="0" lang="en-GB" sz="1100" b="0" i="0" u="none" strike="noStrike" cap="none" normalizeH="0" baseline="0" noProof="0">
                          <a:ln>
                            <a:noFill/>
                          </a:ln>
                          <a:solidFill>
                            <a:schemeClr val="bg2"/>
                          </a:solidFill>
                          <a:effectLst/>
                          <a:latin typeface="Arial" charset="0"/>
                        </a:rPr>
                        <a:t>13</a:t>
                      </a:r>
                      <a:r>
                        <a:rPr kumimoji="0" lang="en-GB" altLang="zh-TW" sz="1100" b="0" i="0" u="none" strike="noStrike" cap="none" normalizeH="0" baseline="0" noProof="0">
                          <a:ln>
                            <a:noFill/>
                          </a:ln>
                          <a:solidFill>
                            <a:schemeClr val="bg2"/>
                          </a:solidFill>
                          <a:effectLst/>
                          <a:latin typeface="Arial" charset="0"/>
                        </a:rPr>
                        <a:t>3 </a:t>
                      </a:r>
                      <a:r>
                        <a:rPr kumimoji="0" lang="en-GB" sz="1100" b="0" i="0" u="none" strike="noStrike" cap="none" normalizeH="0" baseline="0" noProof="0">
                          <a:ln>
                            <a:noFill/>
                          </a:ln>
                          <a:solidFill>
                            <a:schemeClr val="bg2"/>
                          </a:solidFill>
                          <a:effectLst/>
                          <a:latin typeface="Arial" charset="0"/>
                        </a:rPr>
                        <a:t>(</a:t>
                      </a:r>
                      <a:r>
                        <a:rPr kumimoji="0" lang="en-GB" altLang="zh-TW" sz="1100" b="0" i="0" u="none" strike="noStrike" cap="none" normalizeH="0" baseline="0" noProof="0">
                          <a:ln>
                            <a:noFill/>
                          </a:ln>
                          <a:solidFill>
                            <a:schemeClr val="bg2"/>
                          </a:solidFill>
                          <a:effectLst/>
                          <a:latin typeface="Arial" charset="0"/>
                        </a:rPr>
                        <a:t>47</a:t>
                      </a:r>
                      <a:r>
                        <a:rPr kumimoji="0" lang="en-GB" sz="1100" b="0" i="0" u="none" strike="noStrike" cap="none" normalizeH="0" baseline="0" noProof="0">
                          <a:ln>
                            <a:noFill/>
                          </a:ln>
                          <a:solidFill>
                            <a:schemeClr val="bg2"/>
                          </a:solidFill>
                          <a:effectLst/>
                          <a:latin typeface="Arial" charset="0"/>
                        </a:rPr>
                        <a:t>), N=3</a:t>
                      </a:r>
                      <a:r>
                        <a:rPr kumimoji="0" lang="en-GB" altLang="zh-TW" sz="1100" b="0" i="0" u="none" strike="noStrike" cap="none" normalizeH="0" baseline="0" noProof="0">
                          <a:ln>
                            <a:noFill/>
                          </a:ln>
                          <a:solidFill>
                            <a:schemeClr val="bg2"/>
                          </a:solidFill>
                          <a:effectLst/>
                          <a:latin typeface="Arial" charset="0"/>
                        </a:rPr>
                        <a:t>78</a:t>
                      </a:r>
                      <a:endParaRPr kumimoji="0" lang="en-GB" sz="11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r>
                        <a:rPr kumimoji="0" lang="en-GB" sz="1100" b="0" i="0" u="none" strike="noStrike" cap="none" normalizeH="0" baseline="0" noProof="0">
                          <a:ln>
                            <a:noFill/>
                          </a:ln>
                          <a:solidFill>
                            <a:schemeClr val="bg2"/>
                          </a:solidFill>
                          <a:effectLst/>
                          <a:latin typeface="Arial" charset="0"/>
                        </a:rPr>
                        <a:t>132 (65), N=384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0.70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3110942270"/>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General </a:t>
                      </a:r>
                      <a:r>
                        <a:rPr kumimoji="0" lang="en-GB" sz="1100" b="0" i="0" u="none" strike="noStrike" cap="none" normalizeH="0" baseline="0" noProof="0" dirty="0" err="1">
                          <a:ln>
                            <a:noFill/>
                          </a:ln>
                          <a:solidFill>
                            <a:schemeClr val="bg2"/>
                          </a:solidFill>
                          <a:effectLst/>
                          <a:latin typeface="Arial" charset="0"/>
                        </a:rPr>
                        <a:t>anesthesia</a:t>
                      </a:r>
                      <a:r>
                        <a:rPr kumimoji="0" lang="en-GB" sz="1100" b="0" i="0" u="none" strike="noStrike" cap="none" normalizeH="0" baseline="0" noProof="0" dirty="0">
                          <a:ln>
                            <a:noFill/>
                          </a:ln>
                          <a:solidFill>
                            <a:schemeClr val="bg2"/>
                          </a:solidFill>
                          <a:effectLst/>
                          <a:latin typeface="Arial" charset="0"/>
                        </a:rPr>
                        <a:t>,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52 (13%)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52 (13%)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0.98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005"/>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Transfemoral access mode</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84734">
                <a:tc>
                  <a:txBody>
                    <a:bodyPr/>
                    <a:lstStyle/>
                    <a:p>
                      <a:pPr marL="174625" marR="0" lvl="1"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Percutaneous,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385 (</a:t>
                      </a:r>
                      <a:r>
                        <a:rPr kumimoji="0" lang="en-GB" altLang="zh-TW" sz="1100" b="0" i="0" u="none" strike="noStrike" cap="none" normalizeH="0" baseline="0" noProof="0">
                          <a:ln>
                            <a:noFill/>
                          </a:ln>
                          <a:solidFill>
                            <a:schemeClr val="bg2"/>
                          </a:solidFill>
                          <a:effectLst/>
                          <a:latin typeface="Arial" charset="0"/>
                        </a:rPr>
                        <a:t>100</a:t>
                      </a:r>
                      <a:r>
                        <a:rPr kumimoji="0" lang="en-GB" sz="1100" b="0" i="0" u="none" strike="noStrike" cap="none" normalizeH="0" baseline="0" noProof="0">
                          <a:ln>
                            <a:noFill/>
                          </a:ln>
                          <a:solidFill>
                            <a:schemeClr val="bg2"/>
                          </a:solidFill>
                          <a:effectLst/>
                          <a:latin typeface="Arial" charset="0"/>
                        </a:rPr>
                        <a:t>%), N=385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385 (99%)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0.08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4E4E4"/>
                    </a:solidFill>
                  </a:tcPr>
                </a:tc>
                <a:extLst>
                  <a:ext uri="{0D108BD9-81ED-4DB2-BD59-A6C34878D82A}">
                    <a16:rowId xmlns:a16="http://schemas.microsoft.com/office/drawing/2014/main" val="1310270454"/>
                  </a:ext>
                </a:extLst>
              </a:tr>
              <a:tr h="284734">
                <a:tc>
                  <a:txBody>
                    <a:bodyPr/>
                    <a:lstStyle/>
                    <a:p>
                      <a:pPr marL="174625" marR="0" lvl="1"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Surgical cut-down,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0 (0%), N=385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8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Access closure device,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382 (99%), N=385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385 (99%)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1.00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Pre-dilation,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306 (79%)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100" b="0" i="0" u="none" strike="noStrike" cap="none" normalizeH="0" baseline="0" noProof="0">
                          <a:ln>
                            <a:noFill/>
                          </a:ln>
                          <a:solidFill>
                            <a:schemeClr val="bg2"/>
                          </a:solidFill>
                          <a:effectLst/>
                          <a:latin typeface="Arial" charset="0"/>
                        </a:rPr>
                        <a:t>160</a:t>
                      </a:r>
                      <a:r>
                        <a:rPr kumimoji="0" lang="en-GB" sz="1100" b="0" i="0" u="none" strike="noStrike" cap="none" normalizeH="0" baseline="0" noProof="0">
                          <a:ln>
                            <a:noFill/>
                          </a:ln>
                          <a:solidFill>
                            <a:schemeClr val="bg2"/>
                          </a:solidFill>
                          <a:effectLst/>
                          <a:latin typeface="Arial" charset="0"/>
                        </a:rPr>
                        <a:t> (</a:t>
                      </a:r>
                      <a:r>
                        <a:rPr kumimoji="0" lang="en-GB" altLang="zh-TW" sz="1100" b="0" i="0" u="none" strike="noStrike" cap="none" normalizeH="0" baseline="0" noProof="0">
                          <a:ln>
                            <a:noFill/>
                          </a:ln>
                          <a:solidFill>
                            <a:schemeClr val="bg2"/>
                          </a:solidFill>
                          <a:effectLst/>
                          <a:latin typeface="Arial" charset="0"/>
                        </a:rPr>
                        <a:t>41</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a:ln>
                            <a:noFill/>
                          </a:ln>
                          <a:solidFill>
                            <a:schemeClr val="accent2"/>
                          </a:solidFill>
                          <a:effectLst/>
                          <a:latin typeface="Arial" charset="0"/>
                        </a:rPr>
                        <a:t>&lt;</a:t>
                      </a:r>
                      <a:r>
                        <a:rPr kumimoji="0" lang="en-GB" sz="1100" b="1" i="0" u="none" strike="noStrike" cap="none" normalizeH="0" baseline="0" noProof="0">
                          <a:ln>
                            <a:noFill/>
                          </a:ln>
                          <a:solidFill>
                            <a:srgbClr val="008F96"/>
                          </a:solidFill>
                          <a:effectLst/>
                          <a:latin typeface="Arial" charset="0"/>
                        </a:rPr>
                        <a:t>0.0001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46166533"/>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Device size (waist), mm (SD)</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100" b="0" i="0" u="none" strike="noStrike" cap="none" normalizeH="0" baseline="0" noProof="0">
                          <a:ln>
                            <a:noFill/>
                          </a:ln>
                          <a:solidFill>
                            <a:schemeClr val="bg2"/>
                          </a:solidFill>
                          <a:effectLst/>
                          <a:latin typeface="Arial" charset="0"/>
                        </a:rPr>
                        <a:t>25</a:t>
                      </a:r>
                      <a:r>
                        <a:rPr kumimoji="0" lang="en-GB" sz="1100" b="0" i="0" u="none" strike="noStrike" cap="none" normalizeH="0" baseline="0" noProof="0">
                          <a:ln>
                            <a:noFill/>
                          </a:ln>
                          <a:solidFill>
                            <a:schemeClr val="bg2"/>
                          </a:solidFill>
                          <a:effectLst/>
                          <a:latin typeface="Arial" charset="0"/>
                        </a:rPr>
                        <a:t> (</a:t>
                      </a:r>
                      <a:r>
                        <a:rPr kumimoji="0" lang="en-GB" altLang="zh-TW" sz="1100" b="0" i="0" u="none" strike="noStrike" cap="none" normalizeH="0" baseline="0" noProof="0">
                          <a:ln>
                            <a:noFill/>
                          </a:ln>
                          <a:solidFill>
                            <a:schemeClr val="bg2"/>
                          </a:solidFill>
                          <a:effectLst/>
                          <a:latin typeface="Arial" charset="0"/>
                        </a:rPr>
                        <a:t>2</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100" b="0" i="0" u="none" strike="noStrike" cap="none" normalizeH="0" baseline="0" noProof="0" dirty="0">
                          <a:ln>
                            <a:noFill/>
                          </a:ln>
                          <a:solidFill>
                            <a:schemeClr val="bg2"/>
                          </a:solidFill>
                          <a:effectLst/>
                          <a:latin typeface="Arial" charset="0"/>
                        </a:rPr>
                        <a:t>28</a:t>
                      </a:r>
                      <a:r>
                        <a:rPr kumimoji="0" lang="en-GB" sz="1100" b="0" i="0" u="none" strike="noStrike" cap="none" normalizeH="0" baseline="0" noProof="0" dirty="0">
                          <a:ln>
                            <a:noFill/>
                          </a:ln>
                          <a:solidFill>
                            <a:schemeClr val="bg2"/>
                          </a:solidFill>
                          <a:effectLst/>
                          <a:latin typeface="Arial" charset="0"/>
                        </a:rPr>
                        <a:t> (</a:t>
                      </a:r>
                      <a:r>
                        <a:rPr kumimoji="0" lang="en-GB" altLang="zh-TW" sz="1100" b="0" i="0" u="none" strike="noStrike" cap="none" normalizeH="0" baseline="0" noProof="0" dirty="0">
                          <a:ln>
                            <a:noFill/>
                          </a:ln>
                          <a:solidFill>
                            <a:schemeClr val="bg2"/>
                          </a:solidFill>
                          <a:effectLst/>
                          <a:latin typeface="Arial" charset="0"/>
                        </a:rPr>
                        <a:t>2</a:t>
                      </a:r>
                      <a:r>
                        <a:rPr kumimoji="0" lang="en-GB" sz="1100" b="0" i="0" u="none" strike="noStrike" cap="none" normalizeH="0" baseline="0" noProof="0" dirty="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1" i="0" u="none" strike="noStrike" cap="none" normalizeH="0" baseline="0" noProof="0">
                          <a:ln>
                            <a:noFill/>
                          </a:ln>
                          <a:solidFill>
                            <a:schemeClr val="accent2"/>
                          </a:solidFill>
                          <a:effectLst/>
                          <a:latin typeface="Arial" charset="0"/>
                        </a:rPr>
                        <a:t>&lt;0.0001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2637747209"/>
                  </a:ext>
                </a:extLst>
              </a:tr>
              <a:tr h="284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Post-dilatation,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100" b="0" i="0" u="none" strike="noStrike" cap="none" normalizeH="0" baseline="0" noProof="0">
                          <a:ln>
                            <a:noFill/>
                          </a:ln>
                          <a:solidFill>
                            <a:schemeClr val="bg2"/>
                          </a:solidFill>
                          <a:effectLst/>
                          <a:latin typeface="Arial" charset="0"/>
                        </a:rPr>
                        <a:t>177 </a:t>
                      </a:r>
                      <a:r>
                        <a:rPr kumimoji="0" lang="en-GB" sz="1100" b="0" i="0" u="none" strike="noStrike" cap="none" normalizeH="0" baseline="0" noProof="0">
                          <a:ln>
                            <a:noFill/>
                          </a:ln>
                          <a:solidFill>
                            <a:schemeClr val="bg2"/>
                          </a:solidFill>
                          <a:effectLst/>
                          <a:latin typeface="Arial" charset="0"/>
                        </a:rPr>
                        <a:t>(4</a:t>
                      </a:r>
                      <a:r>
                        <a:rPr kumimoji="0" lang="en-GB" altLang="zh-TW" sz="1100" b="0" i="0" u="none" strike="noStrike" cap="none" normalizeH="0" baseline="0" noProof="0">
                          <a:ln>
                            <a:noFill/>
                          </a:ln>
                          <a:solidFill>
                            <a:schemeClr val="bg2"/>
                          </a:solidFill>
                          <a:effectLst/>
                          <a:latin typeface="Arial" charset="0"/>
                        </a:rPr>
                        <a:t>6</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100" b="0" i="0" u="none" strike="noStrike" cap="none" normalizeH="0" baseline="0" noProof="0">
                          <a:ln>
                            <a:noFill/>
                          </a:ln>
                          <a:solidFill>
                            <a:schemeClr val="bg2"/>
                          </a:solidFill>
                          <a:effectLst/>
                          <a:latin typeface="Arial" charset="0"/>
                        </a:rPr>
                        <a:t>139</a:t>
                      </a:r>
                      <a:r>
                        <a:rPr kumimoji="0" lang="en-GB" sz="1100" b="0" i="0" u="none" strike="noStrike" cap="none" normalizeH="0" baseline="0" noProof="0">
                          <a:ln>
                            <a:noFill/>
                          </a:ln>
                          <a:solidFill>
                            <a:schemeClr val="bg2"/>
                          </a:solidFill>
                          <a:effectLst/>
                          <a:latin typeface="Arial" charset="0"/>
                        </a:rPr>
                        <a:t> (</a:t>
                      </a:r>
                      <a:r>
                        <a:rPr kumimoji="0" lang="en-GB" altLang="zh-TW" sz="1100" b="0" i="0" u="none" strike="noStrike" cap="none" normalizeH="0" baseline="0" noProof="0">
                          <a:ln>
                            <a:noFill/>
                          </a:ln>
                          <a:solidFill>
                            <a:schemeClr val="bg2"/>
                          </a:solidFill>
                          <a:effectLst/>
                          <a:latin typeface="Arial" charset="0"/>
                        </a:rPr>
                        <a:t>36</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0" dirty="0">
                          <a:ln>
                            <a:noFill/>
                          </a:ln>
                          <a:solidFill>
                            <a:schemeClr val="accent2"/>
                          </a:solidFill>
                          <a:effectLst/>
                          <a:latin typeface="Arial" charset="0"/>
                        </a:rPr>
                        <a:t>0.005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71449365"/>
                  </a:ext>
                </a:extLst>
              </a:tr>
            </a:tbl>
          </a:graphicData>
        </a:graphic>
      </p:graphicFrame>
      <p:sp>
        <p:nvSpPr>
          <p:cNvPr id="3" name="Rettangolo 2">
            <a:extLst>
              <a:ext uri="{FF2B5EF4-FFF2-40B4-BE49-F238E27FC236}">
                <a16:creationId xmlns:a16="http://schemas.microsoft.com/office/drawing/2014/main" id="{DE7DB0A5-96F8-2440-A560-DF6878A145CF}"/>
              </a:ext>
            </a:extLst>
          </p:cNvPr>
          <p:cNvSpPr/>
          <p:nvPr/>
        </p:nvSpPr>
        <p:spPr>
          <a:xfrm>
            <a:off x="331181" y="4317728"/>
            <a:ext cx="8525948" cy="230832"/>
          </a:xfrm>
          <a:prstGeom prst="rect">
            <a:avLst/>
          </a:prstGeom>
        </p:spPr>
        <p:txBody>
          <a:bodyPr wrap="square">
            <a:spAutoFit/>
          </a:bodyPr>
          <a:lstStyle/>
          <a:p>
            <a:r>
              <a:rPr lang="en-GB" sz="900" b="0" i="0" dirty="0">
                <a:solidFill>
                  <a:schemeClr val="bg2"/>
                </a:solidFill>
              </a:rPr>
              <a:t>Percentages were calculated on the number of patients in whom TAVR was initiated. </a:t>
            </a:r>
          </a:p>
        </p:txBody>
      </p:sp>
    </p:spTree>
    <p:extLst>
      <p:ext uri="{BB962C8B-B14F-4D97-AF65-F5344CB8AC3E}">
        <p14:creationId xmlns:p14="http://schemas.microsoft.com/office/powerpoint/2010/main" val="373946930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E3D2-D92B-4428-AE44-25B274D937D4}"/>
              </a:ext>
            </a:extLst>
          </p:cNvPr>
          <p:cNvSpPr>
            <a:spLocks noGrp="1"/>
          </p:cNvSpPr>
          <p:nvPr>
            <p:ph type="title"/>
          </p:nvPr>
        </p:nvSpPr>
        <p:spPr/>
        <p:txBody>
          <a:bodyPr/>
          <a:lstStyle/>
          <a:p>
            <a:r>
              <a:rPr lang="en-US" dirty="0"/>
              <a:t>Procedural complications </a:t>
            </a:r>
            <a:r>
              <a:rPr lang="en-US" b="0" dirty="0"/>
              <a:t>(intention-to-treat)</a:t>
            </a:r>
          </a:p>
        </p:txBody>
      </p:sp>
      <p:graphicFrame>
        <p:nvGraphicFramePr>
          <p:cNvPr id="10" name="Group 4">
            <a:extLst>
              <a:ext uri="{FF2B5EF4-FFF2-40B4-BE49-F238E27FC236}">
                <a16:creationId xmlns:a16="http://schemas.microsoft.com/office/drawing/2014/main" id="{E3F128C0-E43B-4C80-B0BC-00252141280E}"/>
              </a:ext>
            </a:extLst>
          </p:cNvPr>
          <p:cNvGraphicFramePr>
            <a:graphicFrameLocks noGrp="1"/>
          </p:cNvGraphicFramePr>
          <p:nvPr>
            <p:extLst>
              <p:ext uri="{D42A27DB-BD31-4B8C-83A1-F6EECF244321}">
                <p14:modId xmlns:p14="http://schemas.microsoft.com/office/powerpoint/2010/main" val="1222105175"/>
              </p:ext>
            </p:extLst>
          </p:nvPr>
        </p:nvGraphicFramePr>
        <p:xfrm>
          <a:off x="331181" y="756570"/>
          <a:ext cx="8525946" cy="3561158"/>
        </p:xfrm>
        <a:graphic>
          <a:graphicData uri="http://schemas.openxmlformats.org/drawingml/2006/table">
            <a:tbl>
              <a:tblPr/>
              <a:tblGrid>
                <a:gridCol w="3515889">
                  <a:extLst>
                    <a:ext uri="{9D8B030D-6E8A-4147-A177-3AD203B41FA5}">
                      <a16:colId xmlns:a16="http://schemas.microsoft.com/office/drawing/2014/main" val="20000"/>
                    </a:ext>
                  </a:extLst>
                </a:gridCol>
                <a:gridCol w="1670019">
                  <a:extLst>
                    <a:ext uri="{9D8B030D-6E8A-4147-A177-3AD203B41FA5}">
                      <a16:colId xmlns:a16="http://schemas.microsoft.com/office/drawing/2014/main" val="103150249"/>
                    </a:ext>
                  </a:extLst>
                </a:gridCol>
                <a:gridCol w="1670019">
                  <a:extLst>
                    <a:ext uri="{9D8B030D-6E8A-4147-A177-3AD203B41FA5}">
                      <a16:colId xmlns:a16="http://schemas.microsoft.com/office/drawing/2014/main" val="3986451380"/>
                    </a:ext>
                  </a:extLst>
                </a:gridCol>
                <a:gridCol w="1670019">
                  <a:extLst>
                    <a:ext uri="{9D8B030D-6E8A-4147-A177-3AD203B41FA5}">
                      <a16:colId xmlns:a16="http://schemas.microsoft.com/office/drawing/2014/main" val="534645970"/>
                    </a:ext>
                  </a:extLst>
                </a:gridCol>
              </a:tblGrid>
              <a:tr h="464879">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100" b="1" i="0" u="none" strike="noStrike" cap="none" normalizeH="0" baseline="0" noProof="0">
                        <a:ln>
                          <a:noFill/>
                        </a:ln>
                        <a:solidFill>
                          <a:srgbClr val="FFFF00"/>
                        </a:solidFill>
                        <a:effectLst/>
                        <a:latin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ts val="504"/>
                        </a:spcBef>
                        <a:spcAft>
                          <a:spcPct val="0"/>
                        </a:spcAft>
                        <a:buClr>
                          <a:srgbClr val="595959"/>
                        </a:buClr>
                        <a:buSzPct val="110000"/>
                        <a:buFontTx/>
                        <a:buNone/>
                        <a:tabLst/>
                        <a:defRPr/>
                      </a:pPr>
                      <a:r>
                        <a:rPr kumimoji="0" lang="en-GB" sz="1100" b="1" i="0" u="none" strike="noStrike" kern="1200" cap="none" spc="0" normalizeH="0" baseline="0" noProof="0" err="1">
                          <a:ln>
                            <a:noFill/>
                          </a:ln>
                          <a:solidFill>
                            <a:srgbClr val="FFFFFF"/>
                          </a:solidFill>
                          <a:effectLst/>
                          <a:uLnTx/>
                          <a:uFillTx/>
                          <a:latin typeface="Arial" charset="0"/>
                          <a:ea typeface="+mn-ea"/>
                          <a:cs typeface="+mn-cs"/>
                        </a:rPr>
                        <a:t>ACURATE</a:t>
                      </a:r>
                      <a:r>
                        <a:rPr kumimoji="0" lang="en-GB" sz="1100" b="1" i="0" u="none" strike="noStrike" kern="1200" cap="none" spc="0" normalizeH="0" baseline="0" noProof="0">
                          <a:ln>
                            <a:noFill/>
                          </a:ln>
                          <a:solidFill>
                            <a:srgbClr val="FFFFFF"/>
                          </a:solidFill>
                          <a:effectLst/>
                          <a:uLnTx/>
                          <a:uFillTx/>
                          <a:latin typeface="Arial" charset="0"/>
                          <a:ea typeface="+mn-ea"/>
                          <a:cs typeface="+mn-cs"/>
                        </a:rPr>
                        <a:t> neo </a:t>
                      </a:r>
                      <a:br>
                        <a:rPr kumimoji="0" lang="en-GB" sz="1100" b="1" i="0" u="none" strike="noStrike" kern="1200" cap="none" spc="0" normalizeH="0" baseline="0" noProof="0">
                          <a:ln>
                            <a:noFill/>
                          </a:ln>
                          <a:solidFill>
                            <a:srgbClr val="FFFFFF"/>
                          </a:solidFill>
                          <a:effectLst/>
                          <a:uLnTx/>
                          <a:uFillTx/>
                          <a:latin typeface="Arial" charset="0"/>
                          <a:ea typeface="+mn-ea"/>
                          <a:cs typeface="+mn-cs"/>
                        </a:rPr>
                      </a:br>
                      <a:r>
                        <a:rPr kumimoji="0" lang="en-GB" sz="1100" b="0" i="0" u="none" strike="noStrike" kern="1200" cap="none" spc="0" normalizeH="0" baseline="0" noProof="0">
                          <a:ln>
                            <a:noFill/>
                          </a:ln>
                          <a:solidFill>
                            <a:srgbClr val="FFFFFF"/>
                          </a:solidFill>
                          <a:effectLst/>
                          <a:uLnTx/>
                          <a:uFillTx/>
                          <a:latin typeface="Arial" charset="0"/>
                          <a:ea typeface="+mn-ea"/>
                          <a:cs typeface="+mn-cs"/>
                        </a:rPr>
                        <a:t>(N=398)</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ts val="504"/>
                        </a:spcBef>
                        <a:spcAft>
                          <a:spcPct val="0"/>
                        </a:spcAft>
                        <a:buClrTx/>
                        <a:buSzTx/>
                        <a:buFontTx/>
                        <a:buNone/>
                        <a:tabLst/>
                        <a:defRPr/>
                      </a:pPr>
                      <a:r>
                        <a:rPr kumimoji="0" lang="en-GB" sz="1100" b="1" i="0" u="none" strike="noStrike" kern="1200" cap="none" spc="0" normalizeH="0" baseline="0" noProof="0" err="1">
                          <a:ln>
                            <a:noFill/>
                          </a:ln>
                          <a:solidFill>
                            <a:srgbClr val="FFFFFF"/>
                          </a:solidFill>
                          <a:effectLst/>
                          <a:uLnTx/>
                          <a:uFillTx/>
                          <a:latin typeface="Arial" charset="0"/>
                          <a:ea typeface="+mn-ea"/>
                          <a:cs typeface="+mn-cs"/>
                        </a:rPr>
                        <a:t>CoreValve</a:t>
                      </a:r>
                      <a:r>
                        <a:rPr kumimoji="0" lang="en-GB" sz="1100" b="1" i="0" u="none" strike="noStrike" kern="1200" cap="none" spc="0" normalizeH="0" baseline="0" noProof="0">
                          <a:ln>
                            <a:noFill/>
                          </a:ln>
                          <a:solidFill>
                            <a:srgbClr val="FFFFFF"/>
                          </a:solidFill>
                          <a:effectLst/>
                          <a:uLnTx/>
                          <a:uFillTx/>
                          <a:latin typeface="Arial" charset="0"/>
                          <a:ea typeface="+mn-ea"/>
                          <a:cs typeface="+mn-cs"/>
                        </a:rPr>
                        <a:t> </a:t>
                      </a:r>
                      <a:r>
                        <a:rPr kumimoji="0" lang="en-GB" sz="1100" b="1" i="0" u="none" strike="noStrike" kern="1200" cap="none" spc="0" normalizeH="0" baseline="0" noProof="0" err="1">
                          <a:ln>
                            <a:noFill/>
                          </a:ln>
                          <a:solidFill>
                            <a:srgbClr val="FFFFFF"/>
                          </a:solidFill>
                          <a:effectLst/>
                          <a:uLnTx/>
                          <a:uFillTx/>
                          <a:latin typeface="Arial" charset="0"/>
                          <a:ea typeface="+mn-ea"/>
                          <a:cs typeface="+mn-cs"/>
                        </a:rPr>
                        <a:t>Evolut</a:t>
                      </a:r>
                      <a:r>
                        <a:rPr kumimoji="0" lang="en-GB" sz="1100" b="1" i="0" u="none" strike="noStrike" kern="1200" cap="none" spc="0" normalizeH="0" baseline="0" noProof="0">
                          <a:ln>
                            <a:noFill/>
                          </a:ln>
                          <a:solidFill>
                            <a:srgbClr val="FFFFFF"/>
                          </a:solidFill>
                          <a:effectLst/>
                          <a:uLnTx/>
                          <a:uFillTx/>
                          <a:latin typeface="Arial" charset="0"/>
                          <a:ea typeface="+mn-ea"/>
                          <a:cs typeface="+mn-cs"/>
                        </a:rPr>
                        <a:t> </a:t>
                      </a:r>
                      <a:br>
                        <a:rPr kumimoji="0" lang="en-GB" sz="1100" b="1" i="0" u="none" strike="noStrike" kern="1200" cap="none" spc="0" normalizeH="0" baseline="0" noProof="0">
                          <a:ln>
                            <a:noFill/>
                          </a:ln>
                          <a:solidFill>
                            <a:srgbClr val="FFFFFF"/>
                          </a:solidFill>
                          <a:effectLst/>
                          <a:uLnTx/>
                          <a:uFillTx/>
                          <a:latin typeface="Arial" charset="0"/>
                          <a:ea typeface="+mn-ea"/>
                          <a:cs typeface="+mn-cs"/>
                        </a:rPr>
                      </a:br>
                      <a:r>
                        <a:rPr kumimoji="0" lang="en-GB" sz="1100" b="0" i="0" u="none" strike="noStrike" kern="1200" cap="none" spc="0" normalizeH="0" baseline="0" noProof="0">
                          <a:ln>
                            <a:noFill/>
                          </a:ln>
                          <a:solidFill>
                            <a:srgbClr val="FFFFFF"/>
                          </a:solidFill>
                          <a:effectLst/>
                          <a:uLnTx/>
                          <a:uFillTx/>
                          <a:latin typeface="Arial" charset="0"/>
                          <a:ea typeface="+mn-ea"/>
                          <a:cs typeface="+mn-cs"/>
                        </a:rPr>
                        <a:t>(N=398)</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100" b="1" i="0" u="none" strike="noStrike" kern="1200" cap="none" spc="0" normalizeH="0" baseline="0" noProof="0">
                          <a:ln>
                            <a:noFill/>
                          </a:ln>
                          <a:solidFill>
                            <a:srgbClr val="FFFFFF"/>
                          </a:solidFill>
                          <a:effectLst/>
                          <a:uLnTx/>
                          <a:uFillTx/>
                          <a:latin typeface="Arial" charset="0"/>
                          <a:ea typeface="+mn-ea"/>
                          <a:cs typeface="+mn-cs"/>
                        </a:rPr>
                        <a:t>P value</a:t>
                      </a:r>
                    </a:p>
                  </a:txBody>
                  <a:tcPr marL="0" marR="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0"/>
                  </a:ext>
                </a:extLst>
              </a:tr>
              <a:tr h="344031">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dirty="0">
                          <a:ln>
                            <a:noFill/>
                          </a:ln>
                          <a:solidFill>
                            <a:schemeClr val="bg2"/>
                          </a:solidFill>
                          <a:effectLst/>
                          <a:latin typeface="Arial" charset="0"/>
                        </a:rPr>
                        <a:t>Valve malpositioning,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2 (&lt;</a:t>
                      </a:r>
                      <a:r>
                        <a:rPr kumimoji="0" lang="en-GB" altLang="zh-TW" sz="1100" b="0" i="0" u="none" strike="noStrike" cap="none" normalizeH="0" baseline="0" noProof="0">
                          <a:ln>
                            <a:noFill/>
                          </a:ln>
                          <a:solidFill>
                            <a:schemeClr val="bg2"/>
                          </a:solidFill>
                          <a:effectLst/>
                          <a:latin typeface="Arial" charset="0"/>
                        </a:rPr>
                        <a:t>1</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9 (2%)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0.06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extLst>
                  <a:ext uri="{0D108BD9-81ED-4DB2-BD59-A6C34878D82A}">
                    <a16:rowId xmlns:a16="http://schemas.microsoft.com/office/drawing/2014/main" val="10002"/>
                  </a:ext>
                </a:extLst>
              </a:tr>
              <a:tr h="344031">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dirty="0">
                          <a:ln>
                            <a:noFill/>
                          </a:ln>
                          <a:solidFill>
                            <a:schemeClr val="bg2"/>
                          </a:solidFill>
                          <a:effectLst/>
                          <a:latin typeface="Arial" charset="0"/>
                        </a:rPr>
                        <a:t>Coronary artery obstruction,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2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0.25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3110942270"/>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Hemodynamic instability,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6 (2%)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0.34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005"/>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Cardiac tamponade,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4 (</a:t>
                      </a:r>
                      <a:r>
                        <a:rPr kumimoji="0" lang="en-GB" altLang="zh-TW" sz="1100" b="0" i="0" u="none" strike="noStrike" cap="none" normalizeH="0" baseline="0" noProof="0">
                          <a:ln>
                            <a:noFill/>
                          </a:ln>
                          <a:solidFill>
                            <a:schemeClr val="bg2"/>
                          </a:solidFill>
                          <a:effectLst/>
                          <a:latin typeface="Arial" charset="0"/>
                        </a:rPr>
                        <a:t>1</a:t>
                      </a:r>
                      <a:r>
                        <a:rPr kumimoji="0" lang="en-GB" sz="1100" b="0" i="0" u="none" strike="noStrike" cap="none" normalizeH="0" baseline="0" noProof="0">
                          <a:ln>
                            <a:noFill/>
                          </a:ln>
                          <a:solidFill>
                            <a:schemeClr val="bg2"/>
                          </a:solidFill>
                          <a:effectLst/>
                          <a:latin typeface="Arial" charset="0"/>
                        </a:rPr>
                        <a:t>%)</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4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1.00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Annular rupture,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1 (&lt;1%)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1 (&lt;1%)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100" b="0" i="0" u="none" strike="noStrike" cap="none" normalizeH="0" baseline="0" noProof="0">
                          <a:ln>
                            <a:noFill/>
                          </a:ln>
                          <a:solidFill>
                            <a:schemeClr val="bg2"/>
                          </a:solidFill>
                          <a:effectLst/>
                          <a:latin typeface="Arial" charset="0"/>
                        </a:rPr>
                        <a:t>1.00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10270454"/>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Conversion to open heart surgery,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2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0.50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Access site complication,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33 (9%)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24 (6%)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0.22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Bleeding,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8 (2%)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9 (2%)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a:ln>
                            <a:noFill/>
                          </a:ln>
                          <a:solidFill>
                            <a:schemeClr val="bg2"/>
                          </a:solidFill>
                          <a:effectLst/>
                          <a:latin typeface="Arial" charset="0"/>
                        </a:rPr>
                        <a:t>1.00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95171762"/>
                  </a:ext>
                </a:extLst>
              </a:tr>
              <a:tr h="3440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Intra-procedural death, n (%)</a:t>
                      </a:r>
                    </a:p>
                  </a:txBody>
                  <a:tcPr marL="182880"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3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100" b="0" i="0" u="none" strike="noStrike" cap="none" normalizeH="0" baseline="0" noProof="0">
                          <a:ln>
                            <a:noFill/>
                          </a:ln>
                          <a:solidFill>
                            <a:schemeClr val="bg2"/>
                          </a:solidFill>
                          <a:effectLst/>
                          <a:latin typeface="Arial" charset="0"/>
                        </a:rPr>
                        <a:t>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noProof="0" dirty="0">
                          <a:ln>
                            <a:noFill/>
                          </a:ln>
                          <a:solidFill>
                            <a:schemeClr val="bg2"/>
                          </a:solidFill>
                          <a:effectLst/>
                          <a:latin typeface="Arial" charset="0"/>
                        </a:rPr>
                        <a:t>0.12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2590106336"/>
                  </a:ext>
                </a:extLst>
              </a:tr>
            </a:tbl>
          </a:graphicData>
        </a:graphic>
      </p:graphicFrame>
      <p:sp>
        <p:nvSpPr>
          <p:cNvPr id="4" name="Rettangolo 3">
            <a:extLst>
              <a:ext uri="{FF2B5EF4-FFF2-40B4-BE49-F238E27FC236}">
                <a16:creationId xmlns:a16="http://schemas.microsoft.com/office/drawing/2014/main" id="{3B795D9B-A6A8-C344-A2B4-FBDA4BB421FF}"/>
              </a:ext>
            </a:extLst>
          </p:cNvPr>
          <p:cNvSpPr/>
          <p:nvPr/>
        </p:nvSpPr>
        <p:spPr>
          <a:xfrm>
            <a:off x="331181" y="4317728"/>
            <a:ext cx="8525948" cy="230832"/>
          </a:xfrm>
          <a:prstGeom prst="rect">
            <a:avLst/>
          </a:prstGeom>
        </p:spPr>
        <p:txBody>
          <a:bodyPr wrap="square">
            <a:spAutoFit/>
          </a:bodyPr>
          <a:lstStyle/>
          <a:p>
            <a:r>
              <a:rPr lang="en-GB" sz="900" b="0" i="0" dirty="0">
                <a:solidFill>
                  <a:schemeClr val="bg2"/>
                </a:solidFill>
              </a:rPr>
              <a:t>Percentages were calculated on the number of patients in whom TAVR was initiated. </a:t>
            </a:r>
          </a:p>
        </p:txBody>
      </p:sp>
    </p:spTree>
    <p:extLst>
      <p:ext uri="{BB962C8B-B14F-4D97-AF65-F5344CB8AC3E}">
        <p14:creationId xmlns:p14="http://schemas.microsoft.com/office/powerpoint/2010/main" val="220058363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6A75-3037-4C98-B322-5983D5B87F4F}"/>
              </a:ext>
            </a:extLst>
          </p:cNvPr>
          <p:cNvSpPr>
            <a:spLocks noGrp="1"/>
          </p:cNvSpPr>
          <p:nvPr>
            <p:ph type="title"/>
          </p:nvPr>
        </p:nvSpPr>
        <p:spPr/>
        <p:txBody>
          <a:bodyPr/>
          <a:lstStyle/>
          <a:p>
            <a:r>
              <a:rPr lang="en-GB"/>
              <a:t>Primary endpoint</a:t>
            </a:r>
          </a:p>
        </p:txBody>
      </p:sp>
      <p:sp>
        <p:nvSpPr>
          <p:cNvPr id="4" name="Text Placeholder 3">
            <a:extLst>
              <a:ext uri="{FF2B5EF4-FFF2-40B4-BE49-F238E27FC236}">
                <a16:creationId xmlns:a16="http://schemas.microsoft.com/office/drawing/2014/main" id="{BEB9E060-09E7-46CD-9A9E-FC74718A48CA}"/>
              </a:ext>
            </a:extLst>
          </p:cNvPr>
          <p:cNvSpPr>
            <a:spLocks noGrp="1"/>
          </p:cNvSpPr>
          <p:nvPr>
            <p:ph type="body" idx="1"/>
          </p:nvPr>
        </p:nvSpPr>
        <p:spPr>
          <a:xfrm>
            <a:off x="231189" y="659026"/>
            <a:ext cx="4003113" cy="259202"/>
          </a:xfrm>
        </p:spPr>
        <p:txBody>
          <a:bodyPr anchor="ctr"/>
          <a:lstStyle/>
          <a:p>
            <a:r>
              <a:rPr lang="en-GB" sz="1400" dirty="0"/>
              <a:t>Death or stroke at 1 year </a:t>
            </a:r>
            <a:r>
              <a:rPr lang="en-GB" sz="1400" b="0" dirty="0"/>
              <a:t>(intention-to-treat)</a:t>
            </a:r>
          </a:p>
        </p:txBody>
      </p:sp>
      <p:sp>
        <p:nvSpPr>
          <p:cNvPr id="108" name="Oval 107">
            <a:extLst>
              <a:ext uri="{FF2B5EF4-FFF2-40B4-BE49-F238E27FC236}">
                <a16:creationId xmlns:a16="http://schemas.microsoft.com/office/drawing/2014/main" id="{36AFC5BB-C09E-4933-B85B-D05771BA0CF6}"/>
              </a:ext>
            </a:extLst>
          </p:cNvPr>
          <p:cNvSpPr/>
          <p:nvPr/>
        </p:nvSpPr>
        <p:spPr bwMode="auto">
          <a:xfrm>
            <a:off x="2192819" y="2376207"/>
            <a:ext cx="69549" cy="69549"/>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58" name="Freeform 10">
            <a:extLst>
              <a:ext uri="{FF2B5EF4-FFF2-40B4-BE49-F238E27FC236}">
                <a16:creationId xmlns:a16="http://schemas.microsoft.com/office/drawing/2014/main" id="{8ADC2221-22B9-46A3-B912-3AB67DCEEE61}"/>
              </a:ext>
            </a:extLst>
          </p:cNvPr>
          <p:cNvSpPr>
            <a:spLocks/>
          </p:cNvSpPr>
          <p:nvPr/>
        </p:nvSpPr>
        <p:spPr bwMode="auto">
          <a:xfrm>
            <a:off x="2867423" y="2868769"/>
            <a:ext cx="874217" cy="485817"/>
          </a:xfrm>
          <a:custGeom>
            <a:avLst/>
            <a:gdLst>
              <a:gd name="T0" fmla="*/ 35 w 290"/>
              <a:gd name="T1" fmla="*/ 89 h 243"/>
              <a:gd name="T2" fmla="*/ 0 w 290"/>
              <a:gd name="T3" fmla="*/ 0 h 243"/>
              <a:gd name="T4" fmla="*/ 0 w 290"/>
              <a:gd name="T5" fmla="*/ 243 h 243"/>
              <a:gd name="T6" fmla="*/ 290 w 290"/>
              <a:gd name="T7" fmla="*/ 243 h 243"/>
              <a:gd name="T8" fmla="*/ 136 w 290"/>
              <a:gd name="T9" fmla="*/ 219 h 243"/>
              <a:gd name="T10" fmla="*/ 35 w 290"/>
              <a:gd name="T11" fmla="*/ 89 h 243"/>
            </a:gdLst>
            <a:ahLst/>
            <a:cxnLst>
              <a:cxn ang="0">
                <a:pos x="T0" y="T1"/>
              </a:cxn>
              <a:cxn ang="0">
                <a:pos x="T2" y="T3"/>
              </a:cxn>
              <a:cxn ang="0">
                <a:pos x="T4" y="T5"/>
              </a:cxn>
              <a:cxn ang="0">
                <a:pos x="T6" y="T7"/>
              </a:cxn>
              <a:cxn ang="0">
                <a:pos x="T8" y="T9"/>
              </a:cxn>
              <a:cxn ang="0">
                <a:pos x="T10" y="T11"/>
              </a:cxn>
            </a:cxnLst>
            <a:rect l="0" t="0" r="r" b="b"/>
            <a:pathLst>
              <a:path w="290" h="243">
                <a:moveTo>
                  <a:pt x="35" y="89"/>
                </a:moveTo>
                <a:cubicBezTo>
                  <a:pt x="25" y="71"/>
                  <a:pt x="13" y="40"/>
                  <a:pt x="0" y="0"/>
                </a:cubicBezTo>
                <a:cubicBezTo>
                  <a:pt x="0" y="243"/>
                  <a:pt x="0" y="243"/>
                  <a:pt x="0" y="243"/>
                </a:cubicBezTo>
                <a:cubicBezTo>
                  <a:pt x="290" y="243"/>
                  <a:pt x="290" y="243"/>
                  <a:pt x="290" y="243"/>
                </a:cubicBezTo>
                <a:cubicBezTo>
                  <a:pt x="228" y="240"/>
                  <a:pt x="161" y="234"/>
                  <a:pt x="136" y="219"/>
                </a:cubicBezTo>
                <a:cubicBezTo>
                  <a:pt x="84" y="189"/>
                  <a:pt x="86" y="178"/>
                  <a:pt x="35" y="89"/>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a:p>
        </p:txBody>
      </p:sp>
      <p:cxnSp>
        <p:nvCxnSpPr>
          <p:cNvPr id="19" name="Straight Connector 18">
            <a:extLst>
              <a:ext uri="{FF2B5EF4-FFF2-40B4-BE49-F238E27FC236}">
                <a16:creationId xmlns:a16="http://schemas.microsoft.com/office/drawing/2014/main" id="{340BC629-EC84-48EA-9488-4981D8C5C260}"/>
              </a:ext>
            </a:extLst>
          </p:cNvPr>
          <p:cNvCxnSpPr/>
          <p:nvPr/>
        </p:nvCxnSpPr>
        <p:spPr bwMode="auto">
          <a:xfrm>
            <a:off x="2871089" y="2882003"/>
            <a:ext cx="0" cy="471317"/>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Freeform 6">
            <a:extLst>
              <a:ext uri="{FF2B5EF4-FFF2-40B4-BE49-F238E27FC236}">
                <a16:creationId xmlns:a16="http://schemas.microsoft.com/office/drawing/2014/main" id="{8BF79679-87F3-4ED5-A322-1E5FF27F90A9}"/>
              </a:ext>
            </a:extLst>
          </p:cNvPr>
          <p:cNvSpPr>
            <a:spLocks/>
          </p:cNvSpPr>
          <p:nvPr/>
        </p:nvSpPr>
        <p:spPr bwMode="auto">
          <a:xfrm>
            <a:off x="649850" y="1298721"/>
            <a:ext cx="3356438" cy="2054599"/>
          </a:xfrm>
          <a:custGeom>
            <a:avLst/>
            <a:gdLst>
              <a:gd name="T0" fmla="*/ 0 w 6263"/>
              <a:gd name="T1" fmla="*/ 5040 h 5089"/>
              <a:gd name="T2" fmla="*/ 718 w 6263"/>
              <a:gd name="T3" fmla="*/ 5040 h 5089"/>
              <a:gd name="T4" fmla="*/ 1572 w 6263"/>
              <a:gd name="T5" fmla="*/ 4310 h 5089"/>
              <a:gd name="T6" fmla="*/ 2550 w 6263"/>
              <a:gd name="T7" fmla="*/ 746 h 5089"/>
              <a:gd name="T8" fmla="*/ 2921 w 6263"/>
              <a:gd name="T9" fmla="*/ 7 h 5089"/>
              <a:gd name="T10" fmla="*/ 3342 w 6263"/>
              <a:gd name="T11" fmla="*/ 733 h 5089"/>
              <a:gd name="T12" fmla="*/ 4295 w 6263"/>
              <a:gd name="T13" fmla="*/ 4244 h 5089"/>
              <a:gd name="T14" fmla="*/ 4827 w 6263"/>
              <a:gd name="T15" fmla="*/ 4931 h 5089"/>
              <a:gd name="T16" fmla="*/ 6263 w 6263"/>
              <a:gd name="T17" fmla="*/ 5063 h 5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63" h="5089">
                <a:moveTo>
                  <a:pt x="0" y="5040"/>
                </a:moveTo>
                <a:cubicBezTo>
                  <a:pt x="0" y="5040"/>
                  <a:pt x="297" y="5040"/>
                  <a:pt x="718" y="5040"/>
                </a:cubicBezTo>
                <a:cubicBezTo>
                  <a:pt x="1139" y="5040"/>
                  <a:pt x="1430" y="4653"/>
                  <a:pt x="1572" y="4310"/>
                </a:cubicBezTo>
                <a:cubicBezTo>
                  <a:pt x="1714" y="3967"/>
                  <a:pt x="2457" y="1142"/>
                  <a:pt x="2550" y="746"/>
                </a:cubicBezTo>
                <a:cubicBezTo>
                  <a:pt x="2643" y="350"/>
                  <a:pt x="2735" y="13"/>
                  <a:pt x="2921" y="7"/>
                </a:cubicBezTo>
                <a:cubicBezTo>
                  <a:pt x="3107" y="0"/>
                  <a:pt x="3206" y="244"/>
                  <a:pt x="3342" y="733"/>
                </a:cubicBezTo>
                <a:cubicBezTo>
                  <a:pt x="3478" y="1221"/>
                  <a:pt x="4023" y="3775"/>
                  <a:pt x="4295" y="4244"/>
                </a:cubicBezTo>
                <a:cubicBezTo>
                  <a:pt x="4567" y="4713"/>
                  <a:pt x="4555" y="4772"/>
                  <a:pt x="4827" y="4931"/>
                </a:cubicBezTo>
                <a:cubicBezTo>
                  <a:pt x="5099" y="5089"/>
                  <a:pt x="6263" y="5063"/>
                  <a:pt x="6263" y="5063"/>
                </a:cubicBezTo>
              </a:path>
            </a:pathLst>
          </a:cu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21" name="Straight Connector 20">
            <a:extLst>
              <a:ext uri="{FF2B5EF4-FFF2-40B4-BE49-F238E27FC236}">
                <a16:creationId xmlns:a16="http://schemas.microsoft.com/office/drawing/2014/main" id="{CF441F75-1D8F-4C88-BA39-5BC03596239D}"/>
              </a:ext>
            </a:extLst>
          </p:cNvPr>
          <p:cNvCxnSpPr/>
          <p:nvPr/>
        </p:nvCxnSpPr>
        <p:spPr bwMode="auto">
          <a:xfrm>
            <a:off x="658419" y="3356202"/>
            <a:ext cx="334469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0EC9F028-3920-4E62-8FB9-BD92C991EFFB}"/>
              </a:ext>
            </a:extLst>
          </p:cNvPr>
          <p:cNvSpPr txBox="1"/>
          <p:nvPr/>
        </p:nvSpPr>
        <p:spPr>
          <a:xfrm>
            <a:off x="369534" y="3354586"/>
            <a:ext cx="685860" cy="230832"/>
          </a:xfrm>
          <a:prstGeom prst="rect">
            <a:avLst/>
          </a:prstGeom>
          <a:noFill/>
        </p:spPr>
        <p:txBody>
          <a:bodyPr wrap="square" rtlCol="0">
            <a:spAutoFit/>
          </a:bodyPr>
          <a:lstStyle/>
          <a:p>
            <a:pPr algn="ctr"/>
            <a:r>
              <a:rPr lang="en-GB" sz="900" b="0" i="0" dirty="0">
                <a:solidFill>
                  <a:schemeClr val="tx2"/>
                </a:solidFill>
              </a:rPr>
              <a:t>-10.00</a:t>
            </a:r>
          </a:p>
        </p:txBody>
      </p:sp>
      <p:sp>
        <p:nvSpPr>
          <p:cNvPr id="23" name="TextBox 22">
            <a:extLst>
              <a:ext uri="{FF2B5EF4-FFF2-40B4-BE49-F238E27FC236}">
                <a16:creationId xmlns:a16="http://schemas.microsoft.com/office/drawing/2014/main" id="{32B20DBB-0B40-4D76-9667-C2C552D23CF5}"/>
              </a:ext>
            </a:extLst>
          </p:cNvPr>
          <p:cNvSpPr txBox="1"/>
          <p:nvPr/>
        </p:nvSpPr>
        <p:spPr>
          <a:xfrm>
            <a:off x="3575898" y="3354586"/>
            <a:ext cx="685860" cy="230832"/>
          </a:xfrm>
          <a:prstGeom prst="rect">
            <a:avLst/>
          </a:prstGeom>
          <a:noFill/>
        </p:spPr>
        <p:txBody>
          <a:bodyPr wrap="square" rtlCol="0">
            <a:spAutoFit/>
          </a:bodyPr>
          <a:lstStyle/>
          <a:p>
            <a:pPr algn="ctr"/>
            <a:r>
              <a:rPr lang="en-GB" sz="900" b="0" i="0" dirty="0">
                <a:solidFill>
                  <a:schemeClr val="tx2"/>
                </a:solidFill>
              </a:rPr>
              <a:t>15.00</a:t>
            </a:r>
          </a:p>
        </p:txBody>
      </p:sp>
      <p:sp>
        <p:nvSpPr>
          <p:cNvPr id="24" name="TextBox 23">
            <a:extLst>
              <a:ext uri="{FF2B5EF4-FFF2-40B4-BE49-F238E27FC236}">
                <a16:creationId xmlns:a16="http://schemas.microsoft.com/office/drawing/2014/main" id="{8090FC22-ABC9-41A3-AE53-F0E4CB1C8C66}"/>
              </a:ext>
            </a:extLst>
          </p:cNvPr>
          <p:cNvSpPr txBox="1"/>
          <p:nvPr/>
        </p:nvSpPr>
        <p:spPr>
          <a:xfrm>
            <a:off x="1595908" y="3354586"/>
            <a:ext cx="685860" cy="230832"/>
          </a:xfrm>
          <a:prstGeom prst="rect">
            <a:avLst/>
          </a:prstGeom>
          <a:noFill/>
        </p:spPr>
        <p:txBody>
          <a:bodyPr wrap="square" rtlCol="0">
            <a:spAutoFit/>
          </a:bodyPr>
          <a:lstStyle/>
          <a:p>
            <a:pPr algn="ctr"/>
            <a:r>
              <a:rPr lang="en-GB" sz="900" b="0" i="0">
                <a:solidFill>
                  <a:schemeClr val="tx2"/>
                </a:solidFill>
              </a:rPr>
              <a:t>0.00</a:t>
            </a:r>
          </a:p>
        </p:txBody>
      </p:sp>
      <p:sp>
        <p:nvSpPr>
          <p:cNvPr id="25" name="TextBox 24">
            <a:extLst>
              <a:ext uri="{FF2B5EF4-FFF2-40B4-BE49-F238E27FC236}">
                <a16:creationId xmlns:a16="http://schemas.microsoft.com/office/drawing/2014/main" id="{2E1446E8-CA29-49E6-95AE-FE872583E922}"/>
              </a:ext>
            </a:extLst>
          </p:cNvPr>
          <p:cNvSpPr txBox="1"/>
          <p:nvPr/>
        </p:nvSpPr>
        <p:spPr>
          <a:xfrm>
            <a:off x="1907289" y="3354586"/>
            <a:ext cx="685860" cy="230832"/>
          </a:xfrm>
          <a:prstGeom prst="rect">
            <a:avLst/>
          </a:prstGeom>
          <a:noFill/>
        </p:spPr>
        <p:txBody>
          <a:bodyPr wrap="square" rtlCol="0">
            <a:spAutoFit/>
          </a:bodyPr>
          <a:lstStyle/>
          <a:p>
            <a:pPr algn="ctr"/>
            <a:r>
              <a:rPr lang="en-GB" sz="900" i="0" dirty="0">
                <a:solidFill>
                  <a:schemeClr val="accent1"/>
                </a:solidFill>
              </a:rPr>
              <a:t>1.83</a:t>
            </a:r>
          </a:p>
        </p:txBody>
      </p:sp>
      <p:sp>
        <p:nvSpPr>
          <p:cNvPr id="26" name="TextBox 25">
            <a:extLst>
              <a:ext uri="{FF2B5EF4-FFF2-40B4-BE49-F238E27FC236}">
                <a16:creationId xmlns:a16="http://schemas.microsoft.com/office/drawing/2014/main" id="{C854AF3E-D9AA-44A7-A7D5-B4FAC22004CE}"/>
              </a:ext>
            </a:extLst>
          </p:cNvPr>
          <p:cNvSpPr txBox="1"/>
          <p:nvPr/>
        </p:nvSpPr>
        <p:spPr>
          <a:xfrm>
            <a:off x="2494869" y="3354586"/>
            <a:ext cx="685860" cy="230832"/>
          </a:xfrm>
          <a:prstGeom prst="rect">
            <a:avLst/>
          </a:prstGeom>
          <a:noFill/>
        </p:spPr>
        <p:txBody>
          <a:bodyPr wrap="square" rtlCol="0">
            <a:spAutoFit/>
          </a:bodyPr>
          <a:lstStyle/>
          <a:p>
            <a:pPr algn="ctr"/>
            <a:r>
              <a:rPr lang="en-GB" sz="900" b="0" i="0" dirty="0">
                <a:solidFill>
                  <a:schemeClr val="accent1">
                    <a:lumMod val="60000"/>
                    <a:lumOff val="40000"/>
                  </a:schemeClr>
                </a:solidFill>
              </a:rPr>
              <a:t>6.00</a:t>
            </a:r>
          </a:p>
        </p:txBody>
      </p:sp>
      <p:sp>
        <p:nvSpPr>
          <p:cNvPr id="29" name="TextBox 28">
            <a:extLst>
              <a:ext uri="{FF2B5EF4-FFF2-40B4-BE49-F238E27FC236}">
                <a16:creationId xmlns:a16="http://schemas.microsoft.com/office/drawing/2014/main" id="{4C8ACE93-9028-49C7-B54C-E7EE65DDB175}"/>
              </a:ext>
            </a:extLst>
          </p:cNvPr>
          <p:cNvSpPr txBox="1"/>
          <p:nvPr/>
        </p:nvSpPr>
        <p:spPr>
          <a:xfrm>
            <a:off x="2618452" y="3466226"/>
            <a:ext cx="685860" cy="230832"/>
          </a:xfrm>
          <a:prstGeom prst="rect">
            <a:avLst/>
          </a:prstGeom>
          <a:noFill/>
        </p:spPr>
        <p:txBody>
          <a:bodyPr wrap="square" rtlCol="0">
            <a:spAutoFit/>
          </a:bodyPr>
          <a:lstStyle/>
          <a:p>
            <a:pPr algn="ctr"/>
            <a:r>
              <a:rPr lang="en-GB" sz="900" i="0" dirty="0">
                <a:solidFill>
                  <a:schemeClr val="accent1"/>
                </a:solidFill>
              </a:rPr>
              <a:t>6.12</a:t>
            </a:r>
          </a:p>
        </p:txBody>
      </p:sp>
      <p:grpSp>
        <p:nvGrpSpPr>
          <p:cNvPr id="59" name="Group 58">
            <a:extLst>
              <a:ext uri="{FF2B5EF4-FFF2-40B4-BE49-F238E27FC236}">
                <a16:creationId xmlns:a16="http://schemas.microsoft.com/office/drawing/2014/main" id="{A69E78EF-3330-48CE-9A83-31A87304163F}"/>
              </a:ext>
            </a:extLst>
          </p:cNvPr>
          <p:cNvGrpSpPr/>
          <p:nvPr/>
        </p:nvGrpSpPr>
        <p:grpSpPr>
          <a:xfrm>
            <a:off x="1944858" y="1319078"/>
            <a:ext cx="892941" cy="2034242"/>
            <a:chOff x="4276383" y="1241383"/>
            <a:chExt cx="1120457" cy="2709471"/>
          </a:xfrm>
        </p:grpSpPr>
        <p:cxnSp>
          <p:nvCxnSpPr>
            <p:cNvPr id="18" name="Straight Connector 17">
              <a:extLst>
                <a:ext uri="{FF2B5EF4-FFF2-40B4-BE49-F238E27FC236}">
                  <a16:creationId xmlns:a16="http://schemas.microsoft.com/office/drawing/2014/main" id="{3F062B73-FF2E-45BE-B6D1-13D634728347}"/>
                </a:ext>
              </a:extLst>
            </p:cNvPr>
            <p:cNvCxnSpPr/>
            <p:nvPr/>
          </p:nvCxnSpPr>
          <p:spPr bwMode="auto">
            <a:xfrm>
              <a:off x="4276383" y="1241383"/>
              <a:ext cx="0" cy="2709471"/>
            </a:xfrm>
            <a:prstGeom prst="line">
              <a:avLst/>
            </a:prstGeom>
            <a:solidFill>
              <a:schemeClr val="accent1"/>
            </a:solidFill>
            <a:ln w="9525" cap="flat" cmpd="sng" algn="ctr">
              <a:solidFill>
                <a:schemeClr val="tx2"/>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2EEDF943-EA1C-4B4D-ACF5-2C33F78C15CD}"/>
                </a:ext>
              </a:extLst>
            </p:cNvPr>
            <p:cNvCxnSpPr/>
            <p:nvPr/>
          </p:nvCxnSpPr>
          <p:spPr bwMode="auto">
            <a:xfrm>
              <a:off x="5396840" y="1241383"/>
              <a:ext cx="0" cy="2709471"/>
            </a:xfrm>
            <a:prstGeom prst="line">
              <a:avLst/>
            </a:prstGeom>
            <a:solidFill>
              <a:schemeClr val="accent1"/>
            </a:solidFill>
            <a:ln w="9525" cap="flat" cmpd="sng" algn="ctr">
              <a:solidFill>
                <a:schemeClr val="accent1">
                  <a:lumMod val="60000"/>
                  <a:lumOff val="4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3" name="Straight Connector 32">
            <a:extLst>
              <a:ext uri="{FF2B5EF4-FFF2-40B4-BE49-F238E27FC236}">
                <a16:creationId xmlns:a16="http://schemas.microsoft.com/office/drawing/2014/main" id="{53170087-10DF-4F88-AF78-5CEA4E621E22}"/>
              </a:ext>
            </a:extLst>
          </p:cNvPr>
          <p:cNvCxnSpPr/>
          <p:nvPr/>
        </p:nvCxnSpPr>
        <p:spPr bwMode="auto">
          <a:xfrm>
            <a:off x="4003112"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016AAFF2-E55F-4305-9F41-9F6B7D5D8F30}"/>
              </a:ext>
            </a:extLst>
          </p:cNvPr>
          <p:cNvCxnSpPr/>
          <p:nvPr/>
        </p:nvCxnSpPr>
        <p:spPr bwMode="auto">
          <a:xfrm>
            <a:off x="2837799"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773B1B1B-2100-4888-A1D2-EDAFB7E4CEA2}"/>
              </a:ext>
            </a:extLst>
          </p:cNvPr>
          <p:cNvCxnSpPr/>
          <p:nvPr/>
        </p:nvCxnSpPr>
        <p:spPr bwMode="auto">
          <a:xfrm>
            <a:off x="2871089"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DDF169BD-D643-4DC0-9CCE-FAD239A63F89}"/>
              </a:ext>
            </a:extLst>
          </p:cNvPr>
          <p:cNvCxnSpPr/>
          <p:nvPr/>
        </p:nvCxnSpPr>
        <p:spPr bwMode="auto">
          <a:xfrm>
            <a:off x="2220644"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210A54B2-76A0-41E5-A978-5804C3E26131}"/>
              </a:ext>
            </a:extLst>
          </p:cNvPr>
          <p:cNvCxnSpPr/>
          <p:nvPr/>
        </p:nvCxnSpPr>
        <p:spPr bwMode="auto">
          <a:xfrm>
            <a:off x="1944858"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4637712E-905F-4164-822B-42A50FCC0426}"/>
              </a:ext>
            </a:extLst>
          </p:cNvPr>
          <p:cNvCxnSpPr/>
          <p:nvPr/>
        </p:nvCxnSpPr>
        <p:spPr bwMode="auto">
          <a:xfrm>
            <a:off x="657561" y="3353320"/>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8875B457-6D62-458E-9A72-C446C6BDCA2A}"/>
              </a:ext>
            </a:extLst>
          </p:cNvPr>
          <p:cNvSpPr txBox="1"/>
          <p:nvPr/>
        </p:nvSpPr>
        <p:spPr>
          <a:xfrm>
            <a:off x="2834321" y="1715219"/>
            <a:ext cx="1497683" cy="461665"/>
          </a:xfrm>
          <a:prstGeom prst="rect">
            <a:avLst/>
          </a:prstGeom>
          <a:noFill/>
        </p:spPr>
        <p:txBody>
          <a:bodyPr wrap="square" rtlCol="0">
            <a:spAutoFit/>
          </a:bodyPr>
          <a:lstStyle/>
          <a:p>
            <a:r>
              <a:rPr lang="en-GB" sz="1200" b="0" i="0" dirty="0">
                <a:solidFill>
                  <a:schemeClr val="tx2"/>
                </a:solidFill>
              </a:rPr>
              <a:t>Noninferiority </a:t>
            </a:r>
            <a:br>
              <a:rPr lang="en-GB" sz="1200" b="0" i="0" dirty="0">
                <a:solidFill>
                  <a:schemeClr val="tx2"/>
                </a:solidFill>
              </a:rPr>
            </a:br>
            <a:r>
              <a:rPr lang="en-GB" sz="1200" b="0" i="0" dirty="0">
                <a:solidFill>
                  <a:schemeClr val="tx2"/>
                </a:solidFill>
              </a:rPr>
              <a:t>margin</a:t>
            </a:r>
          </a:p>
        </p:txBody>
      </p:sp>
      <p:grpSp>
        <p:nvGrpSpPr>
          <p:cNvPr id="62" name="Group 61">
            <a:extLst>
              <a:ext uri="{FF2B5EF4-FFF2-40B4-BE49-F238E27FC236}">
                <a16:creationId xmlns:a16="http://schemas.microsoft.com/office/drawing/2014/main" id="{9613BBF4-E0F6-47A2-982E-772699144A92}"/>
              </a:ext>
            </a:extLst>
          </p:cNvPr>
          <p:cNvGrpSpPr/>
          <p:nvPr/>
        </p:nvGrpSpPr>
        <p:grpSpPr>
          <a:xfrm>
            <a:off x="2261265" y="2391481"/>
            <a:ext cx="610927" cy="42444"/>
            <a:chOff x="4673409" y="2743944"/>
            <a:chExt cx="766588" cy="53259"/>
          </a:xfrm>
        </p:grpSpPr>
        <p:cxnSp>
          <p:nvCxnSpPr>
            <p:cNvPr id="43" name="Straight Connector 42">
              <a:extLst>
                <a:ext uri="{FF2B5EF4-FFF2-40B4-BE49-F238E27FC236}">
                  <a16:creationId xmlns:a16="http://schemas.microsoft.com/office/drawing/2014/main" id="{4AE2CCA8-B22F-4C07-998D-107637B924C8}"/>
                </a:ext>
              </a:extLst>
            </p:cNvPr>
            <p:cNvCxnSpPr/>
            <p:nvPr/>
          </p:nvCxnSpPr>
          <p:spPr bwMode="auto">
            <a:xfrm>
              <a:off x="4673409" y="2770573"/>
              <a:ext cx="763374" cy="1"/>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F9E2773A-FB2A-4187-B94D-09C4A3ADBD1A}"/>
                </a:ext>
              </a:extLst>
            </p:cNvPr>
            <p:cNvCxnSpPr/>
            <p:nvPr/>
          </p:nvCxnSpPr>
          <p:spPr bwMode="auto">
            <a:xfrm>
              <a:off x="5439997" y="2743944"/>
              <a:ext cx="0" cy="53259"/>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 name="Group 6">
            <a:extLst>
              <a:ext uri="{FF2B5EF4-FFF2-40B4-BE49-F238E27FC236}">
                <a16:creationId xmlns:a16="http://schemas.microsoft.com/office/drawing/2014/main" id="{83E333B6-0497-4AE5-97C8-1B5DA281AA21}"/>
              </a:ext>
            </a:extLst>
          </p:cNvPr>
          <p:cNvGrpSpPr/>
          <p:nvPr/>
        </p:nvGrpSpPr>
        <p:grpSpPr>
          <a:xfrm>
            <a:off x="307824" y="3681507"/>
            <a:ext cx="3812134" cy="484287"/>
            <a:chOff x="2700115" y="4146145"/>
            <a:chExt cx="4783442" cy="607681"/>
          </a:xfrm>
        </p:grpSpPr>
        <p:sp>
          <p:nvSpPr>
            <p:cNvPr id="118" name="TextBox 117">
              <a:extLst>
                <a:ext uri="{FF2B5EF4-FFF2-40B4-BE49-F238E27FC236}">
                  <a16:creationId xmlns:a16="http://schemas.microsoft.com/office/drawing/2014/main" id="{A37B38CC-13A9-48A0-A78D-E36C6C755CDE}"/>
                </a:ext>
              </a:extLst>
            </p:cNvPr>
            <p:cNvSpPr txBox="1"/>
            <p:nvPr/>
          </p:nvSpPr>
          <p:spPr>
            <a:xfrm>
              <a:off x="2700115" y="4146145"/>
              <a:ext cx="4783442" cy="347577"/>
            </a:xfrm>
            <a:prstGeom prst="rect">
              <a:avLst/>
            </a:prstGeom>
            <a:noFill/>
          </p:spPr>
          <p:txBody>
            <a:bodyPr wrap="square" rtlCol="0">
              <a:spAutoFit/>
            </a:bodyPr>
            <a:lstStyle/>
            <a:p>
              <a:pPr algn="ctr"/>
              <a:r>
                <a:rPr lang="en-GB" sz="1200" b="0" i="0" dirty="0">
                  <a:solidFill>
                    <a:schemeClr val="tx2"/>
                  </a:solidFill>
                </a:rPr>
                <a:t>Favours ACURATE 	</a:t>
              </a:r>
              <a:r>
                <a:rPr lang="zh-TW" altLang="en-US" sz="1200" b="0" i="0" dirty="0">
                  <a:solidFill>
                    <a:schemeClr val="tx2"/>
                  </a:solidFill>
                </a:rPr>
                <a:t>   </a:t>
              </a:r>
              <a:r>
                <a:rPr lang="en-GB" sz="1200" b="0" i="0" dirty="0">
                  <a:solidFill>
                    <a:schemeClr val="tx2"/>
                  </a:solidFill>
                </a:rPr>
                <a:t> Favours CoreValve</a:t>
              </a:r>
            </a:p>
          </p:txBody>
        </p:sp>
        <p:sp>
          <p:nvSpPr>
            <p:cNvPr id="119" name="TextBox 118">
              <a:extLst>
                <a:ext uri="{FF2B5EF4-FFF2-40B4-BE49-F238E27FC236}">
                  <a16:creationId xmlns:a16="http://schemas.microsoft.com/office/drawing/2014/main" id="{B238F94C-7369-406F-9A93-94E993E4CC9E}"/>
                </a:ext>
              </a:extLst>
            </p:cNvPr>
            <p:cNvSpPr txBox="1"/>
            <p:nvPr/>
          </p:nvSpPr>
          <p:spPr>
            <a:xfrm>
              <a:off x="3149438" y="4444869"/>
              <a:ext cx="3888851" cy="308957"/>
            </a:xfrm>
            <a:prstGeom prst="rect">
              <a:avLst/>
            </a:prstGeom>
            <a:noFill/>
          </p:spPr>
          <p:txBody>
            <a:bodyPr wrap="square" rtlCol="0">
              <a:spAutoFit/>
            </a:bodyPr>
            <a:lstStyle/>
            <a:p>
              <a:pPr algn="ctr"/>
              <a:r>
                <a:rPr lang="en-GB" sz="1000" b="0" i="0">
                  <a:solidFill>
                    <a:schemeClr val="tx2"/>
                  </a:solidFill>
                </a:rPr>
                <a:t>Absolute risk difference for primary endpoint (%)</a:t>
              </a:r>
            </a:p>
          </p:txBody>
        </p:sp>
        <p:cxnSp>
          <p:nvCxnSpPr>
            <p:cNvPr id="5" name="Straight Arrow Connector 4">
              <a:extLst>
                <a:ext uri="{FF2B5EF4-FFF2-40B4-BE49-F238E27FC236}">
                  <a16:creationId xmlns:a16="http://schemas.microsoft.com/office/drawing/2014/main" id="{55DA592E-966B-496F-BFCC-28939020492D}"/>
                </a:ext>
              </a:extLst>
            </p:cNvPr>
            <p:cNvCxnSpPr/>
            <p:nvPr/>
          </p:nvCxnSpPr>
          <p:spPr bwMode="auto">
            <a:xfrm>
              <a:off x="4814496" y="4305124"/>
              <a:ext cx="535171" cy="0"/>
            </a:xfrm>
            <a:prstGeom prst="straightConnector1">
              <a:avLst/>
            </a:prstGeom>
            <a:solidFill>
              <a:schemeClr val="accent1"/>
            </a:solidFill>
            <a:ln w="9525" cap="flat" cmpd="sng" algn="ctr">
              <a:solidFill>
                <a:schemeClr val="tx2"/>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2" name="Rectangle 41">
            <a:extLst>
              <a:ext uri="{FF2B5EF4-FFF2-40B4-BE49-F238E27FC236}">
                <a16:creationId xmlns:a16="http://schemas.microsoft.com/office/drawing/2014/main" id="{6DF5CFE2-187E-4FA7-BE0C-0D0F0B31EF2B}"/>
              </a:ext>
            </a:extLst>
          </p:cNvPr>
          <p:cNvSpPr/>
          <p:nvPr/>
        </p:nvSpPr>
        <p:spPr bwMode="auto">
          <a:xfrm>
            <a:off x="556805" y="936358"/>
            <a:ext cx="1663200" cy="273532"/>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000" i="0" dirty="0">
                <a:solidFill>
                  <a:schemeClr val="tx1"/>
                </a:solidFill>
                <a:ea typeface="ヒラギノ角ゴ Pro W3" pitchFamily="-111" charset="-128"/>
              </a:rPr>
              <a:t>ACURATE neo: 15.8%</a:t>
            </a:r>
          </a:p>
        </p:txBody>
      </p:sp>
      <p:sp>
        <p:nvSpPr>
          <p:cNvPr id="44" name="Rectangle 43">
            <a:extLst>
              <a:ext uri="{FF2B5EF4-FFF2-40B4-BE49-F238E27FC236}">
                <a16:creationId xmlns:a16="http://schemas.microsoft.com/office/drawing/2014/main" id="{0005E7C5-10A3-4FC1-BC41-97E34B79C41D}"/>
              </a:ext>
            </a:extLst>
          </p:cNvPr>
          <p:cNvSpPr/>
          <p:nvPr/>
        </p:nvSpPr>
        <p:spPr bwMode="auto">
          <a:xfrm>
            <a:off x="2230071" y="936358"/>
            <a:ext cx="1663199" cy="273532"/>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000" i="0" dirty="0">
                <a:solidFill>
                  <a:schemeClr val="tx1"/>
                </a:solidFill>
                <a:ea typeface="ヒラギノ角ゴ Pro W3" pitchFamily="-111" charset="-128"/>
              </a:rPr>
              <a:t>CoreValve Evolut: 13.9%</a:t>
            </a:r>
            <a:endParaRPr kumimoji="0" lang="en-US" sz="1000" b="1" i="0" u="none" strike="noStrike" cap="none" normalizeH="0" baseline="0" dirty="0">
              <a:ln>
                <a:noFill/>
              </a:ln>
              <a:solidFill>
                <a:schemeClr val="tx1"/>
              </a:solidFill>
              <a:ea typeface="ヒラギノ角ゴ Pro W3" pitchFamily="-111" charset="-128"/>
            </a:endParaRPr>
          </a:p>
        </p:txBody>
      </p:sp>
      <p:sp>
        <p:nvSpPr>
          <p:cNvPr id="68" name="Oval 67">
            <a:extLst>
              <a:ext uri="{FF2B5EF4-FFF2-40B4-BE49-F238E27FC236}">
                <a16:creationId xmlns:a16="http://schemas.microsoft.com/office/drawing/2014/main" id="{91191468-BC21-47B0-80D9-05ADB271DAA1}"/>
              </a:ext>
            </a:extLst>
          </p:cNvPr>
          <p:cNvSpPr/>
          <p:nvPr/>
        </p:nvSpPr>
        <p:spPr bwMode="auto">
          <a:xfrm>
            <a:off x="6607637" y="2398760"/>
            <a:ext cx="69549" cy="69549"/>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66" name="Straight Connector 65">
            <a:extLst>
              <a:ext uri="{FF2B5EF4-FFF2-40B4-BE49-F238E27FC236}">
                <a16:creationId xmlns:a16="http://schemas.microsoft.com/office/drawing/2014/main" id="{936A4DFA-BD00-4D90-A47F-0EDA44E2E1EE}"/>
              </a:ext>
            </a:extLst>
          </p:cNvPr>
          <p:cNvCxnSpPr/>
          <p:nvPr/>
        </p:nvCxnSpPr>
        <p:spPr bwMode="auto">
          <a:xfrm>
            <a:off x="5174734"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2B42C003-D727-4673-9B53-2563082FAED5}"/>
              </a:ext>
            </a:extLst>
          </p:cNvPr>
          <p:cNvSpPr txBox="1"/>
          <p:nvPr/>
        </p:nvSpPr>
        <p:spPr>
          <a:xfrm>
            <a:off x="6336245" y="3367940"/>
            <a:ext cx="685860" cy="230832"/>
          </a:xfrm>
          <a:prstGeom prst="rect">
            <a:avLst/>
          </a:prstGeom>
          <a:noFill/>
        </p:spPr>
        <p:txBody>
          <a:bodyPr wrap="square" rtlCol="0">
            <a:spAutoFit/>
          </a:bodyPr>
          <a:lstStyle/>
          <a:p>
            <a:pPr algn="ctr"/>
            <a:r>
              <a:rPr lang="en-GB" sz="900" i="0" dirty="0">
                <a:solidFill>
                  <a:schemeClr val="accent1"/>
                </a:solidFill>
              </a:rPr>
              <a:t>1.03</a:t>
            </a:r>
          </a:p>
        </p:txBody>
      </p:sp>
      <p:sp>
        <p:nvSpPr>
          <p:cNvPr id="48" name="TextBox 47">
            <a:extLst>
              <a:ext uri="{FF2B5EF4-FFF2-40B4-BE49-F238E27FC236}">
                <a16:creationId xmlns:a16="http://schemas.microsoft.com/office/drawing/2014/main" id="{FC19C19E-AB7E-4E0F-B4B7-72EC9A99DCB2}"/>
              </a:ext>
            </a:extLst>
          </p:cNvPr>
          <p:cNvSpPr txBox="1"/>
          <p:nvPr/>
        </p:nvSpPr>
        <p:spPr>
          <a:xfrm>
            <a:off x="6941011" y="3367940"/>
            <a:ext cx="685860" cy="230832"/>
          </a:xfrm>
          <a:prstGeom prst="rect">
            <a:avLst/>
          </a:prstGeom>
          <a:noFill/>
        </p:spPr>
        <p:txBody>
          <a:bodyPr wrap="square" rtlCol="0">
            <a:spAutoFit/>
          </a:bodyPr>
          <a:lstStyle/>
          <a:p>
            <a:pPr algn="ctr"/>
            <a:r>
              <a:rPr lang="en-GB" sz="900" i="0" dirty="0">
                <a:solidFill>
                  <a:schemeClr val="accent1"/>
                </a:solidFill>
              </a:rPr>
              <a:t>5.42</a:t>
            </a:r>
          </a:p>
        </p:txBody>
      </p:sp>
      <p:sp>
        <p:nvSpPr>
          <p:cNvPr id="49" name="Freeform 10">
            <a:extLst>
              <a:ext uri="{FF2B5EF4-FFF2-40B4-BE49-F238E27FC236}">
                <a16:creationId xmlns:a16="http://schemas.microsoft.com/office/drawing/2014/main" id="{90F594C8-709A-4CAC-9DED-7FB7C6498669}"/>
              </a:ext>
            </a:extLst>
          </p:cNvPr>
          <p:cNvSpPr>
            <a:spLocks/>
          </p:cNvSpPr>
          <p:nvPr/>
        </p:nvSpPr>
        <p:spPr bwMode="auto">
          <a:xfrm>
            <a:off x="7354971" y="2825435"/>
            <a:ext cx="903842" cy="542505"/>
          </a:xfrm>
          <a:custGeom>
            <a:avLst/>
            <a:gdLst>
              <a:gd name="T0" fmla="*/ 35 w 290"/>
              <a:gd name="T1" fmla="*/ 89 h 243"/>
              <a:gd name="T2" fmla="*/ 0 w 290"/>
              <a:gd name="T3" fmla="*/ 0 h 243"/>
              <a:gd name="T4" fmla="*/ 0 w 290"/>
              <a:gd name="T5" fmla="*/ 243 h 243"/>
              <a:gd name="T6" fmla="*/ 290 w 290"/>
              <a:gd name="T7" fmla="*/ 243 h 243"/>
              <a:gd name="T8" fmla="*/ 136 w 290"/>
              <a:gd name="T9" fmla="*/ 219 h 243"/>
              <a:gd name="T10" fmla="*/ 35 w 290"/>
              <a:gd name="T11" fmla="*/ 89 h 243"/>
            </a:gdLst>
            <a:ahLst/>
            <a:cxnLst>
              <a:cxn ang="0">
                <a:pos x="T0" y="T1"/>
              </a:cxn>
              <a:cxn ang="0">
                <a:pos x="T2" y="T3"/>
              </a:cxn>
              <a:cxn ang="0">
                <a:pos x="T4" y="T5"/>
              </a:cxn>
              <a:cxn ang="0">
                <a:pos x="T6" y="T7"/>
              </a:cxn>
              <a:cxn ang="0">
                <a:pos x="T8" y="T9"/>
              </a:cxn>
              <a:cxn ang="0">
                <a:pos x="T10" y="T11"/>
              </a:cxn>
            </a:cxnLst>
            <a:rect l="0" t="0" r="r" b="b"/>
            <a:pathLst>
              <a:path w="290" h="243">
                <a:moveTo>
                  <a:pt x="35" y="89"/>
                </a:moveTo>
                <a:cubicBezTo>
                  <a:pt x="25" y="71"/>
                  <a:pt x="13" y="40"/>
                  <a:pt x="0" y="0"/>
                </a:cubicBezTo>
                <a:cubicBezTo>
                  <a:pt x="0" y="243"/>
                  <a:pt x="0" y="243"/>
                  <a:pt x="0" y="243"/>
                </a:cubicBezTo>
                <a:cubicBezTo>
                  <a:pt x="290" y="243"/>
                  <a:pt x="290" y="243"/>
                  <a:pt x="290" y="243"/>
                </a:cubicBezTo>
                <a:cubicBezTo>
                  <a:pt x="228" y="240"/>
                  <a:pt x="161" y="234"/>
                  <a:pt x="136" y="219"/>
                </a:cubicBezTo>
                <a:cubicBezTo>
                  <a:pt x="84" y="189"/>
                  <a:pt x="86" y="178"/>
                  <a:pt x="35" y="89"/>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6">
            <a:extLst>
              <a:ext uri="{FF2B5EF4-FFF2-40B4-BE49-F238E27FC236}">
                <a16:creationId xmlns:a16="http://schemas.microsoft.com/office/drawing/2014/main" id="{0D0BD12A-981F-4FD0-9D3D-51F37732812B}"/>
              </a:ext>
            </a:extLst>
          </p:cNvPr>
          <p:cNvSpPr>
            <a:spLocks/>
          </p:cNvSpPr>
          <p:nvPr/>
        </p:nvSpPr>
        <p:spPr bwMode="auto">
          <a:xfrm>
            <a:off x="5167023" y="1312075"/>
            <a:ext cx="3356438" cy="2054599"/>
          </a:xfrm>
          <a:custGeom>
            <a:avLst/>
            <a:gdLst>
              <a:gd name="T0" fmla="*/ 0 w 6263"/>
              <a:gd name="T1" fmla="*/ 5040 h 5089"/>
              <a:gd name="T2" fmla="*/ 718 w 6263"/>
              <a:gd name="T3" fmla="*/ 5040 h 5089"/>
              <a:gd name="T4" fmla="*/ 1572 w 6263"/>
              <a:gd name="T5" fmla="*/ 4310 h 5089"/>
              <a:gd name="T6" fmla="*/ 2550 w 6263"/>
              <a:gd name="T7" fmla="*/ 746 h 5089"/>
              <a:gd name="T8" fmla="*/ 2921 w 6263"/>
              <a:gd name="T9" fmla="*/ 7 h 5089"/>
              <a:gd name="T10" fmla="*/ 3342 w 6263"/>
              <a:gd name="T11" fmla="*/ 733 h 5089"/>
              <a:gd name="T12" fmla="*/ 4295 w 6263"/>
              <a:gd name="T13" fmla="*/ 4244 h 5089"/>
              <a:gd name="T14" fmla="*/ 4827 w 6263"/>
              <a:gd name="T15" fmla="*/ 4931 h 5089"/>
              <a:gd name="T16" fmla="*/ 6263 w 6263"/>
              <a:gd name="T17" fmla="*/ 5063 h 5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63" h="5089">
                <a:moveTo>
                  <a:pt x="0" y="5040"/>
                </a:moveTo>
                <a:cubicBezTo>
                  <a:pt x="0" y="5040"/>
                  <a:pt x="297" y="5040"/>
                  <a:pt x="718" y="5040"/>
                </a:cubicBezTo>
                <a:cubicBezTo>
                  <a:pt x="1139" y="5040"/>
                  <a:pt x="1430" y="4653"/>
                  <a:pt x="1572" y="4310"/>
                </a:cubicBezTo>
                <a:cubicBezTo>
                  <a:pt x="1714" y="3967"/>
                  <a:pt x="2457" y="1142"/>
                  <a:pt x="2550" y="746"/>
                </a:cubicBezTo>
                <a:cubicBezTo>
                  <a:pt x="2643" y="350"/>
                  <a:pt x="2735" y="13"/>
                  <a:pt x="2921" y="7"/>
                </a:cubicBezTo>
                <a:cubicBezTo>
                  <a:pt x="3107" y="0"/>
                  <a:pt x="3206" y="244"/>
                  <a:pt x="3342" y="733"/>
                </a:cubicBezTo>
                <a:cubicBezTo>
                  <a:pt x="3478" y="1221"/>
                  <a:pt x="4023" y="3775"/>
                  <a:pt x="4295" y="4244"/>
                </a:cubicBezTo>
                <a:cubicBezTo>
                  <a:pt x="4567" y="4713"/>
                  <a:pt x="4555" y="4772"/>
                  <a:pt x="4827" y="4931"/>
                </a:cubicBezTo>
                <a:cubicBezTo>
                  <a:pt x="5099" y="5089"/>
                  <a:pt x="6263" y="5063"/>
                  <a:pt x="6263" y="5063"/>
                </a:cubicBezTo>
              </a:path>
            </a:pathLst>
          </a:cu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cxnSp>
        <p:nvCxnSpPr>
          <p:cNvPr id="51" name="Straight Connector 50">
            <a:extLst>
              <a:ext uri="{FF2B5EF4-FFF2-40B4-BE49-F238E27FC236}">
                <a16:creationId xmlns:a16="http://schemas.microsoft.com/office/drawing/2014/main" id="{077260AB-5CE4-4045-A62F-80585696C09F}"/>
              </a:ext>
            </a:extLst>
          </p:cNvPr>
          <p:cNvCxnSpPr/>
          <p:nvPr/>
        </p:nvCxnSpPr>
        <p:spPr bwMode="auto">
          <a:xfrm>
            <a:off x="5175593" y="3370424"/>
            <a:ext cx="3344693" cy="0"/>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TextBox 51">
            <a:extLst>
              <a:ext uri="{FF2B5EF4-FFF2-40B4-BE49-F238E27FC236}">
                <a16:creationId xmlns:a16="http://schemas.microsoft.com/office/drawing/2014/main" id="{26587418-A26D-4EA4-8832-C9D62AFD279E}"/>
              </a:ext>
            </a:extLst>
          </p:cNvPr>
          <p:cNvSpPr txBox="1"/>
          <p:nvPr/>
        </p:nvSpPr>
        <p:spPr>
          <a:xfrm>
            <a:off x="4886707" y="3367940"/>
            <a:ext cx="685860" cy="183960"/>
          </a:xfrm>
          <a:prstGeom prst="rect">
            <a:avLst/>
          </a:prstGeom>
          <a:noFill/>
        </p:spPr>
        <p:txBody>
          <a:bodyPr wrap="square" rtlCol="0">
            <a:spAutoFit/>
          </a:bodyPr>
          <a:lstStyle/>
          <a:p>
            <a:pPr algn="ctr"/>
            <a:r>
              <a:rPr lang="en-GB" sz="900" b="0" i="0" dirty="0">
                <a:solidFill>
                  <a:schemeClr val="tx2"/>
                </a:solidFill>
              </a:rPr>
              <a:t>-10.00</a:t>
            </a:r>
          </a:p>
        </p:txBody>
      </p:sp>
      <p:sp>
        <p:nvSpPr>
          <p:cNvPr id="53" name="TextBox 52">
            <a:extLst>
              <a:ext uri="{FF2B5EF4-FFF2-40B4-BE49-F238E27FC236}">
                <a16:creationId xmlns:a16="http://schemas.microsoft.com/office/drawing/2014/main" id="{64DA42A2-EF1B-486B-8E8D-020D412074A3}"/>
              </a:ext>
            </a:extLst>
          </p:cNvPr>
          <p:cNvSpPr txBox="1"/>
          <p:nvPr/>
        </p:nvSpPr>
        <p:spPr>
          <a:xfrm>
            <a:off x="8093072" y="3367940"/>
            <a:ext cx="685860" cy="196224"/>
          </a:xfrm>
          <a:prstGeom prst="rect">
            <a:avLst/>
          </a:prstGeom>
          <a:noFill/>
        </p:spPr>
        <p:txBody>
          <a:bodyPr wrap="square" rtlCol="0">
            <a:spAutoFit/>
          </a:bodyPr>
          <a:lstStyle/>
          <a:p>
            <a:pPr algn="ctr"/>
            <a:r>
              <a:rPr lang="en-GB" sz="1000" b="0" i="0">
                <a:solidFill>
                  <a:schemeClr val="tx2"/>
                </a:solidFill>
              </a:rPr>
              <a:t>15.00</a:t>
            </a:r>
          </a:p>
        </p:txBody>
      </p:sp>
      <p:sp>
        <p:nvSpPr>
          <p:cNvPr id="54" name="TextBox 53">
            <a:extLst>
              <a:ext uri="{FF2B5EF4-FFF2-40B4-BE49-F238E27FC236}">
                <a16:creationId xmlns:a16="http://schemas.microsoft.com/office/drawing/2014/main" id="{60B3E0CE-0F6C-47F5-A0F4-89F894A02869}"/>
              </a:ext>
            </a:extLst>
          </p:cNvPr>
          <p:cNvSpPr txBox="1"/>
          <p:nvPr/>
        </p:nvSpPr>
        <p:spPr>
          <a:xfrm>
            <a:off x="6057302" y="3367940"/>
            <a:ext cx="685860" cy="183960"/>
          </a:xfrm>
          <a:prstGeom prst="rect">
            <a:avLst/>
          </a:prstGeom>
          <a:noFill/>
        </p:spPr>
        <p:txBody>
          <a:bodyPr wrap="square" rtlCol="0">
            <a:spAutoFit/>
          </a:bodyPr>
          <a:lstStyle/>
          <a:p>
            <a:pPr algn="ctr"/>
            <a:r>
              <a:rPr lang="en-GB" sz="900" b="0" i="0" dirty="0">
                <a:solidFill>
                  <a:schemeClr val="tx2"/>
                </a:solidFill>
              </a:rPr>
              <a:t>0.00</a:t>
            </a:r>
          </a:p>
        </p:txBody>
      </p:sp>
      <p:sp>
        <p:nvSpPr>
          <p:cNvPr id="55" name="TextBox 54">
            <a:extLst>
              <a:ext uri="{FF2B5EF4-FFF2-40B4-BE49-F238E27FC236}">
                <a16:creationId xmlns:a16="http://schemas.microsoft.com/office/drawing/2014/main" id="{8F30D6EC-1AA4-477C-940E-2FD942E75D67}"/>
              </a:ext>
            </a:extLst>
          </p:cNvPr>
          <p:cNvSpPr txBox="1"/>
          <p:nvPr/>
        </p:nvSpPr>
        <p:spPr>
          <a:xfrm>
            <a:off x="7012042" y="3466226"/>
            <a:ext cx="685860" cy="230832"/>
          </a:xfrm>
          <a:prstGeom prst="rect">
            <a:avLst/>
          </a:prstGeom>
          <a:noFill/>
        </p:spPr>
        <p:txBody>
          <a:bodyPr wrap="square" rtlCol="0">
            <a:spAutoFit/>
          </a:bodyPr>
          <a:lstStyle/>
          <a:p>
            <a:pPr algn="ctr"/>
            <a:r>
              <a:rPr lang="en-GB" sz="900" b="0" i="0" dirty="0">
                <a:solidFill>
                  <a:schemeClr val="accent1">
                    <a:lumMod val="60000"/>
                    <a:lumOff val="40000"/>
                  </a:schemeClr>
                </a:solidFill>
              </a:rPr>
              <a:t>6.00</a:t>
            </a:r>
          </a:p>
        </p:txBody>
      </p:sp>
      <p:grpSp>
        <p:nvGrpSpPr>
          <p:cNvPr id="56" name="Group 55">
            <a:extLst>
              <a:ext uri="{FF2B5EF4-FFF2-40B4-BE49-F238E27FC236}">
                <a16:creationId xmlns:a16="http://schemas.microsoft.com/office/drawing/2014/main" id="{34AB259A-E4FB-43CD-B57D-6AE44357212B}"/>
              </a:ext>
            </a:extLst>
          </p:cNvPr>
          <p:cNvGrpSpPr/>
          <p:nvPr/>
        </p:nvGrpSpPr>
        <p:grpSpPr>
          <a:xfrm>
            <a:off x="6462030" y="1332432"/>
            <a:ext cx="892941" cy="2034242"/>
            <a:chOff x="4276383" y="1241383"/>
            <a:chExt cx="1120457" cy="2709471"/>
          </a:xfrm>
        </p:grpSpPr>
        <p:cxnSp>
          <p:nvCxnSpPr>
            <p:cNvPr id="76" name="Straight Connector 75">
              <a:extLst>
                <a:ext uri="{FF2B5EF4-FFF2-40B4-BE49-F238E27FC236}">
                  <a16:creationId xmlns:a16="http://schemas.microsoft.com/office/drawing/2014/main" id="{EC83ADC7-4F5E-4C67-B1FD-EDBC910AA0C9}"/>
                </a:ext>
              </a:extLst>
            </p:cNvPr>
            <p:cNvCxnSpPr/>
            <p:nvPr/>
          </p:nvCxnSpPr>
          <p:spPr bwMode="auto">
            <a:xfrm>
              <a:off x="4276383" y="1241383"/>
              <a:ext cx="0" cy="2709471"/>
            </a:xfrm>
            <a:prstGeom prst="line">
              <a:avLst/>
            </a:prstGeom>
            <a:solidFill>
              <a:schemeClr val="accent1"/>
            </a:solidFill>
            <a:ln w="9525" cap="flat" cmpd="sng" algn="ctr">
              <a:solidFill>
                <a:schemeClr val="tx2"/>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a:extLst>
                <a:ext uri="{FF2B5EF4-FFF2-40B4-BE49-F238E27FC236}">
                  <a16:creationId xmlns:a16="http://schemas.microsoft.com/office/drawing/2014/main" id="{3C6B36B5-4050-44C2-BC42-66AA29706D52}"/>
                </a:ext>
              </a:extLst>
            </p:cNvPr>
            <p:cNvCxnSpPr/>
            <p:nvPr/>
          </p:nvCxnSpPr>
          <p:spPr bwMode="auto">
            <a:xfrm>
              <a:off x="5396840" y="1241383"/>
              <a:ext cx="0" cy="2709471"/>
            </a:xfrm>
            <a:prstGeom prst="line">
              <a:avLst/>
            </a:prstGeom>
            <a:solidFill>
              <a:schemeClr val="accent1"/>
            </a:solidFill>
            <a:ln w="9525" cap="flat" cmpd="sng" algn="ctr">
              <a:solidFill>
                <a:schemeClr val="accent1">
                  <a:lumMod val="60000"/>
                  <a:lumOff val="4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7" name="Straight Connector 56">
            <a:extLst>
              <a:ext uri="{FF2B5EF4-FFF2-40B4-BE49-F238E27FC236}">
                <a16:creationId xmlns:a16="http://schemas.microsoft.com/office/drawing/2014/main" id="{3C99E57F-8CB7-4109-B8B8-28C4E4E61895}"/>
              </a:ext>
            </a:extLst>
          </p:cNvPr>
          <p:cNvCxnSpPr/>
          <p:nvPr/>
        </p:nvCxnSpPr>
        <p:spPr bwMode="auto">
          <a:xfrm>
            <a:off x="8520285"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4C886286-48DB-46B4-9EA9-8E80806B1B4A}"/>
              </a:ext>
            </a:extLst>
          </p:cNvPr>
          <p:cNvCxnSpPr/>
          <p:nvPr/>
        </p:nvCxnSpPr>
        <p:spPr bwMode="auto">
          <a:xfrm>
            <a:off x="7354972"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D1284D26-F1D6-4C0C-923C-7A4DB62E275B}"/>
              </a:ext>
            </a:extLst>
          </p:cNvPr>
          <p:cNvCxnSpPr/>
          <p:nvPr/>
        </p:nvCxnSpPr>
        <p:spPr bwMode="auto">
          <a:xfrm>
            <a:off x="7298199"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09E22C04-3F6D-4AAF-9D41-81CBC47B2EC2}"/>
              </a:ext>
            </a:extLst>
          </p:cNvPr>
          <p:cNvCxnSpPr/>
          <p:nvPr/>
        </p:nvCxnSpPr>
        <p:spPr bwMode="auto">
          <a:xfrm>
            <a:off x="6642816"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1DE23273-E5DA-4CC1-8348-2A07724986FE}"/>
              </a:ext>
            </a:extLst>
          </p:cNvPr>
          <p:cNvCxnSpPr/>
          <p:nvPr/>
        </p:nvCxnSpPr>
        <p:spPr bwMode="auto">
          <a:xfrm>
            <a:off x="6462031" y="3366674"/>
            <a:ext cx="0" cy="42444"/>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Box 66">
            <a:extLst>
              <a:ext uri="{FF2B5EF4-FFF2-40B4-BE49-F238E27FC236}">
                <a16:creationId xmlns:a16="http://schemas.microsoft.com/office/drawing/2014/main" id="{9E172FDB-B37F-4117-BC9F-FC5A60108023}"/>
              </a:ext>
            </a:extLst>
          </p:cNvPr>
          <p:cNvSpPr txBox="1"/>
          <p:nvPr/>
        </p:nvSpPr>
        <p:spPr>
          <a:xfrm>
            <a:off x="7351494" y="1724401"/>
            <a:ext cx="1566172" cy="461665"/>
          </a:xfrm>
          <a:prstGeom prst="rect">
            <a:avLst/>
          </a:prstGeom>
          <a:noFill/>
        </p:spPr>
        <p:txBody>
          <a:bodyPr wrap="square" rtlCol="0">
            <a:spAutoFit/>
          </a:bodyPr>
          <a:lstStyle/>
          <a:p>
            <a:r>
              <a:rPr lang="en-GB" sz="1200" b="0" i="0" dirty="0">
                <a:solidFill>
                  <a:schemeClr val="tx2"/>
                </a:solidFill>
              </a:rPr>
              <a:t>Noninferiority</a:t>
            </a:r>
            <a:br>
              <a:rPr lang="en-GB" sz="1200" b="0" i="0" dirty="0">
                <a:solidFill>
                  <a:schemeClr val="tx2"/>
                </a:solidFill>
              </a:rPr>
            </a:br>
            <a:r>
              <a:rPr lang="en-GB" sz="1200" b="0" i="0" dirty="0">
                <a:solidFill>
                  <a:schemeClr val="tx2"/>
                </a:solidFill>
              </a:rPr>
              <a:t>margin</a:t>
            </a:r>
          </a:p>
        </p:txBody>
      </p:sp>
      <p:grpSp>
        <p:nvGrpSpPr>
          <p:cNvPr id="78" name="Group 77">
            <a:extLst>
              <a:ext uri="{FF2B5EF4-FFF2-40B4-BE49-F238E27FC236}">
                <a16:creationId xmlns:a16="http://schemas.microsoft.com/office/drawing/2014/main" id="{D0E685B7-89B3-4C53-9497-80E8B17D64B0}"/>
              </a:ext>
            </a:extLst>
          </p:cNvPr>
          <p:cNvGrpSpPr/>
          <p:nvPr/>
        </p:nvGrpSpPr>
        <p:grpSpPr>
          <a:xfrm>
            <a:off x="4896910" y="3681507"/>
            <a:ext cx="3812134" cy="484287"/>
            <a:chOff x="2700115" y="4146145"/>
            <a:chExt cx="4783442" cy="607681"/>
          </a:xfrm>
        </p:grpSpPr>
        <p:sp>
          <p:nvSpPr>
            <p:cNvPr id="79" name="TextBox 78">
              <a:extLst>
                <a:ext uri="{FF2B5EF4-FFF2-40B4-BE49-F238E27FC236}">
                  <a16:creationId xmlns:a16="http://schemas.microsoft.com/office/drawing/2014/main" id="{9200B32A-4253-43AD-902C-40FBA7F85E39}"/>
                </a:ext>
              </a:extLst>
            </p:cNvPr>
            <p:cNvSpPr txBox="1"/>
            <p:nvPr/>
          </p:nvSpPr>
          <p:spPr>
            <a:xfrm>
              <a:off x="2700115" y="4146145"/>
              <a:ext cx="4783442" cy="347577"/>
            </a:xfrm>
            <a:prstGeom prst="rect">
              <a:avLst/>
            </a:prstGeom>
            <a:noFill/>
          </p:spPr>
          <p:txBody>
            <a:bodyPr wrap="square" rtlCol="0">
              <a:spAutoFit/>
            </a:bodyPr>
            <a:lstStyle/>
            <a:p>
              <a:pPr algn="ctr"/>
              <a:r>
                <a:rPr lang="en-GB" sz="1200" b="0" i="0" dirty="0">
                  <a:solidFill>
                    <a:schemeClr val="tx2"/>
                  </a:solidFill>
                </a:rPr>
                <a:t>Favours ACURATE 	</a:t>
              </a:r>
              <a:r>
                <a:rPr lang="zh-TW" altLang="en-US" sz="1200" b="0" i="0" dirty="0">
                  <a:solidFill>
                    <a:schemeClr val="tx2"/>
                  </a:solidFill>
                </a:rPr>
                <a:t>   </a:t>
              </a:r>
              <a:r>
                <a:rPr lang="en-GB" sz="1200" b="0" i="0" dirty="0">
                  <a:solidFill>
                    <a:schemeClr val="tx2"/>
                  </a:solidFill>
                </a:rPr>
                <a:t> Favours CoreValve</a:t>
              </a:r>
            </a:p>
          </p:txBody>
        </p:sp>
        <p:sp>
          <p:nvSpPr>
            <p:cNvPr id="80" name="TextBox 79">
              <a:extLst>
                <a:ext uri="{FF2B5EF4-FFF2-40B4-BE49-F238E27FC236}">
                  <a16:creationId xmlns:a16="http://schemas.microsoft.com/office/drawing/2014/main" id="{8B64AD9B-BABD-4F6B-B677-3EC0E0DA262E}"/>
                </a:ext>
              </a:extLst>
            </p:cNvPr>
            <p:cNvSpPr txBox="1"/>
            <p:nvPr/>
          </p:nvSpPr>
          <p:spPr>
            <a:xfrm>
              <a:off x="3149438" y="4444869"/>
              <a:ext cx="3888851" cy="308957"/>
            </a:xfrm>
            <a:prstGeom prst="rect">
              <a:avLst/>
            </a:prstGeom>
            <a:noFill/>
          </p:spPr>
          <p:txBody>
            <a:bodyPr wrap="square" rtlCol="0">
              <a:spAutoFit/>
            </a:bodyPr>
            <a:lstStyle/>
            <a:p>
              <a:pPr algn="ctr"/>
              <a:r>
                <a:rPr lang="en-GB" sz="1000" b="0" i="0">
                  <a:solidFill>
                    <a:schemeClr val="tx2"/>
                  </a:solidFill>
                </a:rPr>
                <a:t>Absolute risk difference for primary endpoint (%)</a:t>
              </a:r>
            </a:p>
          </p:txBody>
        </p:sp>
        <p:cxnSp>
          <p:nvCxnSpPr>
            <p:cNvPr id="81" name="Straight Arrow Connector 80">
              <a:extLst>
                <a:ext uri="{FF2B5EF4-FFF2-40B4-BE49-F238E27FC236}">
                  <a16:creationId xmlns:a16="http://schemas.microsoft.com/office/drawing/2014/main" id="{7E7AD9C6-D9EF-4335-89BB-3A1478E8B99B}"/>
                </a:ext>
              </a:extLst>
            </p:cNvPr>
            <p:cNvCxnSpPr/>
            <p:nvPr/>
          </p:nvCxnSpPr>
          <p:spPr bwMode="auto">
            <a:xfrm>
              <a:off x="4814496" y="4305124"/>
              <a:ext cx="535171" cy="0"/>
            </a:xfrm>
            <a:prstGeom prst="straightConnector1">
              <a:avLst/>
            </a:prstGeom>
            <a:solidFill>
              <a:schemeClr val="accent1"/>
            </a:solidFill>
            <a:ln w="9525" cap="flat" cmpd="sng" algn="ctr">
              <a:solidFill>
                <a:schemeClr val="tx2"/>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2" name="Rectangle 81">
            <a:extLst>
              <a:ext uri="{FF2B5EF4-FFF2-40B4-BE49-F238E27FC236}">
                <a16:creationId xmlns:a16="http://schemas.microsoft.com/office/drawing/2014/main" id="{28A75808-9389-401C-8E77-17E75E977812}"/>
              </a:ext>
            </a:extLst>
          </p:cNvPr>
          <p:cNvSpPr/>
          <p:nvPr/>
        </p:nvSpPr>
        <p:spPr bwMode="auto">
          <a:xfrm>
            <a:off x="1293948" y="4215906"/>
            <a:ext cx="6303803" cy="568897"/>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zh-TW" sz="1100" i="0" dirty="0">
                <a:solidFill>
                  <a:schemeClr val="tx1"/>
                </a:solidFill>
                <a:ea typeface="ヒラギノ角ゴ Pro W3" pitchFamily="-111" charset="-128"/>
              </a:rPr>
              <a:t>B</a:t>
            </a:r>
            <a:r>
              <a:rPr lang="en-US" sz="1100" i="0" dirty="0">
                <a:solidFill>
                  <a:schemeClr val="tx1"/>
                </a:solidFill>
                <a:ea typeface="ヒラギノ角ゴ Pro W3" pitchFamily="-111" charset="-128"/>
              </a:rPr>
              <a:t>ecause the results of the intention-to-treat and per-protocol analyses were inconsistent, noninferiority of the ACURATE neo was not established for the primary endpoint </a:t>
            </a:r>
            <a:endParaRPr kumimoji="0" lang="en-US" sz="1100" b="1" i="0" u="none" strike="noStrike" cap="none" normalizeH="0" baseline="0" dirty="0">
              <a:ln>
                <a:noFill/>
              </a:ln>
              <a:solidFill>
                <a:schemeClr val="tx1"/>
              </a:solidFill>
              <a:ea typeface="ヒラギノ角ゴ Pro W3" pitchFamily="-111" charset="-128"/>
            </a:endParaRPr>
          </a:p>
        </p:txBody>
      </p:sp>
      <p:sp>
        <p:nvSpPr>
          <p:cNvPr id="85" name="Rectangle 84">
            <a:extLst>
              <a:ext uri="{FF2B5EF4-FFF2-40B4-BE49-F238E27FC236}">
                <a16:creationId xmlns:a16="http://schemas.microsoft.com/office/drawing/2014/main" id="{7A453381-6290-4370-BD6D-C9E53324CBAE}"/>
              </a:ext>
            </a:extLst>
          </p:cNvPr>
          <p:cNvSpPr/>
          <p:nvPr/>
        </p:nvSpPr>
        <p:spPr bwMode="auto">
          <a:xfrm>
            <a:off x="5071413" y="936358"/>
            <a:ext cx="1663200" cy="273532"/>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000" i="0" dirty="0">
                <a:solidFill>
                  <a:schemeClr val="tx1"/>
                </a:solidFill>
                <a:ea typeface="ヒラギノ角ゴ Pro W3" pitchFamily="-111" charset="-128"/>
              </a:rPr>
              <a:t>ACURATE neo: 15.3%</a:t>
            </a:r>
          </a:p>
        </p:txBody>
      </p:sp>
      <p:sp>
        <p:nvSpPr>
          <p:cNvPr id="86" name="Rectangle 85">
            <a:extLst>
              <a:ext uri="{FF2B5EF4-FFF2-40B4-BE49-F238E27FC236}">
                <a16:creationId xmlns:a16="http://schemas.microsoft.com/office/drawing/2014/main" id="{2559E89B-3DF7-4C19-AF49-E1096CB15FE6}"/>
              </a:ext>
            </a:extLst>
          </p:cNvPr>
          <p:cNvSpPr/>
          <p:nvPr/>
        </p:nvSpPr>
        <p:spPr bwMode="auto">
          <a:xfrm>
            <a:off x="6754103" y="936358"/>
            <a:ext cx="1663200" cy="273532"/>
          </a:xfrm>
          <a:prstGeom prst="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000" i="0" dirty="0">
                <a:solidFill>
                  <a:schemeClr val="tx1"/>
                </a:solidFill>
                <a:ea typeface="ヒラギノ角ゴ Pro W3" pitchFamily="-111" charset="-128"/>
              </a:rPr>
              <a:t>CoreValve Evolut: 14.3%</a:t>
            </a:r>
            <a:endParaRPr kumimoji="0" lang="en-US" sz="1000" b="1" i="0" u="none" strike="noStrike" cap="none" normalizeH="0" baseline="0" dirty="0">
              <a:ln>
                <a:noFill/>
              </a:ln>
              <a:solidFill>
                <a:schemeClr val="tx1"/>
              </a:solidFill>
              <a:ea typeface="ヒラギノ角ゴ Pro W3" pitchFamily="-111" charset="-128"/>
            </a:endParaRPr>
          </a:p>
        </p:txBody>
      </p:sp>
      <p:grpSp>
        <p:nvGrpSpPr>
          <p:cNvPr id="8" name="Group 7">
            <a:extLst>
              <a:ext uri="{FF2B5EF4-FFF2-40B4-BE49-F238E27FC236}">
                <a16:creationId xmlns:a16="http://schemas.microsoft.com/office/drawing/2014/main" id="{1CAF09A7-857B-4E2D-824C-057BBEB22690}"/>
              </a:ext>
            </a:extLst>
          </p:cNvPr>
          <p:cNvGrpSpPr/>
          <p:nvPr/>
        </p:nvGrpSpPr>
        <p:grpSpPr>
          <a:xfrm>
            <a:off x="6637153" y="2404835"/>
            <a:ext cx="659054" cy="42444"/>
            <a:chOff x="6637153" y="2404835"/>
            <a:chExt cx="659054" cy="42444"/>
          </a:xfrm>
        </p:grpSpPr>
        <p:cxnSp>
          <p:nvCxnSpPr>
            <p:cNvPr id="74" name="Straight Connector 73">
              <a:extLst>
                <a:ext uri="{FF2B5EF4-FFF2-40B4-BE49-F238E27FC236}">
                  <a16:creationId xmlns:a16="http://schemas.microsoft.com/office/drawing/2014/main" id="{BF842DE7-0C74-4CA2-A78C-7145DBFC8FAC}"/>
                </a:ext>
              </a:extLst>
            </p:cNvPr>
            <p:cNvCxnSpPr/>
            <p:nvPr/>
          </p:nvCxnSpPr>
          <p:spPr bwMode="auto">
            <a:xfrm flipV="1">
              <a:off x="6637153" y="2426057"/>
              <a:ext cx="659054" cy="4843"/>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a:extLst>
                <a:ext uri="{FF2B5EF4-FFF2-40B4-BE49-F238E27FC236}">
                  <a16:creationId xmlns:a16="http://schemas.microsoft.com/office/drawing/2014/main" id="{8FF3346A-6FA4-4D66-8A7B-9EC26B1D4574}"/>
                </a:ext>
              </a:extLst>
            </p:cNvPr>
            <p:cNvCxnSpPr/>
            <p:nvPr/>
          </p:nvCxnSpPr>
          <p:spPr bwMode="auto">
            <a:xfrm>
              <a:off x="7293658" y="2404835"/>
              <a:ext cx="0" cy="42444"/>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9" name="Text Placeholder 3">
            <a:extLst>
              <a:ext uri="{FF2B5EF4-FFF2-40B4-BE49-F238E27FC236}">
                <a16:creationId xmlns:a16="http://schemas.microsoft.com/office/drawing/2014/main" id="{0E480029-E8DD-8441-BAFE-00A943BEA56E}"/>
              </a:ext>
            </a:extLst>
          </p:cNvPr>
          <p:cNvSpPr txBox="1">
            <a:spLocks/>
          </p:cNvSpPr>
          <p:nvPr/>
        </p:nvSpPr>
        <p:spPr bwMode="auto">
          <a:xfrm>
            <a:off x="4773638" y="659026"/>
            <a:ext cx="4003113" cy="2592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lnSpc>
                <a:spcPct val="90000"/>
              </a:lnSpc>
              <a:spcBef>
                <a:spcPct val="30000"/>
              </a:spcBef>
              <a:spcAft>
                <a:spcPct val="0"/>
              </a:spcAft>
              <a:buClr>
                <a:schemeClr val="accent2"/>
              </a:buClr>
              <a:buSzPct val="110000"/>
              <a:buNone/>
              <a:defRPr sz="1800" b="1" baseline="0">
                <a:solidFill>
                  <a:schemeClr val="accent2"/>
                </a:solidFill>
                <a:latin typeface="+mn-lt"/>
                <a:ea typeface="+mn-ea"/>
                <a:cs typeface="+mn-cs"/>
              </a:defRPr>
            </a:lvl1pPr>
            <a:lvl2pPr marL="342900" indent="0" algn="l" rtl="0" eaLnBrk="0" fontAlgn="base" hangingPunct="0">
              <a:lnSpc>
                <a:spcPct val="90000"/>
              </a:lnSpc>
              <a:spcBef>
                <a:spcPct val="30000"/>
              </a:spcBef>
              <a:spcAft>
                <a:spcPct val="0"/>
              </a:spcAft>
              <a:buClr>
                <a:schemeClr val="accent2"/>
              </a:buClr>
              <a:buSzPct val="100000"/>
              <a:buFont typeface="Arial" panose="020B0604020202020204" pitchFamily="34" charset="0"/>
              <a:buNone/>
              <a:defRPr sz="1500" b="1" baseline="0">
                <a:solidFill>
                  <a:schemeClr val="tx2"/>
                </a:solidFill>
                <a:latin typeface="+mn-lt"/>
              </a:defRPr>
            </a:lvl2pPr>
            <a:lvl3pPr marL="685800" indent="0" algn="l" rtl="0" eaLnBrk="0" fontAlgn="base" hangingPunct="0">
              <a:lnSpc>
                <a:spcPct val="90000"/>
              </a:lnSpc>
              <a:spcBef>
                <a:spcPct val="30000"/>
              </a:spcBef>
              <a:spcAft>
                <a:spcPct val="0"/>
              </a:spcAft>
              <a:buNone/>
              <a:defRPr sz="1350" b="1" baseline="0">
                <a:solidFill>
                  <a:schemeClr val="tx2"/>
                </a:solidFill>
                <a:latin typeface="+mn-lt"/>
              </a:defRPr>
            </a:lvl3pPr>
            <a:lvl4pPr marL="1028700" indent="0" algn="l" rtl="0" eaLnBrk="0" fontAlgn="base" hangingPunct="0">
              <a:lnSpc>
                <a:spcPct val="90000"/>
              </a:lnSpc>
              <a:spcBef>
                <a:spcPct val="30000"/>
              </a:spcBef>
              <a:spcAft>
                <a:spcPct val="0"/>
              </a:spcAft>
              <a:buNone/>
              <a:defRPr sz="1200" b="1" baseline="0">
                <a:solidFill>
                  <a:schemeClr val="tx2"/>
                </a:solidFill>
                <a:latin typeface="+mj-lt"/>
              </a:defRPr>
            </a:lvl4pPr>
            <a:lvl5pPr marL="1371600" indent="0" algn="l" rtl="0" eaLnBrk="0" fontAlgn="base" hangingPunct="0">
              <a:lnSpc>
                <a:spcPct val="90000"/>
              </a:lnSpc>
              <a:spcBef>
                <a:spcPct val="30000"/>
              </a:spcBef>
              <a:spcAft>
                <a:spcPct val="0"/>
              </a:spcAft>
              <a:buNone/>
              <a:defRPr sz="1200" b="1" baseline="0">
                <a:solidFill>
                  <a:schemeClr val="tx2"/>
                </a:solidFill>
                <a:latin typeface="+mn-lt"/>
              </a:defRPr>
            </a:lvl5pPr>
            <a:lvl6pPr marL="1714500" indent="0" algn="l" rtl="0" fontAlgn="base">
              <a:spcBef>
                <a:spcPct val="30000"/>
              </a:spcBef>
              <a:spcAft>
                <a:spcPct val="0"/>
              </a:spcAft>
              <a:buNone/>
              <a:defRPr sz="1200" b="1">
                <a:solidFill>
                  <a:schemeClr val="tx1"/>
                </a:solidFill>
                <a:latin typeface="+mn-lt"/>
              </a:defRPr>
            </a:lvl6pPr>
            <a:lvl7pPr marL="2057400" indent="0" algn="l" rtl="0" fontAlgn="base">
              <a:spcBef>
                <a:spcPct val="30000"/>
              </a:spcBef>
              <a:spcAft>
                <a:spcPct val="0"/>
              </a:spcAft>
              <a:buNone/>
              <a:defRPr sz="1200" b="1">
                <a:solidFill>
                  <a:schemeClr val="tx1"/>
                </a:solidFill>
                <a:latin typeface="+mn-lt"/>
              </a:defRPr>
            </a:lvl7pPr>
            <a:lvl8pPr marL="2400300" indent="0" algn="l" rtl="0" fontAlgn="base">
              <a:spcBef>
                <a:spcPct val="30000"/>
              </a:spcBef>
              <a:spcAft>
                <a:spcPct val="0"/>
              </a:spcAft>
              <a:buNone/>
              <a:defRPr sz="1200" b="1">
                <a:solidFill>
                  <a:schemeClr val="tx1"/>
                </a:solidFill>
                <a:latin typeface="+mn-lt"/>
              </a:defRPr>
            </a:lvl8pPr>
            <a:lvl9pPr marL="2743200" indent="0" algn="l" rtl="0" fontAlgn="base">
              <a:spcBef>
                <a:spcPct val="30000"/>
              </a:spcBef>
              <a:spcAft>
                <a:spcPct val="0"/>
              </a:spcAft>
              <a:buNone/>
              <a:defRPr sz="1200" b="1">
                <a:solidFill>
                  <a:schemeClr val="tx1"/>
                </a:solidFill>
                <a:latin typeface="+mn-lt"/>
              </a:defRPr>
            </a:lvl9pPr>
          </a:lstStyle>
          <a:p>
            <a:r>
              <a:rPr lang="en-GB" sz="1400" i="0" kern="0" dirty="0"/>
              <a:t>Death or stroke at 1 year </a:t>
            </a:r>
            <a:r>
              <a:rPr lang="en-GB" sz="1400" b="0" i="0" kern="0" dirty="0"/>
              <a:t>(per-protocol)</a:t>
            </a:r>
          </a:p>
        </p:txBody>
      </p:sp>
    </p:spTree>
    <p:extLst>
      <p:ext uri="{BB962C8B-B14F-4D97-AF65-F5344CB8AC3E}">
        <p14:creationId xmlns:p14="http://schemas.microsoft.com/office/powerpoint/2010/main" val="16903209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500"/>
                                        <p:tgtEl>
                                          <p:spTgt spid="10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fade">
                                      <p:cBhvr>
                                        <p:cTn id="18" dur="500"/>
                                        <p:tgtEl>
                                          <p:spTgt spid="62"/>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fade">
                                      <p:cBhvr>
                                        <p:cTn id="27" dur="500"/>
                                        <p:tgtEl>
                                          <p:spTgt spid="68"/>
                                        </p:tgtEl>
                                      </p:cBhvr>
                                    </p:animEffect>
                                  </p:childTnLst>
                                </p:cTn>
                              </p:par>
                              <p:par>
                                <p:cTn id="28" presetID="10" presetClass="entr" presetSubtype="0" fill="hold" nodeType="with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500"/>
                                        <p:tgtEl>
                                          <p:spTgt spid="6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fade">
                                      <p:cBhvr>
                                        <p:cTn id="33" dur="500"/>
                                        <p:tgtEl>
                                          <p:spTgt spid="4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500"/>
                                        <p:tgtEl>
                                          <p:spTgt spid="4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fade">
                                      <p:cBhvr>
                                        <p:cTn id="39" dur="500"/>
                                        <p:tgtEl>
                                          <p:spTgt spid="4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fade">
                                      <p:cBhvr>
                                        <p:cTn id="42" dur="500"/>
                                        <p:tgtEl>
                                          <p:spTgt spid="50"/>
                                        </p:tgtEl>
                                      </p:cBhvr>
                                    </p:animEffect>
                                  </p:childTnLst>
                                </p:cTn>
                              </p:par>
                              <p:par>
                                <p:cTn id="43" presetID="10" presetClass="entr" presetSubtype="0"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500"/>
                                        <p:tgtEl>
                                          <p:spTgt spid="5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fade">
                                      <p:cBhvr>
                                        <p:cTn id="48" dur="500"/>
                                        <p:tgtEl>
                                          <p:spTgt spid="5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fade">
                                      <p:cBhvr>
                                        <p:cTn id="54" dur="500"/>
                                        <p:tgtEl>
                                          <p:spTgt spid="5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fade">
                                      <p:cBhvr>
                                        <p:cTn id="57" dur="500"/>
                                        <p:tgtEl>
                                          <p:spTgt spid="55"/>
                                        </p:tgtEl>
                                      </p:cBhvr>
                                    </p:animEffect>
                                  </p:childTnLst>
                                </p:cTn>
                              </p:par>
                              <p:par>
                                <p:cTn id="58" presetID="10" presetClass="entr" presetSubtype="0" fill="hold" nodeType="with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fade">
                                      <p:cBhvr>
                                        <p:cTn id="60" dur="500"/>
                                        <p:tgtEl>
                                          <p:spTgt spid="56"/>
                                        </p:tgtEl>
                                      </p:cBhvr>
                                    </p:animEffect>
                                  </p:childTnLst>
                                </p:cTn>
                              </p:par>
                              <p:par>
                                <p:cTn id="61" presetID="10" presetClass="entr" presetSubtype="0"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500"/>
                                        <p:tgtEl>
                                          <p:spTgt spid="57"/>
                                        </p:tgtEl>
                                      </p:cBhvr>
                                    </p:animEffect>
                                  </p:childTnLst>
                                </p:cTn>
                              </p:par>
                              <p:par>
                                <p:cTn id="64" presetID="10" presetClass="entr" presetSubtype="0" fill="hold" nodeType="with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fade">
                                      <p:cBhvr>
                                        <p:cTn id="66" dur="500"/>
                                        <p:tgtEl>
                                          <p:spTgt spid="60"/>
                                        </p:tgtEl>
                                      </p:cBhvr>
                                    </p:animEffect>
                                  </p:childTnLst>
                                </p:cTn>
                              </p:par>
                              <p:par>
                                <p:cTn id="67" presetID="10" presetClass="entr" presetSubtype="0" fill="hold" nodeType="withEffect">
                                  <p:stCondLst>
                                    <p:cond delay="0"/>
                                  </p:stCondLst>
                                  <p:childTnLst>
                                    <p:set>
                                      <p:cBhvr>
                                        <p:cTn id="68" dur="1" fill="hold">
                                          <p:stCondLst>
                                            <p:cond delay="0"/>
                                          </p:stCondLst>
                                        </p:cTn>
                                        <p:tgtEl>
                                          <p:spTgt spid="63"/>
                                        </p:tgtEl>
                                        <p:attrNameLst>
                                          <p:attrName>style.visibility</p:attrName>
                                        </p:attrNameLst>
                                      </p:cBhvr>
                                      <p:to>
                                        <p:strVal val="visible"/>
                                      </p:to>
                                    </p:set>
                                    <p:animEffect transition="in" filter="fade">
                                      <p:cBhvr>
                                        <p:cTn id="69" dur="500"/>
                                        <p:tgtEl>
                                          <p:spTgt spid="63"/>
                                        </p:tgtEl>
                                      </p:cBhvr>
                                    </p:animEffect>
                                  </p:childTnLst>
                                </p:cTn>
                              </p:par>
                              <p:par>
                                <p:cTn id="70" presetID="10" presetClass="entr" presetSubtype="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fade">
                                      <p:cBhvr>
                                        <p:cTn id="72" dur="500"/>
                                        <p:tgtEl>
                                          <p:spTgt spid="64"/>
                                        </p:tgtEl>
                                      </p:cBhvr>
                                    </p:animEffect>
                                  </p:childTnLst>
                                </p:cTn>
                              </p:par>
                              <p:par>
                                <p:cTn id="73" presetID="10"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fade">
                                      <p:cBhvr>
                                        <p:cTn id="75" dur="500"/>
                                        <p:tgtEl>
                                          <p:spTgt spid="6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500"/>
                                        <p:tgtEl>
                                          <p:spTgt spid="67"/>
                                        </p:tgtEl>
                                      </p:cBhvr>
                                    </p:animEffect>
                                  </p:childTnLst>
                                </p:cTn>
                              </p:par>
                              <p:par>
                                <p:cTn id="79" presetID="10" presetClass="entr" presetSubtype="0" fill="hold" nodeType="with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fade">
                                      <p:cBhvr>
                                        <p:cTn id="81" dur="500"/>
                                        <p:tgtEl>
                                          <p:spTgt spid="7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85"/>
                                        </p:tgtEl>
                                        <p:attrNameLst>
                                          <p:attrName>style.visibility</p:attrName>
                                        </p:attrNameLst>
                                      </p:cBhvr>
                                      <p:to>
                                        <p:strVal val="visible"/>
                                      </p:to>
                                    </p:set>
                                    <p:animEffect transition="in" filter="fade">
                                      <p:cBhvr>
                                        <p:cTn id="84" dur="500"/>
                                        <p:tgtEl>
                                          <p:spTgt spid="8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86"/>
                                        </p:tgtEl>
                                        <p:attrNameLst>
                                          <p:attrName>style.visibility</p:attrName>
                                        </p:attrNameLst>
                                      </p:cBhvr>
                                      <p:to>
                                        <p:strVal val="visible"/>
                                      </p:to>
                                    </p:set>
                                    <p:animEffect transition="in" filter="fade">
                                      <p:cBhvr>
                                        <p:cTn id="87" dur="500"/>
                                        <p:tgtEl>
                                          <p:spTgt spid="86"/>
                                        </p:tgtEl>
                                      </p:cBhvr>
                                    </p:animEffect>
                                  </p:childTnLst>
                                </p:cTn>
                              </p:par>
                              <p:par>
                                <p:cTn id="88" presetID="10" presetClass="entr" presetSubtype="0" fill="hold" nodeType="withEffect">
                                  <p:stCondLst>
                                    <p:cond delay="0"/>
                                  </p:stCondLst>
                                  <p:childTnLst>
                                    <p:set>
                                      <p:cBhvr>
                                        <p:cTn id="89" dur="1" fill="hold">
                                          <p:stCondLst>
                                            <p:cond delay="0"/>
                                          </p:stCondLst>
                                        </p:cTn>
                                        <p:tgtEl>
                                          <p:spTgt spid="8"/>
                                        </p:tgtEl>
                                        <p:attrNameLst>
                                          <p:attrName>style.visibility</p:attrName>
                                        </p:attrNameLst>
                                      </p:cBhvr>
                                      <p:to>
                                        <p:strVal val="visible"/>
                                      </p:to>
                                    </p:set>
                                    <p:animEffect transition="in" filter="fade">
                                      <p:cBhvr>
                                        <p:cTn id="90" dur="500"/>
                                        <p:tgtEl>
                                          <p:spTgt spid="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69"/>
                                        </p:tgtEl>
                                        <p:attrNameLst>
                                          <p:attrName>style.visibility</p:attrName>
                                        </p:attrNameLst>
                                      </p:cBhvr>
                                      <p:to>
                                        <p:strVal val="visible"/>
                                      </p:to>
                                    </p:set>
                                    <p:animEffect transition="in" filter="fade">
                                      <p:cBhvr>
                                        <p:cTn id="93" dur="500"/>
                                        <p:tgtEl>
                                          <p:spTgt spid="6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fade">
                                      <p:cBhvr>
                                        <p:cTn id="98"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25" grpId="0"/>
      <p:bldP spid="29" grpId="0"/>
      <p:bldP spid="68" grpId="0" animBg="1"/>
      <p:bldP spid="47" grpId="0"/>
      <p:bldP spid="48" grpId="0"/>
      <p:bldP spid="49" grpId="0" animBg="1"/>
      <p:bldP spid="50" grpId="0" animBg="1"/>
      <p:bldP spid="52" grpId="0"/>
      <p:bldP spid="53" grpId="0"/>
      <p:bldP spid="54" grpId="0"/>
      <p:bldP spid="55" grpId="0"/>
      <p:bldP spid="67" grpId="0"/>
      <p:bldP spid="82" grpId="0" animBg="1"/>
      <p:bldP spid="85" grpId="0" animBg="1"/>
      <p:bldP spid="86" grpId="0" animBg="1"/>
      <p:bldP spid="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266F-1E2C-456B-9CBE-30823FDB6A59}"/>
              </a:ext>
            </a:extLst>
          </p:cNvPr>
          <p:cNvSpPr>
            <a:spLocks noGrp="1"/>
          </p:cNvSpPr>
          <p:nvPr>
            <p:ph type="title"/>
          </p:nvPr>
        </p:nvSpPr>
        <p:spPr>
          <a:xfrm>
            <a:off x="0" y="189833"/>
            <a:ext cx="9144000" cy="454819"/>
          </a:xfrm>
        </p:spPr>
        <p:txBody>
          <a:bodyPr/>
          <a:lstStyle/>
          <a:p>
            <a:r>
              <a:rPr lang="en-US" dirty="0"/>
              <a:t>New pacemaker implantation at 30 days </a:t>
            </a:r>
            <a:r>
              <a:rPr lang="en-US" b="0" dirty="0"/>
              <a:t>(intention-to-treat)</a:t>
            </a:r>
            <a:endParaRPr lang="en-US" dirty="0"/>
          </a:p>
        </p:txBody>
      </p:sp>
      <p:grpSp>
        <p:nvGrpSpPr>
          <p:cNvPr id="13" name="Group 12">
            <a:extLst>
              <a:ext uri="{FF2B5EF4-FFF2-40B4-BE49-F238E27FC236}">
                <a16:creationId xmlns:a16="http://schemas.microsoft.com/office/drawing/2014/main" id="{F21E3BED-67EF-476C-B4E5-6804AFF75F04}"/>
              </a:ext>
            </a:extLst>
          </p:cNvPr>
          <p:cNvGrpSpPr/>
          <p:nvPr/>
        </p:nvGrpSpPr>
        <p:grpSpPr>
          <a:xfrm>
            <a:off x="1524794" y="1195513"/>
            <a:ext cx="6288754" cy="3517675"/>
            <a:chOff x="1524794" y="969265"/>
            <a:chExt cx="6288754" cy="3782698"/>
          </a:xfrm>
        </p:grpSpPr>
        <p:graphicFrame>
          <p:nvGraphicFramePr>
            <p:cNvPr id="14" name="Object 62">
              <a:extLst>
                <a:ext uri="{FF2B5EF4-FFF2-40B4-BE49-F238E27FC236}">
                  <a16:creationId xmlns:a16="http://schemas.microsoft.com/office/drawing/2014/main" id="{4FFFA4E4-B03C-4EDA-A885-7166C1707DB4}"/>
                </a:ext>
              </a:extLst>
            </p:cNvPr>
            <p:cNvGraphicFramePr>
              <a:graphicFrameLocks/>
            </p:cNvGraphicFramePr>
            <p:nvPr>
              <p:extLst>
                <p:ext uri="{D42A27DB-BD31-4B8C-83A1-F6EECF244321}">
                  <p14:modId xmlns:p14="http://schemas.microsoft.com/office/powerpoint/2010/main" val="353802877"/>
                </p:ext>
              </p:extLst>
            </p:nvPr>
          </p:nvGraphicFramePr>
          <p:xfrm>
            <a:off x="1524794" y="969265"/>
            <a:ext cx="6288754" cy="3782698"/>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 Box 76">
              <a:extLst>
                <a:ext uri="{FF2B5EF4-FFF2-40B4-BE49-F238E27FC236}">
                  <a16:creationId xmlns:a16="http://schemas.microsoft.com/office/drawing/2014/main" id="{3D6612FC-39E7-4BA5-ADC4-99560A33E6B3}"/>
                </a:ext>
              </a:extLst>
            </p:cNvPr>
            <p:cNvSpPr txBox="1">
              <a:spLocks noChangeArrowheads="1"/>
            </p:cNvSpPr>
            <p:nvPr/>
          </p:nvSpPr>
          <p:spPr bwMode="invGray">
            <a:xfrm>
              <a:off x="2846584" y="4053286"/>
              <a:ext cx="1935482" cy="364061"/>
            </a:xfrm>
            <a:prstGeom prst="rect">
              <a:avLst/>
            </a:prstGeom>
            <a:noFill/>
            <a:ln w="9525">
              <a:noFill/>
              <a:miter lim="800000"/>
              <a:headEnd/>
              <a:tailEnd/>
            </a:ln>
          </p:spPr>
          <p:txBody>
            <a:bodyPr wrap="square">
              <a:spAutoFit/>
            </a:bodyPr>
            <a:lstStyle/>
            <a:p>
              <a:pPr algn="ctr"/>
              <a:r>
                <a:rPr lang="en-US" sz="1600" i="0" dirty="0">
                  <a:solidFill>
                    <a:schemeClr val="accent2"/>
                  </a:solidFill>
                  <a:cs typeface="ヒラギノ角ゴ Pro W3"/>
                </a:rPr>
                <a:t>ACURATE neo</a:t>
              </a:r>
            </a:p>
          </p:txBody>
        </p:sp>
        <p:sp>
          <p:nvSpPr>
            <p:cNvPr id="18" name="Text Box 76">
              <a:extLst>
                <a:ext uri="{FF2B5EF4-FFF2-40B4-BE49-F238E27FC236}">
                  <a16:creationId xmlns:a16="http://schemas.microsoft.com/office/drawing/2014/main" id="{63E8DA1A-B1D1-4296-AC95-56842B9B581F}"/>
                </a:ext>
              </a:extLst>
            </p:cNvPr>
            <p:cNvSpPr txBox="1">
              <a:spLocks noChangeArrowheads="1"/>
            </p:cNvSpPr>
            <p:nvPr/>
          </p:nvSpPr>
          <p:spPr bwMode="invGray">
            <a:xfrm>
              <a:off x="4972549" y="4053286"/>
              <a:ext cx="1935482" cy="364061"/>
            </a:xfrm>
            <a:prstGeom prst="rect">
              <a:avLst/>
            </a:prstGeom>
            <a:noFill/>
            <a:ln w="9525">
              <a:noFill/>
              <a:miter lim="800000"/>
              <a:headEnd/>
              <a:tailEnd/>
            </a:ln>
          </p:spPr>
          <p:txBody>
            <a:bodyPr wrap="square">
              <a:spAutoFit/>
            </a:bodyPr>
            <a:lstStyle/>
            <a:p>
              <a:pPr algn="ctr"/>
              <a:r>
                <a:rPr lang="en-US" sz="1600" i="0" dirty="0">
                  <a:solidFill>
                    <a:schemeClr val="accent4"/>
                  </a:solidFill>
                  <a:cs typeface="ヒラギノ角ゴ Pro W3"/>
                </a:rPr>
                <a:t>CoreValve Evolut</a:t>
              </a:r>
            </a:p>
          </p:txBody>
        </p:sp>
      </p:grpSp>
      <p:sp>
        <p:nvSpPr>
          <p:cNvPr id="8" name="Text Placeholder 2">
            <a:extLst>
              <a:ext uri="{FF2B5EF4-FFF2-40B4-BE49-F238E27FC236}">
                <a16:creationId xmlns:a16="http://schemas.microsoft.com/office/drawing/2014/main" id="{59AD7974-276A-42DB-9EA6-25B0101DE7A2}"/>
              </a:ext>
            </a:extLst>
          </p:cNvPr>
          <p:cNvSpPr txBox="1">
            <a:spLocks/>
          </p:cNvSpPr>
          <p:nvPr/>
        </p:nvSpPr>
        <p:spPr bwMode="auto">
          <a:xfrm>
            <a:off x="3495788" y="1557879"/>
            <a:ext cx="2572553" cy="30870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lnSpc>
                <a:spcPct val="90000"/>
              </a:lnSpc>
              <a:spcBef>
                <a:spcPct val="30000"/>
              </a:spcBef>
              <a:spcAft>
                <a:spcPct val="0"/>
              </a:spcAft>
              <a:buClr>
                <a:schemeClr val="accent2"/>
              </a:buClr>
              <a:buSzPct val="110000"/>
              <a:buNone/>
              <a:defRPr sz="1800" b="1" baseline="0">
                <a:solidFill>
                  <a:schemeClr val="accent2"/>
                </a:solidFill>
                <a:latin typeface="+mn-lt"/>
                <a:ea typeface="+mn-ea"/>
                <a:cs typeface="+mn-cs"/>
              </a:defRPr>
            </a:lvl1pPr>
            <a:lvl2pPr marL="342900" indent="0" algn="l" rtl="0" eaLnBrk="0" fontAlgn="base" hangingPunct="0">
              <a:lnSpc>
                <a:spcPct val="90000"/>
              </a:lnSpc>
              <a:spcBef>
                <a:spcPct val="30000"/>
              </a:spcBef>
              <a:spcAft>
                <a:spcPct val="0"/>
              </a:spcAft>
              <a:buClr>
                <a:schemeClr val="accent2"/>
              </a:buClr>
              <a:buSzPct val="100000"/>
              <a:buFont typeface="Arial" panose="020B0604020202020204" pitchFamily="34" charset="0"/>
              <a:buNone/>
              <a:defRPr sz="1500" b="1" baseline="0">
                <a:solidFill>
                  <a:schemeClr val="tx2"/>
                </a:solidFill>
                <a:latin typeface="+mn-lt"/>
              </a:defRPr>
            </a:lvl2pPr>
            <a:lvl3pPr marL="685800" indent="0" algn="l" rtl="0" eaLnBrk="0" fontAlgn="base" hangingPunct="0">
              <a:lnSpc>
                <a:spcPct val="90000"/>
              </a:lnSpc>
              <a:spcBef>
                <a:spcPct val="30000"/>
              </a:spcBef>
              <a:spcAft>
                <a:spcPct val="0"/>
              </a:spcAft>
              <a:buNone/>
              <a:defRPr sz="1350" b="1" baseline="0">
                <a:solidFill>
                  <a:schemeClr val="tx2"/>
                </a:solidFill>
                <a:latin typeface="+mn-lt"/>
              </a:defRPr>
            </a:lvl3pPr>
            <a:lvl4pPr marL="1028700" indent="0" algn="l" rtl="0" eaLnBrk="0" fontAlgn="base" hangingPunct="0">
              <a:lnSpc>
                <a:spcPct val="90000"/>
              </a:lnSpc>
              <a:spcBef>
                <a:spcPct val="30000"/>
              </a:spcBef>
              <a:spcAft>
                <a:spcPct val="0"/>
              </a:spcAft>
              <a:buNone/>
              <a:defRPr sz="1200" b="1" baseline="0">
                <a:solidFill>
                  <a:schemeClr val="tx2"/>
                </a:solidFill>
                <a:latin typeface="+mj-lt"/>
              </a:defRPr>
            </a:lvl4pPr>
            <a:lvl5pPr marL="1371600" indent="0" algn="l" rtl="0" eaLnBrk="0" fontAlgn="base" hangingPunct="0">
              <a:lnSpc>
                <a:spcPct val="90000"/>
              </a:lnSpc>
              <a:spcBef>
                <a:spcPct val="30000"/>
              </a:spcBef>
              <a:spcAft>
                <a:spcPct val="0"/>
              </a:spcAft>
              <a:buNone/>
              <a:defRPr sz="1200" b="1" baseline="0">
                <a:solidFill>
                  <a:schemeClr val="tx2"/>
                </a:solidFill>
                <a:latin typeface="+mn-lt"/>
              </a:defRPr>
            </a:lvl5pPr>
            <a:lvl6pPr marL="1714500" indent="0" algn="l" rtl="0" fontAlgn="base">
              <a:spcBef>
                <a:spcPct val="30000"/>
              </a:spcBef>
              <a:spcAft>
                <a:spcPct val="0"/>
              </a:spcAft>
              <a:buNone/>
              <a:defRPr sz="1200" b="1">
                <a:solidFill>
                  <a:schemeClr val="tx1"/>
                </a:solidFill>
                <a:latin typeface="+mn-lt"/>
              </a:defRPr>
            </a:lvl6pPr>
            <a:lvl7pPr marL="2057400" indent="0" algn="l" rtl="0" fontAlgn="base">
              <a:spcBef>
                <a:spcPct val="30000"/>
              </a:spcBef>
              <a:spcAft>
                <a:spcPct val="0"/>
              </a:spcAft>
              <a:buNone/>
              <a:defRPr sz="1200" b="1">
                <a:solidFill>
                  <a:schemeClr val="tx1"/>
                </a:solidFill>
                <a:latin typeface="+mn-lt"/>
              </a:defRPr>
            </a:lvl7pPr>
            <a:lvl8pPr marL="2400300" indent="0" algn="l" rtl="0" fontAlgn="base">
              <a:spcBef>
                <a:spcPct val="30000"/>
              </a:spcBef>
              <a:spcAft>
                <a:spcPct val="0"/>
              </a:spcAft>
              <a:buNone/>
              <a:defRPr sz="1200" b="1">
                <a:solidFill>
                  <a:schemeClr val="tx1"/>
                </a:solidFill>
                <a:latin typeface="+mn-lt"/>
              </a:defRPr>
            </a:lvl8pPr>
            <a:lvl9pPr marL="2743200" indent="0" algn="l" rtl="0" fontAlgn="base">
              <a:spcBef>
                <a:spcPct val="30000"/>
              </a:spcBef>
              <a:spcAft>
                <a:spcPct val="0"/>
              </a:spcAft>
              <a:buNone/>
              <a:defRPr sz="1200" b="1">
                <a:solidFill>
                  <a:schemeClr val="tx1"/>
                </a:solidFill>
                <a:latin typeface="+mn-lt"/>
              </a:defRPr>
            </a:lvl9pPr>
          </a:lstStyle>
          <a:p>
            <a:r>
              <a:rPr lang="en-US" i="0" kern="0" dirty="0">
                <a:solidFill>
                  <a:schemeClr val="tx2"/>
                </a:solidFill>
              </a:rPr>
              <a:t>P </a:t>
            </a:r>
            <a:r>
              <a:rPr lang="en-US" i="0" dirty="0">
                <a:solidFill>
                  <a:schemeClr val="tx2"/>
                </a:solidFill>
                <a:cs typeface="ヒラギノ角ゴ Pro W3"/>
                <a:sym typeface="Symbol" pitchFamily="18" charset="2"/>
              </a:rPr>
              <a:t>= 0.0027</a:t>
            </a:r>
            <a:endParaRPr lang="en-US" i="0" kern="0" dirty="0">
              <a:solidFill>
                <a:schemeClr val="tx2"/>
              </a:solidFill>
            </a:endParaRPr>
          </a:p>
        </p:txBody>
      </p:sp>
      <p:sp>
        <p:nvSpPr>
          <p:cNvPr id="9" name="Left Brace 8">
            <a:extLst>
              <a:ext uri="{FF2B5EF4-FFF2-40B4-BE49-F238E27FC236}">
                <a16:creationId xmlns:a16="http://schemas.microsoft.com/office/drawing/2014/main" id="{A41782A1-5CAA-4BFF-9099-89CCE7F9981F}"/>
              </a:ext>
            </a:extLst>
          </p:cNvPr>
          <p:cNvSpPr/>
          <p:nvPr/>
        </p:nvSpPr>
        <p:spPr bwMode="auto">
          <a:xfrm rot="5400000">
            <a:off x="4666525" y="1060813"/>
            <a:ext cx="231080" cy="1918039"/>
          </a:xfrm>
          <a:prstGeom prst="leftBrace">
            <a:avLst>
              <a:gd name="adj1" fmla="val 25000"/>
              <a:gd name="adj2" fmla="val 50000"/>
            </a:avLst>
          </a:prstGeom>
          <a:noFill/>
          <a:ln w="9525" cap="flat" cmpd="sng" algn="ctr">
            <a:solidFill>
              <a:schemeClr val="tx2"/>
            </a:solidFill>
            <a:prstDash val="solid"/>
            <a:round/>
            <a:headEnd type="none" w="med" len="med"/>
            <a:tailEnd type="none" w="med" len="med"/>
          </a:ln>
          <a:effectLst/>
        </p:spPr>
        <p:txBody>
          <a:bodyPr rtlCol="0" anchor="ctr"/>
          <a:lstStyle/>
          <a:p>
            <a:pPr algn="ctr"/>
            <a:endParaRPr lang="en-US"/>
          </a:p>
        </p:txBody>
      </p:sp>
      <p:sp>
        <p:nvSpPr>
          <p:cNvPr id="3" name="Rettangolo 2">
            <a:extLst>
              <a:ext uri="{FF2B5EF4-FFF2-40B4-BE49-F238E27FC236}">
                <a16:creationId xmlns:a16="http://schemas.microsoft.com/office/drawing/2014/main" id="{82E5288E-16A6-C440-9EED-A231B67A1CC5}"/>
              </a:ext>
            </a:extLst>
          </p:cNvPr>
          <p:cNvSpPr/>
          <p:nvPr/>
        </p:nvSpPr>
        <p:spPr>
          <a:xfrm>
            <a:off x="2005462" y="1135468"/>
            <a:ext cx="5934174" cy="369332"/>
          </a:xfrm>
          <a:prstGeom prst="rect">
            <a:avLst/>
          </a:prstGeom>
        </p:spPr>
        <p:txBody>
          <a:bodyPr wrap="square">
            <a:spAutoFit/>
          </a:bodyPr>
          <a:lstStyle/>
          <a:p>
            <a:pPr algn="ctr"/>
            <a:r>
              <a:rPr lang="en-GB" i="0" dirty="0">
                <a:solidFill>
                  <a:schemeClr val="tx2"/>
                </a:solidFill>
              </a:rPr>
              <a:t>Risk difference of -7.5% (95% CI -12.4 to -2.60)</a:t>
            </a:r>
          </a:p>
        </p:txBody>
      </p:sp>
    </p:spTree>
    <p:extLst>
      <p:ext uri="{BB962C8B-B14F-4D97-AF65-F5344CB8AC3E}">
        <p14:creationId xmlns:p14="http://schemas.microsoft.com/office/powerpoint/2010/main" val="21345872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4">
            <a:extLst>
              <a:ext uri="{FF2B5EF4-FFF2-40B4-BE49-F238E27FC236}">
                <a16:creationId xmlns:a16="http://schemas.microsoft.com/office/drawing/2014/main" id="{2C548027-7718-4F26-8EAB-52949A75D468}"/>
              </a:ext>
            </a:extLst>
          </p:cNvPr>
          <p:cNvGraphicFramePr>
            <a:graphicFrameLocks noGrp="1"/>
          </p:cNvGraphicFramePr>
          <p:nvPr>
            <p:extLst>
              <p:ext uri="{D42A27DB-BD31-4B8C-83A1-F6EECF244321}">
                <p14:modId xmlns:p14="http://schemas.microsoft.com/office/powerpoint/2010/main" val="2450362233"/>
              </p:ext>
            </p:extLst>
          </p:nvPr>
        </p:nvGraphicFramePr>
        <p:xfrm>
          <a:off x="296044" y="471493"/>
          <a:ext cx="8618937" cy="3895129"/>
        </p:xfrm>
        <a:graphic>
          <a:graphicData uri="http://schemas.openxmlformats.org/drawingml/2006/table">
            <a:tbl>
              <a:tblPr/>
              <a:tblGrid>
                <a:gridCol w="2740933">
                  <a:extLst>
                    <a:ext uri="{9D8B030D-6E8A-4147-A177-3AD203B41FA5}">
                      <a16:colId xmlns:a16="http://schemas.microsoft.com/office/drawing/2014/main" val="20000"/>
                    </a:ext>
                  </a:extLst>
                </a:gridCol>
                <a:gridCol w="1220698">
                  <a:extLst>
                    <a:ext uri="{9D8B030D-6E8A-4147-A177-3AD203B41FA5}">
                      <a16:colId xmlns:a16="http://schemas.microsoft.com/office/drawing/2014/main" val="103150249"/>
                    </a:ext>
                  </a:extLst>
                </a:gridCol>
                <a:gridCol w="973862">
                  <a:extLst>
                    <a:ext uri="{9D8B030D-6E8A-4147-A177-3AD203B41FA5}">
                      <a16:colId xmlns:a16="http://schemas.microsoft.com/office/drawing/2014/main" val="3986451380"/>
                    </a:ext>
                  </a:extLst>
                </a:gridCol>
                <a:gridCol w="1357058">
                  <a:extLst>
                    <a:ext uri="{9D8B030D-6E8A-4147-A177-3AD203B41FA5}">
                      <a16:colId xmlns:a16="http://schemas.microsoft.com/office/drawing/2014/main" val="2883315066"/>
                    </a:ext>
                  </a:extLst>
                </a:gridCol>
                <a:gridCol w="1163193">
                  <a:extLst>
                    <a:ext uri="{9D8B030D-6E8A-4147-A177-3AD203B41FA5}">
                      <a16:colId xmlns:a16="http://schemas.microsoft.com/office/drawing/2014/main" val="1979527946"/>
                    </a:ext>
                  </a:extLst>
                </a:gridCol>
                <a:gridCol w="1163193">
                  <a:extLst>
                    <a:ext uri="{9D8B030D-6E8A-4147-A177-3AD203B41FA5}">
                      <a16:colId xmlns:a16="http://schemas.microsoft.com/office/drawing/2014/main" val="2957369881"/>
                    </a:ext>
                  </a:extLst>
                </a:gridCol>
              </a:tblGrid>
              <a:tr h="276347">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1" i="0" u="none" strike="noStrike" cap="none" normalizeH="0" baseline="0" noProof="0">
                        <a:ln>
                          <a:noFill/>
                        </a:ln>
                        <a:solidFill>
                          <a:schemeClr val="accent4"/>
                        </a:solidFill>
                        <a:effectLst/>
                        <a:latin typeface="Arial" charset="0"/>
                      </a:endParaRP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0" i="0" u="none" strike="noStrike" cap="none" normalizeH="0" baseline="0" noProof="0">
                          <a:ln>
                            <a:noFill/>
                          </a:ln>
                          <a:solidFill>
                            <a:schemeClr val="bg2"/>
                          </a:solidFill>
                          <a:effectLst/>
                          <a:latin typeface="Arial" charset="0"/>
                        </a:rPr>
                        <a:t>Events, n (%)</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215683477"/>
                  </a:ext>
                </a:extLst>
              </a:tr>
              <a:tr h="47517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1" i="0" u="none" strike="noStrike" cap="none" normalizeH="0" baseline="0" noProof="0">
                        <a:ln>
                          <a:noFill/>
                        </a:ln>
                        <a:solidFill>
                          <a:schemeClr val="accent4"/>
                        </a:solidFill>
                        <a:effectLst/>
                        <a:latin typeface="Arial" charset="0"/>
                      </a:endParaRP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dirty="0">
                          <a:ln>
                            <a:noFill/>
                          </a:ln>
                          <a:solidFill>
                            <a:schemeClr val="tx1"/>
                          </a:solidFill>
                          <a:effectLst/>
                          <a:latin typeface="Arial" charset="0"/>
                        </a:rPr>
                        <a:t>ACURATE neo </a:t>
                      </a:r>
                      <a:r>
                        <a:rPr kumimoji="0" lang="en-GB" sz="1000" b="0" i="0" u="none" strike="noStrike" cap="none" normalizeH="0" baseline="0" noProof="0" dirty="0">
                          <a:ln>
                            <a:noFill/>
                          </a:ln>
                          <a:solidFill>
                            <a:schemeClr val="tx1"/>
                          </a:solidFill>
                          <a:effectLst/>
                          <a:latin typeface="Arial" charset="0"/>
                        </a:rPr>
                        <a:t>(N=398)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err="1">
                          <a:ln>
                            <a:noFill/>
                          </a:ln>
                          <a:solidFill>
                            <a:schemeClr val="tx1"/>
                          </a:solidFill>
                          <a:effectLst/>
                          <a:latin typeface="Arial" charset="0"/>
                        </a:rPr>
                        <a:t>CoreValve</a:t>
                      </a:r>
                      <a:r>
                        <a:rPr kumimoji="0" lang="en-GB" sz="1000" b="1" i="0" u="none" strike="noStrike" cap="none" normalizeH="0" baseline="0" noProof="0">
                          <a:ln>
                            <a:noFill/>
                          </a:ln>
                          <a:solidFill>
                            <a:schemeClr val="tx1"/>
                          </a:solidFill>
                          <a:effectLst/>
                          <a:latin typeface="Arial" charset="0"/>
                        </a:rPr>
                        <a:t> </a:t>
                      </a:r>
                      <a:r>
                        <a:rPr kumimoji="0" lang="en-GB" sz="1000" b="0" i="0" u="none" strike="noStrike" cap="none" normalizeH="0" baseline="0" noProof="0">
                          <a:ln>
                            <a:noFill/>
                          </a:ln>
                          <a:solidFill>
                            <a:schemeClr val="tx1"/>
                          </a:solidFill>
                          <a:effectLst/>
                          <a:latin typeface="Arial" charset="0"/>
                        </a:rPr>
                        <a:t>(N=398)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tx1"/>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a:ln>
                            <a:noFill/>
                          </a:ln>
                          <a:solidFill>
                            <a:schemeClr val="tx1"/>
                          </a:solidFill>
                          <a:effectLst/>
                          <a:latin typeface="Arial" charset="0"/>
                        </a:rPr>
                        <a:t>Risk difference (95% CI)</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a:ln>
                            <a:noFill/>
                          </a:ln>
                          <a:solidFill>
                            <a:schemeClr val="tx1"/>
                          </a:solidFill>
                          <a:effectLst/>
                          <a:latin typeface="Arial" charset="0"/>
                        </a:rPr>
                        <a:t>p value</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extLst>
                  <a:ext uri="{0D108BD9-81ED-4DB2-BD59-A6C34878D82A}">
                    <a16:rowId xmlns:a16="http://schemas.microsoft.com/office/drawing/2014/main" val="10001"/>
                  </a:ext>
                </a:extLst>
              </a:tr>
              <a:tr h="276347">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dirty="0">
                          <a:ln>
                            <a:noFill/>
                          </a:ln>
                          <a:solidFill>
                            <a:schemeClr val="accent4"/>
                          </a:solidFill>
                          <a:effectLst/>
                          <a:latin typeface="Arial" charset="0"/>
                        </a:rPr>
                        <a:t>Components of primary endpoint</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extLst>
                  <a:ext uri="{0D108BD9-81ED-4DB2-BD59-A6C34878D82A}">
                    <a16:rowId xmlns:a16="http://schemas.microsoft.com/office/drawing/2014/main" val="3110942270"/>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All-cause death</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a:ln>
                            <a:noFill/>
                          </a:ln>
                          <a:solidFill>
                            <a:schemeClr val="bg2"/>
                          </a:solidFill>
                          <a:effectLst/>
                          <a:latin typeface="Arial" charset="0"/>
                        </a:rPr>
                        <a:t>46 (13%)</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a:ln>
                            <a:noFill/>
                          </a:ln>
                          <a:solidFill>
                            <a:schemeClr val="bg2"/>
                          </a:solidFill>
                          <a:effectLst/>
                          <a:latin typeface="Arial" charset="0"/>
                        </a:rPr>
                        <a:t>33 (9%)</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0" i="0" u="none" strike="noStrike" cap="none" normalizeH="0" baseline="0" noProof="0" dirty="0">
                          <a:ln>
                            <a:noFill/>
                          </a:ln>
                          <a:solidFill>
                            <a:schemeClr val="bg2"/>
                          </a:solidFill>
                          <a:effectLst/>
                          <a:latin typeface="Arial" charset="0"/>
                        </a:rPr>
                        <a:t>3.5 (-1.0 to 8.0)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0.13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5"/>
                  </a:ext>
                </a:extLst>
              </a:tr>
              <a:tr h="276347">
                <a:tc>
                  <a:txBody>
                    <a:bodyPr/>
                    <a:lstStyle/>
                    <a:p>
                      <a:pPr marL="0" marR="0" lvl="0" indent="93663"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Cardiac death</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31 (8%)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14 (4%)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4.5 (1.0 to 8.0)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0" dirty="0">
                          <a:ln>
                            <a:noFill/>
                          </a:ln>
                          <a:solidFill>
                            <a:srgbClr val="008F96"/>
                          </a:solidFill>
                          <a:effectLst/>
                          <a:latin typeface="Arial" charset="0"/>
                        </a:rPr>
                        <a:t>0.01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25137333"/>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Stroke</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TW" sz="1000" b="0" i="0" u="none" strike="noStrike" cap="none" normalizeH="0" baseline="0" noProof="0" dirty="0">
                          <a:ln>
                            <a:noFill/>
                          </a:ln>
                          <a:solidFill>
                            <a:schemeClr val="bg2"/>
                          </a:solidFill>
                          <a:effectLst/>
                          <a:latin typeface="Arial" charset="0"/>
                        </a:rPr>
                        <a:t>18 (5%)</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TW" sz="1000" b="0" i="0" u="none" strike="noStrike" cap="none" normalizeH="0" baseline="0" noProof="0" dirty="0">
                          <a:ln>
                            <a:noFill/>
                          </a:ln>
                          <a:solidFill>
                            <a:schemeClr val="bg2"/>
                          </a:solidFill>
                          <a:effectLst/>
                          <a:latin typeface="Arial" charset="0"/>
                        </a:rPr>
                        <a:t>24 (6%)</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-1.6 (-4.8 to 1.6)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0.33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0" dirty="0">
                          <a:ln>
                            <a:noFill/>
                          </a:ln>
                          <a:solidFill>
                            <a:schemeClr val="accent4"/>
                          </a:solidFill>
                          <a:effectLst/>
                          <a:latin typeface="Arial" charset="0"/>
                        </a:rPr>
                        <a:t>Other secondary endpoints</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10270454"/>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Life threatening or major bleeding</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12 (3%)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12 (3%)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0.0 (-</a:t>
                      </a:r>
                      <a:r>
                        <a:rPr kumimoji="0" lang="en-GB" altLang="zh-TW" sz="1000" b="0" i="0" u="none" strike="noStrike" cap="none" normalizeH="0" baseline="0" noProof="0">
                          <a:ln>
                            <a:noFill/>
                          </a:ln>
                          <a:solidFill>
                            <a:schemeClr val="bg2"/>
                          </a:solidFill>
                          <a:effectLst/>
                          <a:latin typeface="Arial" charset="0"/>
                        </a:rPr>
                        <a:t>2.5</a:t>
                      </a:r>
                      <a:r>
                        <a:rPr kumimoji="0" lang="en-GB" sz="1000" b="0" i="0" u="none" strike="noStrike" cap="none" normalizeH="0" baseline="0" noProof="0">
                          <a:ln>
                            <a:noFill/>
                          </a:ln>
                          <a:solidFill>
                            <a:schemeClr val="bg2"/>
                          </a:solidFill>
                          <a:effectLst/>
                          <a:latin typeface="Arial" charset="0"/>
                        </a:rPr>
                        <a:t> to </a:t>
                      </a:r>
                      <a:r>
                        <a:rPr kumimoji="0" lang="en-GB" altLang="zh-TW" sz="1000" b="0" i="0" u="none" strike="noStrike" cap="none" normalizeH="0" baseline="0" noProof="0">
                          <a:ln>
                            <a:noFill/>
                          </a:ln>
                          <a:solidFill>
                            <a:schemeClr val="bg2"/>
                          </a:solidFill>
                          <a:effectLst/>
                          <a:latin typeface="Arial" charset="0"/>
                        </a:rPr>
                        <a:t>2.5)</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1.00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Myocardial infarction</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5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4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a:t>
                      </a:r>
                      <a:r>
                        <a:rPr kumimoji="0" lang="en-GB" altLang="zh-TW" sz="1000" b="0" i="0" u="none" strike="noStrike" cap="none" normalizeH="0" baseline="0" noProof="0" dirty="0">
                          <a:ln>
                            <a:noFill/>
                          </a:ln>
                          <a:solidFill>
                            <a:schemeClr val="bg2"/>
                          </a:solidFill>
                          <a:effectLst/>
                          <a:latin typeface="Arial" charset="0"/>
                        </a:rPr>
                        <a:t>3</a:t>
                      </a:r>
                      <a:r>
                        <a:rPr kumimoji="0" lang="en-GB" sz="1000" b="0" i="0" u="none" strike="noStrike" cap="none" normalizeH="0" baseline="0" noProof="0" dirty="0">
                          <a:ln>
                            <a:noFill/>
                          </a:ln>
                          <a:solidFill>
                            <a:schemeClr val="bg2"/>
                          </a:solidFill>
                          <a:effectLst/>
                          <a:latin typeface="Arial" charset="0"/>
                        </a:rPr>
                        <a:t> (-</a:t>
                      </a:r>
                      <a:r>
                        <a:rPr kumimoji="0" lang="en-GB" altLang="zh-TW" sz="1000" b="0" i="0" u="none" strike="noStrike" cap="none" normalizeH="0" baseline="0" noProof="0" dirty="0">
                          <a:ln>
                            <a:noFill/>
                          </a:ln>
                          <a:solidFill>
                            <a:schemeClr val="bg2"/>
                          </a:solidFill>
                          <a:effectLst/>
                          <a:latin typeface="Arial" charset="0"/>
                        </a:rPr>
                        <a:t>1.3</a:t>
                      </a:r>
                      <a:r>
                        <a:rPr kumimoji="0" lang="en-GB" sz="1000" b="0" i="0" u="none" strike="noStrike" cap="none" normalizeH="0" baseline="0" noProof="0" dirty="0">
                          <a:ln>
                            <a:noFill/>
                          </a:ln>
                          <a:solidFill>
                            <a:schemeClr val="bg2"/>
                          </a:solidFill>
                          <a:effectLst/>
                          <a:latin typeface="Arial" charset="0"/>
                        </a:rPr>
                        <a:t> to </a:t>
                      </a:r>
                      <a:r>
                        <a:rPr kumimoji="0" lang="en-GB" altLang="zh-TW" sz="1000" b="0" i="0" u="none" strike="noStrike" cap="none" normalizeH="0" baseline="0" noProof="0" dirty="0">
                          <a:ln>
                            <a:noFill/>
                          </a:ln>
                          <a:solidFill>
                            <a:schemeClr val="bg2"/>
                          </a:solidFill>
                          <a:effectLst/>
                          <a:latin typeface="Arial" charset="0"/>
                        </a:rPr>
                        <a:t>1.8)</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0.76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New pacemaker implantation</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43 (11%)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71 (18%)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-7.2 (-</a:t>
                      </a:r>
                      <a:r>
                        <a:rPr kumimoji="0" lang="en-GB" altLang="zh-TW" sz="1000" b="0" i="0" u="none" strike="noStrike" cap="none" normalizeH="0" baseline="0" noProof="0">
                          <a:ln>
                            <a:noFill/>
                          </a:ln>
                          <a:solidFill>
                            <a:schemeClr val="bg2"/>
                          </a:solidFill>
                          <a:effectLst/>
                          <a:latin typeface="Arial" charset="0"/>
                        </a:rPr>
                        <a:t>12.2</a:t>
                      </a:r>
                      <a:r>
                        <a:rPr kumimoji="0" lang="en-GB" sz="1000" b="0" i="0" u="none" strike="noStrike" cap="none" normalizeH="0" baseline="0" noProof="0">
                          <a:ln>
                            <a:noFill/>
                          </a:ln>
                          <a:solidFill>
                            <a:schemeClr val="bg2"/>
                          </a:solidFill>
                          <a:effectLst/>
                          <a:latin typeface="Arial" charset="0"/>
                        </a:rPr>
                        <a:t> to -</a:t>
                      </a:r>
                      <a:r>
                        <a:rPr kumimoji="0" lang="en-GB" altLang="zh-TW" sz="1000" b="0" i="0" u="none" strike="noStrike" cap="none" normalizeH="0" baseline="0" noProof="0">
                          <a:ln>
                            <a:noFill/>
                          </a:ln>
                          <a:solidFill>
                            <a:schemeClr val="bg2"/>
                          </a:solidFill>
                          <a:effectLst/>
                          <a:latin typeface="Arial" charset="0"/>
                        </a:rPr>
                        <a:t>2.3)</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1" i="0" u="none" strike="noStrike" cap="none" normalizeH="0" baseline="0" noProof="0" dirty="0">
                          <a:ln>
                            <a:noFill/>
                          </a:ln>
                          <a:solidFill>
                            <a:srgbClr val="008F96"/>
                          </a:solidFill>
                          <a:effectLst/>
                          <a:latin typeface="Arial" charset="0"/>
                        </a:rPr>
                        <a:t>0.0043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46166533"/>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Hospitalisation for cardiac reasons</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26 (7%)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15 (4%)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3.0 (-0</a:t>
                      </a:r>
                      <a:r>
                        <a:rPr kumimoji="0" lang="en-GB" altLang="zh-TW" sz="1000" b="0" i="0" u="none" strike="noStrike" cap="none" normalizeH="0" baseline="0" noProof="0">
                          <a:ln>
                            <a:noFill/>
                          </a:ln>
                          <a:solidFill>
                            <a:schemeClr val="bg2"/>
                          </a:solidFill>
                          <a:effectLst/>
                          <a:latin typeface="Arial" charset="0"/>
                        </a:rPr>
                        <a:t>.3</a:t>
                      </a:r>
                      <a:r>
                        <a:rPr kumimoji="0" lang="en-GB" sz="1000" b="0" i="0" u="none" strike="noStrike" cap="none" normalizeH="0" baseline="0" noProof="0">
                          <a:ln>
                            <a:noFill/>
                          </a:ln>
                          <a:solidFill>
                            <a:schemeClr val="bg2"/>
                          </a:solidFill>
                          <a:effectLst/>
                          <a:latin typeface="Arial" charset="0"/>
                        </a:rPr>
                        <a:t> to 6</a:t>
                      </a:r>
                      <a:r>
                        <a:rPr kumimoji="0" lang="en-GB" altLang="zh-TW" sz="1000" b="0" i="0" u="none" strike="noStrike" cap="none" normalizeH="0" baseline="0" noProof="0">
                          <a:ln>
                            <a:noFill/>
                          </a:ln>
                          <a:solidFill>
                            <a:schemeClr val="bg2"/>
                          </a:solidFill>
                          <a:effectLst/>
                          <a:latin typeface="Arial" charset="0"/>
                        </a:rPr>
                        <a:t>.3)</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0.079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2637747209"/>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New left bundle branch block</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53 (14%)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73 (19%)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a:ln>
                            <a:noFill/>
                          </a:ln>
                          <a:solidFill>
                            <a:schemeClr val="bg2"/>
                          </a:solidFill>
                          <a:effectLst/>
                          <a:latin typeface="Arial" charset="0"/>
                        </a:rPr>
                        <a:t>-5.2 </a:t>
                      </a:r>
                      <a:r>
                        <a:rPr kumimoji="0" lang="en-GB" sz="1000" b="0" i="0" u="none" strike="noStrike" cap="none" normalizeH="0" baseline="0" noProof="0">
                          <a:ln>
                            <a:noFill/>
                          </a:ln>
                          <a:solidFill>
                            <a:schemeClr val="bg2"/>
                          </a:solidFill>
                          <a:effectLst/>
                          <a:latin typeface="Arial" charset="0"/>
                        </a:rPr>
                        <a:t>(-</a:t>
                      </a:r>
                      <a:r>
                        <a:rPr kumimoji="0" lang="en-GB" altLang="zh-TW" sz="1000" b="0" i="0" u="none" strike="noStrike" cap="none" normalizeH="0" baseline="0" noProof="0">
                          <a:ln>
                            <a:noFill/>
                          </a:ln>
                          <a:solidFill>
                            <a:schemeClr val="bg2"/>
                          </a:solidFill>
                          <a:effectLst/>
                          <a:latin typeface="Arial" charset="0"/>
                        </a:rPr>
                        <a:t>10.3</a:t>
                      </a:r>
                      <a:r>
                        <a:rPr kumimoji="0" lang="en-GB" sz="1000" b="0" i="0" u="none" strike="noStrike" cap="none" normalizeH="0" baseline="0" noProof="0">
                          <a:ln>
                            <a:noFill/>
                          </a:ln>
                          <a:solidFill>
                            <a:schemeClr val="bg2"/>
                          </a:solidFill>
                          <a:effectLst/>
                          <a:latin typeface="Arial" charset="0"/>
                        </a:rPr>
                        <a:t> to -0.0</a:t>
                      </a:r>
                      <a:r>
                        <a:rPr kumimoji="0" lang="en-GB" altLang="zh-TW" sz="1000" b="0" i="0" u="none" strike="noStrike" cap="none" normalizeH="0" baseline="0" noProof="0">
                          <a:ln>
                            <a:noFill/>
                          </a:ln>
                          <a:solidFill>
                            <a:schemeClr val="bg2"/>
                          </a:solidFill>
                          <a:effectLst/>
                          <a:latin typeface="Arial" charset="0"/>
                        </a:rPr>
                        <a:t>)</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1" i="0" u="none" strike="noStrike" cap="none" normalizeH="0" baseline="0" noProof="0" dirty="0">
                          <a:ln>
                            <a:noFill/>
                          </a:ln>
                          <a:solidFill>
                            <a:srgbClr val="008F96"/>
                          </a:solidFill>
                          <a:effectLst/>
                          <a:latin typeface="Arial" charset="0"/>
                        </a:rPr>
                        <a:t>0.048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71449365"/>
                  </a:ext>
                </a:extLst>
              </a:tr>
              <a:tr h="380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Any tachyarrhythmia resulting in haemodynamic instability or requiring therapy</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24 (6%)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17 (4%)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1.9 (-</a:t>
                      </a:r>
                      <a:r>
                        <a:rPr kumimoji="0" lang="en-GB" altLang="zh-TW" sz="1000" b="0" i="0" u="none" strike="noStrike" cap="none" normalizeH="0" baseline="0" noProof="0">
                          <a:ln>
                            <a:noFill/>
                          </a:ln>
                          <a:solidFill>
                            <a:schemeClr val="bg2"/>
                          </a:solidFill>
                          <a:effectLst/>
                          <a:latin typeface="Arial" charset="0"/>
                        </a:rPr>
                        <a:t>1.3</a:t>
                      </a:r>
                      <a:r>
                        <a:rPr kumimoji="0" lang="en-GB" sz="1000" b="0" i="0" u="none" strike="noStrike" cap="none" normalizeH="0" baseline="0" noProof="0">
                          <a:ln>
                            <a:noFill/>
                          </a:ln>
                          <a:solidFill>
                            <a:schemeClr val="bg2"/>
                          </a:solidFill>
                          <a:effectLst/>
                          <a:latin typeface="Arial" charset="0"/>
                        </a:rPr>
                        <a:t> to </a:t>
                      </a:r>
                      <a:r>
                        <a:rPr kumimoji="0" lang="en-GB" altLang="zh-TW" sz="1000" b="0" i="0" u="none" strike="noStrike" cap="none" normalizeH="0" baseline="0" noProof="0">
                          <a:ln>
                            <a:noFill/>
                          </a:ln>
                          <a:solidFill>
                            <a:schemeClr val="bg2"/>
                          </a:solidFill>
                          <a:effectLst/>
                          <a:latin typeface="Arial" charset="0"/>
                        </a:rPr>
                        <a:t>5.2)</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0.24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3675746237"/>
                  </a:ext>
                </a:extLst>
              </a:tr>
            </a:tbl>
          </a:graphicData>
        </a:graphic>
      </p:graphicFrame>
      <p:cxnSp>
        <p:nvCxnSpPr>
          <p:cNvPr id="89" name="Straight Connector 88">
            <a:extLst>
              <a:ext uri="{FF2B5EF4-FFF2-40B4-BE49-F238E27FC236}">
                <a16:creationId xmlns:a16="http://schemas.microsoft.com/office/drawing/2014/main" id="{8E35143A-AB06-4FD3-A91E-931E4DE23765}"/>
              </a:ext>
            </a:extLst>
          </p:cNvPr>
          <p:cNvCxnSpPr/>
          <p:nvPr/>
        </p:nvCxnSpPr>
        <p:spPr bwMode="auto">
          <a:xfrm flipH="1">
            <a:off x="5910366" y="1287861"/>
            <a:ext cx="18810" cy="3147532"/>
          </a:xfrm>
          <a:prstGeom prst="line">
            <a:avLst/>
          </a:prstGeom>
          <a:solidFill>
            <a:schemeClr val="accent1"/>
          </a:solidFill>
          <a:ln w="12700" cap="flat" cmpd="sng" algn="ctr">
            <a:solidFill>
              <a:schemeClr val="accent1"/>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a:extLst>
              <a:ext uri="{FF2B5EF4-FFF2-40B4-BE49-F238E27FC236}">
                <a16:creationId xmlns:a16="http://schemas.microsoft.com/office/drawing/2014/main" id="{C0F4F148-FACE-42C9-AD44-60F83D34C02F}"/>
              </a:ext>
            </a:extLst>
          </p:cNvPr>
          <p:cNvSpPr>
            <a:spLocks noGrp="1"/>
          </p:cNvSpPr>
          <p:nvPr>
            <p:ph type="title"/>
          </p:nvPr>
        </p:nvSpPr>
        <p:spPr>
          <a:xfrm>
            <a:off x="684214" y="76340"/>
            <a:ext cx="7769225" cy="454819"/>
          </a:xfrm>
        </p:spPr>
        <p:txBody>
          <a:bodyPr/>
          <a:lstStyle/>
          <a:p>
            <a:r>
              <a:rPr lang="en-GB" dirty="0"/>
              <a:t>Secondary endpoints at 1 year </a:t>
            </a:r>
            <a:r>
              <a:rPr lang="en-GB" b="0" dirty="0"/>
              <a:t>(intention-to-treat)</a:t>
            </a:r>
            <a:endParaRPr lang="en-GB" dirty="0"/>
          </a:p>
        </p:txBody>
      </p:sp>
      <p:grpSp>
        <p:nvGrpSpPr>
          <p:cNvPr id="94" name="Group 93">
            <a:extLst>
              <a:ext uri="{FF2B5EF4-FFF2-40B4-BE49-F238E27FC236}">
                <a16:creationId xmlns:a16="http://schemas.microsoft.com/office/drawing/2014/main" id="{B75C1094-0C62-4453-8DB7-064ABD1692C4}"/>
              </a:ext>
            </a:extLst>
          </p:cNvPr>
          <p:cNvGrpSpPr/>
          <p:nvPr/>
        </p:nvGrpSpPr>
        <p:grpSpPr>
          <a:xfrm>
            <a:off x="5108872" y="4431075"/>
            <a:ext cx="1604692" cy="267481"/>
            <a:chOff x="5004448" y="4159278"/>
            <a:chExt cx="1604692" cy="214861"/>
          </a:xfrm>
        </p:grpSpPr>
        <p:sp>
          <p:nvSpPr>
            <p:cNvPr id="6" name="Freeform: Shape 5">
              <a:extLst>
                <a:ext uri="{FF2B5EF4-FFF2-40B4-BE49-F238E27FC236}">
                  <a16:creationId xmlns:a16="http://schemas.microsoft.com/office/drawing/2014/main" id="{92A6DA1D-D54F-42B0-AAC7-3ECE8F5AE59E}"/>
                </a:ext>
              </a:extLst>
            </p:cNvPr>
            <p:cNvSpPr/>
            <p:nvPr/>
          </p:nvSpPr>
          <p:spPr bwMode="auto">
            <a:xfrm>
              <a:off x="5276903" y="4159278"/>
              <a:ext cx="1056707" cy="109002"/>
            </a:xfrm>
            <a:custGeom>
              <a:avLst/>
              <a:gdLst>
                <a:gd name="connsiteX0" fmla="*/ 0 w 1056707"/>
                <a:gd name="connsiteY0" fmla="*/ 109002 h 109002"/>
                <a:gd name="connsiteX1" fmla="*/ 0 w 1056707"/>
                <a:gd name="connsiteY1" fmla="*/ 0 h 109002"/>
                <a:gd name="connsiteX2" fmla="*/ 1056707 w 1056707"/>
                <a:gd name="connsiteY2" fmla="*/ 0 h 109002"/>
                <a:gd name="connsiteX3" fmla="*/ 1056707 w 1056707"/>
                <a:gd name="connsiteY3" fmla="*/ 75696 h 109002"/>
              </a:gdLst>
              <a:ahLst/>
              <a:cxnLst>
                <a:cxn ang="0">
                  <a:pos x="connsiteX0" y="connsiteY0"/>
                </a:cxn>
                <a:cxn ang="0">
                  <a:pos x="connsiteX1" y="connsiteY1"/>
                </a:cxn>
                <a:cxn ang="0">
                  <a:pos x="connsiteX2" y="connsiteY2"/>
                </a:cxn>
                <a:cxn ang="0">
                  <a:pos x="connsiteX3" y="connsiteY3"/>
                </a:cxn>
              </a:cxnLst>
              <a:rect l="l" t="t" r="r" b="b"/>
              <a:pathLst>
                <a:path w="1056707" h="109002">
                  <a:moveTo>
                    <a:pt x="0" y="109002"/>
                  </a:moveTo>
                  <a:lnTo>
                    <a:pt x="0" y="0"/>
                  </a:lnTo>
                  <a:lnTo>
                    <a:pt x="1056707" y="0"/>
                  </a:lnTo>
                  <a:lnTo>
                    <a:pt x="1056707" y="75696"/>
                  </a:lnTo>
                </a:path>
              </a:pathLst>
            </a:custGeom>
            <a:no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10" name="TextBox 9">
              <a:extLst>
                <a:ext uri="{FF2B5EF4-FFF2-40B4-BE49-F238E27FC236}">
                  <a16:creationId xmlns:a16="http://schemas.microsoft.com/office/drawing/2014/main" id="{4A4433FA-0480-426F-97E2-F232044FE7CB}"/>
                </a:ext>
              </a:extLst>
            </p:cNvPr>
            <p:cNvSpPr txBox="1"/>
            <p:nvPr/>
          </p:nvSpPr>
          <p:spPr>
            <a:xfrm>
              <a:off x="5004448"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-15</a:t>
              </a:r>
            </a:p>
          </p:txBody>
        </p:sp>
        <p:sp>
          <p:nvSpPr>
            <p:cNvPr id="11" name="TextBox 10">
              <a:extLst>
                <a:ext uri="{FF2B5EF4-FFF2-40B4-BE49-F238E27FC236}">
                  <a16:creationId xmlns:a16="http://schemas.microsoft.com/office/drawing/2014/main" id="{59F31B57-638B-45CC-85C9-8B1A966593B2}"/>
                </a:ext>
              </a:extLst>
            </p:cNvPr>
            <p:cNvSpPr txBox="1"/>
            <p:nvPr/>
          </p:nvSpPr>
          <p:spPr>
            <a:xfrm>
              <a:off x="6064182"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15</a:t>
              </a:r>
            </a:p>
          </p:txBody>
        </p:sp>
        <p:sp>
          <p:nvSpPr>
            <p:cNvPr id="12" name="TextBox 11">
              <a:extLst>
                <a:ext uri="{FF2B5EF4-FFF2-40B4-BE49-F238E27FC236}">
                  <a16:creationId xmlns:a16="http://schemas.microsoft.com/office/drawing/2014/main" id="{41C2D04C-5316-4517-81A6-1DDF3FFFB060}"/>
                </a:ext>
              </a:extLst>
            </p:cNvPr>
            <p:cNvSpPr txBox="1"/>
            <p:nvPr/>
          </p:nvSpPr>
          <p:spPr>
            <a:xfrm>
              <a:off x="5532777"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0</a:t>
              </a:r>
            </a:p>
          </p:txBody>
        </p:sp>
      </p:grpSp>
      <p:sp>
        <p:nvSpPr>
          <p:cNvPr id="13" name="TextBox 12">
            <a:extLst>
              <a:ext uri="{FF2B5EF4-FFF2-40B4-BE49-F238E27FC236}">
                <a16:creationId xmlns:a16="http://schemas.microsoft.com/office/drawing/2014/main" id="{D6A2C150-2CA5-4F5A-8C74-63D0226BE320}"/>
              </a:ext>
            </a:extLst>
          </p:cNvPr>
          <p:cNvSpPr txBox="1"/>
          <p:nvPr/>
        </p:nvSpPr>
        <p:spPr>
          <a:xfrm>
            <a:off x="4470941" y="4686885"/>
            <a:ext cx="1448278" cy="215444"/>
          </a:xfrm>
          <a:prstGeom prst="rect">
            <a:avLst/>
          </a:prstGeom>
          <a:solidFill>
            <a:schemeClr val="accent2"/>
          </a:solidFill>
        </p:spPr>
        <p:txBody>
          <a:bodyPr wrap="square" rtlCol="0">
            <a:spAutoFit/>
          </a:bodyPr>
          <a:lstStyle/>
          <a:p>
            <a:pPr algn="ctr"/>
            <a:r>
              <a:rPr lang="en-GB" sz="800" i="0">
                <a:solidFill>
                  <a:schemeClr val="tx1"/>
                </a:solidFill>
              </a:rPr>
              <a:t>Favours ACURATE</a:t>
            </a:r>
          </a:p>
        </p:txBody>
      </p:sp>
      <p:sp>
        <p:nvSpPr>
          <p:cNvPr id="14" name="TextBox 13">
            <a:extLst>
              <a:ext uri="{FF2B5EF4-FFF2-40B4-BE49-F238E27FC236}">
                <a16:creationId xmlns:a16="http://schemas.microsoft.com/office/drawing/2014/main" id="{6BD29F14-72C3-4DDE-8586-388239E01C2E}"/>
              </a:ext>
            </a:extLst>
          </p:cNvPr>
          <p:cNvSpPr txBox="1"/>
          <p:nvPr/>
        </p:nvSpPr>
        <p:spPr>
          <a:xfrm>
            <a:off x="5904120" y="4686885"/>
            <a:ext cx="1448278" cy="215444"/>
          </a:xfrm>
          <a:prstGeom prst="rect">
            <a:avLst/>
          </a:prstGeom>
          <a:solidFill>
            <a:schemeClr val="accent4"/>
          </a:solidFill>
        </p:spPr>
        <p:txBody>
          <a:bodyPr wrap="square" rtlCol="0">
            <a:spAutoFit/>
          </a:bodyPr>
          <a:lstStyle/>
          <a:p>
            <a:pPr algn="ctr"/>
            <a:r>
              <a:rPr lang="en-GB" sz="800" i="0">
                <a:solidFill>
                  <a:schemeClr val="tx1"/>
                </a:solidFill>
              </a:rPr>
              <a:t>Favours CoreValve</a:t>
            </a:r>
          </a:p>
        </p:txBody>
      </p:sp>
      <p:grpSp>
        <p:nvGrpSpPr>
          <p:cNvPr id="52" name="Group 51">
            <a:extLst>
              <a:ext uri="{FF2B5EF4-FFF2-40B4-BE49-F238E27FC236}">
                <a16:creationId xmlns:a16="http://schemas.microsoft.com/office/drawing/2014/main" id="{324BE83A-1275-4927-8F3D-245646C5C6FA}"/>
              </a:ext>
            </a:extLst>
          </p:cNvPr>
          <p:cNvGrpSpPr/>
          <p:nvPr/>
        </p:nvGrpSpPr>
        <p:grpSpPr>
          <a:xfrm>
            <a:off x="5753165" y="2152524"/>
            <a:ext cx="228600" cy="90633"/>
            <a:chOff x="6141883" y="-461434"/>
            <a:chExt cx="352360" cy="139700"/>
          </a:xfrm>
        </p:grpSpPr>
        <p:sp>
          <p:nvSpPr>
            <p:cNvPr id="53" name="Rectangle 52">
              <a:extLst>
                <a:ext uri="{FF2B5EF4-FFF2-40B4-BE49-F238E27FC236}">
                  <a16:creationId xmlns:a16="http://schemas.microsoft.com/office/drawing/2014/main" id="{B470549B-FEB3-49B3-8F85-A218734679CF}"/>
                </a:ext>
              </a:extLst>
            </p:cNvPr>
            <p:cNvSpPr/>
            <p:nvPr/>
          </p:nvSpPr>
          <p:spPr bwMode="auto">
            <a:xfrm>
              <a:off x="6256866" y="-461434"/>
              <a:ext cx="130828" cy="1397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54" name="Straight Connector 53">
              <a:extLst>
                <a:ext uri="{FF2B5EF4-FFF2-40B4-BE49-F238E27FC236}">
                  <a16:creationId xmlns:a16="http://schemas.microsoft.com/office/drawing/2014/main" id="{2E912627-3C6F-418D-910B-BF6AC6F65DAA}"/>
                </a:ext>
              </a:extLst>
            </p:cNvPr>
            <p:cNvCxnSpPr/>
            <p:nvPr/>
          </p:nvCxnSpPr>
          <p:spPr bwMode="auto">
            <a:xfrm>
              <a:off x="6141883" y="-391583"/>
              <a:ext cx="35236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 name="Group 4">
            <a:extLst>
              <a:ext uri="{FF2B5EF4-FFF2-40B4-BE49-F238E27FC236}">
                <a16:creationId xmlns:a16="http://schemas.microsoft.com/office/drawing/2014/main" id="{9E8AE75A-0B6F-4E5D-8681-60578DDF7381}"/>
              </a:ext>
            </a:extLst>
          </p:cNvPr>
          <p:cNvGrpSpPr/>
          <p:nvPr/>
        </p:nvGrpSpPr>
        <p:grpSpPr>
          <a:xfrm>
            <a:off x="5896017" y="1602557"/>
            <a:ext cx="274320" cy="90633"/>
            <a:chOff x="5684493" y="1775967"/>
            <a:chExt cx="274320" cy="90633"/>
          </a:xfrm>
        </p:grpSpPr>
        <p:sp>
          <p:nvSpPr>
            <p:cNvPr id="64" name="Rectangle 63">
              <a:extLst>
                <a:ext uri="{FF2B5EF4-FFF2-40B4-BE49-F238E27FC236}">
                  <a16:creationId xmlns:a16="http://schemas.microsoft.com/office/drawing/2014/main" id="{045CAC43-FDC4-4DEB-A3EB-FE7B6A411143}"/>
                </a:ext>
              </a:extLst>
            </p:cNvPr>
            <p:cNvSpPr/>
            <p:nvPr/>
          </p:nvSpPr>
          <p:spPr bwMode="auto">
            <a:xfrm>
              <a:off x="5779215" y="1775967"/>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65" name="Straight Connector 64">
              <a:extLst>
                <a:ext uri="{FF2B5EF4-FFF2-40B4-BE49-F238E27FC236}">
                  <a16:creationId xmlns:a16="http://schemas.microsoft.com/office/drawing/2014/main" id="{D7E184C8-7B08-4321-9B83-99B4F6843099}"/>
                </a:ext>
              </a:extLst>
            </p:cNvPr>
            <p:cNvCxnSpPr/>
            <p:nvPr/>
          </p:nvCxnSpPr>
          <p:spPr bwMode="auto">
            <a:xfrm>
              <a:off x="5684493" y="1821284"/>
              <a:ext cx="27432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6" name="Group 65">
            <a:extLst>
              <a:ext uri="{FF2B5EF4-FFF2-40B4-BE49-F238E27FC236}">
                <a16:creationId xmlns:a16="http://schemas.microsoft.com/office/drawing/2014/main" id="{F1CF661E-74C0-49A3-A396-7C748D33FE98}"/>
              </a:ext>
            </a:extLst>
          </p:cNvPr>
          <p:cNvGrpSpPr/>
          <p:nvPr/>
        </p:nvGrpSpPr>
        <p:grpSpPr>
          <a:xfrm>
            <a:off x="5829223" y="2717792"/>
            <a:ext cx="181096" cy="90633"/>
            <a:chOff x="6188347" y="-461434"/>
            <a:chExt cx="279138" cy="139700"/>
          </a:xfrm>
        </p:grpSpPr>
        <p:sp>
          <p:nvSpPr>
            <p:cNvPr id="67" name="Rectangle 66">
              <a:extLst>
                <a:ext uri="{FF2B5EF4-FFF2-40B4-BE49-F238E27FC236}">
                  <a16:creationId xmlns:a16="http://schemas.microsoft.com/office/drawing/2014/main" id="{034FCBF1-38E0-4D61-8E90-E6A4F83483D5}"/>
                </a:ext>
              </a:extLst>
            </p:cNvPr>
            <p:cNvSpPr/>
            <p:nvPr/>
          </p:nvSpPr>
          <p:spPr bwMode="auto">
            <a:xfrm>
              <a:off x="6256866" y="-461434"/>
              <a:ext cx="130828" cy="1397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68" name="Straight Connector 67">
              <a:extLst>
                <a:ext uri="{FF2B5EF4-FFF2-40B4-BE49-F238E27FC236}">
                  <a16:creationId xmlns:a16="http://schemas.microsoft.com/office/drawing/2014/main" id="{E2833C55-5A86-4A29-882A-774244757965}"/>
                </a:ext>
              </a:extLst>
            </p:cNvPr>
            <p:cNvCxnSpPr/>
            <p:nvPr/>
          </p:nvCxnSpPr>
          <p:spPr bwMode="auto">
            <a:xfrm>
              <a:off x="6188347" y="-391583"/>
              <a:ext cx="279138"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 name="Group 6">
            <a:extLst>
              <a:ext uri="{FF2B5EF4-FFF2-40B4-BE49-F238E27FC236}">
                <a16:creationId xmlns:a16="http://schemas.microsoft.com/office/drawing/2014/main" id="{6E65E548-C17B-4183-9D6F-C170AE93BB61}"/>
              </a:ext>
            </a:extLst>
          </p:cNvPr>
          <p:cNvGrpSpPr/>
          <p:nvPr/>
        </p:nvGrpSpPr>
        <p:grpSpPr>
          <a:xfrm>
            <a:off x="5851191" y="2985710"/>
            <a:ext cx="137160" cy="90633"/>
            <a:chOff x="5646845" y="2815532"/>
            <a:chExt cx="137160" cy="90633"/>
          </a:xfrm>
        </p:grpSpPr>
        <p:sp>
          <p:nvSpPr>
            <p:cNvPr id="70" name="Rectangle 69">
              <a:extLst>
                <a:ext uri="{FF2B5EF4-FFF2-40B4-BE49-F238E27FC236}">
                  <a16:creationId xmlns:a16="http://schemas.microsoft.com/office/drawing/2014/main" id="{2A1885E2-4716-4784-8129-395DCCECB0FA}"/>
                </a:ext>
              </a:extLst>
            </p:cNvPr>
            <p:cNvSpPr/>
            <p:nvPr/>
          </p:nvSpPr>
          <p:spPr bwMode="auto">
            <a:xfrm>
              <a:off x="5672987" y="2815532"/>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71" name="Straight Connector 70">
              <a:extLst>
                <a:ext uri="{FF2B5EF4-FFF2-40B4-BE49-F238E27FC236}">
                  <a16:creationId xmlns:a16="http://schemas.microsoft.com/office/drawing/2014/main" id="{761C35F8-1F82-4E50-AC96-BA5EDA0E7B34}"/>
                </a:ext>
              </a:extLst>
            </p:cNvPr>
            <p:cNvCxnSpPr/>
            <p:nvPr/>
          </p:nvCxnSpPr>
          <p:spPr bwMode="auto">
            <a:xfrm>
              <a:off x="5646845" y="2860849"/>
              <a:ext cx="13716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9" name="Group 18">
            <a:extLst>
              <a:ext uri="{FF2B5EF4-FFF2-40B4-BE49-F238E27FC236}">
                <a16:creationId xmlns:a16="http://schemas.microsoft.com/office/drawing/2014/main" id="{FAB9F504-DFB7-4569-B5A0-5B7F4BA2B988}"/>
              </a:ext>
            </a:extLst>
          </p:cNvPr>
          <p:cNvGrpSpPr/>
          <p:nvPr/>
        </p:nvGrpSpPr>
        <p:grpSpPr>
          <a:xfrm>
            <a:off x="5906160" y="3539576"/>
            <a:ext cx="228600" cy="90633"/>
            <a:chOff x="5704684" y="3316424"/>
            <a:chExt cx="228600" cy="90633"/>
          </a:xfrm>
        </p:grpSpPr>
        <p:sp>
          <p:nvSpPr>
            <p:cNvPr id="73" name="Rectangle 72">
              <a:extLst>
                <a:ext uri="{FF2B5EF4-FFF2-40B4-BE49-F238E27FC236}">
                  <a16:creationId xmlns:a16="http://schemas.microsoft.com/office/drawing/2014/main" id="{05B797CA-0296-4F99-91C9-C011ABA5D45A}"/>
                </a:ext>
              </a:extLst>
            </p:cNvPr>
            <p:cNvSpPr/>
            <p:nvPr/>
          </p:nvSpPr>
          <p:spPr bwMode="auto">
            <a:xfrm>
              <a:off x="5776546" y="3316424"/>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74" name="Straight Connector 73">
              <a:extLst>
                <a:ext uri="{FF2B5EF4-FFF2-40B4-BE49-F238E27FC236}">
                  <a16:creationId xmlns:a16="http://schemas.microsoft.com/office/drawing/2014/main" id="{A9792A25-54E2-44B3-A203-BE2271FAB1D2}"/>
                </a:ext>
              </a:extLst>
            </p:cNvPr>
            <p:cNvCxnSpPr/>
            <p:nvPr/>
          </p:nvCxnSpPr>
          <p:spPr bwMode="auto">
            <a:xfrm>
              <a:off x="5704684" y="3361740"/>
              <a:ext cx="2286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77A057F7-9CBB-4D1F-A464-28019826B59B}"/>
              </a:ext>
            </a:extLst>
          </p:cNvPr>
          <p:cNvGrpSpPr/>
          <p:nvPr/>
        </p:nvGrpSpPr>
        <p:grpSpPr>
          <a:xfrm>
            <a:off x="5864968" y="4124239"/>
            <a:ext cx="228600" cy="90633"/>
            <a:chOff x="5708708" y="3928383"/>
            <a:chExt cx="228600" cy="90633"/>
          </a:xfrm>
        </p:grpSpPr>
        <p:sp>
          <p:nvSpPr>
            <p:cNvPr id="76" name="Rectangle 75">
              <a:extLst>
                <a:ext uri="{FF2B5EF4-FFF2-40B4-BE49-F238E27FC236}">
                  <a16:creationId xmlns:a16="http://schemas.microsoft.com/office/drawing/2014/main" id="{2456D0CB-E051-477E-A4ED-C8D52B1D418A}"/>
                </a:ext>
              </a:extLst>
            </p:cNvPr>
            <p:cNvSpPr/>
            <p:nvPr/>
          </p:nvSpPr>
          <p:spPr bwMode="auto">
            <a:xfrm>
              <a:off x="5780570" y="3928383"/>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77" name="Straight Connector 76">
              <a:extLst>
                <a:ext uri="{FF2B5EF4-FFF2-40B4-BE49-F238E27FC236}">
                  <a16:creationId xmlns:a16="http://schemas.microsoft.com/office/drawing/2014/main" id="{5DE1083F-0431-48B3-A92C-A040E8BD7BDB}"/>
                </a:ext>
              </a:extLst>
            </p:cNvPr>
            <p:cNvCxnSpPr/>
            <p:nvPr/>
          </p:nvCxnSpPr>
          <p:spPr bwMode="auto">
            <a:xfrm>
              <a:off x="5708708" y="3973700"/>
              <a:ext cx="2286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6" name="Group 15">
            <a:extLst>
              <a:ext uri="{FF2B5EF4-FFF2-40B4-BE49-F238E27FC236}">
                <a16:creationId xmlns:a16="http://schemas.microsoft.com/office/drawing/2014/main" id="{66AA5797-295F-4DE6-89BC-16A1D0B40B67}"/>
              </a:ext>
            </a:extLst>
          </p:cNvPr>
          <p:cNvGrpSpPr/>
          <p:nvPr/>
        </p:nvGrpSpPr>
        <p:grpSpPr>
          <a:xfrm>
            <a:off x="5590771" y="3808407"/>
            <a:ext cx="320040" cy="90633"/>
            <a:chOff x="5434511" y="3633023"/>
            <a:chExt cx="320040" cy="90633"/>
          </a:xfrm>
        </p:grpSpPr>
        <p:sp>
          <p:nvSpPr>
            <p:cNvPr id="87" name="Rectangle 86">
              <a:extLst>
                <a:ext uri="{FF2B5EF4-FFF2-40B4-BE49-F238E27FC236}">
                  <a16:creationId xmlns:a16="http://schemas.microsoft.com/office/drawing/2014/main" id="{D5DD2C1D-155F-4EB1-974D-69E8B12AAAF5}"/>
                </a:ext>
              </a:extLst>
            </p:cNvPr>
            <p:cNvSpPr/>
            <p:nvPr/>
          </p:nvSpPr>
          <p:spPr bwMode="auto">
            <a:xfrm>
              <a:off x="5552093" y="3633023"/>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88" name="Straight Connector 87">
              <a:extLst>
                <a:ext uri="{FF2B5EF4-FFF2-40B4-BE49-F238E27FC236}">
                  <a16:creationId xmlns:a16="http://schemas.microsoft.com/office/drawing/2014/main" id="{BB8CED6A-C471-43FE-88A1-3A51E4B219B8}"/>
                </a:ext>
              </a:extLst>
            </p:cNvPr>
            <p:cNvCxnSpPr/>
            <p:nvPr/>
          </p:nvCxnSpPr>
          <p:spPr bwMode="auto">
            <a:xfrm>
              <a:off x="5434511" y="3678340"/>
              <a:ext cx="32004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oup 45">
            <a:extLst>
              <a:ext uri="{FF2B5EF4-FFF2-40B4-BE49-F238E27FC236}">
                <a16:creationId xmlns:a16="http://schemas.microsoft.com/office/drawing/2014/main" id="{43528189-32CD-4329-BB69-3170E096F897}"/>
              </a:ext>
            </a:extLst>
          </p:cNvPr>
          <p:cNvGrpSpPr/>
          <p:nvPr/>
        </p:nvGrpSpPr>
        <p:grpSpPr>
          <a:xfrm>
            <a:off x="5525142" y="3263797"/>
            <a:ext cx="320040" cy="90633"/>
            <a:chOff x="5353810" y="1218342"/>
            <a:chExt cx="320040" cy="90633"/>
          </a:xfrm>
        </p:grpSpPr>
        <p:sp>
          <p:nvSpPr>
            <p:cNvPr id="47" name="Rectangle 46">
              <a:extLst>
                <a:ext uri="{FF2B5EF4-FFF2-40B4-BE49-F238E27FC236}">
                  <a16:creationId xmlns:a16="http://schemas.microsoft.com/office/drawing/2014/main" id="{E345376B-01A3-4DC6-BE1B-663884CFAAAC}"/>
                </a:ext>
              </a:extLst>
            </p:cNvPr>
            <p:cNvSpPr/>
            <p:nvPr/>
          </p:nvSpPr>
          <p:spPr bwMode="auto">
            <a:xfrm>
              <a:off x="5471392" y="1218342"/>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48" name="Straight Connector 47">
              <a:extLst>
                <a:ext uri="{FF2B5EF4-FFF2-40B4-BE49-F238E27FC236}">
                  <a16:creationId xmlns:a16="http://schemas.microsoft.com/office/drawing/2014/main" id="{DAF0F4F5-4719-4529-88DF-753014642124}"/>
                </a:ext>
              </a:extLst>
            </p:cNvPr>
            <p:cNvCxnSpPr/>
            <p:nvPr/>
          </p:nvCxnSpPr>
          <p:spPr bwMode="auto">
            <a:xfrm>
              <a:off x="5353810" y="1263659"/>
              <a:ext cx="32004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5" name="Gruppo 14">
            <a:extLst>
              <a:ext uri="{FF2B5EF4-FFF2-40B4-BE49-F238E27FC236}">
                <a16:creationId xmlns:a16="http://schemas.microsoft.com/office/drawing/2014/main" id="{CB12E8D2-C42E-6946-8FAA-22EC340A24D0}"/>
              </a:ext>
            </a:extLst>
          </p:cNvPr>
          <p:cNvGrpSpPr/>
          <p:nvPr/>
        </p:nvGrpSpPr>
        <p:grpSpPr>
          <a:xfrm>
            <a:off x="5950079" y="1869357"/>
            <a:ext cx="252000" cy="90633"/>
            <a:chOff x="5950079" y="2345607"/>
            <a:chExt cx="252000" cy="90633"/>
          </a:xfrm>
        </p:grpSpPr>
        <p:sp>
          <p:nvSpPr>
            <p:cNvPr id="40" name="Rectangle 63">
              <a:extLst>
                <a:ext uri="{FF2B5EF4-FFF2-40B4-BE49-F238E27FC236}">
                  <a16:creationId xmlns:a16="http://schemas.microsoft.com/office/drawing/2014/main" id="{259E7006-FD40-424D-A614-5C496213E36F}"/>
                </a:ext>
              </a:extLst>
            </p:cNvPr>
            <p:cNvSpPr/>
            <p:nvPr/>
          </p:nvSpPr>
          <p:spPr bwMode="auto">
            <a:xfrm>
              <a:off x="6033641" y="2345607"/>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41" name="Straight Connector 64">
              <a:extLst>
                <a:ext uri="{FF2B5EF4-FFF2-40B4-BE49-F238E27FC236}">
                  <a16:creationId xmlns:a16="http://schemas.microsoft.com/office/drawing/2014/main" id="{25CCFF8B-38F9-9A44-81B8-05673DAD7A94}"/>
                </a:ext>
              </a:extLst>
            </p:cNvPr>
            <p:cNvCxnSpPr/>
            <p:nvPr/>
          </p:nvCxnSpPr>
          <p:spPr bwMode="auto">
            <a:xfrm>
              <a:off x="5950079" y="2394099"/>
              <a:ext cx="2520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2" name="Rettangolo 41">
            <a:extLst>
              <a:ext uri="{FF2B5EF4-FFF2-40B4-BE49-F238E27FC236}">
                <a16:creationId xmlns:a16="http://schemas.microsoft.com/office/drawing/2014/main" id="{932E283F-B9C1-BE42-841C-0F8B9700E65A}"/>
              </a:ext>
            </a:extLst>
          </p:cNvPr>
          <p:cNvSpPr/>
          <p:nvPr/>
        </p:nvSpPr>
        <p:spPr>
          <a:xfrm>
            <a:off x="302900" y="4366622"/>
            <a:ext cx="3863835" cy="307777"/>
          </a:xfrm>
          <a:prstGeom prst="rect">
            <a:avLst/>
          </a:prstGeom>
        </p:spPr>
        <p:txBody>
          <a:bodyPr wrap="square">
            <a:spAutoFit/>
          </a:bodyPr>
          <a:lstStyle/>
          <a:p>
            <a:r>
              <a:rPr lang="en-GB" sz="700" b="0" i="0" dirty="0">
                <a:solidFill>
                  <a:schemeClr val="bg2"/>
                </a:solidFill>
              </a:rPr>
              <a:t>Percentages are Kaplan-Meier estimates or cumulative incidence estimates taking mortality as a competing risk into account </a:t>
            </a:r>
          </a:p>
        </p:txBody>
      </p:sp>
    </p:spTree>
    <p:extLst>
      <p:ext uri="{BB962C8B-B14F-4D97-AF65-F5344CB8AC3E}">
        <p14:creationId xmlns:p14="http://schemas.microsoft.com/office/powerpoint/2010/main" val="312720725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4">
            <a:extLst>
              <a:ext uri="{FF2B5EF4-FFF2-40B4-BE49-F238E27FC236}">
                <a16:creationId xmlns:a16="http://schemas.microsoft.com/office/drawing/2014/main" id="{2C548027-7718-4F26-8EAB-52949A75D468}"/>
              </a:ext>
            </a:extLst>
          </p:cNvPr>
          <p:cNvGraphicFramePr>
            <a:graphicFrameLocks noGrp="1"/>
          </p:cNvGraphicFramePr>
          <p:nvPr>
            <p:extLst>
              <p:ext uri="{D42A27DB-BD31-4B8C-83A1-F6EECF244321}">
                <p14:modId xmlns:p14="http://schemas.microsoft.com/office/powerpoint/2010/main" val="1080678045"/>
              </p:ext>
            </p:extLst>
          </p:nvPr>
        </p:nvGraphicFramePr>
        <p:xfrm>
          <a:off x="296044" y="471493"/>
          <a:ext cx="8618937" cy="3895129"/>
        </p:xfrm>
        <a:graphic>
          <a:graphicData uri="http://schemas.openxmlformats.org/drawingml/2006/table">
            <a:tbl>
              <a:tblPr/>
              <a:tblGrid>
                <a:gridCol w="2740933">
                  <a:extLst>
                    <a:ext uri="{9D8B030D-6E8A-4147-A177-3AD203B41FA5}">
                      <a16:colId xmlns:a16="http://schemas.microsoft.com/office/drawing/2014/main" val="20000"/>
                    </a:ext>
                  </a:extLst>
                </a:gridCol>
                <a:gridCol w="1220698">
                  <a:extLst>
                    <a:ext uri="{9D8B030D-6E8A-4147-A177-3AD203B41FA5}">
                      <a16:colId xmlns:a16="http://schemas.microsoft.com/office/drawing/2014/main" val="103150249"/>
                    </a:ext>
                  </a:extLst>
                </a:gridCol>
                <a:gridCol w="973862">
                  <a:extLst>
                    <a:ext uri="{9D8B030D-6E8A-4147-A177-3AD203B41FA5}">
                      <a16:colId xmlns:a16="http://schemas.microsoft.com/office/drawing/2014/main" val="3986451380"/>
                    </a:ext>
                  </a:extLst>
                </a:gridCol>
                <a:gridCol w="1357058">
                  <a:extLst>
                    <a:ext uri="{9D8B030D-6E8A-4147-A177-3AD203B41FA5}">
                      <a16:colId xmlns:a16="http://schemas.microsoft.com/office/drawing/2014/main" val="2883315066"/>
                    </a:ext>
                  </a:extLst>
                </a:gridCol>
                <a:gridCol w="1163193">
                  <a:extLst>
                    <a:ext uri="{9D8B030D-6E8A-4147-A177-3AD203B41FA5}">
                      <a16:colId xmlns:a16="http://schemas.microsoft.com/office/drawing/2014/main" val="1979527946"/>
                    </a:ext>
                  </a:extLst>
                </a:gridCol>
                <a:gridCol w="1163193">
                  <a:extLst>
                    <a:ext uri="{9D8B030D-6E8A-4147-A177-3AD203B41FA5}">
                      <a16:colId xmlns:a16="http://schemas.microsoft.com/office/drawing/2014/main" val="2957369881"/>
                    </a:ext>
                  </a:extLst>
                </a:gridCol>
              </a:tblGrid>
              <a:tr h="276347">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1" i="0" u="none" strike="noStrike" cap="none" normalizeH="0" baseline="0" noProof="0">
                        <a:ln>
                          <a:noFill/>
                        </a:ln>
                        <a:solidFill>
                          <a:schemeClr val="accent4"/>
                        </a:solidFill>
                        <a:effectLst/>
                        <a:latin typeface="Arial" charset="0"/>
                      </a:endParaRP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0" i="0" u="none" strike="noStrike" cap="none" normalizeH="0" baseline="0" noProof="0">
                          <a:ln>
                            <a:noFill/>
                          </a:ln>
                          <a:solidFill>
                            <a:schemeClr val="bg2"/>
                          </a:solidFill>
                          <a:effectLst/>
                          <a:latin typeface="Arial" charset="0"/>
                        </a:rPr>
                        <a:t>Events, n (%)</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215683477"/>
                  </a:ext>
                </a:extLst>
              </a:tr>
              <a:tr h="47517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1" i="0" u="none" strike="noStrike" cap="none" normalizeH="0" baseline="0" noProof="0">
                        <a:ln>
                          <a:noFill/>
                        </a:ln>
                        <a:solidFill>
                          <a:schemeClr val="accent4"/>
                        </a:solidFill>
                        <a:effectLst/>
                        <a:latin typeface="Arial" charset="0"/>
                      </a:endParaRP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dirty="0">
                          <a:ln>
                            <a:noFill/>
                          </a:ln>
                          <a:solidFill>
                            <a:schemeClr val="tx1"/>
                          </a:solidFill>
                          <a:effectLst/>
                          <a:latin typeface="Arial" charset="0"/>
                        </a:rPr>
                        <a:t>ACURATE neo </a:t>
                      </a:r>
                      <a:r>
                        <a:rPr kumimoji="0" lang="en-GB" sz="1000" b="0" i="0" u="none" strike="noStrike" cap="none" normalizeH="0" baseline="0" noProof="0" dirty="0">
                          <a:ln>
                            <a:noFill/>
                          </a:ln>
                          <a:solidFill>
                            <a:schemeClr val="tx1"/>
                          </a:solidFill>
                          <a:effectLst/>
                          <a:latin typeface="Arial" charset="0"/>
                        </a:rPr>
                        <a:t>(N=375)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dirty="0">
                          <a:ln>
                            <a:noFill/>
                          </a:ln>
                          <a:solidFill>
                            <a:schemeClr val="tx1"/>
                          </a:solidFill>
                          <a:effectLst/>
                          <a:latin typeface="Arial" charset="0"/>
                        </a:rPr>
                        <a:t>CoreValve </a:t>
                      </a:r>
                      <a:r>
                        <a:rPr kumimoji="0" lang="en-GB" sz="1000" b="0" i="0" u="none" strike="noStrike" cap="none" normalizeH="0" baseline="0" noProof="0" dirty="0">
                          <a:ln>
                            <a:noFill/>
                          </a:ln>
                          <a:solidFill>
                            <a:schemeClr val="tx1"/>
                          </a:solidFill>
                          <a:effectLst/>
                          <a:latin typeface="Arial" charset="0"/>
                        </a:rPr>
                        <a:t>(N=366)</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000" b="0" i="0" u="none" strike="noStrike" cap="none" normalizeH="0" baseline="0" noProof="0">
                        <a:ln>
                          <a:noFill/>
                        </a:ln>
                        <a:solidFill>
                          <a:schemeClr val="tx1"/>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a:ln>
                            <a:noFill/>
                          </a:ln>
                          <a:solidFill>
                            <a:schemeClr val="tx1"/>
                          </a:solidFill>
                          <a:effectLst/>
                          <a:latin typeface="Arial" charset="0"/>
                        </a:rPr>
                        <a:t>Risk difference (95% CI)</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a:ln>
                            <a:noFill/>
                          </a:ln>
                          <a:solidFill>
                            <a:schemeClr val="tx1"/>
                          </a:solidFill>
                          <a:effectLst/>
                          <a:latin typeface="Arial" charset="0"/>
                        </a:rPr>
                        <a:t>p value</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solidFill>
                      <a:schemeClr val="tx2"/>
                    </a:solidFill>
                  </a:tcPr>
                </a:tc>
                <a:extLst>
                  <a:ext uri="{0D108BD9-81ED-4DB2-BD59-A6C34878D82A}">
                    <a16:rowId xmlns:a16="http://schemas.microsoft.com/office/drawing/2014/main" val="10001"/>
                  </a:ext>
                </a:extLst>
              </a:tr>
              <a:tr h="276347">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1" i="0" u="none" strike="noStrike" cap="none" normalizeH="0" baseline="0" noProof="0" dirty="0">
                          <a:ln>
                            <a:noFill/>
                          </a:ln>
                          <a:solidFill>
                            <a:schemeClr val="accent4"/>
                          </a:solidFill>
                          <a:effectLst/>
                          <a:latin typeface="Arial" charset="0"/>
                        </a:rPr>
                        <a:t>Components of primary endpoint</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extLst>
                  <a:ext uri="{0D108BD9-81ED-4DB2-BD59-A6C34878D82A}">
                    <a16:rowId xmlns:a16="http://schemas.microsoft.com/office/drawing/2014/main" val="3110942270"/>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All-cause death</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dirty="0">
                          <a:ln>
                            <a:noFill/>
                          </a:ln>
                          <a:solidFill>
                            <a:schemeClr val="bg2"/>
                          </a:solidFill>
                          <a:effectLst/>
                          <a:latin typeface="Arial" charset="0"/>
                        </a:rPr>
                        <a:t>43 (12%)</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dirty="0">
                          <a:ln>
                            <a:noFill/>
                          </a:ln>
                          <a:solidFill>
                            <a:schemeClr val="bg2"/>
                          </a:solidFill>
                          <a:effectLst/>
                          <a:latin typeface="Arial" charset="0"/>
                        </a:rPr>
                        <a:t>32 (9%)</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000" b="0" i="0" u="none" strike="noStrike" cap="none" normalizeH="0" baseline="0" noProof="0" dirty="0">
                          <a:ln>
                            <a:noFill/>
                          </a:ln>
                          <a:solidFill>
                            <a:schemeClr val="bg2"/>
                          </a:solidFill>
                          <a:effectLst/>
                          <a:latin typeface="Arial" charset="0"/>
                        </a:rPr>
                        <a:t>2.9 (-1.7 to 7.5)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0.22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5"/>
                  </a:ext>
                </a:extLst>
              </a:tr>
              <a:tr h="276347">
                <a:tc>
                  <a:txBody>
                    <a:bodyPr/>
                    <a:lstStyle/>
                    <a:p>
                      <a:pPr marL="0" marR="0" lvl="0" indent="93663"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Cardiac death</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39 (8%)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13 (4%)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4.6 (1.0 to 8.0)</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0" dirty="0">
                          <a:ln>
                            <a:noFill/>
                          </a:ln>
                          <a:solidFill>
                            <a:srgbClr val="008F96"/>
                          </a:solidFill>
                          <a:effectLst/>
                          <a:latin typeface="Arial" charset="0"/>
                        </a:rPr>
                        <a:t>0.01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25137333"/>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Stroke</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TW" sz="1000" b="0" i="0" u="none" strike="noStrike" cap="none" normalizeH="0" baseline="0" noProof="0" dirty="0">
                          <a:ln>
                            <a:noFill/>
                          </a:ln>
                          <a:solidFill>
                            <a:schemeClr val="bg2"/>
                          </a:solidFill>
                          <a:effectLst/>
                          <a:latin typeface="Arial" charset="0"/>
                        </a:rPr>
                        <a:t>16 (4%)</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TW" sz="1000" b="0" i="0" u="none" strike="noStrike" cap="none" normalizeH="0" baseline="0" noProof="0" dirty="0">
                          <a:ln>
                            <a:noFill/>
                          </a:ln>
                          <a:solidFill>
                            <a:schemeClr val="bg2"/>
                          </a:solidFill>
                          <a:effectLst/>
                          <a:latin typeface="Arial" charset="0"/>
                        </a:rPr>
                        <a:t>23 (7%)</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-2.1 (-5.4 to 1.2)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0.21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noProof="0" dirty="0">
                          <a:ln>
                            <a:noFill/>
                          </a:ln>
                          <a:solidFill>
                            <a:schemeClr val="accent4"/>
                          </a:solidFill>
                          <a:effectLst/>
                          <a:latin typeface="Arial" charset="0"/>
                        </a:rPr>
                        <a:t>Other secondary endpoints</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10270454"/>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Life threatening or major bleeding</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12 (3%)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12 (3%)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-0.1 (-</a:t>
                      </a:r>
                      <a:r>
                        <a:rPr kumimoji="0" lang="en-GB" altLang="zh-TW" sz="1000" b="0" i="0" u="none" strike="noStrike" cap="none" normalizeH="0" baseline="0" noProof="0" dirty="0">
                          <a:ln>
                            <a:noFill/>
                          </a:ln>
                          <a:solidFill>
                            <a:schemeClr val="bg2"/>
                          </a:solidFill>
                          <a:effectLst/>
                          <a:latin typeface="Arial" charset="0"/>
                        </a:rPr>
                        <a:t>2.7</a:t>
                      </a:r>
                      <a:r>
                        <a:rPr kumimoji="0" lang="en-GB" sz="1000" b="0" i="0" u="none" strike="noStrike" cap="none" normalizeH="0" baseline="0" noProof="0" dirty="0">
                          <a:ln>
                            <a:noFill/>
                          </a:ln>
                          <a:solidFill>
                            <a:schemeClr val="bg2"/>
                          </a:solidFill>
                          <a:effectLst/>
                          <a:latin typeface="Arial" charset="0"/>
                        </a:rPr>
                        <a:t> to </a:t>
                      </a:r>
                      <a:r>
                        <a:rPr kumimoji="0" lang="en-GB" altLang="zh-TW" sz="1000" b="0" i="0" u="none" strike="noStrike" cap="none" normalizeH="0" baseline="0" noProof="0" dirty="0">
                          <a:ln>
                            <a:noFill/>
                          </a:ln>
                          <a:solidFill>
                            <a:schemeClr val="bg2"/>
                          </a:solidFill>
                          <a:effectLst/>
                          <a:latin typeface="Arial" charset="0"/>
                        </a:rPr>
                        <a:t>2.5)</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0.95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Myocardial infarction</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3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4 (1%)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a:t>
                      </a:r>
                      <a:r>
                        <a:rPr kumimoji="0" lang="en-GB" altLang="zh-TW" sz="1000" b="0" i="0" u="none" strike="noStrike" cap="none" normalizeH="0" baseline="0" noProof="0" dirty="0">
                          <a:ln>
                            <a:noFill/>
                          </a:ln>
                          <a:solidFill>
                            <a:schemeClr val="bg2"/>
                          </a:solidFill>
                          <a:effectLst/>
                          <a:latin typeface="Arial" charset="0"/>
                        </a:rPr>
                        <a:t>3</a:t>
                      </a:r>
                      <a:r>
                        <a:rPr kumimoji="0" lang="en-GB" sz="1000" b="0" i="0" u="none" strike="noStrike" cap="none" normalizeH="0" baseline="0" noProof="0" dirty="0">
                          <a:ln>
                            <a:noFill/>
                          </a:ln>
                          <a:solidFill>
                            <a:schemeClr val="bg2"/>
                          </a:solidFill>
                          <a:effectLst/>
                          <a:latin typeface="Arial" charset="0"/>
                        </a:rPr>
                        <a:t> (-</a:t>
                      </a:r>
                      <a:r>
                        <a:rPr kumimoji="0" lang="en-GB" altLang="zh-TW" sz="1000" b="0" i="0" u="none" strike="noStrike" cap="none" normalizeH="0" baseline="0" noProof="0" dirty="0">
                          <a:ln>
                            <a:noFill/>
                          </a:ln>
                          <a:solidFill>
                            <a:schemeClr val="bg2"/>
                          </a:solidFill>
                          <a:effectLst/>
                          <a:latin typeface="Arial" charset="0"/>
                        </a:rPr>
                        <a:t>1.8</a:t>
                      </a:r>
                      <a:r>
                        <a:rPr kumimoji="0" lang="en-GB" sz="1000" b="0" i="0" u="none" strike="noStrike" cap="none" normalizeH="0" baseline="0" noProof="0" dirty="0">
                          <a:ln>
                            <a:noFill/>
                          </a:ln>
                          <a:solidFill>
                            <a:schemeClr val="bg2"/>
                          </a:solidFill>
                          <a:effectLst/>
                          <a:latin typeface="Arial" charset="0"/>
                        </a:rPr>
                        <a:t> to </a:t>
                      </a:r>
                      <a:r>
                        <a:rPr kumimoji="0" lang="en-GB" altLang="zh-TW" sz="1000" b="0" i="0" u="none" strike="noStrike" cap="none" normalizeH="0" baseline="0" noProof="0" dirty="0">
                          <a:ln>
                            <a:noFill/>
                          </a:ln>
                          <a:solidFill>
                            <a:schemeClr val="bg2"/>
                          </a:solidFill>
                          <a:effectLst/>
                          <a:latin typeface="Arial" charset="0"/>
                        </a:rPr>
                        <a:t>1.1)</a:t>
                      </a:r>
                      <a:endParaRPr kumimoji="0" lang="en-GB" sz="1000" b="0" i="0" u="none" strike="noStrike" cap="none" normalizeH="0" baseline="0" noProof="0" dirty="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0.67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New pacemaker implantation</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42 (11%)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68 (19%)</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-7.5 (-</a:t>
                      </a:r>
                      <a:r>
                        <a:rPr kumimoji="0" lang="en-GB" altLang="zh-TW" sz="1000" b="0" i="0" u="none" strike="noStrike" cap="none" normalizeH="0" baseline="0" noProof="0">
                          <a:ln>
                            <a:noFill/>
                          </a:ln>
                          <a:solidFill>
                            <a:schemeClr val="bg2"/>
                          </a:solidFill>
                          <a:effectLst/>
                          <a:latin typeface="Arial" charset="0"/>
                        </a:rPr>
                        <a:t>12.6</a:t>
                      </a:r>
                      <a:r>
                        <a:rPr kumimoji="0" lang="en-GB" sz="1000" b="0" i="0" u="none" strike="noStrike" cap="none" normalizeH="0" baseline="0" noProof="0">
                          <a:ln>
                            <a:noFill/>
                          </a:ln>
                          <a:solidFill>
                            <a:schemeClr val="bg2"/>
                          </a:solidFill>
                          <a:effectLst/>
                          <a:latin typeface="Arial" charset="0"/>
                        </a:rPr>
                        <a:t> to -</a:t>
                      </a:r>
                      <a:r>
                        <a:rPr kumimoji="0" lang="en-GB" altLang="zh-TW" sz="1000" b="0" i="0" u="none" strike="noStrike" cap="none" normalizeH="0" baseline="0" noProof="0">
                          <a:ln>
                            <a:noFill/>
                          </a:ln>
                          <a:solidFill>
                            <a:schemeClr val="bg2"/>
                          </a:solidFill>
                          <a:effectLst/>
                          <a:latin typeface="Arial" charset="0"/>
                        </a:rPr>
                        <a:t>2.4)</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1" i="0" u="none" strike="noStrike" cap="none" normalizeH="0" baseline="0" noProof="0">
                          <a:ln>
                            <a:noFill/>
                          </a:ln>
                          <a:solidFill>
                            <a:srgbClr val="008F96"/>
                          </a:solidFill>
                          <a:effectLst/>
                          <a:latin typeface="Arial" charset="0"/>
                        </a:rPr>
                        <a:t>0.0043</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46166533"/>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Hospitalisation for cardiac reasons</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25 (7%)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15 (4%)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2.7 (-0</a:t>
                      </a:r>
                      <a:r>
                        <a:rPr kumimoji="0" lang="en-GB" altLang="zh-TW" sz="1000" b="0" i="0" u="none" strike="noStrike" cap="none" normalizeH="0" baseline="0" noProof="0">
                          <a:ln>
                            <a:noFill/>
                          </a:ln>
                          <a:solidFill>
                            <a:schemeClr val="bg2"/>
                          </a:solidFill>
                          <a:effectLst/>
                          <a:latin typeface="Arial" charset="0"/>
                        </a:rPr>
                        <a:t>.7</a:t>
                      </a:r>
                      <a:r>
                        <a:rPr kumimoji="0" lang="en-GB" sz="1000" b="0" i="0" u="none" strike="noStrike" cap="none" normalizeH="0" baseline="0" noProof="0">
                          <a:ln>
                            <a:noFill/>
                          </a:ln>
                          <a:solidFill>
                            <a:schemeClr val="bg2"/>
                          </a:solidFill>
                          <a:effectLst/>
                          <a:latin typeface="Arial" charset="0"/>
                        </a:rPr>
                        <a:t> to 6</a:t>
                      </a:r>
                      <a:r>
                        <a:rPr kumimoji="0" lang="en-GB" altLang="zh-TW" sz="1000" b="0" i="0" u="none" strike="noStrike" cap="none" normalizeH="0" baseline="0" noProof="0">
                          <a:ln>
                            <a:noFill/>
                          </a:ln>
                          <a:solidFill>
                            <a:schemeClr val="bg2"/>
                          </a:solidFill>
                          <a:effectLst/>
                          <a:latin typeface="Arial" charset="0"/>
                        </a:rPr>
                        <a:t>.1)</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0.12</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2637747209"/>
                  </a:ext>
                </a:extLst>
              </a:tr>
              <a:tr h="276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New left bundle branch block</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53 (14%)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66 (18%)</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zh-TW" sz="1000" b="0" i="0" u="none" strike="noStrike" cap="none" normalizeH="0" baseline="0" noProof="0">
                          <a:ln>
                            <a:noFill/>
                          </a:ln>
                          <a:solidFill>
                            <a:schemeClr val="bg2"/>
                          </a:solidFill>
                          <a:effectLst/>
                          <a:latin typeface="Arial" charset="0"/>
                        </a:rPr>
                        <a:t>-4.0 </a:t>
                      </a:r>
                      <a:r>
                        <a:rPr kumimoji="0" lang="en-GB" sz="1000" b="0" i="0" u="none" strike="noStrike" cap="none" normalizeH="0" baseline="0" noProof="0">
                          <a:ln>
                            <a:noFill/>
                          </a:ln>
                          <a:solidFill>
                            <a:schemeClr val="bg2"/>
                          </a:solidFill>
                          <a:effectLst/>
                          <a:latin typeface="Arial" charset="0"/>
                        </a:rPr>
                        <a:t>(-</a:t>
                      </a:r>
                      <a:r>
                        <a:rPr kumimoji="0" lang="en-GB" altLang="zh-TW" sz="1000" b="0" i="0" u="none" strike="noStrike" cap="none" normalizeH="0" baseline="0" noProof="0">
                          <a:ln>
                            <a:noFill/>
                          </a:ln>
                          <a:solidFill>
                            <a:schemeClr val="bg2"/>
                          </a:solidFill>
                          <a:effectLst/>
                          <a:latin typeface="Arial" charset="0"/>
                        </a:rPr>
                        <a:t>9.3</a:t>
                      </a:r>
                      <a:r>
                        <a:rPr kumimoji="0" lang="en-GB" sz="1000" b="0" i="0" u="none" strike="noStrike" cap="none" normalizeH="0" baseline="0" noProof="0">
                          <a:ln>
                            <a:noFill/>
                          </a:ln>
                          <a:solidFill>
                            <a:schemeClr val="bg2"/>
                          </a:solidFill>
                          <a:effectLst/>
                          <a:latin typeface="Arial" charset="0"/>
                        </a:rPr>
                        <a:t> to 1.4</a:t>
                      </a:r>
                      <a:r>
                        <a:rPr kumimoji="0" lang="en-GB" altLang="zh-TW" sz="1000" b="0" i="0" u="none" strike="noStrike" cap="none" normalizeH="0" baseline="0" noProof="0">
                          <a:ln>
                            <a:noFill/>
                          </a:ln>
                          <a:solidFill>
                            <a:schemeClr val="bg2"/>
                          </a:solidFill>
                          <a:effectLst/>
                          <a:latin typeface="Arial" charset="0"/>
                        </a:rPr>
                        <a:t>)</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0.14</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71449365"/>
                  </a:ext>
                </a:extLst>
              </a:tr>
              <a:tr h="380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Any tachyarrhythmia resulting in haemodynamic instability or requiring therapy</a:t>
                      </a:r>
                    </a:p>
                  </a:txBody>
                  <a:tcPr marR="68580" marT="0"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24 (7%)</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dirty="0">
                          <a:ln>
                            <a:noFill/>
                          </a:ln>
                          <a:solidFill>
                            <a:schemeClr val="bg2"/>
                          </a:solidFill>
                          <a:effectLst/>
                          <a:latin typeface="Arial" charset="0"/>
                        </a:rPr>
                        <a:t>16 (5%)</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000" b="0" i="0" u="none" strike="noStrike" cap="none" normalizeH="0" baseline="0" noProof="0">
                          <a:ln>
                            <a:noFill/>
                          </a:ln>
                          <a:solidFill>
                            <a:schemeClr val="bg2"/>
                          </a:solidFill>
                          <a:effectLst/>
                          <a:latin typeface="Arial" charset="0"/>
                        </a:rPr>
                        <a:t>2.1 (-</a:t>
                      </a:r>
                      <a:r>
                        <a:rPr kumimoji="0" lang="en-GB" altLang="zh-TW" sz="1000" b="0" i="0" u="none" strike="noStrike" cap="none" normalizeH="0" baseline="0" noProof="0">
                          <a:ln>
                            <a:noFill/>
                          </a:ln>
                          <a:solidFill>
                            <a:schemeClr val="bg2"/>
                          </a:solidFill>
                          <a:effectLst/>
                          <a:latin typeface="Arial" charset="0"/>
                        </a:rPr>
                        <a:t>1.2</a:t>
                      </a:r>
                      <a:r>
                        <a:rPr kumimoji="0" lang="en-GB" sz="1000" b="0" i="0" u="none" strike="noStrike" cap="none" normalizeH="0" baseline="0" noProof="0">
                          <a:ln>
                            <a:noFill/>
                          </a:ln>
                          <a:solidFill>
                            <a:schemeClr val="bg2"/>
                          </a:solidFill>
                          <a:effectLst/>
                          <a:latin typeface="Arial" charset="0"/>
                        </a:rPr>
                        <a:t> to </a:t>
                      </a:r>
                      <a:r>
                        <a:rPr kumimoji="0" lang="en-GB" altLang="zh-TW" sz="1000" b="0" i="0" u="none" strike="noStrike" cap="none" normalizeH="0" baseline="0" noProof="0">
                          <a:ln>
                            <a:noFill/>
                          </a:ln>
                          <a:solidFill>
                            <a:schemeClr val="bg2"/>
                          </a:solidFill>
                          <a:effectLst/>
                          <a:latin typeface="Arial" charset="0"/>
                        </a:rPr>
                        <a:t>5.5)</a:t>
                      </a:r>
                      <a:endParaRPr kumimoji="0" lang="en-GB" sz="1000" b="0" i="0" u="none" strike="noStrike" cap="none" normalizeH="0" baseline="0" noProof="0">
                        <a:ln>
                          <a:noFill/>
                        </a:ln>
                        <a:solidFill>
                          <a:schemeClr val="bg2"/>
                        </a:solidFill>
                        <a:effectLst/>
                        <a:latin typeface="Arial" charset="0"/>
                      </a:endParaRP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noProof="0" dirty="0">
                          <a:ln>
                            <a:noFill/>
                          </a:ln>
                          <a:solidFill>
                            <a:schemeClr val="bg2"/>
                          </a:solidFill>
                          <a:effectLst/>
                          <a:latin typeface="Arial" charset="0"/>
                        </a:rPr>
                        <a:t>0.21</a:t>
                      </a:r>
                    </a:p>
                  </a:txBody>
                  <a:tcPr marR="6858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3675746237"/>
                  </a:ext>
                </a:extLst>
              </a:tr>
            </a:tbl>
          </a:graphicData>
        </a:graphic>
      </p:graphicFrame>
      <p:cxnSp>
        <p:nvCxnSpPr>
          <p:cNvPr id="89" name="Straight Connector 88">
            <a:extLst>
              <a:ext uri="{FF2B5EF4-FFF2-40B4-BE49-F238E27FC236}">
                <a16:creationId xmlns:a16="http://schemas.microsoft.com/office/drawing/2014/main" id="{8E35143A-AB06-4FD3-A91E-931E4DE23765}"/>
              </a:ext>
            </a:extLst>
          </p:cNvPr>
          <p:cNvCxnSpPr/>
          <p:nvPr/>
        </p:nvCxnSpPr>
        <p:spPr bwMode="auto">
          <a:xfrm flipH="1">
            <a:off x="5910366" y="1287861"/>
            <a:ext cx="18810" cy="3147532"/>
          </a:xfrm>
          <a:prstGeom prst="line">
            <a:avLst/>
          </a:prstGeom>
          <a:solidFill>
            <a:schemeClr val="accent1"/>
          </a:solidFill>
          <a:ln w="12700" cap="flat" cmpd="sng" algn="ctr">
            <a:solidFill>
              <a:schemeClr val="accent1"/>
            </a:solidFill>
            <a:prstDash val="dash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a:extLst>
              <a:ext uri="{FF2B5EF4-FFF2-40B4-BE49-F238E27FC236}">
                <a16:creationId xmlns:a16="http://schemas.microsoft.com/office/drawing/2014/main" id="{C0F4F148-FACE-42C9-AD44-60F83D34C02F}"/>
              </a:ext>
            </a:extLst>
          </p:cNvPr>
          <p:cNvSpPr>
            <a:spLocks noGrp="1"/>
          </p:cNvSpPr>
          <p:nvPr>
            <p:ph type="title"/>
          </p:nvPr>
        </p:nvSpPr>
        <p:spPr>
          <a:xfrm>
            <a:off x="684214" y="76340"/>
            <a:ext cx="7769225" cy="454819"/>
          </a:xfrm>
        </p:spPr>
        <p:txBody>
          <a:bodyPr/>
          <a:lstStyle/>
          <a:p>
            <a:r>
              <a:rPr lang="en-GB" dirty="0"/>
              <a:t>Secondary endpoints at 1 year </a:t>
            </a:r>
            <a:r>
              <a:rPr lang="en-GB" b="0" dirty="0"/>
              <a:t>(per-protocol)</a:t>
            </a:r>
            <a:endParaRPr lang="en-GB" dirty="0"/>
          </a:p>
        </p:txBody>
      </p:sp>
      <p:grpSp>
        <p:nvGrpSpPr>
          <p:cNvPr id="94" name="Group 93">
            <a:extLst>
              <a:ext uri="{FF2B5EF4-FFF2-40B4-BE49-F238E27FC236}">
                <a16:creationId xmlns:a16="http://schemas.microsoft.com/office/drawing/2014/main" id="{B75C1094-0C62-4453-8DB7-064ABD1692C4}"/>
              </a:ext>
            </a:extLst>
          </p:cNvPr>
          <p:cNvGrpSpPr/>
          <p:nvPr/>
        </p:nvGrpSpPr>
        <p:grpSpPr>
          <a:xfrm>
            <a:off x="5108872" y="4431075"/>
            <a:ext cx="1604692" cy="267481"/>
            <a:chOff x="5004448" y="4159278"/>
            <a:chExt cx="1604692" cy="214861"/>
          </a:xfrm>
        </p:grpSpPr>
        <p:sp>
          <p:nvSpPr>
            <p:cNvPr id="6" name="Freeform: Shape 5">
              <a:extLst>
                <a:ext uri="{FF2B5EF4-FFF2-40B4-BE49-F238E27FC236}">
                  <a16:creationId xmlns:a16="http://schemas.microsoft.com/office/drawing/2014/main" id="{92A6DA1D-D54F-42B0-AAC7-3ECE8F5AE59E}"/>
                </a:ext>
              </a:extLst>
            </p:cNvPr>
            <p:cNvSpPr/>
            <p:nvPr/>
          </p:nvSpPr>
          <p:spPr bwMode="auto">
            <a:xfrm>
              <a:off x="5276903" y="4159278"/>
              <a:ext cx="1056707" cy="109002"/>
            </a:xfrm>
            <a:custGeom>
              <a:avLst/>
              <a:gdLst>
                <a:gd name="connsiteX0" fmla="*/ 0 w 1056707"/>
                <a:gd name="connsiteY0" fmla="*/ 109002 h 109002"/>
                <a:gd name="connsiteX1" fmla="*/ 0 w 1056707"/>
                <a:gd name="connsiteY1" fmla="*/ 0 h 109002"/>
                <a:gd name="connsiteX2" fmla="*/ 1056707 w 1056707"/>
                <a:gd name="connsiteY2" fmla="*/ 0 h 109002"/>
                <a:gd name="connsiteX3" fmla="*/ 1056707 w 1056707"/>
                <a:gd name="connsiteY3" fmla="*/ 75696 h 109002"/>
              </a:gdLst>
              <a:ahLst/>
              <a:cxnLst>
                <a:cxn ang="0">
                  <a:pos x="connsiteX0" y="connsiteY0"/>
                </a:cxn>
                <a:cxn ang="0">
                  <a:pos x="connsiteX1" y="connsiteY1"/>
                </a:cxn>
                <a:cxn ang="0">
                  <a:pos x="connsiteX2" y="connsiteY2"/>
                </a:cxn>
                <a:cxn ang="0">
                  <a:pos x="connsiteX3" y="connsiteY3"/>
                </a:cxn>
              </a:cxnLst>
              <a:rect l="l" t="t" r="r" b="b"/>
              <a:pathLst>
                <a:path w="1056707" h="109002">
                  <a:moveTo>
                    <a:pt x="0" y="109002"/>
                  </a:moveTo>
                  <a:lnTo>
                    <a:pt x="0" y="0"/>
                  </a:lnTo>
                  <a:lnTo>
                    <a:pt x="1056707" y="0"/>
                  </a:lnTo>
                  <a:lnTo>
                    <a:pt x="1056707" y="75696"/>
                  </a:lnTo>
                </a:path>
              </a:pathLst>
            </a:custGeom>
            <a:no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10" name="TextBox 9">
              <a:extLst>
                <a:ext uri="{FF2B5EF4-FFF2-40B4-BE49-F238E27FC236}">
                  <a16:creationId xmlns:a16="http://schemas.microsoft.com/office/drawing/2014/main" id="{4A4433FA-0480-426F-97E2-F232044FE7CB}"/>
                </a:ext>
              </a:extLst>
            </p:cNvPr>
            <p:cNvSpPr txBox="1"/>
            <p:nvPr/>
          </p:nvSpPr>
          <p:spPr>
            <a:xfrm>
              <a:off x="5004448"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-15</a:t>
              </a:r>
            </a:p>
          </p:txBody>
        </p:sp>
        <p:sp>
          <p:nvSpPr>
            <p:cNvPr id="11" name="TextBox 10">
              <a:extLst>
                <a:ext uri="{FF2B5EF4-FFF2-40B4-BE49-F238E27FC236}">
                  <a16:creationId xmlns:a16="http://schemas.microsoft.com/office/drawing/2014/main" id="{59F31B57-638B-45CC-85C9-8B1A966593B2}"/>
                </a:ext>
              </a:extLst>
            </p:cNvPr>
            <p:cNvSpPr txBox="1"/>
            <p:nvPr/>
          </p:nvSpPr>
          <p:spPr>
            <a:xfrm>
              <a:off x="6064182"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15</a:t>
              </a:r>
            </a:p>
          </p:txBody>
        </p:sp>
        <p:sp>
          <p:nvSpPr>
            <p:cNvPr id="12" name="TextBox 11">
              <a:extLst>
                <a:ext uri="{FF2B5EF4-FFF2-40B4-BE49-F238E27FC236}">
                  <a16:creationId xmlns:a16="http://schemas.microsoft.com/office/drawing/2014/main" id="{41C2D04C-5316-4517-81A6-1DDF3FFFB060}"/>
                </a:ext>
              </a:extLst>
            </p:cNvPr>
            <p:cNvSpPr txBox="1"/>
            <p:nvPr/>
          </p:nvSpPr>
          <p:spPr>
            <a:xfrm>
              <a:off x="5532777" y="4213440"/>
              <a:ext cx="544958" cy="160699"/>
            </a:xfrm>
            <a:prstGeom prst="rect">
              <a:avLst/>
            </a:prstGeom>
            <a:solidFill>
              <a:schemeClr val="tx1"/>
            </a:solidFill>
          </p:spPr>
          <p:txBody>
            <a:bodyPr wrap="square" tIns="0" rtlCol="0">
              <a:spAutoFit/>
            </a:bodyPr>
            <a:lstStyle/>
            <a:p>
              <a:pPr algn="ctr"/>
              <a:r>
                <a:rPr lang="en-GB" sz="1000" i="0">
                  <a:solidFill>
                    <a:schemeClr val="accent1"/>
                  </a:solidFill>
                </a:rPr>
                <a:t>0</a:t>
              </a:r>
            </a:p>
          </p:txBody>
        </p:sp>
      </p:grpSp>
      <p:sp>
        <p:nvSpPr>
          <p:cNvPr id="13" name="TextBox 12">
            <a:extLst>
              <a:ext uri="{FF2B5EF4-FFF2-40B4-BE49-F238E27FC236}">
                <a16:creationId xmlns:a16="http://schemas.microsoft.com/office/drawing/2014/main" id="{D6A2C150-2CA5-4F5A-8C74-63D0226BE320}"/>
              </a:ext>
            </a:extLst>
          </p:cNvPr>
          <p:cNvSpPr txBox="1"/>
          <p:nvPr/>
        </p:nvSpPr>
        <p:spPr>
          <a:xfrm>
            <a:off x="4470941" y="4686885"/>
            <a:ext cx="1448278" cy="215444"/>
          </a:xfrm>
          <a:prstGeom prst="rect">
            <a:avLst/>
          </a:prstGeom>
          <a:solidFill>
            <a:schemeClr val="accent2"/>
          </a:solidFill>
        </p:spPr>
        <p:txBody>
          <a:bodyPr wrap="square" rtlCol="0">
            <a:spAutoFit/>
          </a:bodyPr>
          <a:lstStyle/>
          <a:p>
            <a:pPr algn="ctr"/>
            <a:r>
              <a:rPr lang="en-GB" sz="800" i="0">
                <a:solidFill>
                  <a:schemeClr val="tx1"/>
                </a:solidFill>
              </a:rPr>
              <a:t>Favours ACURATE</a:t>
            </a:r>
          </a:p>
        </p:txBody>
      </p:sp>
      <p:sp>
        <p:nvSpPr>
          <p:cNvPr id="14" name="TextBox 13">
            <a:extLst>
              <a:ext uri="{FF2B5EF4-FFF2-40B4-BE49-F238E27FC236}">
                <a16:creationId xmlns:a16="http://schemas.microsoft.com/office/drawing/2014/main" id="{6BD29F14-72C3-4DDE-8586-388239E01C2E}"/>
              </a:ext>
            </a:extLst>
          </p:cNvPr>
          <p:cNvSpPr txBox="1"/>
          <p:nvPr/>
        </p:nvSpPr>
        <p:spPr>
          <a:xfrm>
            <a:off x="5904120" y="4686885"/>
            <a:ext cx="1448278" cy="215444"/>
          </a:xfrm>
          <a:prstGeom prst="rect">
            <a:avLst/>
          </a:prstGeom>
          <a:solidFill>
            <a:schemeClr val="accent4"/>
          </a:solidFill>
        </p:spPr>
        <p:txBody>
          <a:bodyPr wrap="square" rtlCol="0">
            <a:spAutoFit/>
          </a:bodyPr>
          <a:lstStyle/>
          <a:p>
            <a:pPr algn="ctr"/>
            <a:r>
              <a:rPr lang="en-GB" sz="800" i="0">
                <a:solidFill>
                  <a:schemeClr val="tx1"/>
                </a:solidFill>
              </a:rPr>
              <a:t>Favours CoreValve</a:t>
            </a:r>
          </a:p>
        </p:txBody>
      </p:sp>
      <p:grpSp>
        <p:nvGrpSpPr>
          <p:cNvPr id="58" name="Group 51">
            <a:extLst>
              <a:ext uri="{FF2B5EF4-FFF2-40B4-BE49-F238E27FC236}">
                <a16:creationId xmlns:a16="http://schemas.microsoft.com/office/drawing/2014/main" id="{2097D0FD-0508-B843-A80F-1C2E79CF9A55}"/>
              </a:ext>
            </a:extLst>
          </p:cNvPr>
          <p:cNvGrpSpPr/>
          <p:nvPr/>
        </p:nvGrpSpPr>
        <p:grpSpPr>
          <a:xfrm>
            <a:off x="5753165" y="2147121"/>
            <a:ext cx="228600" cy="90633"/>
            <a:chOff x="6141883" y="-461434"/>
            <a:chExt cx="352360" cy="139700"/>
          </a:xfrm>
        </p:grpSpPr>
        <p:sp>
          <p:nvSpPr>
            <p:cNvPr id="59" name="Rectangle 52">
              <a:extLst>
                <a:ext uri="{FF2B5EF4-FFF2-40B4-BE49-F238E27FC236}">
                  <a16:creationId xmlns:a16="http://schemas.microsoft.com/office/drawing/2014/main" id="{F74B7B80-3840-5E45-B5A5-C77097E8787E}"/>
                </a:ext>
              </a:extLst>
            </p:cNvPr>
            <p:cNvSpPr/>
            <p:nvPr/>
          </p:nvSpPr>
          <p:spPr bwMode="auto">
            <a:xfrm>
              <a:off x="6256866" y="-461434"/>
              <a:ext cx="130828" cy="1397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60" name="Straight Connector 53">
              <a:extLst>
                <a:ext uri="{FF2B5EF4-FFF2-40B4-BE49-F238E27FC236}">
                  <a16:creationId xmlns:a16="http://schemas.microsoft.com/office/drawing/2014/main" id="{59F1125F-9168-4548-B5EE-11E7EF8CC787}"/>
                </a:ext>
              </a:extLst>
            </p:cNvPr>
            <p:cNvCxnSpPr/>
            <p:nvPr/>
          </p:nvCxnSpPr>
          <p:spPr bwMode="auto">
            <a:xfrm>
              <a:off x="6141883" y="-391583"/>
              <a:ext cx="35236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1" name="Group 4">
            <a:extLst>
              <a:ext uri="{FF2B5EF4-FFF2-40B4-BE49-F238E27FC236}">
                <a16:creationId xmlns:a16="http://schemas.microsoft.com/office/drawing/2014/main" id="{720F1915-347C-984D-AC95-381310C77AB3}"/>
              </a:ext>
            </a:extLst>
          </p:cNvPr>
          <p:cNvGrpSpPr/>
          <p:nvPr/>
        </p:nvGrpSpPr>
        <p:grpSpPr>
          <a:xfrm>
            <a:off x="5870617" y="1597619"/>
            <a:ext cx="320040" cy="90633"/>
            <a:chOff x="5659093" y="1775967"/>
            <a:chExt cx="320040" cy="90633"/>
          </a:xfrm>
        </p:grpSpPr>
        <p:sp>
          <p:nvSpPr>
            <p:cNvPr id="62" name="Rectangle 63">
              <a:extLst>
                <a:ext uri="{FF2B5EF4-FFF2-40B4-BE49-F238E27FC236}">
                  <a16:creationId xmlns:a16="http://schemas.microsoft.com/office/drawing/2014/main" id="{3DDF3B16-F047-2C4C-A244-E8822A00F41E}"/>
                </a:ext>
              </a:extLst>
            </p:cNvPr>
            <p:cNvSpPr/>
            <p:nvPr/>
          </p:nvSpPr>
          <p:spPr bwMode="auto">
            <a:xfrm>
              <a:off x="5779215" y="1775967"/>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63" name="Straight Connector 64">
              <a:extLst>
                <a:ext uri="{FF2B5EF4-FFF2-40B4-BE49-F238E27FC236}">
                  <a16:creationId xmlns:a16="http://schemas.microsoft.com/office/drawing/2014/main" id="{D28ABAD9-86BF-C649-86F0-0F48772FBE1B}"/>
                </a:ext>
              </a:extLst>
            </p:cNvPr>
            <p:cNvCxnSpPr/>
            <p:nvPr/>
          </p:nvCxnSpPr>
          <p:spPr bwMode="auto">
            <a:xfrm>
              <a:off x="5659093" y="1821284"/>
              <a:ext cx="32004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9" name="Group 65">
            <a:extLst>
              <a:ext uri="{FF2B5EF4-FFF2-40B4-BE49-F238E27FC236}">
                <a16:creationId xmlns:a16="http://schemas.microsoft.com/office/drawing/2014/main" id="{184F8B4F-BBD6-E74C-9388-987E9F3DE287}"/>
              </a:ext>
            </a:extLst>
          </p:cNvPr>
          <p:cNvGrpSpPr/>
          <p:nvPr/>
        </p:nvGrpSpPr>
        <p:grpSpPr>
          <a:xfrm>
            <a:off x="5829223" y="2718723"/>
            <a:ext cx="181096" cy="90633"/>
            <a:chOff x="6188347" y="-461434"/>
            <a:chExt cx="279138" cy="139700"/>
          </a:xfrm>
        </p:grpSpPr>
        <p:sp>
          <p:nvSpPr>
            <p:cNvPr id="72" name="Rectangle 66">
              <a:extLst>
                <a:ext uri="{FF2B5EF4-FFF2-40B4-BE49-F238E27FC236}">
                  <a16:creationId xmlns:a16="http://schemas.microsoft.com/office/drawing/2014/main" id="{F71A9509-F0AC-5948-BD6F-9AEEF851E8F8}"/>
                </a:ext>
              </a:extLst>
            </p:cNvPr>
            <p:cNvSpPr/>
            <p:nvPr/>
          </p:nvSpPr>
          <p:spPr bwMode="auto">
            <a:xfrm>
              <a:off x="6256866" y="-461434"/>
              <a:ext cx="130828" cy="1397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75" name="Straight Connector 67">
              <a:extLst>
                <a:ext uri="{FF2B5EF4-FFF2-40B4-BE49-F238E27FC236}">
                  <a16:creationId xmlns:a16="http://schemas.microsoft.com/office/drawing/2014/main" id="{A1220570-3CEB-634C-882E-32711566CFF2}"/>
                </a:ext>
              </a:extLst>
            </p:cNvPr>
            <p:cNvCxnSpPr/>
            <p:nvPr/>
          </p:nvCxnSpPr>
          <p:spPr bwMode="auto">
            <a:xfrm>
              <a:off x="6188347" y="-391583"/>
              <a:ext cx="279138"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oup 6">
            <a:extLst>
              <a:ext uri="{FF2B5EF4-FFF2-40B4-BE49-F238E27FC236}">
                <a16:creationId xmlns:a16="http://schemas.microsoft.com/office/drawing/2014/main" id="{0D5CC366-69E3-604F-A44A-D5C715B82DFA}"/>
              </a:ext>
            </a:extLst>
          </p:cNvPr>
          <p:cNvGrpSpPr/>
          <p:nvPr/>
        </p:nvGrpSpPr>
        <p:grpSpPr>
          <a:xfrm>
            <a:off x="5851191" y="2986641"/>
            <a:ext cx="137160" cy="90633"/>
            <a:chOff x="5646845" y="2815532"/>
            <a:chExt cx="137160" cy="90633"/>
          </a:xfrm>
        </p:grpSpPr>
        <p:sp>
          <p:nvSpPr>
            <p:cNvPr id="79" name="Rectangle 69">
              <a:extLst>
                <a:ext uri="{FF2B5EF4-FFF2-40B4-BE49-F238E27FC236}">
                  <a16:creationId xmlns:a16="http://schemas.microsoft.com/office/drawing/2014/main" id="{23C1F35F-9AC8-0E41-B332-3C906AFF53B8}"/>
                </a:ext>
              </a:extLst>
            </p:cNvPr>
            <p:cNvSpPr/>
            <p:nvPr/>
          </p:nvSpPr>
          <p:spPr bwMode="auto">
            <a:xfrm>
              <a:off x="5672987" y="2815532"/>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80" name="Straight Connector 70">
              <a:extLst>
                <a:ext uri="{FF2B5EF4-FFF2-40B4-BE49-F238E27FC236}">
                  <a16:creationId xmlns:a16="http://schemas.microsoft.com/office/drawing/2014/main" id="{B2A5E89C-48E0-474D-88EF-0C4BCA2E69C0}"/>
                </a:ext>
              </a:extLst>
            </p:cNvPr>
            <p:cNvCxnSpPr/>
            <p:nvPr/>
          </p:nvCxnSpPr>
          <p:spPr bwMode="auto">
            <a:xfrm>
              <a:off x="5646845" y="2860849"/>
              <a:ext cx="13716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1" name="Group 18">
            <a:extLst>
              <a:ext uri="{FF2B5EF4-FFF2-40B4-BE49-F238E27FC236}">
                <a16:creationId xmlns:a16="http://schemas.microsoft.com/office/drawing/2014/main" id="{9484AACE-2337-5D44-A65A-2914AFF8C899}"/>
              </a:ext>
            </a:extLst>
          </p:cNvPr>
          <p:cNvGrpSpPr/>
          <p:nvPr/>
        </p:nvGrpSpPr>
        <p:grpSpPr>
          <a:xfrm>
            <a:off x="5906160" y="3539581"/>
            <a:ext cx="228600" cy="90633"/>
            <a:chOff x="5704684" y="3316424"/>
            <a:chExt cx="228600" cy="90633"/>
          </a:xfrm>
        </p:grpSpPr>
        <p:sp>
          <p:nvSpPr>
            <p:cNvPr id="82" name="Rectangle 72">
              <a:extLst>
                <a:ext uri="{FF2B5EF4-FFF2-40B4-BE49-F238E27FC236}">
                  <a16:creationId xmlns:a16="http://schemas.microsoft.com/office/drawing/2014/main" id="{ABEE5E89-4102-1E43-AF7F-DEEA2ACD46D2}"/>
                </a:ext>
              </a:extLst>
            </p:cNvPr>
            <p:cNvSpPr/>
            <p:nvPr/>
          </p:nvSpPr>
          <p:spPr bwMode="auto">
            <a:xfrm>
              <a:off x="5776546" y="3316424"/>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83" name="Straight Connector 73">
              <a:extLst>
                <a:ext uri="{FF2B5EF4-FFF2-40B4-BE49-F238E27FC236}">
                  <a16:creationId xmlns:a16="http://schemas.microsoft.com/office/drawing/2014/main" id="{7583A208-E76A-9F4E-8696-2BAAA35FECAF}"/>
                </a:ext>
              </a:extLst>
            </p:cNvPr>
            <p:cNvCxnSpPr/>
            <p:nvPr/>
          </p:nvCxnSpPr>
          <p:spPr bwMode="auto">
            <a:xfrm>
              <a:off x="5704684" y="3361740"/>
              <a:ext cx="2286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4" name="Group 16">
            <a:extLst>
              <a:ext uri="{FF2B5EF4-FFF2-40B4-BE49-F238E27FC236}">
                <a16:creationId xmlns:a16="http://schemas.microsoft.com/office/drawing/2014/main" id="{8293FBA5-9CDF-EC46-914E-BA9D7F9A5618}"/>
              </a:ext>
            </a:extLst>
          </p:cNvPr>
          <p:cNvGrpSpPr/>
          <p:nvPr/>
        </p:nvGrpSpPr>
        <p:grpSpPr>
          <a:xfrm>
            <a:off x="5864968" y="4124244"/>
            <a:ext cx="228600" cy="90633"/>
            <a:chOff x="5708708" y="3928383"/>
            <a:chExt cx="228600" cy="90633"/>
          </a:xfrm>
        </p:grpSpPr>
        <p:sp>
          <p:nvSpPr>
            <p:cNvPr id="85" name="Rectangle 75">
              <a:extLst>
                <a:ext uri="{FF2B5EF4-FFF2-40B4-BE49-F238E27FC236}">
                  <a16:creationId xmlns:a16="http://schemas.microsoft.com/office/drawing/2014/main" id="{FDC72BB3-3530-9244-9BE4-638CF892B511}"/>
                </a:ext>
              </a:extLst>
            </p:cNvPr>
            <p:cNvSpPr/>
            <p:nvPr/>
          </p:nvSpPr>
          <p:spPr bwMode="auto">
            <a:xfrm>
              <a:off x="5780570" y="3928383"/>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86" name="Straight Connector 76">
              <a:extLst>
                <a:ext uri="{FF2B5EF4-FFF2-40B4-BE49-F238E27FC236}">
                  <a16:creationId xmlns:a16="http://schemas.microsoft.com/office/drawing/2014/main" id="{6C265CB8-3E26-7C41-B3F7-A41344A96F4E}"/>
                </a:ext>
              </a:extLst>
            </p:cNvPr>
            <p:cNvCxnSpPr/>
            <p:nvPr/>
          </p:nvCxnSpPr>
          <p:spPr bwMode="auto">
            <a:xfrm>
              <a:off x="5708708" y="3973700"/>
              <a:ext cx="2286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0" name="Group 15">
            <a:extLst>
              <a:ext uri="{FF2B5EF4-FFF2-40B4-BE49-F238E27FC236}">
                <a16:creationId xmlns:a16="http://schemas.microsoft.com/office/drawing/2014/main" id="{56CE4702-F646-9046-8BFA-2B2BD10A858A}"/>
              </a:ext>
            </a:extLst>
          </p:cNvPr>
          <p:cNvGrpSpPr/>
          <p:nvPr/>
        </p:nvGrpSpPr>
        <p:grpSpPr>
          <a:xfrm>
            <a:off x="5632046" y="3808412"/>
            <a:ext cx="320040" cy="90633"/>
            <a:chOff x="5434511" y="3633023"/>
            <a:chExt cx="320040" cy="90633"/>
          </a:xfrm>
        </p:grpSpPr>
        <p:sp>
          <p:nvSpPr>
            <p:cNvPr id="91" name="Rectangle 86">
              <a:extLst>
                <a:ext uri="{FF2B5EF4-FFF2-40B4-BE49-F238E27FC236}">
                  <a16:creationId xmlns:a16="http://schemas.microsoft.com/office/drawing/2014/main" id="{994FE80E-A2E1-0E4C-A289-D642A43D6165}"/>
                </a:ext>
              </a:extLst>
            </p:cNvPr>
            <p:cNvSpPr/>
            <p:nvPr/>
          </p:nvSpPr>
          <p:spPr bwMode="auto">
            <a:xfrm>
              <a:off x="5552093" y="3633023"/>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92" name="Straight Connector 87">
              <a:extLst>
                <a:ext uri="{FF2B5EF4-FFF2-40B4-BE49-F238E27FC236}">
                  <a16:creationId xmlns:a16="http://schemas.microsoft.com/office/drawing/2014/main" id="{C79262E3-1EF1-7149-8658-19E4222F7867}"/>
                </a:ext>
              </a:extLst>
            </p:cNvPr>
            <p:cNvCxnSpPr/>
            <p:nvPr/>
          </p:nvCxnSpPr>
          <p:spPr bwMode="auto">
            <a:xfrm>
              <a:off x="5434511" y="3678340"/>
              <a:ext cx="32004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3" name="Group 45">
            <a:extLst>
              <a:ext uri="{FF2B5EF4-FFF2-40B4-BE49-F238E27FC236}">
                <a16:creationId xmlns:a16="http://schemas.microsoft.com/office/drawing/2014/main" id="{6D76C66D-3993-6044-8CF6-7D56A5D4065E}"/>
              </a:ext>
            </a:extLst>
          </p:cNvPr>
          <p:cNvGrpSpPr/>
          <p:nvPr/>
        </p:nvGrpSpPr>
        <p:grpSpPr>
          <a:xfrm>
            <a:off x="5525142" y="3263802"/>
            <a:ext cx="320040" cy="90633"/>
            <a:chOff x="5353810" y="1218342"/>
            <a:chExt cx="320040" cy="90633"/>
          </a:xfrm>
        </p:grpSpPr>
        <p:sp>
          <p:nvSpPr>
            <p:cNvPr id="95" name="Rectangle 46">
              <a:extLst>
                <a:ext uri="{FF2B5EF4-FFF2-40B4-BE49-F238E27FC236}">
                  <a16:creationId xmlns:a16="http://schemas.microsoft.com/office/drawing/2014/main" id="{E7C78D70-6D5C-084B-99CD-2D16327BB623}"/>
                </a:ext>
              </a:extLst>
            </p:cNvPr>
            <p:cNvSpPr/>
            <p:nvPr/>
          </p:nvSpPr>
          <p:spPr bwMode="auto">
            <a:xfrm>
              <a:off x="5471392" y="1218342"/>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96" name="Straight Connector 47">
              <a:extLst>
                <a:ext uri="{FF2B5EF4-FFF2-40B4-BE49-F238E27FC236}">
                  <a16:creationId xmlns:a16="http://schemas.microsoft.com/office/drawing/2014/main" id="{16BABA19-78DC-8545-9295-D5036D4D3838}"/>
                </a:ext>
              </a:extLst>
            </p:cNvPr>
            <p:cNvCxnSpPr/>
            <p:nvPr/>
          </p:nvCxnSpPr>
          <p:spPr bwMode="auto">
            <a:xfrm>
              <a:off x="5353810" y="1263659"/>
              <a:ext cx="32004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7" name="Gruppo 96">
            <a:extLst>
              <a:ext uri="{FF2B5EF4-FFF2-40B4-BE49-F238E27FC236}">
                <a16:creationId xmlns:a16="http://schemas.microsoft.com/office/drawing/2014/main" id="{5E383B40-F00C-BD44-B9BF-1522086D6BEE}"/>
              </a:ext>
            </a:extLst>
          </p:cNvPr>
          <p:cNvGrpSpPr/>
          <p:nvPr/>
        </p:nvGrpSpPr>
        <p:grpSpPr>
          <a:xfrm>
            <a:off x="5954561" y="1869357"/>
            <a:ext cx="252000" cy="90633"/>
            <a:chOff x="5950079" y="2345607"/>
            <a:chExt cx="252000" cy="90633"/>
          </a:xfrm>
        </p:grpSpPr>
        <p:sp>
          <p:nvSpPr>
            <p:cNvPr id="98" name="Rectangle 63">
              <a:extLst>
                <a:ext uri="{FF2B5EF4-FFF2-40B4-BE49-F238E27FC236}">
                  <a16:creationId xmlns:a16="http://schemas.microsoft.com/office/drawing/2014/main" id="{A59124E6-1125-864D-A5BD-84A593DAECB3}"/>
                </a:ext>
              </a:extLst>
            </p:cNvPr>
            <p:cNvSpPr/>
            <p:nvPr/>
          </p:nvSpPr>
          <p:spPr bwMode="auto">
            <a:xfrm>
              <a:off x="6033641" y="2345607"/>
              <a:ext cx="84877" cy="9063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99" name="Straight Connector 64">
              <a:extLst>
                <a:ext uri="{FF2B5EF4-FFF2-40B4-BE49-F238E27FC236}">
                  <a16:creationId xmlns:a16="http://schemas.microsoft.com/office/drawing/2014/main" id="{9A48499D-FB4A-8F46-A60C-60576DC1D6BD}"/>
                </a:ext>
              </a:extLst>
            </p:cNvPr>
            <p:cNvCxnSpPr/>
            <p:nvPr/>
          </p:nvCxnSpPr>
          <p:spPr bwMode="auto">
            <a:xfrm>
              <a:off x="5950079" y="2394099"/>
              <a:ext cx="252000" cy="0"/>
            </a:xfrm>
            <a:prstGeom prst="line">
              <a:avLst/>
            </a:prstGeom>
            <a:solidFill>
              <a:schemeClr val="accent1"/>
            </a:solidFill>
            <a:ln w="190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9" name="Rettangolo 38">
            <a:extLst>
              <a:ext uri="{FF2B5EF4-FFF2-40B4-BE49-F238E27FC236}">
                <a16:creationId xmlns:a16="http://schemas.microsoft.com/office/drawing/2014/main" id="{30E90611-EA6E-AE4F-B235-5FF5FF751EB1}"/>
              </a:ext>
            </a:extLst>
          </p:cNvPr>
          <p:cNvSpPr/>
          <p:nvPr/>
        </p:nvSpPr>
        <p:spPr>
          <a:xfrm>
            <a:off x="302900" y="4366622"/>
            <a:ext cx="3863835" cy="307777"/>
          </a:xfrm>
          <a:prstGeom prst="rect">
            <a:avLst/>
          </a:prstGeom>
        </p:spPr>
        <p:txBody>
          <a:bodyPr wrap="square">
            <a:spAutoFit/>
          </a:bodyPr>
          <a:lstStyle/>
          <a:p>
            <a:r>
              <a:rPr lang="en-GB" sz="700" b="0" i="0" dirty="0">
                <a:solidFill>
                  <a:schemeClr val="bg2"/>
                </a:solidFill>
              </a:rPr>
              <a:t>Percentages are Kaplan-Meier estimates or cumulative incidence estimates taking mortality as a competing risk into account </a:t>
            </a:r>
          </a:p>
        </p:txBody>
      </p:sp>
    </p:spTree>
    <p:extLst>
      <p:ext uri="{BB962C8B-B14F-4D97-AF65-F5344CB8AC3E}">
        <p14:creationId xmlns:p14="http://schemas.microsoft.com/office/powerpoint/2010/main" val="348735173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37B7-3308-43E0-87D2-2C0DF4B8442E}"/>
              </a:ext>
            </a:extLst>
          </p:cNvPr>
          <p:cNvSpPr>
            <a:spLocks noGrp="1"/>
          </p:cNvSpPr>
          <p:nvPr>
            <p:ph type="title"/>
          </p:nvPr>
        </p:nvSpPr>
        <p:spPr/>
        <p:txBody>
          <a:bodyPr/>
          <a:lstStyle/>
          <a:p>
            <a:r>
              <a:rPr lang="en-US">
                <a:cs typeface="Arial"/>
              </a:rPr>
              <a:t>Disclosure statement of financial interest</a:t>
            </a:r>
            <a:endParaRPr lang="en-US"/>
          </a:p>
        </p:txBody>
      </p:sp>
      <p:sp>
        <p:nvSpPr>
          <p:cNvPr id="3" name="Content Placeholder 2">
            <a:extLst>
              <a:ext uri="{FF2B5EF4-FFF2-40B4-BE49-F238E27FC236}">
                <a16:creationId xmlns:a16="http://schemas.microsoft.com/office/drawing/2014/main" id="{02231C19-1426-4E56-A68E-2CEF832E379C}"/>
              </a:ext>
            </a:extLst>
          </p:cNvPr>
          <p:cNvSpPr>
            <a:spLocks noGrp="1"/>
          </p:cNvSpPr>
          <p:nvPr>
            <p:ph idx="1"/>
          </p:nvPr>
        </p:nvSpPr>
        <p:spPr>
          <a:xfrm>
            <a:off x="685800" y="1109663"/>
            <a:ext cx="7957686" cy="3086100"/>
          </a:xfrm>
        </p:spPr>
        <p:txBody>
          <a:bodyPr/>
          <a:lstStyle/>
          <a:p>
            <a:pPr marL="0" indent="0">
              <a:buNone/>
            </a:pPr>
            <a:r>
              <a:rPr lang="en-US" b="1">
                <a:solidFill>
                  <a:schemeClr val="accent2"/>
                </a:solidFill>
                <a:ea typeface="+mn-lt"/>
                <a:cs typeface="+mn-lt"/>
              </a:rPr>
              <a:t>I, Corrado Tamburino, </a:t>
            </a:r>
            <a:r>
              <a:rPr lang="en-US">
                <a:ea typeface="+mn-lt"/>
                <a:cs typeface="+mn-lt"/>
              </a:rPr>
              <a:t>I</a:t>
            </a:r>
            <a:r>
              <a:rPr lang="en-US">
                <a:solidFill>
                  <a:schemeClr val="bg2"/>
                </a:solidFill>
                <a:ea typeface="+mn-lt"/>
                <a:cs typeface="+mn-lt"/>
              </a:rPr>
              <a:t> </a:t>
            </a:r>
            <a:r>
              <a:rPr lang="en-US">
                <a:ea typeface="+mn-lt"/>
                <a:cs typeface="+mn-lt"/>
              </a:rPr>
              <a:t>have the following financial interest/arrangement or affiliation with one or more organizations that could be perceived as a real or apparent conflict of interest in the context of the subject of this presentation.</a:t>
            </a:r>
          </a:p>
          <a:p>
            <a:pPr marL="0" indent="0">
              <a:buNone/>
            </a:pPr>
            <a:endParaRPr lang="en-US">
              <a:ea typeface="+mn-lt"/>
              <a:cs typeface="+mn-lt"/>
            </a:endParaRPr>
          </a:p>
          <a:p>
            <a:pPr marL="0" indent="0">
              <a:buNone/>
            </a:pPr>
            <a:r>
              <a:rPr lang="en-US" b="1">
                <a:solidFill>
                  <a:schemeClr val="accent2"/>
                </a:solidFill>
                <a:ea typeface="+mn-lt"/>
                <a:cs typeface="+mn-lt"/>
              </a:rPr>
              <a:t>Disclosure: </a:t>
            </a:r>
            <a:r>
              <a:rPr lang="en-US">
                <a:ea typeface="+mn-lt"/>
                <a:cs typeface="+mn-lt"/>
              </a:rPr>
              <a:t>Speaker fees from Medtronic.</a:t>
            </a:r>
          </a:p>
        </p:txBody>
      </p:sp>
    </p:spTree>
    <p:extLst>
      <p:ext uri="{BB962C8B-B14F-4D97-AF65-F5344CB8AC3E}">
        <p14:creationId xmlns:p14="http://schemas.microsoft.com/office/powerpoint/2010/main" val="81881063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89EB-4AD5-4F6B-969A-98870725BBAC}"/>
              </a:ext>
            </a:extLst>
          </p:cNvPr>
          <p:cNvSpPr>
            <a:spLocks noGrp="1"/>
          </p:cNvSpPr>
          <p:nvPr>
            <p:ph type="title"/>
          </p:nvPr>
        </p:nvSpPr>
        <p:spPr/>
        <p:txBody>
          <a:bodyPr/>
          <a:lstStyle/>
          <a:p>
            <a:r>
              <a:rPr lang="en-US" dirty="0"/>
              <a:t>Aortic regurgitation</a:t>
            </a:r>
            <a:br>
              <a:rPr lang="en-US" dirty="0"/>
            </a:br>
            <a:r>
              <a:rPr lang="en-US" sz="2000" b="0" dirty="0"/>
              <a:t>Core lab assessment</a:t>
            </a:r>
            <a:endParaRPr lang="en-US" b="0" dirty="0"/>
          </a:p>
        </p:txBody>
      </p:sp>
      <p:sp>
        <p:nvSpPr>
          <p:cNvPr id="3" name="Text Placeholder 2">
            <a:extLst>
              <a:ext uri="{FF2B5EF4-FFF2-40B4-BE49-F238E27FC236}">
                <a16:creationId xmlns:a16="http://schemas.microsoft.com/office/drawing/2014/main" id="{EB495C14-6D3D-4C66-8FF7-E39BF75BF697}"/>
              </a:ext>
            </a:extLst>
          </p:cNvPr>
          <p:cNvSpPr>
            <a:spLocks noGrp="1"/>
          </p:cNvSpPr>
          <p:nvPr>
            <p:ph type="body" idx="1"/>
          </p:nvPr>
        </p:nvSpPr>
        <p:spPr>
          <a:xfrm>
            <a:off x="1293124" y="1035444"/>
            <a:ext cx="2572553" cy="308705"/>
          </a:xfrm>
        </p:spPr>
        <p:txBody>
          <a:bodyPr anchor="ctr"/>
          <a:lstStyle/>
          <a:p>
            <a:r>
              <a:rPr lang="en-US" sz="2000" dirty="0"/>
              <a:t>30 days</a:t>
            </a:r>
            <a:br>
              <a:rPr lang="en-US" sz="2000" dirty="0"/>
            </a:br>
            <a:r>
              <a:rPr lang="en-US" sz="1500" dirty="0">
                <a:solidFill>
                  <a:schemeClr val="tx2"/>
                </a:solidFill>
              </a:rPr>
              <a:t>P &lt; 0.0001</a:t>
            </a:r>
          </a:p>
        </p:txBody>
      </p:sp>
      <p:graphicFrame>
        <p:nvGraphicFramePr>
          <p:cNvPr id="11" name="Object 62">
            <a:extLst>
              <a:ext uri="{FF2B5EF4-FFF2-40B4-BE49-F238E27FC236}">
                <a16:creationId xmlns:a16="http://schemas.microsoft.com/office/drawing/2014/main" id="{CF33CF9C-852B-4499-B0C2-61796410480D}"/>
              </a:ext>
            </a:extLst>
          </p:cNvPr>
          <p:cNvGraphicFramePr>
            <a:graphicFrameLocks/>
          </p:cNvGraphicFramePr>
          <p:nvPr>
            <p:extLst>
              <p:ext uri="{D42A27DB-BD31-4B8C-83A1-F6EECF244321}">
                <p14:modId xmlns:p14="http://schemas.microsoft.com/office/powerpoint/2010/main" val="1154908132"/>
              </p:ext>
            </p:extLst>
          </p:nvPr>
        </p:nvGraphicFramePr>
        <p:xfrm>
          <a:off x="543651" y="1388993"/>
          <a:ext cx="3681718" cy="2737582"/>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Box 76">
            <a:extLst>
              <a:ext uri="{FF2B5EF4-FFF2-40B4-BE49-F238E27FC236}">
                <a16:creationId xmlns:a16="http://schemas.microsoft.com/office/drawing/2014/main" id="{8E5DDF62-487D-4927-9F63-644C81869F1F}"/>
              </a:ext>
            </a:extLst>
          </p:cNvPr>
          <p:cNvSpPr txBox="1">
            <a:spLocks noChangeArrowheads="1"/>
          </p:cNvSpPr>
          <p:nvPr/>
        </p:nvSpPr>
        <p:spPr bwMode="invGray">
          <a:xfrm>
            <a:off x="855510" y="3963372"/>
            <a:ext cx="1918040" cy="461665"/>
          </a:xfrm>
          <a:prstGeom prst="rect">
            <a:avLst/>
          </a:prstGeom>
          <a:noFill/>
          <a:ln w="9525">
            <a:noFill/>
            <a:miter lim="800000"/>
            <a:headEnd/>
            <a:tailEnd/>
          </a:ln>
        </p:spPr>
        <p:txBody>
          <a:bodyPr wrap="square">
            <a:spAutoFit/>
          </a:bodyPr>
          <a:lstStyle/>
          <a:p>
            <a:pPr algn="ctr"/>
            <a:r>
              <a:rPr lang="en-US" sz="1200" i="0" err="1">
                <a:solidFill>
                  <a:schemeClr val="accent2"/>
                </a:solidFill>
                <a:cs typeface="ヒラギノ角ゴ Pro W3"/>
              </a:rPr>
              <a:t>ACURATE</a:t>
            </a:r>
            <a:r>
              <a:rPr lang="en-US" sz="1200" i="0">
                <a:solidFill>
                  <a:schemeClr val="accent2"/>
                </a:solidFill>
                <a:cs typeface="ヒラギノ角ゴ Pro W3"/>
              </a:rPr>
              <a:t> neo</a:t>
            </a:r>
          </a:p>
          <a:p>
            <a:pPr algn="ctr"/>
            <a:r>
              <a:rPr lang="en-US" sz="1200" b="0" i="0">
                <a:solidFill>
                  <a:schemeClr val="accent2"/>
                </a:solidFill>
                <a:cs typeface="ヒラギノ角ゴ Pro W3"/>
              </a:rPr>
              <a:t>N=261</a:t>
            </a:r>
          </a:p>
        </p:txBody>
      </p:sp>
      <p:sp>
        <p:nvSpPr>
          <p:cNvPr id="14" name="Text Box 76">
            <a:extLst>
              <a:ext uri="{FF2B5EF4-FFF2-40B4-BE49-F238E27FC236}">
                <a16:creationId xmlns:a16="http://schemas.microsoft.com/office/drawing/2014/main" id="{F2E77321-590A-4639-89DC-1B0695E107D3}"/>
              </a:ext>
            </a:extLst>
          </p:cNvPr>
          <p:cNvSpPr txBox="1">
            <a:spLocks noChangeArrowheads="1"/>
          </p:cNvSpPr>
          <p:nvPr/>
        </p:nvSpPr>
        <p:spPr bwMode="invGray">
          <a:xfrm>
            <a:off x="2389719" y="3963372"/>
            <a:ext cx="1918040" cy="461665"/>
          </a:xfrm>
          <a:prstGeom prst="rect">
            <a:avLst/>
          </a:prstGeom>
          <a:noFill/>
          <a:ln w="9525">
            <a:noFill/>
            <a:miter lim="800000"/>
            <a:headEnd/>
            <a:tailEnd/>
          </a:ln>
        </p:spPr>
        <p:txBody>
          <a:bodyPr wrap="square">
            <a:spAutoFit/>
          </a:bodyPr>
          <a:lstStyle/>
          <a:p>
            <a:pPr algn="ctr"/>
            <a:r>
              <a:rPr lang="en-US" sz="1200" i="0">
                <a:solidFill>
                  <a:schemeClr val="accent4"/>
                </a:solidFill>
                <a:cs typeface="ヒラギノ角ゴ Pro W3"/>
              </a:rPr>
              <a:t>CoreValve </a:t>
            </a:r>
            <a:r>
              <a:rPr lang="en-US" sz="1200" i="0" err="1">
                <a:solidFill>
                  <a:schemeClr val="accent4"/>
                </a:solidFill>
                <a:cs typeface="ヒラギノ角ゴ Pro W3"/>
              </a:rPr>
              <a:t>Evolut</a:t>
            </a:r>
            <a:endParaRPr lang="en-US" sz="1200" i="0">
              <a:solidFill>
                <a:schemeClr val="accent4"/>
              </a:solidFill>
              <a:cs typeface="ヒラギノ角ゴ Pro W3"/>
            </a:endParaRPr>
          </a:p>
          <a:p>
            <a:pPr algn="ctr"/>
            <a:r>
              <a:rPr lang="en-US" sz="1200" b="0" i="0">
                <a:solidFill>
                  <a:schemeClr val="accent4"/>
                </a:solidFill>
                <a:cs typeface="ヒラギノ角ゴ Pro W3"/>
              </a:rPr>
              <a:t>N=272</a:t>
            </a:r>
          </a:p>
        </p:txBody>
      </p:sp>
      <p:sp>
        <p:nvSpPr>
          <p:cNvPr id="15" name="Left Brace 14">
            <a:extLst>
              <a:ext uri="{FF2B5EF4-FFF2-40B4-BE49-F238E27FC236}">
                <a16:creationId xmlns:a16="http://schemas.microsoft.com/office/drawing/2014/main" id="{919D300A-A0D1-4F6B-B342-10A59F836990}"/>
              </a:ext>
            </a:extLst>
          </p:cNvPr>
          <p:cNvSpPr/>
          <p:nvPr/>
        </p:nvSpPr>
        <p:spPr bwMode="auto">
          <a:xfrm rot="5400000">
            <a:off x="2463861" y="622551"/>
            <a:ext cx="231080" cy="1918039"/>
          </a:xfrm>
          <a:prstGeom prst="leftBrace">
            <a:avLst>
              <a:gd name="adj1" fmla="val 25000"/>
              <a:gd name="adj2" fmla="val 50000"/>
            </a:avLst>
          </a:prstGeom>
          <a:noFill/>
          <a:ln w="9525" cap="flat" cmpd="sng" algn="ctr">
            <a:solidFill>
              <a:schemeClr val="tx2"/>
            </a:solidFill>
            <a:prstDash val="solid"/>
            <a:round/>
            <a:headEnd type="none" w="med" len="med"/>
            <a:tailEnd type="none" w="med" len="med"/>
          </a:ln>
          <a:effectLst/>
        </p:spPr>
        <p:txBody>
          <a:bodyPr rtlCol="0" anchor="ctr"/>
          <a:lstStyle/>
          <a:p>
            <a:pPr algn="ctr"/>
            <a:endParaRPr lang="en-US" sz="1600"/>
          </a:p>
        </p:txBody>
      </p:sp>
      <p:sp>
        <p:nvSpPr>
          <p:cNvPr id="16" name="Text Placeholder 2">
            <a:extLst>
              <a:ext uri="{FF2B5EF4-FFF2-40B4-BE49-F238E27FC236}">
                <a16:creationId xmlns:a16="http://schemas.microsoft.com/office/drawing/2014/main" id="{E5809FEE-3712-4AE8-B80E-DC8FED82AE0D}"/>
              </a:ext>
            </a:extLst>
          </p:cNvPr>
          <p:cNvSpPr txBox="1">
            <a:spLocks/>
          </p:cNvSpPr>
          <p:nvPr/>
        </p:nvSpPr>
        <p:spPr bwMode="auto">
          <a:xfrm>
            <a:off x="5797777" y="1035444"/>
            <a:ext cx="2572553" cy="30870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lnSpc>
                <a:spcPct val="90000"/>
              </a:lnSpc>
              <a:spcBef>
                <a:spcPct val="30000"/>
              </a:spcBef>
              <a:spcAft>
                <a:spcPct val="0"/>
              </a:spcAft>
              <a:buClr>
                <a:schemeClr val="accent2"/>
              </a:buClr>
              <a:buSzPct val="110000"/>
              <a:buNone/>
              <a:defRPr sz="1800" b="1" baseline="0">
                <a:solidFill>
                  <a:schemeClr val="accent2"/>
                </a:solidFill>
                <a:latin typeface="+mn-lt"/>
                <a:ea typeface="+mn-ea"/>
                <a:cs typeface="+mn-cs"/>
              </a:defRPr>
            </a:lvl1pPr>
            <a:lvl2pPr marL="342900" indent="0" algn="l" rtl="0" eaLnBrk="0" fontAlgn="base" hangingPunct="0">
              <a:lnSpc>
                <a:spcPct val="90000"/>
              </a:lnSpc>
              <a:spcBef>
                <a:spcPct val="30000"/>
              </a:spcBef>
              <a:spcAft>
                <a:spcPct val="0"/>
              </a:spcAft>
              <a:buClr>
                <a:schemeClr val="accent2"/>
              </a:buClr>
              <a:buSzPct val="100000"/>
              <a:buFont typeface="Arial" panose="020B0604020202020204" pitchFamily="34" charset="0"/>
              <a:buNone/>
              <a:defRPr sz="1500" b="1" baseline="0">
                <a:solidFill>
                  <a:schemeClr val="tx2"/>
                </a:solidFill>
                <a:latin typeface="+mn-lt"/>
              </a:defRPr>
            </a:lvl2pPr>
            <a:lvl3pPr marL="685800" indent="0" algn="l" rtl="0" eaLnBrk="0" fontAlgn="base" hangingPunct="0">
              <a:lnSpc>
                <a:spcPct val="90000"/>
              </a:lnSpc>
              <a:spcBef>
                <a:spcPct val="30000"/>
              </a:spcBef>
              <a:spcAft>
                <a:spcPct val="0"/>
              </a:spcAft>
              <a:buNone/>
              <a:defRPr sz="1350" b="1" baseline="0">
                <a:solidFill>
                  <a:schemeClr val="tx2"/>
                </a:solidFill>
                <a:latin typeface="+mn-lt"/>
              </a:defRPr>
            </a:lvl3pPr>
            <a:lvl4pPr marL="1028700" indent="0" algn="l" rtl="0" eaLnBrk="0" fontAlgn="base" hangingPunct="0">
              <a:lnSpc>
                <a:spcPct val="90000"/>
              </a:lnSpc>
              <a:spcBef>
                <a:spcPct val="30000"/>
              </a:spcBef>
              <a:spcAft>
                <a:spcPct val="0"/>
              </a:spcAft>
              <a:buNone/>
              <a:defRPr sz="1200" b="1" baseline="0">
                <a:solidFill>
                  <a:schemeClr val="tx2"/>
                </a:solidFill>
                <a:latin typeface="+mj-lt"/>
              </a:defRPr>
            </a:lvl4pPr>
            <a:lvl5pPr marL="1371600" indent="0" algn="l" rtl="0" eaLnBrk="0" fontAlgn="base" hangingPunct="0">
              <a:lnSpc>
                <a:spcPct val="90000"/>
              </a:lnSpc>
              <a:spcBef>
                <a:spcPct val="30000"/>
              </a:spcBef>
              <a:spcAft>
                <a:spcPct val="0"/>
              </a:spcAft>
              <a:buNone/>
              <a:defRPr sz="1200" b="1" baseline="0">
                <a:solidFill>
                  <a:schemeClr val="tx2"/>
                </a:solidFill>
                <a:latin typeface="+mn-lt"/>
              </a:defRPr>
            </a:lvl5pPr>
            <a:lvl6pPr marL="1714500" indent="0" algn="l" rtl="0" fontAlgn="base">
              <a:spcBef>
                <a:spcPct val="30000"/>
              </a:spcBef>
              <a:spcAft>
                <a:spcPct val="0"/>
              </a:spcAft>
              <a:buNone/>
              <a:defRPr sz="1200" b="1">
                <a:solidFill>
                  <a:schemeClr val="tx1"/>
                </a:solidFill>
                <a:latin typeface="+mn-lt"/>
              </a:defRPr>
            </a:lvl6pPr>
            <a:lvl7pPr marL="2057400" indent="0" algn="l" rtl="0" fontAlgn="base">
              <a:spcBef>
                <a:spcPct val="30000"/>
              </a:spcBef>
              <a:spcAft>
                <a:spcPct val="0"/>
              </a:spcAft>
              <a:buNone/>
              <a:defRPr sz="1200" b="1">
                <a:solidFill>
                  <a:schemeClr val="tx1"/>
                </a:solidFill>
                <a:latin typeface="+mn-lt"/>
              </a:defRPr>
            </a:lvl7pPr>
            <a:lvl8pPr marL="2400300" indent="0" algn="l" rtl="0" fontAlgn="base">
              <a:spcBef>
                <a:spcPct val="30000"/>
              </a:spcBef>
              <a:spcAft>
                <a:spcPct val="0"/>
              </a:spcAft>
              <a:buNone/>
              <a:defRPr sz="1200" b="1">
                <a:solidFill>
                  <a:schemeClr val="tx1"/>
                </a:solidFill>
                <a:latin typeface="+mn-lt"/>
              </a:defRPr>
            </a:lvl8pPr>
            <a:lvl9pPr marL="2743200" indent="0" algn="l" rtl="0" fontAlgn="base">
              <a:spcBef>
                <a:spcPct val="30000"/>
              </a:spcBef>
              <a:spcAft>
                <a:spcPct val="0"/>
              </a:spcAft>
              <a:buNone/>
              <a:defRPr sz="1200" b="1">
                <a:solidFill>
                  <a:schemeClr val="tx1"/>
                </a:solidFill>
                <a:latin typeface="+mn-lt"/>
              </a:defRPr>
            </a:lvl9pPr>
          </a:lstStyle>
          <a:p>
            <a:r>
              <a:rPr lang="en-US" sz="2000" i="0" kern="0" dirty="0">
                <a:solidFill>
                  <a:srgbClr val="008F96"/>
                </a:solidFill>
              </a:rPr>
              <a:t>1 year</a:t>
            </a:r>
            <a:br>
              <a:rPr lang="en-US" sz="2000" i="0" kern="0" dirty="0">
                <a:solidFill>
                  <a:srgbClr val="008F96"/>
                </a:solidFill>
              </a:rPr>
            </a:br>
            <a:r>
              <a:rPr lang="en-US" sz="1500" i="0" kern="0" dirty="0">
                <a:solidFill>
                  <a:schemeClr val="tx2"/>
                </a:solidFill>
              </a:rPr>
              <a:t>P &lt; 0.0001</a:t>
            </a:r>
          </a:p>
        </p:txBody>
      </p:sp>
      <p:graphicFrame>
        <p:nvGraphicFramePr>
          <p:cNvPr id="18" name="Object 62">
            <a:extLst>
              <a:ext uri="{FF2B5EF4-FFF2-40B4-BE49-F238E27FC236}">
                <a16:creationId xmlns:a16="http://schemas.microsoft.com/office/drawing/2014/main" id="{7241AA75-AEC5-464B-B5EC-DFB6B3EA5C06}"/>
              </a:ext>
            </a:extLst>
          </p:cNvPr>
          <p:cNvGraphicFramePr>
            <a:graphicFrameLocks/>
          </p:cNvGraphicFramePr>
          <p:nvPr>
            <p:extLst>
              <p:ext uri="{D42A27DB-BD31-4B8C-83A1-F6EECF244321}">
                <p14:modId xmlns:p14="http://schemas.microsoft.com/office/powerpoint/2010/main" val="87260290"/>
              </p:ext>
            </p:extLst>
          </p:nvPr>
        </p:nvGraphicFramePr>
        <p:xfrm>
          <a:off x="4985733" y="1509331"/>
          <a:ext cx="3681718" cy="2737582"/>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Box 76">
            <a:extLst>
              <a:ext uri="{FF2B5EF4-FFF2-40B4-BE49-F238E27FC236}">
                <a16:creationId xmlns:a16="http://schemas.microsoft.com/office/drawing/2014/main" id="{9F896A69-00CB-4434-B93A-A8EF866F1D12}"/>
              </a:ext>
            </a:extLst>
          </p:cNvPr>
          <p:cNvSpPr txBox="1">
            <a:spLocks noChangeArrowheads="1"/>
          </p:cNvSpPr>
          <p:nvPr/>
        </p:nvSpPr>
        <p:spPr bwMode="invGray">
          <a:xfrm>
            <a:off x="5315859" y="3963372"/>
            <a:ext cx="1918040" cy="461665"/>
          </a:xfrm>
          <a:prstGeom prst="rect">
            <a:avLst/>
          </a:prstGeom>
          <a:noFill/>
          <a:ln w="9525">
            <a:noFill/>
            <a:miter lim="800000"/>
            <a:headEnd/>
            <a:tailEnd/>
          </a:ln>
        </p:spPr>
        <p:txBody>
          <a:bodyPr wrap="square">
            <a:spAutoFit/>
          </a:bodyPr>
          <a:lstStyle/>
          <a:p>
            <a:pPr algn="ctr"/>
            <a:r>
              <a:rPr lang="en-US" sz="1200" i="0" err="1">
                <a:solidFill>
                  <a:schemeClr val="accent2"/>
                </a:solidFill>
                <a:cs typeface="ヒラギノ角ゴ Pro W3"/>
              </a:rPr>
              <a:t>ACURATE</a:t>
            </a:r>
            <a:r>
              <a:rPr lang="en-US" sz="1200" i="0">
                <a:solidFill>
                  <a:schemeClr val="accent2"/>
                </a:solidFill>
                <a:cs typeface="ヒラギノ角ゴ Pro W3"/>
              </a:rPr>
              <a:t> neo</a:t>
            </a:r>
          </a:p>
          <a:p>
            <a:pPr algn="ctr"/>
            <a:r>
              <a:rPr lang="en-US" sz="1200" b="0" i="0">
                <a:solidFill>
                  <a:schemeClr val="accent2"/>
                </a:solidFill>
                <a:cs typeface="ヒラギノ角ゴ Pro W3"/>
              </a:rPr>
              <a:t>N=199</a:t>
            </a:r>
          </a:p>
        </p:txBody>
      </p:sp>
      <p:sp>
        <p:nvSpPr>
          <p:cNvPr id="20" name="Text Box 76">
            <a:extLst>
              <a:ext uri="{FF2B5EF4-FFF2-40B4-BE49-F238E27FC236}">
                <a16:creationId xmlns:a16="http://schemas.microsoft.com/office/drawing/2014/main" id="{C7E93AB3-3FDD-4965-8163-630C58D1E07E}"/>
              </a:ext>
            </a:extLst>
          </p:cNvPr>
          <p:cNvSpPr txBox="1">
            <a:spLocks noChangeArrowheads="1"/>
          </p:cNvSpPr>
          <p:nvPr/>
        </p:nvSpPr>
        <p:spPr bwMode="invGray">
          <a:xfrm>
            <a:off x="6842868" y="3963372"/>
            <a:ext cx="1918040" cy="461665"/>
          </a:xfrm>
          <a:prstGeom prst="rect">
            <a:avLst/>
          </a:prstGeom>
          <a:noFill/>
          <a:ln w="9525">
            <a:noFill/>
            <a:miter lim="800000"/>
            <a:headEnd/>
            <a:tailEnd/>
          </a:ln>
        </p:spPr>
        <p:txBody>
          <a:bodyPr wrap="square">
            <a:spAutoFit/>
          </a:bodyPr>
          <a:lstStyle/>
          <a:p>
            <a:pPr algn="ctr"/>
            <a:r>
              <a:rPr lang="en-US" sz="1200" i="0" err="1">
                <a:solidFill>
                  <a:schemeClr val="accent4"/>
                </a:solidFill>
                <a:cs typeface="ヒラギノ角ゴ Pro W3"/>
              </a:rPr>
              <a:t>CoreValve</a:t>
            </a:r>
            <a:r>
              <a:rPr lang="en-US" sz="1200" i="0">
                <a:solidFill>
                  <a:schemeClr val="accent4"/>
                </a:solidFill>
                <a:cs typeface="ヒラギノ角ゴ Pro W3"/>
              </a:rPr>
              <a:t> </a:t>
            </a:r>
            <a:r>
              <a:rPr lang="en-US" sz="1200" i="0" err="1">
                <a:solidFill>
                  <a:schemeClr val="accent4"/>
                </a:solidFill>
                <a:cs typeface="ヒラギノ角ゴ Pro W3"/>
              </a:rPr>
              <a:t>Evolut</a:t>
            </a:r>
            <a:endParaRPr lang="en-US" sz="1200" i="0">
              <a:solidFill>
                <a:schemeClr val="accent4"/>
              </a:solidFill>
              <a:cs typeface="ヒラギノ角ゴ Pro W3"/>
            </a:endParaRPr>
          </a:p>
          <a:p>
            <a:pPr algn="ctr"/>
            <a:r>
              <a:rPr lang="en-US" sz="1200" b="0" i="0">
                <a:solidFill>
                  <a:schemeClr val="accent4"/>
                </a:solidFill>
                <a:cs typeface="ヒラギノ角ゴ Pro W3"/>
              </a:rPr>
              <a:t>N=212</a:t>
            </a:r>
          </a:p>
        </p:txBody>
      </p:sp>
      <p:sp>
        <p:nvSpPr>
          <p:cNvPr id="21" name="Left Brace 20">
            <a:extLst>
              <a:ext uri="{FF2B5EF4-FFF2-40B4-BE49-F238E27FC236}">
                <a16:creationId xmlns:a16="http://schemas.microsoft.com/office/drawing/2014/main" id="{5DA5EF85-EDD1-471F-BD6D-CC9A2A6EE807}"/>
              </a:ext>
            </a:extLst>
          </p:cNvPr>
          <p:cNvSpPr/>
          <p:nvPr/>
        </p:nvSpPr>
        <p:spPr bwMode="auto">
          <a:xfrm rot="5400000">
            <a:off x="6957628" y="622551"/>
            <a:ext cx="231080" cy="1918039"/>
          </a:xfrm>
          <a:prstGeom prst="leftBrace">
            <a:avLst>
              <a:gd name="adj1" fmla="val 25000"/>
              <a:gd name="adj2" fmla="val 50000"/>
            </a:avLst>
          </a:prstGeom>
          <a:noFill/>
          <a:ln w="9525" cap="flat" cmpd="sng" algn="ctr">
            <a:solidFill>
              <a:schemeClr val="tx2"/>
            </a:solidFill>
            <a:prstDash val="solid"/>
            <a:round/>
            <a:headEnd type="none" w="med" len="med"/>
            <a:tailEnd type="none" w="med" len="med"/>
          </a:ln>
          <a:effectLst/>
        </p:spPr>
        <p:txBody>
          <a:bodyPr rtlCol="0" anchor="ctr"/>
          <a:lstStyle/>
          <a:p>
            <a:pPr algn="ctr"/>
            <a:endParaRPr lang="en-US" sz="1600"/>
          </a:p>
        </p:txBody>
      </p:sp>
      <p:grpSp>
        <p:nvGrpSpPr>
          <p:cNvPr id="29" name="Group 28">
            <a:extLst>
              <a:ext uri="{FF2B5EF4-FFF2-40B4-BE49-F238E27FC236}">
                <a16:creationId xmlns:a16="http://schemas.microsoft.com/office/drawing/2014/main" id="{F2EDE459-31D0-4E9D-9275-1C101B9FE915}"/>
              </a:ext>
            </a:extLst>
          </p:cNvPr>
          <p:cNvGrpSpPr/>
          <p:nvPr/>
        </p:nvGrpSpPr>
        <p:grpSpPr>
          <a:xfrm>
            <a:off x="3158103" y="4595007"/>
            <a:ext cx="3397411" cy="246221"/>
            <a:chOff x="2507278" y="4595007"/>
            <a:chExt cx="3397411" cy="246221"/>
          </a:xfrm>
        </p:grpSpPr>
        <p:sp>
          <p:nvSpPr>
            <p:cNvPr id="22" name="Text Box 76">
              <a:extLst>
                <a:ext uri="{FF2B5EF4-FFF2-40B4-BE49-F238E27FC236}">
                  <a16:creationId xmlns:a16="http://schemas.microsoft.com/office/drawing/2014/main" id="{414EF273-962F-494A-ABD0-1C280B6A86D9}"/>
                </a:ext>
              </a:extLst>
            </p:cNvPr>
            <p:cNvSpPr txBox="1">
              <a:spLocks noChangeArrowheads="1"/>
            </p:cNvSpPr>
            <p:nvPr/>
          </p:nvSpPr>
          <p:spPr bwMode="invGray">
            <a:xfrm>
              <a:off x="2619868" y="4595007"/>
              <a:ext cx="1022715" cy="246221"/>
            </a:xfrm>
            <a:prstGeom prst="rect">
              <a:avLst/>
            </a:prstGeom>
            <a:noFill/>
            <a:ln w="9525">
              <a:noFill/>
              <a:miter lim="800000"/>
              <a:headEnd/>
              <a:tailEnd/>
            </a:ln>
          </p:spPr>
          <p:txBody>
            <a:bodyPr wrap="square" anchor="ctr">
              <a:spAutoFit/>
            </a:bodyPr>
            <a:lstStyle/>
            <a:p>
              <a:r>
                <a:rPr lang="en-US" sz="1000" b="0" i="0">
                  <a:solidFill>
                    <a:schemeClr val="tx2"/>
                  </a:solidFill>
                  <a:cs typeface="ヒラギノ角ゴ Pro W3"/>
                </a:rPr>
                <a:t>None or trace</a:t>
              </a:r>
            </a:p>
          </p:txBody>
        </p:sp>
        <p:sp>
          <p:nvSpPr>
            <p:cNvPr id="23" name="Text Box 76">
              <a:extLst>
                <a:ext uri="{FF2B5EF4-FFF2-40B4-BE49-F238E27FC236}">
                  <a16:creationId xmlns:a16="http://schemas.microsoft.com/office/drawing/2014/main" id="{51F0A314-6BF6-4681-8201-7B67B83A54BB}"/>
                </a:ext>
              </a:extLst>
            </p:cNvPr>
            <p:cNvSpPr txBox="1">
              <a:spLocks noChangeArrowheads="1"/>
            </p:cNvSpPr>
            <p:nvPr/>
          </p:nvSpPr>
          <p:spPr bwMode="invGray">
            <a:xfrm>
              <a:off x="3846724" y="4595007"/>
              <a:ext cx="471016" cy="246221"/>
            </a:xfrm>
            <a:prstGeom prst="rect">
              <a:avLst/>
            </a:prstGeom>
            <a:noFill/>
            <a:ln w="9525">
              <a:noFill/>
              <a:miter lim="800000"/>
              <a:headEnd/>
              <a:tailEnd/>
            </a:ln>
          </p:spPr>
          <p:txBody>
            <a:bodyPr wrap="square" anchor="ctr">
              <a:spAutoFit/>
            </a:bodyPr>
            <a:lstStyle/>
            <a:p>
              <a:r>
                <a:rPr lang="en-US" sz="1000" b="0" i="0">
                  <a:solidFill>
                    <a:schemeClr val="tx2"/>
                  </a:solidFill>
                  <a:cs typeface="ヒラギノ角ゴ Pro W3"/>
                </a:rPr>
                <a:t>Mild</a:t>
              </a:r>
            </a:p>
          </p:txBody>
        </p:sp>
        <p:sp>
          <p:nvSpPr>
            <p:cNvPr id="24" name="Text Box 76">
              <a:extLst>
                <a:ext uri="{FF2B5EF4-FFF2-40B4-BE49-F238E27FC236}">
                  <a16:creationId xmlns:a16="http://schemas.microsoft.com/office/drawing/2014/main" id="{49B1D4B5-2D71-4452-ACCB-AAA1D4B577F5}"/>
                </a:ext>
              </a:extLst>
            </p:cNvPr>
            <p:cNvSpPr txBox="1">
              <a:spLocks noChangeArrowheads="1"/>
            </p:cNvSpPr>
            <p:nvPr/>
          </p:nvSpPr>
          <p:spPr bwMode="invGray">
            <a:xfrm>
              <a:off x="4620600" y="4595007"/>
              <a:ext cx="1284089" cy="246221"/>
            </a:xfrm>
            <a:prstGeom prst="rect">
              <a:avLst/>
            </a:prstGeom>
            <a:noFill/>
            <a:ln w="9525">
              <a:noFill/>
              <a:miter lim="800000"/>
              <a:headEnd/>
              <a:tailEnd/>
            </a:ln>
          </p:spPr>
          <p:txBody>
            <a:bodyPr wrap="square">
              <a:spAutoFit/>
            </a:bodyPr>
            <a:lstStyle/>
            <a:p>
              <a:r>
                <a:rPr lang="en-US" sz="1000" b="0" i="0">
                  <a:solidFill>
                    <a:schemeClr val="tx2"/>
                  </a:solidFill>
                  <a:cs typeface="ヒラギノ角ゴ Pro W3"/>
                </a:rPr>
                <a:t>Moderate or severe</a:t>
              </a:r>
            </a:p>
          </p:txBody>
        </p:sp>
        <p:sp>
          <p:nvSpPr>
            <p:cNvPr id="25" name="Rectangle 24">
              <a:extLst>
                <a:ext uri="{FF2B5EF4-FFF2-40B4-BE49-F238E27FC236}">
                  <a16:creationId xmlns:a16="http://schemas.microsoft.com/office/drawing/2014/main" id="{3DEDF59D-6C27-4370-964F-7BF444B867C9}"/>
                </a:ext>
              </a:extLst>
            </p:cNvPr>
            <p:cNvSpPr/>
            <p:nvPr/>
          </p:nvSpPr>
          <p:spPr bwMode="auto">
            <a:xfrm>
              <a:off x="2507278" y="4653375"/>
              <a:ext cx="125562" cy="129485"/>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26" name="Rectangle 25">
              <a:extLst>
                <a:ext uri="{FF2B5EF4-FFF2-40B4-BE49-F238E27FC236}">
                  <a16:creationId xmlns:a16="http://schemas.microsoft.com/office/drawing/2014/main" id="{148B3D5F-3867-44C8-A1C3-E5CAA75B95B2}"/>
                </a:ext>
              </a:extLst>
            </p:cNvPr>
            <p:cNvSpPr/>
            <p:nvPr/>
          </p:nvSpPr>
          <p:spPr bwMode="auto">
            <a:xfrm>
              <a:off x="3750850" y="4653375"/>
              <a:ext cx="125562" cy="129485"/>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27" name="Rectangle 26">
              <a:extLst>
                <a:ext uri="{FF2B5EF4-FFF2-40B4-BE49-F238E27FC236}">
                  <a16:creationId xmlns:a16="http://schemas.microsoft.com/office/drawing/2014/main" id="{DD73F5DF-55F7-4743-864F-A81AE7AD38D4}"/>
                </a:ext>
              </a:extLst>
            </p:cNvPr>
            <p:cNvSpPr/>
            <p:nvPr/>
          </p:nvSpPr>
          <p:spPr bwMode="auto">
            <a:xfrm>
              <a:off x="4521881" y="4653375"/>
              <a:ext cx="125562" cy="12948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grpSp>
      <p:sp>
        <p:nvSpPr>
          <p:cNvPr id="5" name="CasellaDiTesto 4">
            <a:extLst>
              <a:ext uri="{FF2B5EF4-FFF2-40B4-BE49-F238E27FC236}">
                <a16:creationId xmlns:a16="http://schemas.microsoft.com/office/drawing/2014/main" id="{E2827E44-AC10-6D42-A717-4E1930077278}"/>
              </a:ext>
            </a:extLst>
          </p:cNvPr>
          <p:cNvSpPr txBox="1"/>
          <p:nvPr/>
        </p:nvSpPr>
        <p:spPr>
          <a:xfrm>
            <a:off x="1458602" y="3539302"/>
            <a:ext cx="769338" cy="276999"/>
          </a:xfrm>
          <a:prstGeom prst="rect">
            <a:avLst/>
          </a:prstGeom>
          <a:noFill/>
        </p:spPr>
        <p:txBody>
          <a:bodyPr wrap="square" rtlCol="0">
            <a:spAutoFit/>
          </a:bodyPr>
          <a:lstStyle/>
          <a:p>
            <a:pPr algn="ctr"/>
            <a:r>
              <a:rPr lang="it-IT" sz="1200" b="0" i="0" dirty="0">
                <a:solidFill>
                  <a:schemeClr val="tx1"/>
                </a:solidFill>
              </a:rPr>
              <a:t>27.2%</a:t>
            </a:r>
          </a:p>
        </p:txBody>
      </p:sp>
      <p:sp>
        <p:nvSpPr>
          <p:cNvPr id="28" name="CasellaDiTesto 27">
            <a:extLst>
              <a:ext uri="{FF2B5EF4-FFF2-40B4-BE49-F238E27FC236}">
                <a16:creationId xmlns:a16="http://schemas.microsoft.com/office/drawing/2014/main" id="{93BA6A2E-DBCC-214D-9673-B49F76D065AC}"/>
              </a:ext>
            </a:extLst>
          </p:cNvPr>
          <p:cNvSpPr txBox="1"/>
          <p:nvPr/>
        </p:nvSpPr>
        <p:spPr>
          <a:xfrm>
            <a:off x="1458602" y="2635901"/>
            <a:ext cx="769338" cy="276999"/>
          </a:xfrm>
          <a:prstGeom prst="rect">
            <a:avLst/>
          </a:prstGeom>
          <a:noFill/>
        </p:spPr>
        <p:txBody>
          <a:bodyPr wrap="square" rtlCol="0">
            <a:spAutoFit/>
          </a:bodyPr>
          <a:lstStyle/>
          <a:p>
            <a:pPr algn="ctr"/>
            <a:r>
              <a:rPr lang="it-IT" sz="1200" b="0" i="0" dirty="0">
                <a:solidFill>
                  <a:schemeClr val="tx1"/>
                </a:solidFill>
              </a:rPr>
              <a:t>63.2%</a:t>
            </a:r>
          </a:p>
        </p:txBody>
      </p:sp>
      <p:sp>
        <p:nvSpPr>
          <p:cNvPr id="30" name="CasellaDiTesto 29">
            <a:extLst>
              <a:ext uri="{FF2B5EF4-FFF2-40B4-BE49-F238E27FC236}">
                <a16:creationId xmlns:a16="http://schemas.microsoft.com/office/drawing/2014/main" id="{33DB02FD-3171-DD41-9149-3ABE437CED38}"/>
              </a:ext>
            </a:extLst>
          </p:cNvPr>
          <p:cNvSpPr txBox="1"/>
          <p:nvPr/>
        </p:nvSpPr>
        <p:spPr>
          <a:xfrm>
            <a:off x="1458602" y="1873899"/>
            <a:ext cx="769338" cy="276999"/>
          </a:xfrm>
          <a:prstGeom prst="rect">
            <a:avLst/>
          </a:prstGeom>
          <a:noFill/>
        </p:spPr>
        <p:txBody>
          <a:bodyPr wrap="square" rtlCol="0">
            <a:spAutoFit/>
          </a:bodyPr>
          <a:lstStyle/>
          <a:p>
            <a:pPr algn="ctr"/>
            <a:r>
              <a:rPr lang="it-IT" sz="1200" b="0" i="0" dirty="0">
                <a:solidFill>
                  <a:schemeClr val="bg2"/>
                </a:solidFill>
              </a:rPr>
              <a:t>9.6%</a:t>
            </a:r>
          </a:p>
        </p:txBody>
      </p:sp>
      <p:sp>
        <p:nvSpPr>
          <p:cNvPr id="31" name="CasellaDiTesto 30">
            <a:extLst>
              <a:ext uri="{FF2B5EF4-FFF2-40B4-BE49-F238E27FC236}">
                <a16:creationId xmlns:a16="http://schemas.microsoft.com/office/drawing/2014/main" id="{3999B132-C51A-DB47-B102-248747DB5380}"/>
              </a:ext>
            </a:extLst>
          </p:cNvPr>
          <p:cNvSpPr txBox="1"/>
          <p:nvPr/>
        </p:nvSpPr>
        <p:spPr>
          <a:xfrm>
            <a:off x="2960023" y="3331942"/>
            <a:ext cx="769338" cy="276999"/>
          </a:xfrm>
          <a:prstGeom prst="rect">
            <a:avLst/>
          </a:prstGeom>
          <a:noFill/>
        </p:spPr>
        <p:txBody>
          <a:bodyPr wrap="square" rtlCol="0">
            <a:spAutoFit/>
          </a:bodyPr>
          <a:lstStyle/>
          <a:p>
            <a:pPr algn="ctr"/>
            <a:r>
              <a:rPr lang="it-IT" sz="1200" b="0" i="0" dirty="0">
                <a:solidFill>
                  <a:schemeClr val="tx1"/>
                </a:solidFill>
              </a:rPr>
              <a:t>44.9%</a:t>
            </a:r>
          </a:p>
        </p:txBody>
      </p:sp>
      <p:sp>
        <p:nvSpPr>
          <p:cNvPr id="32" name="CasellaDiTesto 31">
            <a:extLst>
              <a:ext uri="{FF2B5EF4-FFF2-40B4-BE49-F238E27FC236}">
                <a16:creationId xmlns:a16="http://schemas.microsoft.com/office/drawing/2014/main" id="{E90A9955-5142-1446-85A3-652AFBEAD84D}"/>
              </a:ext>
            </a:extLst>
          </p:cNvPr>
          <p:cNvSpPr txBox="1"/>
          <p:nvPr/>
        </p:nvSpPr>
        <p:spPr>
          <a:xfrm>
            <a:off x="2960023" y="2400262"/>
            <a:ext cx="769338" cy="276999"/>
          </a:xfrm>
          <a:prstGeom prst="rect">
            <a:avLst/>
          </a:prstGeom>
          <a:noFill/>
        </p:spPr>
        <p:txBody>
          <a:bodyPr wrap="square" rtlCol="0">
            <a:spAutoFit/>
          </a:bodyPr>
          <a:lstStyle/>
          <a:p>
            <a:pPr algn="ctr"/>
            <a:r>
              <a:rPr lang="it-IT" sz="1200" b="0" i="0" dirty="0">
                <a:solidFill>
                  <a:schemeClr val="tx1"/>
                </a:solidFill>
              </a:rPr>
              <a:t>52.2%</a:t>
            </a:r>
          </a:p>
        </p:txBody>
      </p:sp>
      <p:sp>
        <p:nvSpPr>
          <p:cNvPr id="33" name="CasellaDiTesto 32">
            <a:extLst>
              <a:ext uri="{FF2B5EF4-FFF2-40B4-BE49-F238E27FC236}">
                <a16:creationId xmlns:a16="http://schemas.microsoft.com/office/drawing/2014/main" id="{BBD151F1-FD6B-774A-BF54-936EBDE359DC}"/>
              </a:ext>
            </a:extLst>
          </p:cNvPr>
          <p:cNvSpPr txBox="1"/>
          <p:nvPr/>
        </p:nvSpPr>
        <p:spPr>
          <a:xfrm>
            <a:off x="2960023" y="1685393"/>
            <a:ext cx="769338" cy="276999"/>
          </a:xfrm>
          <a:prstGeom prst="rect">
            <a:avLst/>
          </a:prstGeom>
          <a:noFill/>
        </p:spPr>
        <p:txBody>
          <a:bodyPr wrap="square" rtlCol="0">
            <a:spAutoFit/>
          </a:bodyPr>
          <a:lstStyle/>
          <a:p>
            <a:pPr algn="ctr"/>
            <a:r>
              <a:rPr lang="it-IT" sz="1200" b="0" i="0" dirty="0">
                <a:solidFill>
                  <a:schemeClr val="bg2"/>
                </a:solidFill>
              </a:rPr>
              <a:t>2.9%</a:t>
            </a:r>
          </a:p>
        </p:txBody>
      </p:sp>
      <p:sp>
        <p:nvSpPr>
          <p:cNvPr id="34" name="CasellaDiTesto 33">
            <a:extLst>
              <a:ext uri="{FF2B5EF4-FFF2-40B4-BE49-F238E27FC236}">
                <a16:creationId xmlns:a16="http://schemas.microsoft.com/office/drawing/2014/main" id="{4D9326F8-F772-8047-92AE-537212AEBA52}"/>
              </a:ext>
            </a:extLst>
          </p:cNvPr>
          <p:cNvSpPr txBox="1"/>
          <p:nvPr/>
        </p:nvSpPr>
        <p:spPr>
          <a:xfrm>
            <a:off x="5886543" y="3434663"/>
            <a:ext cx="769338" cy="276999"/>
          </a:xfrm>
          <a:prstGeom prst="rect">
            <a:avLst/>
          </a:prstGeom>
          <a:noFill/>
        </p:spPr>
        <p:txBody>
          <a:bodyPr wrap="square" rtlCol="0">
            <a:spAutoFit/>
          </a:bodyPr>
          <a:lstStyle/>
          <a:p>
            <a:pPr algn="ctr"/>
            <a:r>
              <a:rPr lang="it-IT" sz="1200" b="0" i="0" dirty="0">
                <a:solidFill>
                  <a:schemeClr val="tx1"/>
                </a:solidFill>
              </a:rPr>
              <a:t>38.7%</a:t>
            </a:r>
          </a:p>
        </p:txBody>
      </p:sp>
      <p:sp>
        <p:nvSpPr>
          <p:cNvPr id="35" name="CasellaDiTesto 34">
            <a:extLst>
              <a:ext uri="{FF2B5EF4-FFF2-40B4-BE49-F238E27FC236}">
                <a16:creationId xmlns:a16="http://schemas.microsoft.com/office/drawing/2014/main" id="{24353362-5919-144D-8BA9-0E20347AB78D}"/>
              </a:ext>
            </a:extLst>
          </p:cNvPr>
          <p:cNvSpPr txBox="1"/>
          <p:nvPr/>
        </p:nvSpPr>
        <p:spPr>
          <a:xfrm>
            <a:off x="5886543" y="2512409"/>
            <a:ext cx="769338" cy="276999"/>
          </a:xfrm>
          <a:prstGeom prst="rect">
            <a:avLst/>
          </a:prstGeom>
          <a:noFill/>
        </p:spPr>
        <p:txBody>
          <a:bodyPr wrap="square" rtlCol="0">
            <a:spAutoFit/>
          </a:bodyPr>
          <a:lstStyle/>
          <a:p>
            <a:pPr algn="ctr"/>
            <a:r>
              <a:rPr lang="it-IT" sz="1200" b="0" i="0" dirty="0">
                <a:solidFill>
                  <a:schemeClr val="tx1"/>
                </a:solidFill>
              </a:rPr>
              <a:t>57.3%</a:t>
            </a:r>
          </a:p>
        </p:txBody>
      </p:sp>
      <p:sp>
        <p:nvSpPr>
          <p:cNvPr id="36" name="CasellaDiTesto 35">
            <a:extLst>
              <a:ext uri="{FF2B5EF4-FFF2-40B4-BE49-F238E27FC236}">
                <a16:creationId xmlns:a16="http://schemas.microsoft.com/office/drawing/2014/main" id="{9D02C963-69B9-A14B-B7CA-79D08D68E900}"/>
              </a:ext>
            </a:extLst>
          </p:cNvPr>
          <p:cNvSpPr txBox="1"/>
          <p:nvPr/>
        </p:nvSpPr>
        <p:spPr>
          <a:xfrm>
            <a:off x="5886543" y="1788115"/>
            <a:ext cx="769338" cy="276999"/>
          </a:xfrm>
          <a:prstGeom prst="rect">
            <a:avLst/>
          </a:prstGeom>
          <a:noFill/>
        </p:spPr>
        <p:txBody>
          <a:bodyPr wrap="square" rtlCol="0">
            <a:spAutoFit/>
          </a:bodyPr>
          <a:lstStyle/>
          <a:p>
            <a:pPr algn="ctr"/>
            <a:r>
              <a:rPr lang="it-IT" sz="1200" b="0" i="0" dirty="0">
                <a:solidFill>
                  <a:schemeClr val="bg2"/>
                </a:solidFill>
              </a:rPr>
              <a:t>4.0%</a:t>
            </a:r>
          </a:p>
        </p:txBody>
      </p:sp>
      <p:sp>
        <p:nvSpPr>
          <p:cNvPr id="37" name="CasellaDiTesto 36">
            <a:extLst>
              <a:ext uri="{FF2B5EF4-FFF2-40B4-BE49-F238E27FC236}">
                <a16:creationId xmlns:a16="http://schemas.microsoft.com/office/drawing/2014/main" id="{2DC4371B-7EF2-D547-86CE-C2E8A6301D33}"/>
              </a:ext>
            </a:extLst>
          </p:cNvPr>
          <p:cNvSpPr txBox="1"/>
          <p:nvPr/>
        </p:nvSpPr>
        <p:spPr>
          <a:xfrm>
            <a:off x="7398121" y="3240735"/>
            <a:ext cx="769338" cy="276999"/>
          </a:xfrm>
          <a:prstGeom prst="rect">
            <a:avLst/>
          </a:prstGeom>
          <a:noFill/>
        </p:spPr>
        <p:txBody>
          <a:bodyPr wrap="square" rtlCol="0">
            <a:spAutoFit/>
          </a:bodyPr>
          <a:lstStyle/>
          <a:p>
            <a:pPr algn="ctr"/>
            <a:r>
              <a:rPr lang="it-IT" sz="1200" b="0" i="0" dirty="0">
                <a:solidFill>
                  <a:schemeClr val="tx1"/>
                </a:solidFill>
              </a:rPr>
              <a:t>60.9%</a:t>
            </a:r>
          </a:p>
        </p:txBody>
      </p:sp>
      <p:sp>
        <p:nvSpPr>
          <p:cNvPr id="38" name="CasellaDiTesto 37">
            <a:extLst>
              <a:ext uri="{FF2B5EF4-FFF2-40B4-BE49-F238E27FC236}">
                <a16:creationId xmlns:a16="http://schemas.microsoft.com/office/drawing/2014/main" id="{28C746AC-41D8-D44E-A249-3EB73D1AABFD}"/>
              </a:ext>
            </a:extLst>
          </p:cNvPr>
          <p:cNvSpPr txBox="1"/>
          <p:nvPr/>
        </p:nvSpPr>
        <p:spPr>
          <a:xfrm>
            <a:off x="7398121" y="2309052"/>
            <a:ext cx="769338" cy="276999"/>
          </a:xfrm>
          <a:prstGeom prst="rect">
            <a:avLst/>
          </a:prstGeom>
          <a:noFill/>
        </p:spPr>
        <p:txBody>
          <a:bodyPr wrap="square" rtlCol="0">
            <a:spAutoFit/>
          </a:bodyPr>
          <a:lstStyle/>
          <a:p>
            <a:pPr algn="ctr"/>
            <a:r>
              <a:rPr lang="it-IT" sz="1200" b="0" i="0" dirty="0">
                <a:solidFill>
                  <a:schemeClr val="tx1"/>
                </a:solidFill>
              </a:rPr>
              <a:t>35.9%</a:t>
            </a:r>
          </a:p>
        </p:txBody>
      </p:sp>
      <p:sp>
        <p:nvSpPr>
          <p:cNvPr id="39" name="CasellaDiTesto 38">
            <a:extLst>
              <a:ext uri="{FF2B5EF4-FFF2-40B4-BE49-F238E27FC236}">
                <a16:creationId xmlns:a16="http://schemas.microsoft.com/office/drawing/2014/main" id="{0F6C6FBA-2F59-5E4E-AE23-FE5522F2DF7B}"/>
              </a:ext>
            </a:extLst>
          </p:cNvPr>
          <p:cNvSpPr txBox="1"/>
          <p:nvPr/>
        </p:nvSpPr>
        <p:spPr>
          <a:xfrm>
            <a:off x="7398121" y="1792147"/>
            <a:ext cx="769338" cy="276999"/>
          </a:xfrm>
          <a:prstGeom prst="rect">
            <a:avLst/>
          </a:prstGeom>
          <a:noFill/>
        </p:spPr>
        <p:txBody>
          <a:bodyPr wrap="square" rtlCol="0">
            <a:spAutoFit/>
          </a:bodyPr>
          <a:lstStyle/>
          <a:p>
            <a:pPr algn="ctr"/>
            <a:r>
              <a:rPr lang="it-IT" sz="1200" b="0" i="0" dirty="0">
                <a:solidFill>
                  <a:schemeClr val="bg2"/>
                </a:solidFill>
              </a:rPr>
              <a:t>3.3%</a:t>
            </a:r>
          </a:p>
        </p:txBody>
      </p:sp>
    </p:spTree>
    <p:extLst>
      <p:ext uri="{BB962C8B-B14F-4D97-AF65-F5344CB8AC3E}">
        <p14:creationId xmlns:p14="http://schemas.microsoft.com/office/powerpoint/2010/main" val="1893431499"/>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E182-B030-4C3B-A509-55BD6BBF5C9F}"/>
              </a:ext>
            </a:extLst>
          </p:cNvPr>
          <p:cNvSpPr>
            <a:spLocks noGrp="1"/>
          </p:cNvSpPr>
          <p:nvPr>
            <p:ph type="title"/>
          </p:nvPr>
        </p:nvSpPr>
        <p:spPr/>
        <p:txBody>
          <a:bodyPr/>
          <a:lstStyle/>
          <a:p>
            <a:r>
              <a:rPr lang="en-US"/>
              <a:t>Study limitations</a:t>
            </a:r>
          </a:p>
        </p:txBody>
      </p:sp>
      <p:grpSp>
        <p:nvGrpSpPr>
          <p:cNvPr id="3" name="Group 2">
            <a:extLst>
              <a:ext uri="{FF2B5EF4-FFF2-40B4-BE49-F238E27FC236}">
                <a16:creationId xmlns:a16="http://schemas.microsoft.com/office/drawing/2014/main" id="{4349D942-6A52-4077-9101-D7621662767D}"/>
              </a:ext>
            </a:extLst>
          </p:cNvPr>
          <p:cNvGrpSpPr/>
          <p:nvPr/>
        </p:nvGrpSpPr>
        <p:grpSpPr>
          <a:xfrm>
            <a:off x="220717" y="1414392"/>
            <a:ext cx="2807759" cy="2252217"/>
            <a:chOff x="220717" y="1414392"/>
            <a:chExt cx="2807759" cy="2252217"/>
          </a:xfrm>
        </p:grpSpPr>
        <p:sp>
          <p:nvSpPr>
            <p:cNvPr id="16" name="Rectangle 15">
              <a:extLst>
                <a:ext uri="{FF2B5EF4-FFF2-40B4-BE49-F238E27FC236}">
                  <a16:creationId xmlns:a16="http://schemas.microsoft.com/office/drawing/2014/main" id="{19B44D55-79AE-46D1-9541-BFC891FE330E}"/>
                </a:ext>
              </a:extLst>
            </p:cNvPr>
            <p:cNvSpPr/>
            <p:nvPr/>
          </p:nvSpPr>
          <p:spPr bwMode="auto">
            <a:xfrm>
              <a:off x="220717" y="1414392"/>
              <a:ext cx="2807759" cy="22522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5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9" name="Rectangle 8">
              <a:extLst>
                <a:ext uri="{FF2B5EF4-FFF2-40B4-BE49-F238E27FC236}">
                  <a16:creationId xmlns:a16="http://schemas.microsoft.com/office/drawing/2014/main" id="{CCC1ACA6-BF33-4BA3-A5E2-8F95258A6C9A}"/>
                </a:ext>
              </a:extLst>
            </p:cNvPr>
            <p:cNvSpPr/>
            <p:nvPr/>
          </p:nvSpPr>
          <p:spPr>
            <a:xfrm>
              <a:off x="267207" y="1522364"/>
              <a:ext cx="2761269" cy="1967205"/>
            </a:xfrm>
            <a:prstGeom prst="rect">
              <a:avLst/>
            </a:prstGeom>
            <a:ln w="28575">
              <a:noFill/>
            </a:ln>
          </p:spPr>
          <p:txBody>
            <a:bodyPr wrap="square" lIns="182880" rIns="137160">
              <a:spAutoFit/>
            </a:bodyPr>
            <a:lstStyle/>
            <a:p>
              <a:pPr lvl="0" eaLnBrk="0" hangingPunct="0">
                <a:lnSpc>
                  <a:spcPct val="110000"/>
                </a:lnSpc>
                <a:spcBef>
                  <a:spcPct val="30000"/>
                </a:spcBef>
                <a:buClr>
                  <a:srgbClr val="008F96"/>
                </a:buClr>
                <a:buSzPct val="110000"/>
              </a:pPr>
              <a:r>
                <a:rPr lang="en-US" sz="1600" b="0" i="0" kern="0" dirty="0">
                  <a:solidFill>
                    <a:schemeClr val="tx1"/>
                  </a:solidFill>
                  <a:latin typeface="Arial"/>
                  <a:ea typeface="+mn-ea"/>
                  <a:cs typeface="+mn-cs"/>
                </a:rPr>
                <a:t>The trial was not powered to show differences with regard to individual clinical endpoints, with the exception of new permanent pacemaker implantation at 30 days. </a:t>
              </a:r>
            </a:p>
          </p:txBody>
        </p:sp>
      </p:grpSp>
      <p:grpSp>
        <p:nvGrpSpPr>
          <p:cNvPr id="4" name="Group 3">
            <a:extLst>
              <a:ext uri="{FF2B5EF4-FFF2-40B4-BE49-F238E27FC236}">
                <a16:creationId xmlns:a16="http://schemas.microsoft.com/office/drawing/2014/main" id="{5F8CC173-9927-408F-A1F8-B81C9F2F42BE}"/>
              </a:ext>
            </a:extLst>
          </p:cNvPr>
          <p:cNvGrpSpPr/>
          <p:nvPr/>
        </p:nvGrpSpPr>
        <p:grpSpPr>
          <a:xfrm>
            <a:off x="3144875" y="1414392"/>
            <a:ext cx="2807759" cy="2252217"/>
            <a:chOff x="3144875" y="1414392"/>
            <a:chExt cx="2807759" cy="2252217"/>
          </a:xfrm>
        </p:grpSpPr>
        <p:sp>
          <p:nvSpPr>
            <p:cNvPr id="17" name="Rectangle 16">
              <a:extLst>
                <a:ext uri="{FF2B5EF4-FFF2-40B4-BE49-F238E27FC236}">
                  <a16:creationId xmlns:a16="http://schemas.microsoft.com/office/drawing/2014/main" id="{D875694F-7D40-4126-96CA-31BCE0A4D15A}"/>
                </a:ext>
              </a:extLst>
            </p:cNvPr>
            <p:cNvSpPr/>
            <p:nvPr/>
          </p:nvSpPr>
          <p:spPr bwMode="auto">
            <a:xfrm>
              <a:off x="3144875" y="1414392"/>
              <a:ext cx="2807759" cy="2252217"/>
            </a:xfrm>
            <a:prstGeom prst="rect">
              <a:avLst/>
            </a:prstGeom>
            <a:gradFill flip="none" rotWithShape="1">
              <a:gsLst>
                <a:gs pos="0">
                  <a:schemeClr val="accent2">
                    <a:shade val="30000"/>
                    <a:satMod val="115000"/>
                  </a:schemeClr>
                </a:gs>
                <a:gs pos="100000">
                  <a:schemeClr val="accent2">
                    <a:shade val="100000"/>
                    <a:satMod val="115000"/>
                  </a:schemeClr>
                </a:gs>
              </a:gsLst>
              <a:lin ang="132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5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10" name="Rectangle 9">
              <a:extLst>
                <a:ext uri="{FF2B5EF4-FFF2-40B4-BE49-F238E27FC236}">
                  <a16:creationId xmlns:a16="http://schemas.microsoft.com/office/drawing/2014/main" id="{3D93F7B4-0174-4C20-AC4D-DD847AD76EE6}"/>
                </a:ext>
              </a:extLst>
            </p:cNvPr>
            <p:cNvSpPr/>
            <p:nvPr/>
          </p:nvSpPr>
          <p:spPr>
            <a:xfrm>
              <a:off x="3186863" y="1522364"/>
              <a:ext cx="2716227" cy="1696362"/>
            </a:xfrm>
            <a:prstGeom prst="rect">
              <a:avLst/>
            </a:prstGeom>
          </p:spPr>
          <p:txBody>
            <a:bodyPr wrap="square" lIns="182880" rIns="137160">
              <a:spAutoFit/>
            </a:bodyPr>
            <a:lstStyle/>
            <a:p>
              <a:pPr lvl="0" eaLnBrk="0" hangingPunct="0">
                <a:lnSpc>
                  <a:spcPct val="110000"/>
                </a:lnSpc>
                <a:spcBef>
                  <a:spcPct val="30000"/>
                </a:spcBef>
                <a:buClr>
                  <a:srgbClr val="008F96"/>
                </a:buClr>
                <a:buSzPct val="110000"/>
              </a:pPr>
              <a:r>
                <a:rPr lang="en-US" sz="1600" b="0" i="0" kern="0">
                  <a:solidFill>
                    <a:schemeClr val="tx1"/>
                  </a:solidFill>
                  <a:latin typeface="Arial"/>
                  <a:ea typeface="+mn-ea"/>
                  <a:cs typeface="+mn-cs"/>
                </a:rPr>
                <a:t>Follow-up is limited at </a:t>
              </a:r>
              <a:br>
                <a:rPr lang="en-US" sz="1600" b="0" i="0" kern="0">
                  <a:solidFill>
                    <a:schemeClr val="tx1"/>
                  </a:solidFill>
                  <a:latin typeface="Arial"/>
                  <a:ea typeface="+mn-ea"/>
                  <a:cs typeface="+mn-cs"/>
                </a:rPr>
              </a:br>
              <a:r>
                <a:rPr lang="en-US" sz="1600" b="0" i="0" kern="0">
                  <a:solidFill>
                    <a:schemeClr val="tx1"/>
                  </a:solidFill>
                  <a:latin typeface="Arial"/>
                  <a:ea typeface="+mn-ea"/>
                  <a:cs typeface="+mn-cs"/>
                </a:rPr>
                <a:t>1 year, which precludes meaningful evaluations of differences in long-term clinical outcomes and valve durability. </a:t>
              </a:r>
            </a:p>
          </p:txBody>
        </p:sp>
      </p:grpSp>
      <p:grpSp>
        <p:nvGrpSpPr>
          <p:cNvPr id="5" name="Group 4">
            <a:extLst>
              <a:ext uri="{FF2B5EF4-FFF2-40B4-BE49-F238E27FC236}">
                <a16:creationId xmlns:a16="http://schemas.microsoft.com/office/drawing/2014/main" id="{E2B7A3D0-6683-4DED-88C2-4757AE51F1CA}"/>
              </a:ext>
            </a:extLst>
          </p:cNvPr>
          <p:cNvGrpSpPr/>
          <p:nvPr/>
        </p:nvGrpSpPr>
        <p:grpSpPr>
          <a:xfrm>
            <a:off x="6069033" y="1414392"/>
            <a:ext cx="2807759" cy="2252217"/>
            <a:chOff x="6069033" y="1414392"/>
            <a:chExt cx="2807759" cy="2252217"/>
          </a:xfrm>
        </p:grpSpPr>
        <p:sp>
          <p:nvSpPr>
            <p:cNvPr id="18" name="Rectangle 17">
              <a:extLst>
                <a:ext uri="{FF2B5EF4-FFF2-40B4-BE49-F238E27FC236}">
                  <a16:creationId xmlns:a16="http://schemas.microsoft.com/office/drawing/2014/main" id="{6E789B9D-6049-4D90-A34D-F71327409835}"/>
                </a:ext>
              </a:extLst>
            </p:cNvPr>
            <p:cNvSpPr/>
            <p:nvPr/>
          </p:nvSpPr>
          <p:spPr bwMode="auto">
            <a:xfrm>
              <a:off x="6069033" y="1414392"/>
              <a:ext cx="2807759" cy="2252217"/>
            </a:xfrm>
            <a:prstGeom prst="rect">
              <a:avLst/>
            </a:prstGeom>
            <a:gradFill flip="none" rotWithShape="1">
              <a:gsLst>
                <a:gs pos="0">
                  <a:schemeClr val="accent4">
                    <a:lumMod val="90000"/>
                    <a:lumOff val="10000"/>
                  </a:schemeClr>
                </a:gs>
                <a:gs pos="100000">
                  <a:schemeClr val="accent5">
                    <a:lumMod val="50000"/>
                  </a:schemeClr>
                </a:gs>
              </a:gsLst>
              <a:lin ang="6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50000"/>
                </a:lnSpc>
              </a:pPr>
              <a:endParaRPr lang="en-US">
                <a:effectLst>
                  <a:outerShdw blurRad="38100" dist="38100" dir="2700000" algn="tl">
                    <a:srgbClr val="000000">
                      <a:alpha val="43137"/>
                    </a:srgbClr>
                  </a:outerShdw>
                </a:effectLst>
                <a:ea typeface="ヒラギノ角ゴ Pro W3" pitchFamily="-111" charset="-128"/>
              </a:endParaRPr>
            </a:p>
          </p:txBody>
        </p:sp>
        <p:sp>
          <p:nvSpPr>
            <p:cNvPr id="11" name="Rectangle 10">
              <a:extLst>
                <a:ext uri="{FF2B5EF4-FFF2-40B4-BE49-F238E27FC236}">
                  <a16:creationId xmlns:a16="http://schemas.microsoft.com/office/drawing/2014/main" id="{56763338-F002-4BE7-83B5-7544842A2CF8}"/>
                </a:ext>
              </a:extLst>
            </p:cNvPr>
            <p:cNvSpPr/>
            <p:nvPr/>
          </p:nvSpPr>
          <p:spPr>
            <a:xfrm>
              <a:off x="6069033" y="1522364"/>
              <a:ext cx="2773170" cy="1425518"/>
            </a:xfrm>
            <a:prstGeom prst="rect">
              <a:avLst/>
            </a:prstGeom>
          </p:spPr>
          <p:txBody>
            <a:bodyPr wrap="square" lIns="182880" rIns="137160">
              <a:spAutoFit/>
            </a:bodyPr>
            <a:lstStyle/>
            <a:p>
              <a:pPr>
                <a:lnSpc>
                  <a:spcPct val="110000"/>
                </a:lnSpc>
              </a:pPr>
              <a:r>
                <a:rPr lang="en-US" sz="1600" b="0" i="0" kern="0">
                  <a:solidFill>
                    <a:schemeClr val="tx1"/>
                  </a:solidFill>
                  <a:latin typeface="Arial"/>
                  <a:ea typeface="+mn-ea"/>
                  <a:cs typeface="+mn-cs"/>
                </a:rPr>
                <a:t>Follow-up echocardiography was available only for a proportion of the initial population.</a:t>
              </a:r>
            </a:p>
          </p:txBody>
        </p:sp>
      </p:grpSp>
    </p:spTree>
    <p:extLst>
      <p:ext uri="{BB962C8B-B14F-4D97-AF65-F5344CB8AC3E}">
        <p14:creationId xmlns:p14="http://schemas.microsoft.com/office/powerpoint/2010/main" val="31815872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6C8BD-966D-43DA-B31A-BC9A9CE16592}"/>
              </a:ext>
            </a:extLst>
          </p:cNvPr>
          <p:cNvSpPr>
            <a:spLocks noGrp="1"/>
          </p:cNvSpPr>
          <p:nvPr>
            <p:ph type="title"/>
          </p:nvPr>
        </p:nvSpPr>
        <p:spPr/>
        <p:txBody>
          <a:bodyPr/>
          <a:lstStyle/>
          <a:p>
            <a:r>
              <a:rPr lang="en-US" dirty="0"/>
              <a:t>Summary of major results </a:t>
            </a:r>
            <a:r>
              <a:rPr lang="en-US" b="0" dirty="0"/>
              <a:t>(intention-to-treat)</a:t>
            </a:r>
            <a:r>
              <a:rPr lang="en-US" dirty="0"/>
              <a:t> </a:t>
            </a:r>
          </a:p>
        </p:txBody>
      </p:sp>
      <p:sp>
        <p:nvSpPr>
          <p:cNvPr id="7" name="Text Placeholder 6">
            <a:extLst>
              <a:ext uri="{FF2B5EF4-FFF2-40B4-BE49-F238E27FC236}">
                <a16:creationId xmlns:a16="http://schemas.microsoft.com/office/drawing/2014/main" id="{04457D0E-4E9E-4CC0-8C9A-1FBDD7C45862}"/>
              </a:ext>
            </a:extLst>
          </p:cNvPr>
          <p:cNvSpPr>
            <a:spLocks noGrp="1"/>
          </p:cNvSpPr>
          <p:nvPr>
            <p:ph type="body" idx="1"/>
          </p:nvPr>
        </p:nvSpPr>
        <p:spPr/>
        <p:txBody>
          <a:bodyPr anchor="t"/>
          <a:lstStyle/>
          <a:p>
            <a:r>
              <a:rPr lang="en-US"/>
              <a:t>Among 796 randomized patients, clinical follow-up</a:t>
            </a:r>
            <a:br>
              <a:rPr lang="en-US"/>
            </a:br>
            <a:r>
              <a:rPr lang="en-US"/>
              <a:t>information was available for 778 (98%) patients</a:t>
            </a:r>
          </a:p>
        </p:txBody>
      </p:sp>
      <p:graphicFrame>
        <p:nvGraphicFramePr>
          <p:cNvPr id="5" name="Group 4">
            <a:extLst>
              <a:ext uri="{FF2B5EF4-FFF2-40B4-BE49-F238E27FC236}">
                <a16:creationId xmlns:a16="http://schemas.microsoft.com/office/drawing/2014/main" id="{462A2E87-24C5-48C6-84A1-D26534BF5F44}"/>
              </a:ext>
            </a:extLst>
          </p:cNvPr>
          <p:cNvGraphicFramePr>
            <a:graphicFrameLocks noGrp="1"/>
          </p:cNvGraphicFramePr>
          <p:nvPr>
            <p:extLst>
              <p:ext uri="{D42A27DB-BD31-4B8C-83A1-F6EECF244321}">
                <p14:modId xmlns:p14="http://schemas.microsoft.com/office/powerpoint/2010/main" val="3992042969"/>
              </p:ext>
            </p:extLst>
          </p:nvPr>
        </p:nvGraphicFramePr>
        <p:xfrm>
          <a:off x="684215" y="1899088"/>
          <a:ext cx="7739534" cy="2131247"/>
        </p:xfrm>
        <a:graphic>
          <a:graphicData uri="http://schemas.openxmlformats.org/drawingml/2006/table">
            <a:tbl>
              <a:tblPr/>
              <a:tblGrid>
                <a:gridCol w="2944810">
                  <a:extLst>
                    <a:ext uri="{9D8B030D-6E8A-4147-A177-3AD203B41FA5}">
                      <a16:colId xmlns:a16="http://schemas.microsoft.com/office/drawing/2014/main" val="20000"/>
                    </a:ext>
                  </a:extLst>
                </a:gridCol>
                <a:gridCol w="2397362">
                  <a:extLst>
                    <a:ext uri="{9D8B030D-6E8A-4147-A177-3AD203B41FA5}">
                      <a16:colId xmlns:a16="http://schemas.microsoft.com/office/drawing/2014/main" val="1054643663"/>
                    </a:ext>
                  </a:extLst>
                </a:gridCol>
                <a:gridCol w="2397362">
                  <a:extLst>
                    <a:ext uri="{9D8B030D-6E8A-4147-A177-3AD203B41FA5}">
                      <a16:colId xmlns:a16="http://schemas.microsoft.com/office/drawing/2014/main" val="20002"/>
                    </a:ext>
                  </a:extLst>
                </a:gridCol>
              </a:tblGrid>
              <a:tr h="517739">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800" b="1" i="0" u="none" strike="noStrike" cap="none" normalizeH="0" baseline="0" noProof="0">
                        <a:ln>
                          <a:noFill/>
                        </a:ln>
                        <a:solidFill>
                          <a:srgbClr val="FFFF00"/>
                        </a:solidFill>
                        <a:effectLst/>
                        <a:latin typeface="Arial" charset="0"/>
                      </a:endParaRPr>
                    </a:p>
                  </a:txBody>
                  <a:tcPr marL="68580"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110000"/>
                        <a:buFontTx/>
                        <a:buNone/>
                        <a:tabLst/>
                      </a:pPr>
                      <a:r>
                        <a:rPr kumimoji="0" lang="en-GB" sz="1400" b="1" i="0" u="none" strike="noStrike" cap="none" normalizeH="0" baseline="0" noProof="0" dirty="0">
                          <a:ln>
                            <a:noFill/>
                          </a:ln>
                          <a:solidFill>
                            <a:schemeClr val="tx1"/>
                          </a:solidFill>
                          <a:effectLst/>
                          <a:latin typeface="Arial" charset="0"/>
                        </a:rPr>
                        <a:t>ACURATE neo</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GB" sz="1400" b="1" i="0" u="none" strike="noStrike" cap="none" normalizeH="0" baseline="0" noProof="0" dirty="0">
                          <a:ln>
                            <a:noFill/>
                          </a:ln>
                          <a:solidFill>
                            <a:schemeClr val="tx1"/>
                          </a:solidFill>
                          <a:effectLst/>
                          <a:latin typeface="Arial" charset="0"/>
                        </a:rPr>
                        <a:t>CoreValve Evolut</a:t>
                      </a: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26891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1" i="0" u="none" strike="noStrike" cap="none" normalizeH="0" baseline="0" noProof="0" dirty="0">
                          <a:ln>
                            <a:noFill/>
                          </a:ln>
                          <a:solidFill>
                            <a:schemeClr val="accent4"/>
                          </a:solidFill>
                          <a:effectLst/>
                          <a:latin typeface="Arial" charset="0"/>
                        </a:rPr>
                        <a:t>Within 1 year</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85000"/>
                      </a:schemeClr>
                    </a:solidFill>
                  </a:tcPr>
                </a:tc>
                <a:extLst>
                  <a:ext uri="{0D108BD9-81ED-4DB2-BD59-A6C34878D82A}">
                    <a16:rowId xmlns:a16="http://schemas.microsoft.com/office/drawing/2014/main" val="10001"/>
                  </a:ext>
                </a:extLst>
              </a:tr>
              <a:tr h="268918">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dirty="0">
                          <a:ln>
                            <a:noFill/>
                          </a:ln>
                          <a:solidFill>
                            <a:schemeClr val="bg2"/>
                          </a:solidFill>
                          <a:effectLst/>
                          <a:latin typeface="Arial" charset="0"/>
                        </a:rPr>
                        <a:t>Primary endpoint</a:t>
                      </a:r>
                      <a:endParaRPr kumimoji="0" lang="en-GB" sz="1200" b="0" i="0" u="sng" strike="noStrike" cap="none" normalizeH="0" baseline="0" noProof="0" dirty="0">
                        <a:ln>
                          <a:noFill/>
                        </a:ln>
                        <a:solidFill>
                          <a:schemeClr val="bg2"/>
                        </a:solidFill>
                        <a:effectLst/>
                        <a:latin typeface="Arial" charset="0"/>
                      </a:endParaRP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15.8%</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13.9%</a:t>
                      </a: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68918">
                <a:tc gridSpan="3">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US" sz="1200" b="0" i="0" u="none" strike="noStrike" cap="none" normalizeH="0" baseline="0" noProof="0" dirty="0">
                          <a:ln>
                            <a:noFill/>
                          </a:ln>
                          <a:solidFill>
                            <a:schemeClr val="bg2"/>
                          </a:solidFill>
                          <a:effectLst/>
                          <a:latin typeface="Arial" charset="0"/>
                        </a:rPr>
                        <a:t>(absolute risk difference 1.8%, upper one-sided 95% confidence limit 6.1%, p=0.0549 for noninferiority)</a:t>
                      </a:r>
                      <a:endParaRPr kumimoji="0" lang="en-GB" sz="1200" b="0" i="0" u="none" strike="noStrike" cap="none" normalizeH="0" baseline="0" noProof="0" dirty="0">
                        <a:ln>
                          <a:noFill/>
                        </a:ln>
                        <a:solidFill>
                          <a:schemeClr val="bg2"/>
                        </a:solidFill>
                        <a:effectLst/>
                        <a:latin typeface="Arial" charset="0"/>
                      </a:endParaRP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hMerge="1">
                  <a:txBody>
                    <a:bodyPr/>
                    <a:lstStyle/>
                    <a:p>
                      <a:endParaRPr lang="en-US"/>
                    </a:p>
                  </a:txBody>
                  <a:tcPr>
                    <a:lnL w="12700" cmpd="sng">
                      <a:noFill/>
                      <a:prstDash val="solid"/>
                    </a:lnL>
                    <a:lnT w="12700" cmpd="sng">
                      <a:noFill/>
                      <a:prstDash val="solid"/>
                    </a:lnT>
                  </a:tcPr>
                </a:tc>
                <a:tc hMerge="1">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3110942270"/>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a:ln>
                            <a:noFill/>
                          </a:ln>
                          <a:solidFill>
                            <a:schemeClr val="accent4"/>
                          </a:solidFill>
                          <a:effectLst/>
                          <a:latin typeface="Arial" charset="0"/>
                        </a:rPr>
                        <a:t>Within 30 days</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noProof="0" dirty="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005"/>
                  </a:ext>
                </a:extLst>
              </a:tr>
              <a:tr h="268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New permanent pacemaker implantation</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10.5%</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18.0%</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68918">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noProof="0" dirty="0">
                          <a:ln>
                            <a:noFill/>
                          </a:ln>
                          <a:solidFill>
                            <a:schemeClr val="bg2"/>
                          </a:solidFill>
                          <a:effectLst/>
                          <a:latin typeface="Arial" charset="0"/>
                        </a:rPr>
                        <a:t>(absolute risk difference -7.5%, 95% confidence interval -12.4 to -2.60, p=0.0027 for superiority)</a:t>
                      </a:r>
                      <a:endParaRPr kumimoji="0" lang="en-GB" sz="1200" b="0" i="0" u="none" strike="noStrike" cap="none" normalizeH="0" baseline="0" noProof="0" dirty="0">
                        <a:ln>
                          <a:noFill/>
                        </a:ln>
                        <a:solidFill>
                          <a:schemeClr val="bg2"/>
                        </a:solidFill>
                        <a:effectLst/>
                        <a:latin typeface="Arial" charset="0"/>
                      </a:endParaRP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endParaRPr lang="en-US"/>
                    </a:p>
                  </a:txBody>
                  <a:tcPr>
                    <a:lnL w="12700" cmpd="sng">
                      <a:noFill/>
                      <a:prstDash val="solid"/>
                    </a:lnL>
                    <a:lnT w="12700" cmpd="sng">
                      <a:noFill/>
                      <a:prstDash val="solid"/>
                    </a:lnT>
                  </a:tcPr>
                </a:tc>
                <a:tc hMerge="1">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endParaRPr kumimoji="0" lang="en-GB" sz="1200" b="0" i="0" u="none" strike="noStrike" cap="none" normalizeH="0" baseline="0" noProof="0">
                        <a:ln>
                          <a:noFill/>
                        </a:ln>
                        <a:solidFill>
                          <a:schemeClr val="bg2"/>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bl>
          </a:graphicData>
        </a:graphic>
      </p:graphicFrame>
    </p:spTree>
    <p:extLst>
      <p:ext uri="{BB962C8B-B14F-4D97-AF65-F5344CB8AC3E}">
        <p14:creationId xmlns:p14="http://schemas.microsoft.com/office/powerpoint/2010/main" val="115960769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E182-B030-4C3B-A509-55BD6BBF5C9F}"/>
              </a:ext>
            </a:extLst>
          </p:cNvPr>
          <p:cNvSpPr>
            <a:spLocks noGrp="1"/>
          </p:cNvSpPr>
          <p:nvPr>
            <p:ph type="title"/>
          </p:nvPr>
        </p:nvSpPr>
        <p:spPr/>
        <p:txBody>
          <a:bodyPr/>
          <a:lstStyle/>
          <a:p>
            <a:r>
              <a:rPr lang="en-US"/>
              <a:t>Conclusions</a:t>
            </a:r>
          </a:p>
        </p:txBody>
      </p:sp>
      <p:grpSp>
        <p:nvGrpSpPr>
          <p:cNvPr id="3" name="Group 2">
            <a:extLst>
              <a:ext uri="{FF2B5EF4-FFF2-40B4-BE49-F238E27FC236}">
                <a16:creationId xmlns:a16="http://schemas.microsoft.com/office/drawing/2014/main" id="{B90E4420-2364-434A-B2DB-F8D8AE23F6B5}"/>
              </a:ext>
            </a:extLst>
          </p:cNvPr>
          <p:cNvGrpSpPr/>
          <p:nvPr/>
        </p:nvGrpSpPr>
        <p:grpSpPr>
          <a:xfrm>
            <a:off x="220717" y="1414392"/>
            <a:ext cx="2807759" cy="2252217"/>
            <a:chOff x="220717" y="1414392"/>
            <a:chExt cx="2807759" cy="2252217"/>
          </a:xfrm>
        </p:grpSpPr>
        <p:sp>
          <p:nvSpPr>
            <p:cNvPr id="16" name="Rectangle 15">
              <a:extLst>
                <a:ext uri="{FF2B5EF4-FFF2-40B4-BE49-F238E27FC236}">
                  <a16:creationId xmlns:a16="http://schemas.microsoft.com/office/drawing/2014/main" id="{19B44D55-79AE-46D1-9541-BFC891FE330E}"/>
                </a:ext>
              </a:extLst>
            </p:cNvPr>
            <p:cNvSpPr/>
            <p:nvPr/>
          </p:nvSpPr>
          <p:spPr bwMode="auto">
            <a:xfrm>
              <a:off x="220717" y="1414392"/>
              <a:ext cx="2807759" cy="22522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5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9" name="Rectangle 8">
              <a:extLst>
                <a:ext uri="{FF2B5EF4-FFF2-40B4-BE49-F238E27FC236}">
                  <a16:creationId xmlns:a16="http://schemas.microsoft.com/office/drawing/2014/main" id="{CCC1ACA6-BF33-4BA3-A5E2-8F95258A6C9A}"/>
                </a:ext>
              </a:extLst>
            </p:cNvPr>
            <p:cNvSpPr/>
            <p:nvPr/>
          </p:nvSpPr>
          <p:spPr>
            <a:xfrm>
              <a:off x="267207" y="1522364"/>
              <a:ext cx="2761269" cy="1967205"/>
            </a:xfrm>
            <a:prstGeom prst="rect">
              <a:avLst/>
            </a:prstGeom>
            <a:ln w="28575">
              <a:noFill/>
            </a:ln>
          </p:spPr>
          <p:txBody>
            <a:bodyPr wrap="square" lIns="182880" rIns="137160">
              <a:spAutoFit/>
            </a:bodyPr>
            <a:lstStyle/>
            <a:p>
              <a:pPr lvl="0" eaLnBrk="0" hangingPunct="0">
                <a:lnSpc>
                  <a:spcPct val="110000"/>
                </a:lnSpc>
                <a:spcBef>
                  <a:spcPct val="30000"/>
                </a:spcBef>
                <a:buClr>
                  <a:srgbClr val="008F96"/>
                </a:buClr>
                <a:buSzPct val="110000"/>
              </a:pPr>
              <a:r>
                <a:rPr lang="en-US" sz="1600" i="0" kern="0" dirty="0">
                  <a:solidFill>
                    <a:schemeClr val="tx1"/>
                  </a:solidFill>
                  <a:latin typeface="Arial"/>
                  <a:ea typeface="+mn-ea"/>
                  <a:cs typeface="+mn-cs"/>
                </a:rPr>
                <a:t>TAVR with the ACURATE neo valve did not meet noninferiority </a:t>
              </a:r>
              <a:r>
                <a:rPr lang="en-US" sz="1400" b="0" i="0" kern="0" dirty="0">
                  <a:solidFill>
                    <a:schemeClr val="tx1"/>
                  </a:solidFill>
                  <a:latin typeface="Arial"/>
                  <a:ea typeface="+mn-ea"/>
                  <a:cs typeface="+mn-cs"/>
                </a:rPr>
                <a:t>compared with the CoreValve Evolut bioprosthesis </a:t>
              </a:r>
              <a:r>
                <a:rPr lang="en-US" sz="1600" i="0" kern="0" dirty="0">
                  <a:solidFill>
                    <a:schemeClr val="tx1"/>
                  </a:solidFill>
                  <a:latin typeface="Arial"/>
                  <a:ea typeface="+mn-ea"/>
                  <a:cs typeface="+mn-cs"/>
                </a:rPr>
                <a:t>with respect</a:t>
              </a:r>
              <a:br>
                <a:rPr lang="en-US" sz="1600" i="0" kern="0" dirty="0">
                  <a:solidFill>
                    <a:schemeClr val="tx1"/>
                  </a:solidFill>
                  <a:latin typeface="Arial"/>
                  <a:ea typeface="+mn-ea"/>
                  <a:cs typeface="+mn-cs"/>
                </a:rPr>
              </a:br>
              <a:r>
                <a:rPr lang="en-US" sz="1600" i="0" kern="0" dirty="0">
                  <a:solidFill>
                    <a:schemeClr val="tx1"/>
                  </a:solidFill>
                  <a:latin typeface="Arial"/>
                  <a:ea typeface="+mn-ea"/>
                  <a:cs typeface="+mn-cs"/>
                </a:rPr>
                <a:t>to a composite of death</a:t>
              </a:r>
              <a:br>
                <a:rPr lang="en-US" sz="1600" i="0" kern="0" dirty="0">
                  <a:solidFill>
                    <a:schemeClr val="tx1"/>
                  </a:solidFill>
                  <a:latin typeface="Arial"/>
                  <a:ea typeface="+mn-ea"/>
                  <a:cs typeface="+mn-cs"/>
                </a:rPr>
              </a:br>
              <a:r>
                <a:rPr lang="en-US" sz="1600" i="0" kern="0" dirty="0">
                  <a:solidFill>
                    <a:schemeClr val="tx1"/>
                  </a:solidFill>
                  <a:latin typeface="Arial"/>
                  <a:ea typeface="+mn-ea"/>
                  <a:cs typeface="+mn-cs"/>
                </a:rPr>
                <a:t>or stroke at</a:t>
              </a:r>
              <a:r>
                <a:rPr lang="zh-TW" altLang="en-US" sz="1600" i="0" kern="0" dirty="0">
                  <a:solidFill>
                    <a:schemeClr val="tx1"/>
                  </a:solidFill>
                  <a:latin typeface="Arial"/>
                  <a:ea typeface="+mn-ea"/>
                  <a:cs typeface="+mn-cs"/>
                </a:rPr>
                <a:t> </a:t>
              </a:r>
              <a:r>
                <a:rPr lang="en-US" sz="1600" i="0" kern="0" dirty="0">
                  <a:solidFill>
                    <a:schemeClr val="tx1"/>
                  </a:solidFill>
                  <a:latin typeface="Arial"/>
                  <a:ea typeface="+mn-ea"/>
                  <a:cs typeface="+mn-cs"/>
                </a:rPr>
                <a:t>1 year. </a:t>
              </a:r>
            </a:p>
          </p:txBody>
        </p:sp>
      </p:grpSp>
      <p:grpSp>
        <p:nvGrpSpPr>
          <p:cNvPr id="4" name="Group 3">
            <a:extLst>
              <a:ext uri="{FF2B5EF4-FFF2-40B4-BE49-F238E27FC236}">
                <a16:creationId xmlns:a16="http://schemas.microsoft.com/office/drawing/2014/main" id="{98B31CAC-CD83-43FB-AF9E-7F6F9D9AFB55}"/>
              </a:ext>
            </a:extLst>
          </p:cNvPr>
          <p:cNvGrpSpPr/>
          <p:nvPr/>
        </p:nvGrpSpPr>
        <p:grpSpPr>
          <a:xfrm>
            <a:off x="3144875" y="1414392"/>
            <a:ext cx="2807759" cy="2252217"/>
            <a:chOff x="3144875" y="1414392"/>
            <a:chExt cx="2807759" cy="2252217"/>
          </a:xfrm>
        </p:grpSpPr>
        <p:sp>
          <p:nvSpPr>
            <p:cNvPr id="17" name="Rectangle 16">
              <a:extLst>
                <a:ext uri="{FF2B5EF4-FFF2-40B4-BE49-F238E27FC236}">
                  <a16:creationId xmlns:a16="http://schemas.microsoft.com/office/drawing/2014/main" id="{D875694F-7D40-4126-96CA-31BCE0A4D15A}"/>
                </a:ext>
              </a:extLst>
            </p:cNvPr>
            <p:cNvSpPr/>
            <p:nvPr/>
          </p:nvSpPr>
          <p:spPr bwMode="auto">
            <a:xfrm>
              <a:off x="3144875" y="1414392"/>
              <a:ext cx="2807759" cy="2252217"/>
            </a:xfrm>
            <a:prstGeom prst="rect">
              <a:avLst/>
            </a:prstGeom>
            <a:gradFill flip="none" rotWithShape="1">
              <a:gsLst>
                <a:gs pos="0">
                  <a:schemeClr val="accent2">
                    <a:shade val="30000"/>
                    <a:satMod val="115000"/>
                  </a:schemeClr>
                </a:gs>
                <a:gs pos="100000">
                  <a:schemeClr val="accent2">
                    <a:shade val="100000"/>
                    <a:satMod val="115000"/>
                  </a:schemeClr>
                </a:gs>
              </a:gsLst>
              <a:lin ang="132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5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10" name="Rectangle 9">
              <a:extLst>
                <a:ext uri="{FF2B5EF4-FFF2-40B4-BE49-F238E27FC236}">
                  <a16:creationId xmlns:a16="http://schemas.microsoft.com/office/drawing/2014/main" id="{3D93F7B4-0174-4C20-AC4D-DD847AD76EE6}"/>
                </a:ext>
              </a:extLst>
            </p:cNvPr>
            <p:cNvSpPr/>
            <p:nvPr/>
          </p:nvSpPr>
          <p:spPr>
            <a:xfrm>
              <a:off x="3186863" y="1511606"/>
              <a:ext cx="2716227" cy="1628651"/>
            </a:xfrm>
            <a:prstGeom prst="rect">
              <a:avLst/>
            </a:prstGeom>
          </p:spPr>
          <p:txBody>
            <a:bodyPr wrap="square" lIns="182880" rIns="137160">
              <a:spAutoFit/>
            </a:bodyPr>
            <a:lstStyle/>
            <a:p>
              <a:pPr lvl="0" eaLnBrk="0" hangingPunct="0">
                <a:lnSpc>
                  <a:spcPct val="110000"/>
                </a:lnSpc>
                <a:spcBef>
                  <a:spcPct val="30000"/>
                </a:spcBef>
                <a:buClr>
                  <a:srgbClr val="008F96"/>
                </a:buClr>
                <a:buSzPct val="110000"/>
              </a:pPr>
              <a:r>
                <a:rPr lang="en-US" sz="1400" b="0" i="0" kern="0" dirty="0">
                  <a:solidFill>
                    <a:schemeClr val="tx1"/>
                  </a:solidFill>
                  <a:latin typeface="Arial"/>
                  <a:ea typeface="+mn-ea"/>
                  <a:cs typeface="+mn-cs"/>
                </a:rPr>
                <a:t>In a secondary analysis with limited statistical power, </a:t>
              </a:r>
              <a:r>
                <a:rPr lang="en-US" sz="1600" i="0" kern="0" dirty="0">
                  <a:solidFill>
                    <a:schemeClr val="tx1"/>
                  </a:solidFill>
                  <a:latin typeface="Arial"/>
                  <a:ea typeface="+mn-ea"/>
                  <a:cs typeface="+mn-cs"/>
                </a:rPr>
                <a:t>cardiac death was increased at 1 year in patients who received the ACURATE neo valve.</a:t>
              </a:r>
            </a:p>
          </p:txBody>
        </p:sp>
      </p:grpSp>
      <p:grpSp>
        <p:nvGrpSpPr>
          <p:cNvPr id="5" name="Group 4">
            <a:extLst>
              <a:ext uri="{FF2B5EF4-FFF2-40B4-BE49-F238E27FC236}">
                <a16:creationId xmlns:a16="http://schemas.microsoft.com/office/drawing/2014/main" id="{5386311F-2DDF-4883-A090-D1E14E1DE0FF}"/>
              </a:ext>
            </a:extLst>
          </p:cNvPr>
          <p:cNvGrpSpPr/>
          <p:nvPr/>
        </p:nvGrpSpPr>
        <p:grpSpPr>
          <a:xfrm>
            <a:off x="6069033" y="1414392"/>
            <a:ext cx="2807759" cy="2252217"/>
            <a:chOff x="6069033" y="1414392"/>
            <a:chExt cx="2807759" cy="2252217"/>
          </a:xfrm>
        </p:grpSpPr>
        <p:sp>
          <p:nvSpPr>
            <p:cNvPr id="18" name="Rectangle 17">
              <a:extLst>
                <a:ext uri="{FF2B5EF4-FFF2-40B4-BE49-F238E27FC236}">
                  <a16:creationId xmlns:a16="http://schemas.microsoft.com/office/drawing/2014/main" id="{6E789B9D-6049-4D90-A34D-F71327409835}"/>
                </a:ext>
              </a:extLst>
            </p:cNvPr>
            <p:cNvSpPr/>
            <p:nvPr/>
          </p:nvSpPr>
          <p:spPr bwMode="auto">
            <a:xfrm>
              <a:off x="6069033" y="1414392"/>
              <a:ext cx="2807759" cy="2252217"/>
            </a:xfrm>
            <a:prstGeom prst="rect">
              <a:avLst/>
            </a:prstGeom>
            <a:gradFill flip="none" rotWithShape="1">
              <a:gsLst>
                <a:gs pos="0">
                  <a:schemeClr val="accent4">
                    <a:lumMod val="90000"/>
                    <a:lumOff val="10000"/>
                  </a:schemeClr>
                </a:gs>
                <a:gs pos="100000">
                  <a:schemeClr val="accent5">
                    <a:lumMod val="50000"/>
                  </a:schemeClr>
                </a:gs>
              </a:gsLst>
              <a:lin ang="6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50000"/>
                </a:lnSpc>
              </a:pPr>
              <a:endParaRPr lang="en-US">
                <a:effectLst>
                  <a:outerShdw blurRad="38100" dist="38100" dir="2700000" algn="tl">
                    <a:srgbClr val="000000">
                      <a:alpha val="43137"/>
                    </a:srgbClr>
                  </a:outerShdw>
                </a:effectLst>
                <a:ea typeface="ヒラギノ角ゴ Pro W3" pitchFamily="-111" charset="-128"/>
              </a:endParaRPr>
            </a:p>
          </p:txBody>
        </p:sp>
        <p:sp>
          <p:nvSpPr>
            <p:cNvPr id="11" name="Rectangle 10">
              <a:extLst>
                <a:ext uri="{FF2B5EF4-FFF2-40B4-BE49-F238E27FC236}">
                  <a16:creationId xmlns:a16="http://schemas.microsoft.com/office/drawing/2014/main" id="{56763338-F002-4BE7-83B5-7544842A2CF8}"/>
                </a:ext>
              </a:extLst>
            </p:cNvPr>
            <p:cNvSpPr/>
            <p:nvPr/>
          </p:nvSpPr>
          <p:spPr>
            <a:xfrm>
              <a:off x="6069033" y="1522364"/>
              <a:ext cx="2773170" cy="1967205"/>
            </a:xfrm>
            <a:prstGeom prst="rect">
              <a:avLst/>
            </a:prstGeom>
          </p:spPr>
          <p:txBody>
            <a:bodyPr wrap="square" lIns="182880" rIns="137160">
              <a:spAutoFit/>
            </a:bodyPr>
            <a:lstStyle/>
            <a:p>
              <a:pPr>
                <a:lnSpc>
                  <a:spcPct val="110000"/>
                </a:lnSpc>
              </a:pPr>
              <a:r>
                <a:rPr lang="en-US" sz="1600" b="0" i="0" kern="0" dirty="0">
                  <a:solidFill>
                    <a:schemeClr val="tx1"/>
                  </a:solidFill>
                  <a:latin typeface="Arial"/>
                  <a:ea typeface="+mn-ea"/>
                  <a:cs typeface="+mn-cs"/>
                </a:rPr>
                <a:t>The </a:t>
              </a:r>
              <a:r>
                <a:rPr lang="en-US" sz="1600" i="0" kern="0" dirty="0">
                  <a:solidFill>
                    <a:schemeClr val="tx1"/>
                  </a:solidFill>
                  <a:latin typeface="Arial"/>
                  <a:ea typeface="+mn-ea"/>
                  <a:cs typeface="+mn-cs"/>
                </a:rPr>
                <a:t>two bioprostheses differed</a:t>
              </a:r>
              <a:r>
                <a:rPr lang="en-US" sz="1600" b="0" i="0" kern="0" dirty="0">
                  <a:solidFill>
                    <a:schemeClr val="tx1"/>
                  </a:solidFill>
                  <a:latin typeface="Arial"/>
                  <a:ea typeface="+mn-ea"/>
                  <a:cs typeface="+mn-cs"/>
                </a:rPr>
                <a:t> </a:t>
              </a:r>
              <a:r>
                <a:rPr lang="en-US" sz="1400" b="0" i="0" kern="0" dirty="0">
                  <a:solidFill>
                    <a:schemeClr val="tx1"/>
                  </a:solidFill>
                  <a:latin typeface="Arial"/>
                  <a:ea typeface="+mn-ea"/>
                  <a:cs typeface="+mn-cs"/>
                </a:rPr>
                <a:t>with respect to technical characteristics such as </a:t>
              </a:r>
              <a:r>
                <a:rPr lang="en-US" sz="1600" i="0" kern="0" dirty="0">
                  <a:solidFill>
                    <a:schemeClr val="tx1"/>
                  </a:solidFill>
                  <a:latin typeface="Arial"/>
                  <a:ea typeface="+mn-ea"/>
                  <a:cs typeface="+mn-cs"/>
                </a:rPr>
                <a:t>degree of aortic regurgitation and need for new permanent pacemaker implantation.</a:t>
              </a:r>
            </a:p>
          </p:txBody>
        </p:sp>
      </p:grpSp>
    </p:spTree>
    <p:extLst>
      <p:ext uri="{BB962C8B-B14F-4D97-AF65-F5344CB8AC3E}">
        <p14:creationId xmlns:p14="http://schemas.microsoft.com/office/powerpoint/2010/main" val="13813079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E182-B030-4C3B-A509-55BD6BBF5C9F}"/>
              </a:ext>
            </a:extLst>
          </p:cNvPr>
          <p:cNvSpPr>
            <a:spLocks noGrp="1"/>
          </p:cNvSpPr>
          <p:nvPr>
            <p:ph type="title"/>
          </p:nvPr>
        </p:nvSpPr>
        <p:spPr>
          <a:xfrm>
            <a:off x="684214" y="189833"/>
            <a:ext cx="7769225" cy="566738"/>
          </a:xfrm>
        </p:spPr>
        <p:txBody>
          <a:bodyPr wrap="square" anchor="t">
            <a:normAutofit/>
          </a:bodyPr>
          <a:lstStyle/>
          <a:p>
            <a:r>
              <a:rPr lang="en-US" dirty="0"/>
              <a:t>Simultaneous publication </a:t>
            </a:r>
            <a:r>
              <a:rPr lang="en-US" b="0" dirty="0"/>
              <a:t>(October 15, 2020)</a:t>
            </a:r>
          </a:p>
        </p:txBody>
      </p:sp>
      <p:pic>
        <p:nvPicPr>
          <p:cNvPr id="7" name="Elemento grafico 6">
            <a:extLst>
              <a:ext uri="{FF2B5EF4-FFF2-40B4-BE49-F238E27FC236}">
                <a16:creationId xmlns:a16="http://schemas.microsoft.com/office/drawing/2014/main" id="{6010E9DF-C73A-5E41-A847-DC526900F46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2256" y="2169184"/>
            <a:ext cx="3026229" cy="491438"/>
          </a:xfrm>
          <a:prstGeom prst="rect">
            <a:avLst/>
          </a:prstGeom>
        </p:spPr>
      </p:pic>
      <p:grpSp>
        <p:nvGrpSpPr>
          <p:cNvPr id="19" name="Group 4">
            <a:extLst>
              <a:ext uri="{FF2B5EF4-FFF2-40B4-BE49-F238E27FC236}">
                <a16:creationId xmlns:a16="http://schemas.microsoft.com/office/drawing/2014/main" id="{EAA7E52B-D3F5-8942-ABBD-4691E635EAAD}"/>
              </a:ext>
            </a:extLst>
          </p:cNvPr>
          <p:cNvGrpSpPr/>
          <p:nvPr/>
        </p:nvGrpSpPr>
        <p:grpSpPr>
          <a:xfrm>
            <a:off x="4104134" y="915633"/>
            <a:ext cx="4587597" cy="3716525"/>
            <a:chOff x="6069033" y="1414392"/>
            <a:chExt cx="2807759" cy="2348409"/>
          </a:xfrm>
        </p:grpSpPr>
        <p:sp>
          <p:nvSpPr>
            <p:cNvPr id="20" name="Rectangle 17">
              <a:extLst>
                <a:ext uri="{FF2B5EF4-FFF2-40B4-BE49-F238E27FC236}">
                  <a16:creationId xmlns:a16="http://schemas.microsoft.com/office/drawing/2014/main" id="{EA505741-09F6-7E4F-A9B6-55FF0901993E}"/>
                </a:ext>
              </a:extLst>
            </p:cNvPr>
            <p:cNvSpPr/>
            <p:nvPr/>
          </p:nvSpPr>
          <p:spPr bwMode="auto">
            <a:xfrm>
              <a:off x="6069033" y="1414392"/>
              <a:ext cx="2807759" cy="2252217"/>
            </a:xfrm>
            <a:prstGeom prst="rect">
              <a:avLst/>
            </a:prstGeom>
            <a:gradFill flip="none" rotWithShape="1">
              <a:gsLst>
                <a:gs pos="0">
                  <a:schemeClr val="accent4">
                    <a:lumMod val="90000"/>
                    <a:lumOff val="10000"/>
                  </a:schemeClr>
                </a:gs>
                <a:gs pos="100000">
                  <a:schemeClr val="accent5">
                    <a:lumMod val="50000"/>
                  </a:schemeClr>
                </a:gs>
              </a:gsLst>
              <a:lin ang="6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lnSpc>
                  <a:spcPct val="150000"/>
                </a:lnSpc>
              </a:pPr>
              <a:endParaRPr lang="en-US" sz="2000">
                <a:effectLst>
                  <a:outerShdw blurRad="38100" dist="38100" dir="2700000" algn="tl">
                    <a:srgbClr val="000000">
                      <a:alpha val="43137"/>
                    </a:srgbClr>
                  </a:outerShdw>
                </a:effectLst>
                <a:ea typeface="ヒラギノ角ゴ Pro W3" pitchFamily="-111" charset="-128"/>
              </a:endParaRPr>
            </a:p>
          </p:txBody>
        </p:sp>
        <p:sp>
          <p:nvSpPr>
            <p:cNvPr id="21" name="Rectangle 10">
              <a:extLst>
                <a:ext uri="{FF2B5EF4-FFF2-40B4-BE49-F238E27FC236}">
                  <a16:creationId xmlns:a16="http://schemas.microsoft.com/office/drawing/2014/main" id="{1EE9DC37-3C9A-7E4F-BDBD-930E89865EA1}"/>
                </a:ext>
              </a:extLst>
            </p:cNvPr>
            <p:cNvSpPr/>
            <p:nvPr/>
          </p:nvSpPr>
          <p:spPr>
            <a:xfrm>
              <a:off x="6069033" y="1522364"/>
              <a:ext cx="2773170" cy="2240437"/>
            </a:xfrm>
            <a:prstGeom prst="rect">
              <a:avLst/>
            </a:prstGeom>
          </p:spPr>
          <p:txBody>
            <a:bodyPr wrap="square" lIns="182880" rIns="137160">
              <a:spAutoFit/>
            </a:bodyPr>
            <a:lstStyle/>
            <a:p>
              <a:pPr>
                <a:lnSpc>
                  <a:spcPct val="110000"/>
                </a:lnSpc>
              </a:pPr>
              <a:r>
                <a:rPr lang="en-US" sz="1400" b="0" i="0" kern="0" dirty="0">
                  <a:solidFill>
                    <a:schemeClr val="tx1"/>
                  </a:solidFill>
                  <a:latin typeface="Arial"/>
                  <a:ea typeface="+mn-ea"/>
                  <a:cs typeface="+mn-cs"/>
                </a:rPr>
                <a:t>Tamburino C, </a:t>
              </a:r>
              <a:r>
                <a:rPr lang="en-US" sz="1400" b="0" i="0" kern="0" dirty="0" err="1">
                  <a:solidFill>
                    <a:schemeClr val="tx1"/>
                  </a:solidFill>
                  <a:latin typeface="Arial"/>
                  <a:ea typeface="+mn-ea"/>
                  <a:cs typeface="+mn-cs"/>
                </a:rPr>
                <a:t>Bleiziffer</a:t>
              </a:r>
              <a:r>
                <a:rPr lang="en-US" sz="1400" b="0" i="0" kern="0" dirty="0">
                  <a:solidFill>
                    <a:schemeClr val="tx1"/>
                  </a:solidFill>
                  <a:latin typeface="Arial"/>
                  <a:ea typeface="+mn-ea"/>
                  <a:cs typeface="+mn-cs"/>
                </a:rPr>
                <a:t> S, Thiele H, Scholtz S, </a:t>
              </a:r>
            </a:p>
            <a:p>
              <a:pPr>
                <a:lnSpc>
                  <a:spcPct val="110000"/>
                </a:lnSpc>
              </a:pPr>
              <a:r>
                <a:rPr lang="en-US" sz="1400" b="0" i="0" kern="0" dirty="0" err="1">
                  <a:solidFill>
                    <a:schemeClr val="tx1"/>
                  </a:solidFill>
                  <a:latin typeface="Arial"/>
                  <a:ea typeface="+mn-ea"/>
                  <a:cs typeface="+mn-cs"/>
                </a:rPr>
                <a:t>Hildick</a:t>
              </a:r>
              <a:r>
                <a:rPr lang="en-US" sz="1400" b="0" i="0" kern="0" dirty="0">
                  <a:solidFill>
                    <a:schemeClr val="tx1"/>
                  </a:solidFill>
                  <a:latin typeface="Arial"/>
                  <a:ea typeface="+mn-ea"/>
                  <a:cs typeface="+mn-cs"/>
                </a:rPr>
                <a:t>-Smith D, Cunnington M, Wolf A, </a:t>
              </a:r>
            </a:p>
            <a:p>
              <a:pPr>
                <a:lnSpc>
                  <a:spcPct val="110000"/>
                </a:lnSpc>
              </a:pPr>
              <a:r>
                <a:rPr lang="en-US" sz="1400" b="0" i="0" kern="0" dirty="0" err="1">
                  <a:solidFill>
                    <a:schemeClr val="tx1"/>
                  </a:solidFill>
                  <a:latin typeface="Arial"/>
                  <a:ea typeface="+mn-ea"/>
                  <a:cs typeface="+mn-cs"/>
                </a:rPr>
                <a:t>Barbanti</a:t>
              </a:r>
              <a:r>
                <a:rPr lang="en-US" sz="1400" b="0" i="0" kern="0" dirty="0">
                  <a:solidFill>
                    <a:schemeClr val="tx1"/>
                  </a:solidFill>
                  <a:latin typeface="Arial"/>
                  <a:ea typeface="+mn-ea"/>
                  <a:cs typeface="+mn-cs"/>
                </a:rPr>
                <a:t> M, </a:t>
              </a:r>
              <a:r>
                <a:rPr lang="en-US" sz="1400" b="0" i="0" kern="0" dirty="0" err="1">
                  <a:solidFill>
                    <a:schemeClr val="tx1"/>
                  </a:solidFill>
                  <a:latin typeface="Arial"/>
                  <a:ea typeface="+mn-ea"/>
                  <a:cs typeface="+mn-cs"/>
                </a:rPr>
                <a:t>Tchetchè</a:t>
              </a:r>
              <a:r>
                <a:rPr lang="en-US" sz="1400" b="0" i="0" kern="0" dirty="0">
                  <a:solidFill>
                    <a:schemeClr val="tx1"/>
                  </a:solidFill>
                  <a:latin typeface="Arial"/>
                  <a:ea typeface="+mn-ea"/>
                  <a:cs typeface="+mn-cs"/>
                </a:rPr>
                <a:t> D, </a:t>
              </a:r>
              <a:r>
                <a:rPr lang="en-US" sz="1400" b="0" i="0" kern="0" dirty="0" err="1">
                  <a:solidFill>
                    <a:schemeClr val="tx1"/>
                  </a:solidFill>
                  <a:latin typeface="Arial"/>
                  <a:ea typeface="+mn-ea"/>
                  <a:cs typeface="+mn-cs"/>
                </a:rPr>
                <a:t>Garot</a:t>
              </a:r>
              <a:r>
                <a:rPr lang="en-US" sz="1400" b="0" i="0" kern="0" dirty="0">
                  <a:solidFill>
                    <a:schemeClr val="tx1"/>
                  </a:solidFill>
                  <a:latin typeface="Arial"/>
                  <a:ea typeface="+mn-ea"/>
                  <a:cs typeface="+mn-cs"/>
                </a:rPr>
                <a:t> D, Pagnotta P, </a:t>
              </a:r>
            </a:p>
            <a:p>
              <a:pPr>
                <a:lnSpc>
                  <a:spcPct val="110000"/>
                </a:lnSpc>
              </a:pPr>
              <a:r>
                <a:rPr lang="en-US" sz="1400" b="0" i="0" kern="0" dirty="0" err="1">
                  <a:solidFill>
                    <a:schemeClr val="tx1"/>
                  </a:solidFill>
                  <a:latin typeface="Arial"/>
                  <a:ea typeface="+mn-ea"/>
                  <a:cs typeface="+mn-cs"/>
                </a:rPr>
                <a:t>Gilard</a:t>
              </a:r>
              <a:r>
                <a:rPr lang="en-US" sz="1400" b="0" i="0" kern="0" dirty="0">
                  <a:solidFill>
                    <a:schemeClr val="tx1"/>
                  </a:solidFill>
                  <a:latin typeface="Arial"/>
                  <a:ea typeface="+mn-ea"/>
                  <a:cs typeface="+mn-cs"/>
                </a:rPr>
                <a:t> M, </a:t>
              </a:r>
              <a:r>
                <a:rPr lang="en-US" sz="1400" b="0" i="0" kern="0" dirty="0" err="1">
                  <a:solidFill>
                    <a:schemeClr val="tx1"/>
                  </a:solidFill>
                  <a:latin typeface="Arial"/>
                  <a:ea typeface="+mn-ea"/>
                  <a:cs typeface="+mn-cs"/>
                </a:rPr>
                <a:t>Bedogni</a:t>
              </a:r>
              <a:r>
                <a:rPr lang="en-US" sz="1400" b="0" i="0" kern="0" dirty="0">
                  <a:solidFill>
                    <a:schemeClr val="tx1"/>
                  </a:solidFill>
                  <a:latin typeface="Arial"/>
                  <a:ea typeface="+mn-ea"/>
                  <a:cs typeface="+mn-cs"/>
                </a:rPr>
                <a:t> F, Van Belle E, Vasa-</a:t>
              </a:r>
              <a:r>
                <a:rPr lang="en-US" sz="1400" b="0" i="0" kern="0" dirty="0" err="1">
                  <a:solidFill>
                    <a:schemeClr val="tx1"/>
                  </a:solidFill>
                  <a:latin typeface="Arial"/>
                  <a:ea typeface="+mn-ea"/>
                  <a:cs typeface="+mn-cs"/>
                </a:rPr>
                <a:t>Nicotera</a:t>
              </a:r>
              <a:r>
                <a:rPr lang="en-US" sz="1400" b="0" i="0" kern="0" dirty="0">
                  <a:solidFill>
                    <a:schemeClr val="tx1"/>
                  </a:solidFill>
                  <a:latin typeface="Arial"/>
                  <a:ea typeface="+mn-ea"/>
                  <a:cs typeface="+mn-cs"/>
                </a:rPr>
                <a:t> M, </a:t>
              </a:r>
              <a:r>
                <a:rPr lang="en-US" sz="1400" b="0" i="0" kern="0" dirty="0" err="1">
                  <a:solidFill>
                    <a:schemeClr val="tx1"/>
                  </a:solidFill>
                  <a:latin typeface="Arial"/>
                  <a:ea typeface="+mn-ea"/>
                  <a:cs typeface="+mn-cs"/>
                </a:rPr>
                <a:t>Chieffo</a:t>
              </a:r>
              <a:r>
                <a:rPr lang="en-US" sz="1400" b="0" i="0" kern="0" dirty="0">
                  <a:solidFill>
                    <a:schemeClr val="tx1"/>
                  </a:solidFill>
                  <a:latin typeface="Arial"/>
                  <a:ea typeface="+mn-ea"/>
                  <a:cs typeface="+mn-cs"/>
                </a:rPr>
                <a:t> A, Deutsch O, </a:t>
              </a:r>
              <a:r>
                <a:rPr lang="en-US" sz="1400" b="0" i="0" kern="0" dirty="0" err="1">
                  <a:solidFill>
                    <a:schemeClr val="tx1"/>
                  </a:solidFill>
                  <a:latin typeface="Arial"/>
                  <a:ea typeface="+mn-ea"/>
                  <a:cs typeface="+mn-cs"/>
                </a:rPr>
                <a:t>Kempfert</a:t>
              </a:r>
              <a:r>
                <a:rPr lang="en-US" sz="1400" b="0" i="0" kern="0" dirty="0">
                  <a:solidFill>
                    <a:schemeClr val="tx1"/>
                  </a:solidFill>
                  <a:latin typeface="Arial"/>
                  <a:ea typeface="+mn-ea"/>
                  <a:cs typeface="+mn-cs"/>
                </a:rPr>
                <a:t> J, </a:t>
              </a:r>
              <a:r>
                <a:rPr lang="en-US" sz="1400" b="0" i="0" kern="0" dirty="0" err="1">
                  <a:solidFill>
                    <a:schemeClr val="tx1"/>
                  </a:solidFill>
                  <a:latin typeface="Arial"/>
                  <a:ea typeface="+mn-ea"/>
                  <a:cs typeface="+mn-cs"/>
                </a:rPr>
                <a:t>Søndergaard</a:t>
              </a:r>
              <a:r>
                <a:rPr lang="en-US" sz="1400" b="0" i="0" kern="0" dirty="0">
                  <a:solidFill>
                    <a:schemeClr val="tx1"/>
                  </a:solidFill>
                  <a:latin typeface="Arial"/>
                  <a:ea typeface="+mn-ea"/>
                  <a:cs typeface="+mn-cs"/>
                </a:rPr>
                <a:t> L, Butter C, Trillo-</a:t>
              </a:r>
              <a:r>
                <a:rPr lang="en-US" sz="1400" b="0" i="0" kern="0" dirty="0" err="1">
                  <a:solidFill>
                    <a:schemeClr val="tx1"/>
                  </a:solidFill>
                  <a:latin typeface="Arial"/>
                  <a:ea typeface="+mn-ea"/>
                  <a:cs typeface="+mn-cs"/>
                </a:rPr>
                <a:t>Nouche</a:t>
              </a:r>
              <a:r>
                <a:rPr lang="en-US" sz="1400" b="0" i="0" kern="0" dirty="0">
                  <a:solidFill>
                    <a:schemeClr val="tx1"/>
                  </a:solidFill>
                  <a:latin typeface="Arial"/>
                  <a:ea typeface="+mn-ea"/>
                  <a:cs typeface="+mn-cs"/>
                </a:rPr>
                <a:t> R, </a:t>
              </a:r>
              <a:r>
                <a:rPr lang="en-US" sz="1400" b="0" i="0" kern="0" dirty="0" err="1">
                  <a:solidFill>
                    <a:schemeClr val="tx1"/>
                  </a:solidFill>
                  <a:latin typeface="Arial"/>
                  <a:ea typeface="+mn-ea"/>
                  <a:cs typeface="+mn-cs"/>
                </a:rPr>
                <a:t>Lotfi</a:t>
              </a:r>
              <a:r>
                <a:rPr lang="en-US" sz="1400" b="0" i="0" kern="0" dirty="0">
                  <a:solidFill>
                    <a:schemeClr val="tx1"/>
                  </a:solidFill>
                  <a:latin typeface="Arial"/>
                  <a:ea typeface="+mn-ea"/>
                  <a:cs typeface="+mn-cs"/>
                </a:rPr>
                <a:t> S, </a:t>
              </a:r>
              <a:r>
                <a:rPr lang="en-US" sz="1400" b="0" i="0" kern="0" dirty="0" err="1">
                  <a:solidFill>
                    <a:schemeClr val="tx1"/>
                  </a:solidFill>
                  <a:latin typeface="Arial"/>
                  <a:ea typeface="+mn-ea"/>
                  <a:cs typeface="+mn-cs"/>
                </a:rPr>
                <a:t>Möllmann</a:t>
              </a:r>
              <a:r>
                <a:rPr lang="en-US" sz="1400" b="0" i="0" kern="0" dirty="0">
                  <a:solidFill>
                    <a:schemeClr val="tx1"/>
                  </a:solidFill>
                  <a:latin typeface="Arial"/>
                  <a:ea typeface="+mn-ea"/>
                  <a:cs typeface="+mn-cs"/>
                </a:rPr>
                <a:t> H, </a:t>
              </a:r>
            </a:p>
            <a:p>
              <a:pPr>
                <a:lnSpc>
                  <a:spcPct val="110000"/>
                </a:lnSpc>
              </a:pPr>
              <a:r>
                <a:rPr lang="en-US" sz="1400" b="0" i="0" kern="0" dirty="0" err="1">
                  <a:solidFill>
                    <a:schemeClr val="tx1"/>
                  </a:solidFill>
                  <a:latin typeface="Arial"/>
                  <a:ea typeface="+mn-ea"/>
                  <a:cs typeface="+mn-cs"/>
                </a:rPr>
                <a:t>Joner</a:t>
              </a:r>
              <a:r>
                <a:rPr lang="en-US" sz="1400" b="0" i="0" kern="0" dirty="0">
                  <a:solidFill>
                    <a:schemeClr val="tx1"/>
                  </a:solidFill>
                  <a:latin typeface="Arial"/>
                  <a:ea typeface="+mn-ea"/>
                  <a:cs typeface="+mn-cs"/>
                </a:rPr>
                <a:t> M, Abdel-Wahab M, Bogaerts K,</a:t>
              </a:r>
            </a:p>
            <a:p>
              <a:pPr>
                <a:lnSpc>
                  <a:spcPct val="110000"/>
                </a:lnSpc>
              </a:pPr>
              <a:r>
                <a:rPr lang="en-US" sz="1400" b="0" i="0" kern="0" dirty="0" err="1">
                  <a:solidFill>
                    <a:schemeClr val="tx1"/>
                  </a:solidFill>
                  <a:latin typeface="Arial"/>
                  <a:ea typeface="+mn-ea"/>
                  <a:cs typeface="+mn-cs"/>
                </a:rPr>
                <a:t>Hengstenberg</a:t>
              </a:r>
              <a:r>
                <a:rPr lang="en-US" sz="1400" b="0" i="0" kern="0" dirty="0">
                  <a:solidFill>
                    <a:schemeClr val="tx1"/>
                  </a:solidFill>
                  <a:latin typeface="Arial"/>
                  <a:ea typeface="+mn-ea"/>
                  <a:cs typeface="+mn-cs"/>
                </a:rPr>
                <a:t> C, Capodanno D.</a:t>
              </a:r>
            </a:p>
            <a:p>
              <a:pPr>
                <a:lnSpc>
                  <a:spcPct val="110000"/>
                </a:lnSpc>
                <a:spcBef>
                  <a:spcPts val="600"/>
                </a:spcBef>
              </a:pPr>
              <a:r>
                <a:rPr lang="en-US" sz="1400" i="0" kern="0" dirty="0">
                  <a:solidFill>
                    <a:schemeClr val="tx1"/>
                  </a:solidFill>
                  <a:latin typeface="Arial"/>
                  <a:ea typeface="+mn-ea"/>
                  <a:cs typeface="+mn-cs"/>
                </a:rPr>
                <a:t>Comparison of self-expanding bioprostheses for transcatheter aortic valve replacement in patients with symptomatic severe aortic stenosis: the SCOPE 2 randomized clinical trial</a:t>
              </a:r>
            </a:p>
            <a:p>
              <a:pPr>
                <a:lnSpc>
                  <a:spcPct val="110000"/>
                </a:lnSpc>
                <a:spcBef>
                  <a:spcPts val="600"/>
                </a:spcBef>
              </a:pPr>
              <a:r>
                <a:rPr lang="en-US" sz="1400" b="0" i="0" kern="0" dirty="0">
                  <a:solidFill>
                    <a:schemeClr val="tx1"/>
                  </a:solidFill>
                  <a:latin typeface="Arial"/>
                  <a:ea typeface="+mn-ea"/>
                  <a:cs typeface="+mn-cs"/>
                </a:rPr>
                <a:t>Circulation. 2020 [</a:t>
              </a:r>
              <a:r>
                <a:rPr lang="en-US" sz="1400" b="0" i="0" kern="0" dirty="0" err="1">
                  <a:solidFill>
                    <a:schemeClr val="tx1"/>
                  </a:solidFill>
                  <a:latin typeface="Arial"/>
                  <a:ea typeface="+mn-ea"/>
                  <a:cs typeface="+mn-cs"/>
                </a:rPr>
                <a:t>ePub</a:t>
              </a:r>
              <a:r>
                <a:rPr lang="en-US" sz="1400" b="0" i="0" kern="0" dirty="0">
                  <a:solidFill>
                    <a:schemeClr val="tx1"/>
                  </a:solidFill>
                  <a:latin typeface="Arial"/>
                  <a:ea typeface="+mn-ea"/>
                  <a:cs typeface="+mn-cs"/>
                </a:rPr>
                <a:t> ahead of print]</a:t>
              </a:r>
            </a:p>
            <a:p>
              <a:pPr>
                <a:lnSpc>
                  <a:spcPct val="110000"/>
                </a:lnSpc>
              </a:pPr>
              <a:endParaRPr lang="en-US" sz="1400" b="0" i="0" kern="0" dirty="0">
                <a:solidFill>
                  <a:schemeClr val="tx1"/>
                </a:solidFill>
                <a:latin typeface="Arial"/>
                <a:ea typeface="+mn-ea"/>
                <a:cs typeface="+mn-cs"/>
              </a:endParaRPr>
            </a:p>
          </p:txBody>
        </p:sp>
      </p:grpSp>
      <p:sp>
        <p:nvSpPr>
          <p:cNvPr id="15" name="Rettangolo 14">
            <a:extLst>
              <a:ext uri="{FF2B5EF4-FFF2-40B4-BE49-F238E27FC236}">
                <a16:creationId xmlns:a16="http://schemas.microsoft.com/office/drawing/2014/main" id="{583A4FA9-721E-F445-8993-C080ADC11B94}"/>
              </a:ext>
            </a:extLst>
          </p:cNvPr>
          <p:cNvSpPr/>
          <p:nvPr/>
        </p:nvSpPr>
        <p:spPr>
          <a:xfrm>
            <a:off x="948950" y="2761360"/>
            <a:ext cx="2412840" cy="246221"/>
          </a:xfrm>
          <a:prstGeom prst="rect">
            <a:avLst/>
          </a:prstGeom>
        </p:spPr>
        <p:txBody>
          <a:bodyPr wrap="none">
            <a:spAutoFit/>
          </a:bodyPr>
          <a:lstStyle/>
          <a:p>
            <a:pPr algn="ctr"/>
            <a:r>
              <a:rPr lang="it-IT" sz="1000" b="0" i="0" dirty="0" err="1">
                <a:solidFill>
                  <a:schemeClr val="bg2"/>
                </a:solidFill>
              </a:rPr>
              <a:t>https</a:t>
            </a:r>
            <a:r>
              <a:rPr lang="it-IT" sz="1000" b="0" i="0" dirty="0">
                <a:solidFill>
                  <a:schemeClr val="bg2"/>
                </a:solidFill>
              </a:rPr>
              <a:t>://</a:t>
            </a:r>
            <a:r>
              <a:rPr lang="it-IT" sz="1000" b="0" i="0" dirty="0" err="1">
                <a:solidFill>
                  <a:schemeClr val="bg2"/>
                </a:solidFill>
              </a:rPr>
              <a:t>www.ahajournals.org</a:t>
            </a:r>
            <a:r>
              <a:rPr lang="it-IT" sz="1000" b="0" i="0" dirty="0">
                <a:solidFill>
                  <a:schemeClr val="bg2"/>
                </a:solidFill>
              </a:rPr>
              <a:t>/journal/</a:t>
            </a:r>
            <a:r>
              <a:rPr lang="it-IT" sz="1000" b="0" i="0" dirty="0" err="1">
                <a:solidFill>
                  <a:schemeClr val="bg2"/>
                </a:solidFill>
              </a:rPr>
              <a:t>circ</a:t>
            </a:r>
            <a:endParaRPr lang="it-IT" sz="1000" b="0" i="0" dirty="0">
              <a:solidFill>
                <a:schemeClr val="bg2"/>
              </a:solidFill>
            </a:endParaRPr>
          </a:p>
        </p:txBody>
      </p:sp>
    </p:spTree>
    <p:extLst>
      <p:ext uri="{BB962C8B-B14F-4D97-AF65-F5344CB8AC3E}">
        <p14:creationId xmlns:p14="http://schemas.microsoft.com/office/powerpoint/2010/main" val="79179553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650E-00DE-4F15-9E8B-2324968D5669}"/>
              </a:ext>
            </a:extLst>
          </p:cNvPr>
          <p:cNvSpPr>
            <a:spLocks noGrp="1"/>
          </p:cNvSpPr>
          <p:nvPr>
            <p:ph type="title"/>
          </p:nvPr>
        </p:nvSpPr>
        <p:spPr>
          <a:xfrm>
            <a:off x="684214" y="189833"/>
            <a:ext cx="7769225" cy="566738"/>
          </a:xfrm>
        </p:spPr>
        <p:txBody>
          <a:bodyPr/>
          <a:lstStyle/>
          <a:p>
            <a:r>
              <a:rPr lang="en-GB"/>
              <a:t>Background</a:t>
            </a:r>
          </a:p>
        </p:txBody>
      </p:sp>
      <p:grpSp>
        <p:nvGrpSpPr>
          <p:cNvPr id="3" name="Group 2">
            <a:extLst>
              <a:ext uri="{FF2B5EF4-FFF2-40B4-BE49-F238E27FC236}">
                <a16:creationId xmlns:a16="http://schemas.microsoft.com/office/drawing/2014/main" id="{37C2228B-9778-4EE3-ACE4-C7E17617E840}"/>
              </a:ext>
            </a:extLst>
          </p:cNvPr>
          <p:cNvGrpSpPr/>
          <p:nvPr/>
        </p:nvGrpSpPr>
        <p:grpSpPr>
          <a:xfrm>
            <a:off x="507997" y="956042"/>
            <a:ext cx="2561169" cy="3210441"/>
            <a:chOff x="507998" y="956041"/>
            <a:chExt cx="2540002" cy="3088451"/>
          </a:xfrm>
        </p:grpSpPr>
        <p:sp>
          <p:nvSpPr>
            <p:cNvPr id="24" name="Rectangle 23">
              <a:extLst>
                <a:ext uri="{FF2B5EF4-FFF2-40B4-BE49-F238E27FC236}">
                  <a16:creationId xmlns:a16="http://schemas.microsoft.com/office/drawing/2014/main" id="{39B65442-E1F4-4CD6-AFEB-101E3E357EB1}"/>
                </a:ext>
              </a:extLst>
            </p:cNvPr>
            <p:cNvSpPr/>
            <p:nvPr/>
          </p:nvSpPr>
          <p:spPr bwMode="auto">
            <a:xfrm>
              <a:off x="507998" y="956041"/>
              <a:ext cx="2511955" cy="54538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i="0" kern="0">
                  <a:solidFill>
                    <a:srgbClr val="FFFFFF"/>
                  </a:solidFill>
                  <a:latin typeface="Arial"/>
                  <a:cs typeface="Arial"/>
                </a:rPr>
                <a:t>Essential</a:t>
              </a:r>
            </a:p>
          </p:txBody>
        </p:sp>
        <p:sp>
          <p:nvSpPr>
            <p:cNvPr id="12" name="Rectangle 11">
              <a:extLst>
                <a:ext uri="{FF2B5EF4-FFF2-40B4-BE49-F238E27FC236}">
                  <a16:creationId xmlns:a16="http://schemas.microsoft.com/office/drawing/2014/main" id="{3C1F1377-5F69-481F-9ADD-6A1484C94407}"/>
                </a:ext>
              </a:extLst>
            </p:cNvPr>
            <p:cNvSpPr/>
            <p:nvPr/>
          </p:nvSpPr>
          <p:spPr>
            <a:xfrm>
              <a:off x="507999" y="1675838"/>
              <a:ext cx="2540001" cy="2368654"/>
            </a:xfrm>
            <a:prstGeom prst="rect">
              <a:avLst/>
            </a:prstGeom>
            <a:ln w="28575">
              <a:solidFill>
                <a:schemeClr val="tx1"/>
              </a:solidFill>
            </a:ln>
          </p:spPr>
          <p:txBody>
            <a:bodyPr wrap="square" lIns="182880" rIns="137160">
              <a:spAutoFit/>
            </a:bodyPr>
            <a:lstStyle/>
            <a:p>
              <a:pPr lvl="0" eaLnBrk="0" hangingPunct="0">
                <a:spcBef>
                  <a:spcPct val="30000"/>
                </a:spcBef>
                <a:buClr>
                  <a:srgbClr val="008F96"/>
                </a:buClr>
                <a:buSzPct val="110000"/>
              </a:pPr>
              <a:r>
                <a:rPr lang="en-GB" sz="1400" b="0" i="0" kern="0">
                  <a:solidFill>
                    <a:srgbClr val="595959"/>
                  </a:solidFill>
                  <a:latin typeface="Arial"/>
                  <a:ea typeface="+mn-ea"/>
                  <a:cs typeface="+mn-cs"/>
                </a:rPr>
                <a:t>To establish TAVR as first-line therapy for patients with severe aortic stenosis are demonstration of long-term durability and improvements with regards to a number of adverse procedural outcomes, including paravalvular leakage and the need for new permanent pacemaker implantation.</a:t>
              </a:r>
              <a:endParaRPr lang="en-US" sz="1400" b="0" i="0" kern="0">
                <a:solidFill>
                  <a:srgbClr val="595959"/>
                </a:solidFill>
                <a:latin typeface="Arial"/>
                <a:ea typeface="+mn-ea"/>
                <a:cs typeface="+mn-cs"/>
              </a:endParaRPr>
            </a:p>
          </p:txBody>
        </p:sp>
      </p:grpSp>
      <p:grpSp>
        <p:nvGrpSpPr>
          <p:cNvPr id="4" name="Group 3">
            <a:extLst>
              <a:ext uri="{FF2B5EF4-FFF2-40B4-BE49-F238E27FC236}">
                <a16:creationId xmlns:a16="http://schemas.microsoft.com/office/drawing/2014/main" id="{325A1350-42B8-4625-B7BC-ADA0D01936A7}"/>
              </a:ext>
            </a:extLst>
          </p:cNvPr>
          <p:cNvGrpSpPr/>
          <p:nvPr/>
        </p:nvGrpSpPr>
        <p:grpSpPr>
          <a:xfrm>
            <a:off x="3311212" y="956042"/>
            <a:ext cx="2561166" cy="2256847"/>
            <a:chOff x="3311212" y="956042"/>
            <a:chExt cx="2561166" cy="2256847"/>
          </a:xfrm>
        </p:grpSpPr>
        <p:sp>
          <p:nvSpPr>
            <p:cNvPr id="14" name="Rectangle 13">
              <a:extLst>
                <a:ext uri="{FF2B5EF4-FFF2-40B4-BE49-F238E27FC236}">
                  <a16:creationId xmlns:a16="http://schemas.microsoft.com/office/drawing/2014/main" id="{BAB48C78-0B43-4F5C-A102-8AF63AA21624}"/>
                </a:ext>
              </a:extLst>
            </p:cNvPr>
            <p:cNvSpPr/>
            <p:nvPr/>
          </p:nvSpPr>
          <p:spPr>
            <a:xfrm>
              <a:off x="3311212" y="1612451"/>
              <a:ext cx="2561166" cy="1600438"/>
            </a:xfrm>
            <a:prstGeom prst="rect">
              <a:avLst/>
            </a:prstGeom>
          </p:spPr>
          <p:txBody>
            <a:bodyPr wrap="square" lIns="182880" rIns="137160">
              <a:spAutoFit/>
            </a:bodyPr>
            <a:lstStyle/>
            <a:p>
              <a:pPr lvl="0" eaLnBrk="0" hangingPunct="0">
                <a:spcBef>
                  <a:spcPct val="30000"/>
                </a:spcBef>
                <a:buClr>
                  <a:srgbClr val="008F96"/>
                </a:buClr>
                <a:buSzPct val="110000"/>
              </a:pPr>
              <a:r>
                <a:rPr lang="en-GB" sz="1400" b="0" i="0" kern="0">
                  <a:solidFill>
                    <a:srgbClr val="595959"/>
                  </a:solidFill>
                  <a:latin typeface="Arial"/>
                  <a:ea typeface="+mn-ea"/>
                  <a:cs typeface="+mn-cs"/>
                </a:rPr>
                <a:t>Should undergo head-to-head comparisons and be tested in randomised controlled trials similar to what has been accomplished in the field</a:t>
              </a:r>
              <a:br>
                <a:rPr lang="en-GB" sz="1400" b="0" i="0" kern="0">
                  <a:solidFill>
                    <a:srgbClr val="595959"/>
                  </a:solidFill>
                  <a:latin typeface="Arial"/>
                  <a:ea typeface="+mn-ea"/>
                  <a:cs typeface="+mn-cs"/>
                </a:rPr>
              </a:br>
              <a:r>
                <a:rPr lang="en-GB" sz="1400" b="0" i="0" kern="0">
                  <a:solidFill>
                    <a:srgbClr val="595959"/>
                  </a:solidFill>
                  <a:latin typeface="Arial"/>
                  <a:ea typeface="+mn-ea"/>
                  <a:cs typeface="+mn-cs"/>
                </a:rPr>
                <a:t>of coronary stents.</a:t>
              </a:r>
              <a:endParaRPr lang="en-GB" sz="1400" b="0" i="0" kern="0">
                <a:solidFill>
                  <a:srgbClr val="595959"/>
                </a:solidFill>
                <a:latin typeface="Arial"/>
                <a:ea typeface="+mn-ea"/>
                <a:cs typeface="Arial"/>
              </a:endParaRPr>
            </a:p>
          </p:txBody>
        </p:sp>
        <p:sp>
          <p:nvSpPr>
            <p:cNvPr id="25" name="Rectangle 24">
              <a:extLst>
                <a:ext uri="{FF2B5EF4-FFF2-40B4-BE49-F238E27FC236}">
                  <a16:creationId xmlns:a16="http://schemas.microsoft.com/office/drawing/2014/main" id="{CC7EF211-663F-4D2A-B359-E78EEDDE2F76}"/>
                </a:ext>
              </a:extLst>
            </p:cNvPr>
            <p:cNvSpPr/>
            <p:nvPr/>
          </p:nvSpPr>
          <p:spPr bwMode="auto">
            <a:xfrm>
              <a:off x="3324967" y="956042"/>
              <a:ext cx="2533656" cy="56673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i="0" kern="0">
                  <a:solidFill>
                    <a:srgbClr val="FFFFFF"/>
                  </a:solidFill>
                  <a:latin typeface="Arial"/>
                  <a:cs typeface="Arial"/>
                </a:rPr>
                <a:t>New TAVR systems </a:t>
              </a:r>
            </a:p>
          </p:txBody>
        </p:sp>
      </p:grpSp>
      <p:grpSp>
        <p:nvGrpSpPr>
          <p:cNvPr id="5" name="Group 4">
            <a:extLst>
              <a:ext uri="{FF2B5EF4-FFF2-40B4-BE49-F238E27FC236}">
                <a16:creationId xmlns:a16="http://schemas.microsoft.com/office/drawing/2014/main" id="{DC84E4BD-2D49-4FF6-9CE4-4C5B36DC3BC3}"/>
              </a:ext>
            </a:extLst>
          </p:cNvPr>
          <p:cNvGrpSpPr/>
          <p:nvPr/>
        </p:nvGrpSpPr>
        <p:grpSpPr>
          <a:xfrm>
            <a:off x="6141935" y="956042"/>
            <a:ext cx="2533656" cy="3549509"/>
            <a:chOff x="6141935" y="956042"/>
            <a:chExt cx="2533656" cy="3549509"/>
          </a:xfrm>
        </p:grpSpPr>
        <p:sp>
          <p:nvSpPr>
            <p:cNvPr id="16" name="Rectangle 15">
              <a:extLst>
                <a:ext uri="{FF2B5EF4-FFF2-40B4-BE49-F238E27FC236}">
                  <a16:creationId xmlns:a16="http://schemas.microsoft.com/office/drawing/2014/main" id="{CE3D1B95-45B2-42F1-B5EE-6611C849DAEF}"/>
                </a:ext>
              </a:extLst>
            </p:cNvPr>
            <p:cNvSpPr/>
            <p:nvPr/>
          </p:nvSpPr>
          <p:spPr>
            <a:xfrm>
              <a:off x="6141935" y="1612451"/>
              <a:ext cx="2476500" cy="2893100"/>
            </a:xfrm>
            <a:prstGeom prst="rect">
              <a:avLst/>
            </a:prstGeom>
          </p:spPr>
          <p:txBody>
            <a:bodyPr wrap="square" lIns="182880" rIns="137160">
              <a:spAutoFit/>
            </a:bodyPr>
            <a:lstStyle/>
            <a:p>
              <a:r>
                <a:rPr lang="en-GB" sz="1400" b="0" i="0" kern="0" dirty="0">
                  <a:solidFill>
                    <a:srgbClr val="595959"/>
                  </a:solidFill>
                  <a:latin typeface="Arial"/>
                  <a:ea typeface="+mn-ea"/>
                  <a:cs typeface="+mn-cs"/>
                </a:rPr>
                <a:t>Transcatheter valve delivered via transfemoral access is the ACURATE neo (Boston Scientific, Marlborough, MA, USA), which gained CE mark approval in June 2014.</a:t>
              </a:r>
              <a:br>
                <a:rPr lang="en-GB" sz="1400" b="0" i="0" kern="0" dirty="0">
                  <a:solidFill>
                    <a:srgbClr val="595959"/>
                  </a:solidFill>
                  <a:latin typeface="Arial"/>
                  <a:ea typeface="+mn-ea"/>
                  <a:cs typeface="+mn-cs"/>
                </a:rPr>
              </a:br>
              <a:r>
                <a:rPr lang="en-GB" sz="1400" b="0" i="0" kern="0" dirty="0">
                  <a:solidFill>
                    <a:srgbClr val="595959"/>
                  </a:solidFill>
                  <a:latin typeface="Arial"/>
                  <a:ea typeface="+mn-ea"/>
                  <a:cs typeface="+mn-cs"/>
                </a:rPr>
                <a:t>In the SCOPE I trial, the ACURATE neo valve proved inferior to the balloon-expandable, </a:t>
              </a:r>
              <a:br>
                <a:rPr lang="en-GB" sz="1400" b="0" i="0" kern="0" dirty="0">
                  <a:solidFill>
                    <a:srgbClr val="595959"/>
                  </a:solidFill>
                  <a:latin typeface="Arial"/>
                  <a:ea typeface="+mn-ea"/>
                  <a:cs typeface="+mn-cs"/>
                </a:rPr>
              </a:br>
              <a:r>
                <a:rPr lang="en-GB" sz="1400" b="0" i="0" kern="0" dirty="0">
                  <a:solidFill>
                    <a:srgbClr val="595959"/>
                  </a:solidFill>
                  <a:latin typeface="Arial"/>
                  <a:ea typeface="+mn-ea"/>
                  <a:cs typeface="+mn-cs"/>
                </a:rPr>
                <a:t>intra-annular Sapien 3 valve at 30 days. </a:t>
              </a:r>
              <a:endParaRPr lang="en-US" sz="1400" dirty="0"/>
            </a:p>
          </p:txBody>
        </p:sp>
        <p:sp>
          <p:nvSpPr>
            <p:cNvPr id="26" name="Rectangle 25">
              <a:extLst>
                <a:ext uri="{FF2B5EF4-FFF2-40B4-BE49-F238E27FC236}">
                  <a16:creationId xmlns:a16="http://schemas.microsoft.com/office/drawing/2014/main" id="{8AE08E5A-5463-4D10-B5CB-3B592BA92EBE}"/>
                </a:ext>
              </a:extLst>
            </p:cNvPr>
            <p:cNvSpPr/>
            <p:nvPr/>
          </p:nvSpPr>
          <p:spPr bwMode="auto">
            <a:xfrm>
              <a:off x="6141935" y="956042"/>
              <a:ext cx="2533656" cy="56673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35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hangingPunct="0">
                <a:lnSpc>
                  <a:spcPct val="90000"/>
                </a:lnSpc>
                <a:spcBef>
                  <a:spcPct val="30000"/>
                </a:spcBef>
                <a:buClr>
                  <a:srgbClr val="008F96"/>
                </a:buClr>
                <a:buSzPct val="110000"/>
              </a:pPr>
              <a:r>
                <a:rPr lang="en-US" i="0" kern="0">
                  <a:solidFill>
                    <a:srgbClr val="FFFFFF"/>
                  </a:solidFill>
                  <a:latin typeface="Arial"/>
                  <a:cs typeface="Arial"/>
                </a:rPr>
                <a:t>A new generation </a:t>
              </a:r>
            </a:p>
          </p:txBody>
        </p:sp>
      </p:grpSp>
    </p:spTree>
    <p:extLst>
      <p:ext uri="{BB962C8B-B14F-4D97-AF65-F5344CB8AC3E}">
        <p14:creationId xmlns:p14="http://schemas.microsoft.com/office/powerpoint/2010/main" val="2852571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E972-7D8F-42A7-AF56-4C3F54C68998}"/>
              </a:ext>
            </a:extLst>
          </p:cNvPr>
          <p:cNvSpPr>
            <a:spLocks noGrp="1"/>
          </p:cNvSpPr>
          <p:nvPr>
            <p:ph type="title"/>
          </p:nvPr>
        </p:nvSpPr>
        <p:spPr/>
        <p:txBody>
          <a:bodyPr/>
          <a:lstStyle/>
          <a:p>
            <a:r>
              <a:rPr lang="en-GB"/>
              <a:t>Objective</a:t>
            </a:r>
          </a:p>
        </p:txBody>
      </p:sp>
      <p:sp>
        <p:nvSpPr>
          <p:cNvPr id="3" name="Content Placeholder 2">
            <a:extLst>
              <a:ext uri="{FF2B5EF4-FFF2-40B4-BE49-F238E27FC236}">
                <a16:creationId xmlns:a16="http://schemas.microsoft.com/office/drawing/2014/main" id="{20E0E7FD-0DA9-4346-A223-A931E505B960}"/>
              </a:ext>
            </a:extLst>
          </p:cNvPr>
          <p:cNvSpPr>
            <a:spLocks noGrp="1"/>
          </p:cNvSpPr>
          <p:nvPr>
            <p:ph idx="1"/>
          </p:nvPr>
        </p:nvSpPr>
        <p:spPr>
          <a:xfrm>
            <a:off x="685799" y="1109663"/>
            <a:ext cx="7359119" cy="1097509"/>
          </a:xfrm>
        </p:spPr>
        <p:txBody>
          <a:bodyPr/>
          <a:lstStyle/>
          <a:p>
            <a:pPr marL="0" indent="0">
              <a:buNone/>
            </a:pPr>
            <a:r>
              <a:rPr lang="en-GB" sz="1800" b="1" dirty="0">
                <a:solidFill>
                  <a:schemeClr val="accent2"/>
                </a:solidFill>
              </a:rPr>
              <a:t>The SCOPE II trial </a:t>
            </a:r>
            <a:br>
              <a:rPr lang="en-GB" sz="1800" b="1" dirty="0">
                <a:solidFill>
                  <a:schemeClr val="accent2"/>
                </a:solidFill>
              </a:rPr>
            </a:br>
            <a:r>
              <a:rPr lang="en-GB" sz="1800" dirty="0"/>
              <a:t>was designed to compare the early and mid-term performance of the ACURATE neo to the CoreValve Evolut (Medtronic Inc., Minneapolis, MN, USA) self-expanding, supra-annular transcatheter valve.</a:t>
            </a:r>
          </a:p>
        </p:txBody>
      </p:sp>
    </p:spTree>
    <p:extLst>
      <p:ext uri="{BB962C8B-B14F-4D97-AF65-F5344CB8AC3E}">
        <p14:creationId xmlns:p14="http://schemas.microsoft.com/office/powerpoint/2010/main" val="2247583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p:txBody>
          <a:bodyPr/>
          <a:lstStyle/>
          <a:p>
            <a:pPr eaLnBrk="1" hangingPunct="1"/>
            <a:r>
              <a:rPr lang="en-US">
                <a:cs typeface="Arial"/>
              </a:rPr>
              <a:t>Study devices</a:t>
            </a:r>
            <a:endParaRPr lang="en-US" sz="2500"/>
          </a:p>
        </p:txBody>
      </p:sp>
      <p:graphicFrame>
        <p:nvGraphicFramePr>
          <p:cNvPr id="537604" name="Group 4"/>
          <p:cNvGraphicFramePr>
            <a:graphicFrameLocks noGrp="1"/>
          </p:cNvGraphicFramePr>
          <p:nvPr>
            <p:extLst>
              <p:ext uri="{D42A27DB-BD31-4B8C-83A1-F6EECF244321}">
                <p14:modId xmlns:p14="http://schemas.microsoft.com/office/powerpoint/2010/main" val="3696956233"/>
              </p:ext>
            </p:extLst>
          </p:nvPr>
        </p:nvGraphicFramePr>
        <p:xfrm>
          <a:off x="316336" y="1642169"/>
          <a:ext cx="8475287" cy="2858411"/>
        </p:xfrm>
        <a:graphic>
          <a:graphicData uri="http://schemas.openxmlformats.org/drawingml/2006/table">
            <a:tbl>
              <a:tblPr/>
              <a:tblGrid>
                <a:gridCol w="2839620">
                  <a:extLst>
                    <a:ext uri="{9D8B030D-6E8A-4147-A177-3AD203B41FA5}">
                      <a16:colId xmlns:a16="http://schemas.microsoft.com/office/drawing/2014/main" val="20000"/>
                    </a:ext>
                  </a:extLst>
                </a:gridCol>
                <a:gridCol w="3749795">
                  <a:extLst>
                    <a:ext uri="{9D8B030D-6E8A-4147-A177-3AD203B41FA5}">
                      <a16:colId xmlns:a16="http://schemas.microsoft.com/office/drawing/2014/main" val="20001"/>
                    </a:ext>
                  </a:extLst>
                </a:gridCol>
                <a:gridCol w="1885872">
                  <a:extLst>
                    <a:ext uri="{9D8B030D-6E8A-4147-A177-3AD203B41FA5}">
                      <a16:colId xmlns:a16="http://schemas.microsoft.com/office/drawing/2014/main" val="20002"/>
                    </a:ext>
                  </a:extLst>
                </a:gridCol>
              </a:tblGrid>
              <a:tr h="503714">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endParaRPr kumimoji="0" lang="en-GB" sz="1800" b="1" i="0" u="none" strike="noStrike" cap="none" normalizeH="0" baseline="0" noProof="0">
                        <a:ln>
                          <a:noFill/>
                        </a:ln>
                        <a:solidFill>
                          <a:srgbClr val="FFFF00"/>
                        </a:solidFill>
                        <a:effectLst/>
                        <a:latin typeface="Arial" charset="0"/>
                      </a:endParaRPr>
                    </a:p>
                  </a:txBody>
                  <a:tcPr marL="68580"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110000"/>
                        <a:buFontTx/>
                        <a:buNone/>
                        <a:tabLst/>
                      </a:pPr>
                      <a:r>
                        <a:rPr kumimoji="0" lang="en-GB" sz="1400" b="1" i="0" u="none" strike="noStrike" cap="none" normalizeH="0" baseline="0" noProof="0" err="1">
                          <a:ln>
                            <a:noFill/>
                          </a:ln>
                          <a:solidFill>
                            <a:schemeClr val="tx1"/>
                          </a:solidFill>
                          <a:effectLst/>
                          <a:latin typeface="Arial" charset="0"/>
                        </a:rPr>
                        <a:t>ACURATE</a:t>
                      </a:r>
                      <a:r>
                        <a:rPr kumimoji="0" lang="en-GB" sz="1400" b="1" i="0" u="none" strike="noStrike" cap="none" normalizeH="0" baseline="0" noProof="0">
                          <a:ln>
                            <a:noFill/>
                          </a:ln>
                          <a:solidFill>
                            <a:schemeClr val="tx1"/>
                          </a:solidFill>
                          <a:effectLst/>
                          <a:latin typeface="Arial" charset="0"/>
                        </a:rPr>
                        <a:t> neo</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n-GB" sz="1400" b="1" i="0" u="none" strike="noStrike" cap="none" normalizeH="0" baseline="0" noProof="0" err="1">
                          <a:ln>
                            <a:noFill/>
                          </a:ln>
                          <a:solidFill>
                            <a:schemeClr val="tx1"/>
                          </a:solidFill>
                          <a:effectLst/>
                          <a:latin typeface="Arial" charset="0"/>
                        </a:rPr>
                        <a:t>CoreValve</a:t>
                      </a:r>
                      <a:r>
                        <a:rPr kumimoji="0" lang="en-GB" sz="1400" b="1" i="0" u="none" strike="noStrike" cap="none" normalizeH="0" baseline="0" noProof="0">
                          <a:ln>
                            <a:noFill/>
                          </a:ln>
                          <a:solidFill>
                            <a:schemeClr val="tx1"/>
                          </a:solidFill>
                          <a:effectLst/>
                          <a:latin typeface="Arial" charset="0"/>
                        </a:rPr>
                        <a:t> </a:t>
                      </a:r>
                      <a:r>
                        <a:rPr kumimoji="0" lang="en-GB" sz="1400" b="1" i="0" u="none" strike="noStrike" cap="none" normalizeH="0" baseline="0" noProof="0" err="1">
                          <a:ln>
                            <a:noFill/>
                          </a:ln>
                          <a:solidFill>
                            <a:schemeClr val="tx1"/>
                          </a:solidFill>
                          <a:effectLst/>
                          <a:latin typeface="Arial" charset="0"/>
                        </a:rPr>
                        <a:t>Evolut</a:t>
                      </a:r>
                      <a:endParaRPr kumimoji="0" lang="en-GB" sz="1400" b="1" i="0" u="none" strike="noStrike" cap="none" normalizeH="0" baseline="0" noProof="0">
                        <a:ln>
                          <a:noFill/>
                        </a:ln>
                        <a:solidFill>
                          <a:schemeClr val="tx1"/>
                        </a:solidFill>
                        <a:effectLst/>
                        <a:latin typeface="Arial" charset="0"/>
                      </a:endParaRP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261633">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1" i="0" u="none" strike="noStrike" cap="none" normalizeH="0" baseline="0" noProof="0">
                          <a:ln>
                            <a:noFill/>
                          </a:ln>
                          <a:solidFill>
                            <a:schemeClr val="accent4"/>
                          </a:solidFill>
                          <a:effectLst/>
                          <a:latin typeface="Arial" charset="0"/>
                        </a:rPr>
                        <a:t>Frame</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Nitinol</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Nitinol</a:t>
                      </a:r>
                    </a:p>
                  </a:txBody>
                  <a:tcPr marL="68580" marR="68580" marT="34293" marB="34293"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95000"/>
                      </a:schemeClr>
                    </a:solidFill>
                  </a:tcPr>
                </a:tc>
                <a:extLst>
                  <a:ext uri="{0D108BD9-81ED-4DB2-BD59-A6C34878D82A}">
                    <a16:rowId xmlns:a16="http://schemas.microsoft.com/office/drawing/2014/main" val="10001"/>
                  </a:ext>
                </a:extLst>
              </a:tr>
              <a:tr h="261633">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1" i="0" u="none" strike="noStrike" cap="none" normalizeH="0" baseline="0" noProof="0">
                          <a:ln>
                            <a:noFill/>
                          </a:ln>
                          <a:solidFill>
                            <a:schemeClr val="accent4"/>
                          </a:solidFill>
                          <a:effectLst/>
                          <a:latin typeface="Arial" charset="0"/>
                        </a:rPr>
                        <a:t>Leaflets</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Porcine pericardium</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Porcine pericardium</a:t>
                      </a: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85000"/>
                      </a:schemeClr>
                    </a:solidFill>
                  </a:tcPr>
                </a:tc>
                <a:extLst>
                  <a:ext uri="{0D108BD9-81ED-4DB2-BD59-A6C34878D82A}">
                    <a16:rowId xmlns:a16="http://schemas.microsoft.com/office/drawing/2014/main" val="10002"/>
                  </a:ext>
                </a:extLst>
              </a:tr>
              <a:tr h="261633">
                <a:tc>
                  <a:txBody>
                    <a:bodyPr/>
                    <a:lstStyle/>
                    <a:p>
                      <a:pPr marL="0" marR="0" lvl="0" indent="0" algn="l"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1" i="0" u="none" strike="noStrike" cap="none" normalizeH="0" baseline="0" noProof="0">
                          <a:ln>
                            <a:noFill/>
                          </a:ln>
                          <a:solidFill>
                            <a:schemeClr val="accent4"/>
                          </a:solidFill>
                          <a:effectLst/>
                          <a:latin typeface="Arial" charset="0"/>
                        </a:rPr>
                        <a:t>Expansion</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Self-expanding</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Self-expanding</a:t>
                      </a:r>
                    </a:p>
                  </a:txBody>
                  <a:tcPr marL="68580" marR="68580" marT="34293" marB="34293" anchor="ctr"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tx1">
                        <a:lumMod val="95000"/>
                      </a:schemeClr>
                    </a:solidFill>
                  </a:tcPr>
                </a:tc>
                <a:extLst>
                  <a:ext uri="{0D108BD9-81ED-4DB2-BD59-A6C34878D82A}">
                    <a16:rowId xmlns:a16="http://schemas.microsoft.com/office/drawing/2014/main" val="3110942270"/>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Recapturable</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No</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Yes</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0005"/>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Annular fixation</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Yes</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Yes</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715593926"/>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Self-alignment capability</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Yes</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No</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10270454"/>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Valve sizes</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Small (23 mm), Medium (25 mm), Large (27 mm)</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a:ln>
                            <a:noFill/>
                          </a:ln>
                          <a:solidFill>
                            <a:schemeClr val="bg2"/>
                          </a:solidFill>
                          <a:effectLst/>
                          <a:latin typeface="Arial" charset="0"/>
                        </a:rPr>
                        <a:t>26 mm and 29 mm</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034918892"/>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dirty="0">
                          <a:ln>
                            <a:noFill/>
                          </a:ln>
                          <a:solidFill>
                            <a:schemeClr val="accent4"/>
                          </a:solidFill>
                          <a:effectLst/>
                          <a:latin typeface="Arial" charset="0"/>
                        </a:rPr>
                        <a:t>Annulus diameter</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dirty="0">
                          <a:ln>
                            <a:noFill/>
                          </a:ln>
                          <a:solidFill>
                            <a:schemeClr val="bg2"/>
                          </a:solidFill>
                          <a:effectLst/>
                          <a:latin typeface="Arial" charset="0"/>
                        </a:rPr>
                        <a:t>21–27 mm</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defRPr/>
                      </a:pPr>
                      <a:r>
                        <a:rPr kumimoji="0" lang="en-GB" sz="1200" b="0" i="0" u="none" strike="noStrike" cap="none" normalizeH="0" baseline="0" noProof="0" dirty="0">
                          <a:ln>
                            <a:noFill/>
                          </a:ln>
                          <a:solidFill>
                            <a:schemeClr val="bg2"/>
                          </a:solidFill>
                          <a:effectLst/>
                          <a:latin typeface="Arial" charset="0"/>
                        </a:rPr>
                        <a:t>18–26 mm</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a:noFill/>
                    </a:lnTlToBr>
                    <a:lnBlToTr>
                      <a:noFill/>
                    </a:lnBlToTr>
                    <a:solidFill>
                      <a:schemeClr val="tx1">
                        <a:lumMod val="85000"/>
                      </a:schemeClr>
                    </a:solidFill>
                  </a:tcPr>
                </a:tc>
                <a:extLst>
                  <a:ext uri="{0D108BD9-81ED-4DB2-BD59-A6C34878D82A}">
                    <a16:rowId xmlns:a16="http://schemas.microsoft.com/office/drawing/2014/main" val="1391077048"/>
                  </a:ext>
                </a:extLst>
              </a:tr>
              <a:tr h="261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noProof="0">
                          <a:ln>
                            <a:noFill/>
                          </a:ln>
                          <a:solidFill>
                            <a:schemeClr val="accent4"/>
                          </a:solidFill>
                          <a:effectLst/>
                          <a:latin typeface="Arial" charset="0"/>
                        </a:rPr>
                        <a:t>Deliver system diameter</a:t>
                      </a:r>
                    </a:p>
                  </a:txBody>
                  <a:tcPr marR="68580" marT="34293" marB="34293"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noProof="0">
                          <a:ln>
                            <a:noFill/>
                          </a:ln>
                          <a:solidFill>
                            <a:schemeClr val="bg2"/>
                          </a:solidFill>
                          <a:effectLst/>
                          <a:latin typeface="Arial" charset="0"/>
                        </a:rPr>
                        <a:t>18 and 19 French</a:t>
                      </a:r>
                    </a:p>
                  </a:txBody>
                  <a:tcPr marL="68580" marR="68580" marT="34293" marB="3429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tx2"/>
                        </a:buClr>
                        <a:buSzPct val="110000"/>
                        <a:buFontTx/>
                        <a:buNone/>
                        <a:tabLst/>
                      </a:pPr>
                      <a:r>
                        <a:rPr kumimoji="0" lang="en-GB" sz="1200" b="0" i="0" u="none" strike="noStrike" cap="none" normalizeH="0" baseline="0" noProof="0" dirty="0">
                          <a:ln>
                            <a:noFill/>
                          </a:ln>
                          <a:solidFill>
                            <a:schemeClr val="bg2"/>
                          </a:solidFill>
                          <a:effectLst/>
                          <a:latin typeface="Arial" charset="0"/>
                        </a:rPr>
                        <a:t>14 and 16 French</a:t>
                      </a:r>
                    </a:p>
                  </a:txBody>
                  <a:tcPr marL="68580" marR="68580" marT="34293" marB="34293" anchor="ctr" horzOverflow="overflow">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637747209"/>
                  </a:ext>
                </a:extLst>
              </a:tr>
            </a:tbl>
          </a:graphicData>
        </a:graphic>
      </p:graphicFrame>
      <p:pic>
        <p:nvPicPr>
          <p:cNvPr id="2" name="Graphic 1">
            <a:extLst>
              <a:ext uri="{FF2B5EF4-FFF2-40B4-BE49-F238E27FC236}">
                <a16:creationId xmlns:a16="http://schemas.microsoft.com/office/drawing/2014/main" id="{B3AF15C9-DA19-43BB-8392-B4C9CBC37B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1997" y="642918"/>
            <a:ext cx="621265" cy="969569"/>
          </a:xfrm>
          <a:prstGeom prst="rect">
            <a:avLst/>
          </a:prstGeom>
        </p:spPr>
      </p:pic>
      <p:pic>
        <p:nvPicPr>
          <p:cNvPr id="3" name="Graphic 2">
            <a:extLst>
              <a:ext uri="{FF2B5EF4-FFF2-40B4-BE49-F238E27FC236}">
                <a16:creationId xmlns:a16="http://schemas.microsoft.com/office/drawing/2014/main" id="{DD64C1DC-471A-4CCC-86E9-642D23529C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11402" y="654043"/>
            <a:ext cx="621265" cy="952555"/>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4C77-E7EE-4A1A-8297-DA15B6D1A003}"/>
              </a:ext>
            </a:extLst>
          </p:cNvPr>
          <p:cNvSpPr>
            <a:spLocks noGrp="1"/>
          </p:cNvSpPr>
          <p:nvPr>
            <p:ph type="title"/>
          </p:nvPr>
        </p:nvSpPr>
        <p:spPr>
          <a:xfrm>
            <a:off x="684214" y="189833"/>
            <a:ext cx="7769225" cy="454819"/>
          </a:xfrm>
        </p:spPr>
        <p:txBody>
          <a:bodyPr/>
          <a:lstStyle/>
          <a:p>
            <a:r>
              <a:rPr lang="en-GB">
                <a:cs typeface="Arial"/>
              </a:rPr>
              <a:t>Study design</a:t>
            </a:r>
            <a:endParaRPr lang="en-GB"/>
          </a:p>
        </p:txBody>
      </p:sp>
      <p:grpSp>
        <p:nvGrpSpPr>
          <p:cNvPr id="9" name="Group 8">
            <a:extLst>
              <a:ext uri="{FF2B5EF4-FFF2-40B4-BE49-F238E27FC236}">
                <a16:creationId xmlns:a16="http://schemas.microsoft.com/office/drawing/2014/main" id="{EEC24872-7A19-40E1-B413-EAE5CE0A5591}"/>
              </a:ext>
            </a:extLst>
          </p:cNvPr>
          <p:cNvGrpSpPr/>
          <p:nvPr/>
        </p:nvGrpSpPr>
        <p:grpSpPr>
          <a:xfrm>
            <a:off x="1803263" y="875084"/>
            <a:ext cx="5531127" cy="3826784"/>
            <a:chOff x="2138590" y="985520"/>
            <a:chExt cx="4852379" cy="3357183"/>
          </a:xfrm>
        </p:grpSpPr>
        <p:sp>
          <p:nvSpPr>
            <p:cNvPr id="13" name="Rectangle 12">
              <a:extLst>
                <a:ext uri="{FF2B5EF4-FFF2-40B4-BE49-F238E27FC236}">
                  <a16:creationId xmlns:a16="http://schemas.microsoft.com/office/drawing/2014/main" id="{D2752702-4BE2-44D4-AA3C-769CBE0FA88C}"/>
                </a:ext>
              </a:extLst>
            </p:cNvPr>
            <p:cNvSpPr/>
            <p:nvPr/>
          </p:nvSpPr>
          <p:spPr bwMode="auto">
            <a:xfrm>
              <a:off x="2138590" y="985520"/>
              <a:ext cx="4852379" cy="78232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400" i="0">
                  <a:solidFill>
                    <a:schemeClr val="tx1"/>
                  </a:solidFill>
                  <a:ea typeface="ヒラギノ角ゴ Pro W3" pitchFamily="-111" charset="-128"/>
                </a:rPr>
                <a:t>Patients with symptomatic severe aortic stenosis undergoing</a:t>
              </a:r>
              <a:br>
                <a:rPr lang="en-GB" sz="1400" i="0">
                  <a:solidFill>
                    <a:schemeClr val="tx1"/>
                  </a:solidFill>
                  <a:ea typeface="ヒラギノ角ゴ Pro W3" pitchFamily="-111" charset="-128"/>
                </a:rPr>
              </a:br>
              <a:r>
                <a:rPr lang="en-GB" sz="1400" i="0">
                  <a:solidFill>
                    <a:schemeClr val="tx1"/>
                  </a:solidFill>
                  <a:ea typeface="ヒラギノ角ゴ Pro W3" pitchFamily="-111" charset="-128"/>
                </a:rPr>
                <a:t>TAVR as established by the Heart Team</a:t>
              </a:r>
            </a:p>
            <a:p>
              <a:pPr algn="ctr"/>
              <a:r>
                <a:rPr kumimoji="0" lang="en-GB" sz="1400" b="0" i="0" u="none" strike="noStrike" cap="none" normalizeH="0" baseline="0">
                  <a:ln>
                    <a:noFill/>
                  </a:ln>
                  <a:solidFill>
                    <a:schemeClr val="tx1"/>
                  </a:solidFill>
                  <a:ea typeface="ヒラギノ角ゴ Pro W3" pitchFamily="-111" charset="-128"/>
                </a:rPr>
                <a:t>N=796</a:t>
              </a:r>
            </a:p>
          </p:txBody>
        </p:sp>
        <p:sp>
          <p:nvSpPr>
            <p:cNvPr id="17" name="TextBox 16">
              <a:extLst>
                <a:ext uri="{FF2B5EF4-FFF2-40B4-BE49-F238E27FC236}">
                  <a16:creationId xmlns:a16="http://schemas.microsoft.com/office/drawing/2014/main" id="{863925AC-04D0-4D53-925F-52F5AEE6AFC0}"/>
                </a:ext>
              </a:extLst>
            </p:cNvPr>
            <p:cNvSpPr txBox="1"/>
            <p:nvPr/>
          </p:nvSpPr>
          <p:spPr>
            <a:xfrm>
              <a:off x="2796939" y="3327581"/>
              <a:ext cx="3535680" cy="486015"/>
            </a:xfrm>
            <a:prstGeom prst="rect">
              <a:avLst/>
            </a:prstGeom>
            <a:noFill/>
          </p:spPr>
          <p:txBody>
            <a:bodyPr wrap="square" rtlCol="0">
              <a:spAutoFit/>
            </a:bodyPr>
            <a:lstStyle/>
            <a:p>
              <a:pPr algn="ctr"/>
              <a:r>
                <a:rPr lang="en-GB" sz="1600" i="0">
                  <a:solidFill>
                    <a:schemeClr val="tx2"/>
                  </a:solidFill>
                </a:rPr>
                <a:t>Primary endpoint (noninferiority)</a:t>
              </a:r>
            </a:p>
            <a:p>
              <a:pPr algn="ctr"/>
              <a:r>
                <a:rPr lang="en-GB" sz="1400" b="0" i="0">
                  <a:solidFill>
                    <a:schemeClr val="tx2"/>
                  </a:solidFill>
                </a:rPr>
                <a:t>All-cause death or stroke at 1 year</a:t>
              </a:r>
            </a:p>
          </p:txBody>
        </p:sp>
        <p:sp>
          <p:nvSpPr>
            <p:cNvPr id="18" name="TextBox 17">
              <a:extLst>
                <a:ext uri="{FF2B5EF4-FFF2-40B4-BE49-F238E27FC236}">
                  <a16:creationId xmlns:a16="http://schemas.microsoft.com/office/drawing/2014/main" id="{16B79AE1-0084-4CF6-B6D5-5F7205688001}"/>
                </a:ext>
              </a:extLst>
            </p:cNvPr>
            <p:cNvSpPr txBox="1"/>
            <p:nvPr/>
          </p:nvSpPr>
          <p:spPr>
            <a:xfrm>
              <a:off x="2312001" y="3856688"/>
              <a:ext cx="4505556" cy="486015"/>
            </a:xfrm>
            <a:prstGeom prst="rect">
              <a:avLst/>
            </a:prstGeom>
            <a:noFill/>
          </p:spPr>
          <p:txBody>
            <a:bodyPr wrap="square" rtlCol="0">
              <a:spAutoFit/>
            </a:bodyPr>
            <a:lstStyle/>
            <a:p>
              <a:pPr algn="ctr"/>
              <a:r>
                <a:rPr lang="en-GB" sz="1600" i="0">
                  <a:solidFill>
                    <a:schemeClr val="tx2"/>
                  </a:solidFill>
                </a:rPr>
                <a:t>Key secondary endpoint (superiority)</a:t>
              </a:r>
            </a:p>
            <a:p>
              <a:pPr algn="ctr"/>
              <a:r>
                <a:rPr lang="en-GB" sz="1400" b="0" i="0">
                  <a:solidFill>
                    <a:schemeClr val="tx2"/>
                  </a:solidFill>
                </a:rPr>
                <a:t>New permanent pacemaker implantation at 30 days</a:t>
              </a:r>
            </a:p>
          </p:txBody>
        </p:sp>
        <p:sp>
          <p:nvSpPr>
            <p:cNvPr id="4" name="Rectangle 3">
              <a:extLst>
                <a:ext uri="{FF2B5EF4-FFF2-40B4-BE49-F238E27FC236}">
                  <a16:creationId xmlns:a16="http://schemas.microsoft.com/office/drawing/2014/main" id="{5AA7FFB1-AC0A-41CD-B3A4-39B57976DCB2}"/>
                </a:ext>
              </a:extLst>
            </p:cNvPr>
            <p:cNvSpPr/>
            <p:nvPr/>
          </p:nvSpPr>
          <p:spPr bwMode="auto">
            <a:xfrm>
              <a:off x="3005530" y="1980220"/>
              <a:ext cx="3118498" cy="1154079"/>
            </a:xfrm>
            <a:prstGeom prst="rect">
              <a:avLst/>
            </a:prstGeom>
            <a:noFill/>
            <a:ln w="9525" cap="flat" cmpd="sng" algn="ctr">
              <a:solidFill>
                <a:schemeClr val="tx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16" name="TextBox 15">
              <a:extLst>
                <a:ext uri="{FF2B5EF4-FFF2-40B4-BE49-F238E27FC236}">
                  <a16:creationId xmlns:a16="http://schemas.microsoft.com/office/drawing/2014/main" id="{A0241949-C948-484E-AA7E-B0A0B40AE89B}"/>
                </a:ext>
              </a:extLst>
            </p:cNvPr>
            <p:cNvSpPr txBox="1"/>
            <p:nvPr/>
          </p:nvSpPr>
          <p:spPr>
            <a:xfrm>
              <a:off x="3782643" y="1791821"/>
              <a:ext cx="1564273" cy="297009"/>
            </a:xfrm>
            <a:prstGeom prst="rect">
              <a:avLst/>
            </a:prstGeom>
            <a:solidFill>
              <a:schemeClr val="tx1"/>
            </a:solidFill>
          </p:spPr>
          <p:txBody>
            <a:bodyPr wrap="square" rtlCol="0">
              <a:spAutoFit/>
            </a:bodyPr>
            <a:lstStyle/>
            <a:p>
              <a:pPr algn="ctr"/>
              <a:r>
                <a:rPr lang="en-GB" sz="1600" i="0">
                  <a:solidFill>
                    <a:schemeClr val="bg1"/>
                  </a:solidFill>
                </a:rPr>
                <a:t>Randomise 1:1</a:t>
              </a:r>
            </a:p>
          </p:txBody>
        </p:sp>
        <p:sp>
          <p:nvSpPr>
            <p:cNvPr id="8" name="Isosceles Triangle 7">
              <a:extLst>
                <a:ext uri="{FF2B5EF4-FFF2-40B4-BE49-F238E27FC236}">
                  <a16:creationId xmlns:a16="http://schemas.microsoft.com/office/drawing/2014/main" id="{AD5422F2-CCDD-4436-B3D4-AA062630042F}"/>
                </a:ext>
              </a:extLst>
            </p:cNvPr>
            <p:cNvSpPr/>
            <p:nvPr/>
          </p:nvSpPr>
          <p:spPr bwMode="auto">
            <a:xfrm flipV="1">
              <a:off x="4417814" y="3129165"/>
              <a:ext cx="293930" cy="126694"/>
            </a:xfrm>
            <a:prstGeom prst="triangle">
              <a:avLst/>
            </a:prstGeom>
            <a:solidFill>
              <a:schemeClr val="tx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14" name="Rectangle 13">
              <a:extLst>
                <a:ext uri="{FF2B5EF4-FFF2-40B4-BE49-F238E27FC236}">
                  <a16:creationId xmlns:a16="http://schemas.microsoft.com/office/drawing/2014/main" id="{1615E60A-7689-49CC-902F-B69CC7EDF9BF}"/>
                </a:ext>
              </a:extLst>
            </p:cNvPr>
            <p:cNvSpPr/>
            <p:nvPr/>
          </p:nvSpPr>
          <p:spPr bwMode="auto">
            <a:xfrm>
              <a:off x="2138590" y="2240048"/>
              <a:ext cx="2242991" cy="69338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400" i="0">
                  <a:solidFill>
                    <a:schemeClr val="tx1"/>
                  </a:solidFill>
                  <a:ea typeface="ヒラギノ角ゴ Pro W3" pitchFamily="-111" charset="-128"/>
                </a:rPr>
                <a:t>ACURATE neo</a:t>
              </a:r>
            </a:p>
            <a:p>
              <a:pPr algn="ctr"/>
              <a:r>
                <a:rPr kumimoji="0" lang="en-GB" sz="1400" b="0" i="0" u="none" strike="noStrike" cap="none" normalizeH="0" baseline="0">
                  <a:ln>
                    <a:noFill/>
                  </a:ln>
                  <a:solidFill>
                    <a:schemeClr val="tx1"/>
                  </a:solidFill>
                  <a:ea typeface="ヒラギノ角ゴ Pro W3" pitchFamily="-111" charset="-128"/>
                </a:rPr>
                <a:t>N=398</a:t>
              </a:r>
            </a:p>
          </p:txBody>
        </p:sp>
        <p:sp>
          <p:nvSpPr>
            <p:cNvPr id="15" name="Rectangle 14">
              <a:extLst>
                <a:ext uri="{FF2B5EF4-FFF2-40B4-BE49-F238E27FC236}">
                  <a16:creationId xmlns:a16="http://schemas.microsoft.com/office/drawing/2014/main" id="{A4839410-6759-4C88-9710-A07CFAA3F57A}"/>
                </a:ext>
              </a:extLst>
            </p:cNvPr>
            <p:cNvSpPr/>
            <p:nvPr/>
          </p:nvSpPr>
          <p:spPr bwMode="auto">
            <a:xfrm>
              <a:off x="4747978" y="2240048"/>
              <a:ext cx="2242991" cy="69338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400" i="0">
                  <a:solidFill>
                    <a:schemeClr val="tx1"/>
                  </a:solidFill>
                  <a:ea typeface="ヒラギノ角ゴ Pro W3" pitchFamily="-111" charset="-128"/>
                </a:rPr>
                <a:t>CoreValve Evolut</a:t>
              </a:r>
            </a:p>
            <a:p>
              <a:pPr algn="ctr"/>
              <a:r>
                <a:rPr kumimoji="0" lang="en-GB" sz="1400" b="0" i="0" u="none" strike="noStrike" cap="none" normalizeH="0" baseline="0">
                  <a:ln>
                    <a:noFill/>
                  </a:ln>
                  <a:solidFill>
                    <a:schemeClr val="tx1"/>
                  </a:solidFill>
                  <a:ea typeface="ヒラギノ角ゴ Pro W3" pitchFamily="-111" charset="-128"/>
                </a:rPr>
                <a:t>N=398</a:t>
              </a:r>
            </a:p>
          </p:txBody>
        </p:sp>
      </p:grpSp>
      <p:pic>
        <p:nvPicPr>
          <p:cNvPr id="21" name="Graphic 20">
            <a:extLst>
              <a:ext uri="{FF2B5EF4-FFF2-40B4-BE49-F238E27FC236}">
                <a16:creationId xmlns:a16="http://schemas.microsoft.com/office/drawing/2014/main" id="{9F965D4A-8876-426A-8510-A4A7A37A464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4743" y="1923544"/>
            <a:ext cx="893891" cy="1395038"/>
          </a:xfrm>
          <a:prstGeom prst="rect">
            <a:avLst/>
          </a:prstGeom>
        </p:spPr>
      </p:pic>
      <p:pic>
        <p:nvPicPr>
          <p:cNvPr id="22" name="Graphic 21">
            <a:extLst>
              <a:ext uri="{FF2B5EF4-FFF2-40B4-BE49-F238E27FC236}">
                <a16:creationId xmlns:a16="http://schemas.microsoft.com/office/drawing/2014/main" id="{C2D69B66-FE98-460A-9614-A11BF34528A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84214" y="1940767"/>
            <a:ext cx="927229" cy="1421675"/>
          </a:xfrm>
          <a:prstGeom prst="rect">
            <a:avLst/>
          </a:prstGeom>
        </p:spPr>
      </p:pic>
    </p:spTree>
    <p:extLst>
      <p:ext uri="{BB962C8B-B14F-4D97-AF65-F5344CB8AC3E}">
        <p14:creationId xmlns:p14="http://schemas.microsoft.com/office/powerpoint/2010/main" val="37635766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EC09-901D-49E6-9CBF-6DB9B36CE13B}"/>
              </a:ext>
            </a:extLst>
          </p:cNvPr>
          <p:cNvSpPr>
            <a:spLocks noGrp="1"/>
          </p:cNvSpPr>
          <p:nvPr>
            <p:ph type="title"/>
          </p:nvPr>
        </p:nvSpPr>
        <p:spPr/>
        <p:txBody>
          <a:bodyPr/>
          <a:lstStyle/>
          <a:p>
            <a:r>
              <a:rPr lang="en-US"/>
              <a:t>Eligibility criteria </a:t>
            </a:r>
          </a:p>
        </p:txBody>
      </p:sp>
      <p:sp>
        <p:nvSpPr>
          <p:cNvPr id="3" name="Content Placeholder 2">
            <a:extLst>
              <a:ext uri="{FF2B5EF4-FFF2-40B4-BE49-F238E27FC236}">
                <a16:creationId xmlns:a16="http://schemas.microsoft.com/office/drawing/2014/main" id="{6833FC4A-32EF-4845-B4F7-B5A570A3ACF9}"/>
              </a:ext>
            </a:extLst>
          </p:cNvPr>
          <p:cNvSpPr>
            <a:spLocks noGrp="1"/>
          </p:cNvSpPr>
          <p:nvPr>
            <p:ph sz="half" idx="1"/>
          </p:nvPr>
        </p:nvSpPr>
        <p:spPr>
          <a:xfrm>
            <a:off x="297455" y="1137203"/>
            <a:ext cx="4350745" cy="3086100"/>
          </a:xfrm>
        </p:spPr>
        <p:txBody>
          <a:bodyPr/>
          <a:lstStyle/>
          <a:p>
            <a:pPr marL="171450" indent="-171450">
              <a:spcBef>
                <a:spcPts val="648"/>
              </a:spcBef>
            </a:pPr>
            <a:r>
              <a:rPr lang="en-US" sz="1400"/>
              <a:t>Age ≥ 75 years </a:t>
            </a:r>
          </a:p>
          <a:p>
            <a:pPr marL="171450" indent="-171450">
              <a:spcBef>
                <a:spcPts val="648"/>
              </a:spcBef>
            </a:pPr>
            <a:r>
              <a:rPr lang="en-US" sz="1400"/>
              <a:t>Severe symptomatic aortic stenosis </a:t>
            </a:r>
          </a:p>
          <a:p>
            <a:pPr marL="171450" indent="-171450">
              <a:spcBef>
                <a:spcPts val="648"/>
              </a:spcBef>
            </a:pPr>
            <a:r>
              <a:rPr lang="en-US" sz="1400"/>
              <a:t>High risk for mortality with conventional SAVR as assessed by the Heart Team </a:t>
            </a:r>
            <a:r>
              <a:rPr lang="en-US" sz="1400" i="1"/>
              <a:t>or </a:t>
            </a:r>
            <a:r>
              <a:rPr lang="en-US" sz="1400"/>
              <a:t>risk scores</a:t>
            </a:r>
          </a:p>
          <a:p>
            <a:pPr marL="171450" indent="-171450">
              <a:spcBef>
                <a:spcPts val="648"/>
              </a:spcBef>
            </a:pPr>
            <a:r>
              <a:rPr lang="en-US" sz="1400"/>
              <a:t>Aortic annulus dimensions suitable for both valve types </a:t>
            </a:r>
          </a:p>
          <a:p>
            <a:pPr marL="171450" indent="-171450">
              <a:spcBef>
                <a:spcPts val="648"/>
              </a:spcBef>
            </a:pPr>
            <a:r>
              <a:rPr lang="en-US" sz="1400"/>
              <a:t>Arterial aorto-iliac-femoral axis suitable for transfemoral access</a:t>
            </a:r>
          </a:p>
        </p:txBody>
      </p:sp>
      <p:sp>
        <p:nvSpPr>
          <p:cNvPr id="9" name="Content Placeholder 8">
            <a:extLst>
              <a:ext uri="{FF2B5EF4-FFF2-40B4-BE49-F238E27FC236}">
                <a16:creationId xmlns:a16="http://schemas.microsoft.com/office/drawing/2014/main" id="{8459348F-E3E1-4B83-8DD0-09B8D995D4B9}"/>
              </a:ext>
            </a:extLst>
          </p:cNvPr>
          <p:cNvSpPr>
            <a:spLocks noGrp="1"/>
          </p:cNvSpPr>
          <p:nvPr>
            <p:ph sz="half" idx="2"/>
          </p:nvPr>
        </p:nvSpPr>
        <p:spPr>
          <a:xfrm>
            <a:off x="4813455" y="1137203"/>
            <a:ext cx="4121224" cy="3086100"/>
          </a:xfrm>
        </p:spPr>
        <p:txBody>
          <a:bodyPr/>
          <a:lstStyle/>
          <a:p>
            <a:pPr marL="171450" indent="-171450">
              <a:spcBef>
                <a:spcPts val="648"/>
              </a:spcBef>
            </a:pPr>
            <a:r>
              <a:rPr lang="en-US" sz="1400"/>
              <a:t>Severely reduced LV function</a:t>
            </a:r>
          </a:p>
          <a:p>
            <a:pPr marL="171450" indent="-171450">
              <a:spcBef>
                <a:spcPts val="648"/>
              </a:spcBef>
            </a:pPr>
            <a:r>
              <a:rPr lang="en-US" sz="1400"/>
              <a:t>Prosthetic heart valve in aortic and/or mitral position</a:t>
            </a:r>
          </a:p>
          <a:p>
            <a:pPr marL="171450" indent="-171450">
              <a:spcBef>
                <a:spcPts val="648"/>
              </a:spcBef>
            </a:pPr>
            <a:r>
              <a:rPr lang="en-US" sz="1400"/>
              <a:t>Severe coagulation conditions</a:t>
            </a:r>
          </a:p>
          <a:p>
            <a:pPr marL="171450" indent="-171450">
              <a:spcBef>
                <a:spcPts val="648"/>
              </a:spcBef>
            </a:pPr>
            <a:r>
              <a:rPr lang="en-US" sz="1400"/>
              <a:t>Inability to tolerate anticoagulation therapy</a:t>
            </a:r>
          </a:p>
          <a:p>
            <a:pPr marL="171450" indent="-171450">
              <a:spcBef>
                <a:spcPts val="648"/>
              </a:spcBef>
            </a:pPr>
            <a:r>
              <a:rPr lang="en-US" sz="1400"/>
              <a:t>Active infection</a:t>
            </a:r>
          </a:p>
          <a:p>
            <a:pPr marL="171450" indent="-171450">
              <a:spcBef>
                <a:spcPts val="648"/>
              </a:spcBef>
            </a:pPr>
            <a:r>
              <a:rPr lang="en-US" sz="1400"/>
              <a:t>Congenital or non-calcific acquired aortic stenosis, or </a:t>
            </a:r>
            <a:r>
              <a:rPr lang="en-US" sz="1400" err="1"/>
              <a:t>unicuspid</a:t>
            </a:r>
            <a:r>
              <a:rPr lang="en-US" sz="1400"/>
              <a:t> or bicuspid aortic valve</a:t>
            </a:r>
          </a:p>
          <a:p>
            <a:pPr marL="171450" indent="-171450">
              <a:spcBef>
                <a:spcPts val="648"/>
              </a:spcBef>
            </a:pPr>
            <a:r>
              <a:rPr lang="en-US" sz="1400"/>
              <a:t>Severe eccentricity of calcification</a:t>
            </a:r>
          </a:p>
          <a:p>
            <a:pPr marL="171450" indent="-171450">
              <a:spcBef>
                <a:spcPts val="648"/>
              </a:spcBef>
            </a:pPr>
            <a:r>
              <a:rPr lang="en-US" sz="1400"/>
              <a:t>Anatomy not appropriate for transfemoral implant</a:t>
            </a:r>
          </a:p>
          <a:p>
            <a:pPr marL="171450" indent="-171450">
              <a:spcBef>
                <a:spcPts val="648"/>
              </a:spcBef>
            </a:pPr>
            <a:r>
              <a:rPr lang="en-US" sz="1400"/>
              <a:t>Severe mitral regurgitation</a:t>
            </a:r>
          </a:p>
        </p:txBody>
      </p:sp>
      <p:sp>
        <p:nvSpPr>
          <p:cNvPr id="10" name="Content Placeholder 2">
            <a:extLst>
              <a:ext uri="{FF2B5EF4-FFF2-40B4-BE49-F238E27FC236}">
                <a16:creationId xmlns:a16="http://schemas.microsoft.com/office/drawing/2014/main" id="{77CB3F55-7260-4A79-867B-969C198FA3FB}"/>
              </a:ext>
            </a:extLst>
          </p:cNvPr>
          <p:cNvSpPr txBox="1">
            <a:spLocks/>
          </p:cNvSpPr>
          <p:nvPr/>
        </p:nvSpPr>
        <p:spPr bwMode="auto">
          <a:xfrm>
            <a:off x="380083" y="792534"/>
            <a:ext cx="4131324" cy="3087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30000"/>
              </a:spcBef>
              <a:spcAft>
                <a:spcPct val="0"/>
              </a:spcAft>
              <a:buClr>
                <a:schemeClr val="accent2"/>
              </a:buClr>
              <a:buSzPct val="110000"/>
              <a:buChar char="•"/>
              <a:defRPr sz="2100" b="0" baseline="0">
                <a:solidFill>
                  <a:schemeClr val="tx2"/>
                </a:solidFill>
                <a:latin typeface="+mn-lt"/>
                <a:ea typeface="+mn-ea"/>
                <a:cs typeface="+mn-cs"/>
              </a:defRPr>
            </a:lvl1pPr>
            <a:lvl2pPr marL="557213"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800" b="0" baseline="0">
                <a:solidFill>
                  <a:schemeClr val="tx2"/>
                </a:solidFill>
                <a:latin typeface="+mn-lt"/>
              </a:defRPr>
            </a:lvl2pPr>
            <a:lvl3pPr marL="857250" indent="-171450" algn="l" rtl="0" eaLnBrk="0" fontAlgn="base" hangingPunct="0">
              <a:lnSpc>
                <a:spcPct val="90000"/>
              </a:lnSpc>
              <a:spcBef>
                <a:spcPct val="30000"/>
              </a:spcBef>
              <a:spcAft>
                <a:spcPct val="0"/>
              </a:spcAft>
              <a:buChar char="•"/>
              <a:defRPr sz="15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35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350" b="0" baseline="0">
                <a:solidFill>
                  <a:schemeClr val="tx2"/>
                </a:solidFill>
                <a:latin typeface="+mn-lt"/>
              </a:defRPr>
            </a:lvl5pPr>
            <a:lvl6pPr marL="1885950" indent="-171450" algn="l" rtl="0" fontAlgn="base">
              <a:spcBef>
                <a:spcPct val="30000"/>
              </a:spcBef>
              <a:spcAft>
                <a:spcPct val="0"/>
              </a:spcAft>
              <a:buChar char="»"/>
              <a:defRPr sz="1350" b="1">
                <a:solidFill>
                  <a:schemeClr val="tx1"/>
                </a:solidFill>
                <a:latin typeface="+mn-lt"/>
              </a:defRPr>
            </a:lvl6pPr>
            <a:lvl7pPr marL="2228850" indent="-171450" algn="l" rtl="0" fontAlgn="base">
              <a:spcBef>
                <a:spcPct val="30000"/>
              </a:spcBef>
              <a:spcAft>
                <a:spcPct val="0"/>
              </a:spcAft>
              <a:buChar char="»"/>
              <a:defRPr sz="1350" b="1">
                <a:solidFill>
                  <a:schemeClr val="tx1"/>
                </a:solidFill>
                <a:latin typeface="+mn-lt"/>
              </a:defRPr>
            </a:lvl7pPr>
            <a:lvl8pPr marL="2571750" indent="-171450" algn="l" rtl="0" fontAlgn="base">
              <a:spcBef>
                <a:spcPct val="30000"/>
              </a:spcBef>
              <a:spcAft>
                <a:spcPct val="0"/>
              </a:spcAft>
              <a:buChar char="»"/>
              <a:defRPr sz="1350" b="1">
                <a:solidFill>
                  <a:schemeClr val="tx1"/>
                </a:solidFill>
                <a:latin typeface="+mn-lt"/>
              </a:defRPr>
            </a:lvl8pPr>
            <a:lvl9pPr marL="2914650" indent="-171450" algn="l" rtl="0" fontAlgn="base">
              <a:spcBef>
                <a:spcPct val="30000"/>
              </a:spcBef>
              <a:spcAft>
                <a:spcPct val="0"/>
              </a:spcAft>
              <a:buChar char="»"/>
              <a:defRPr sz="1350" b="1">
                <a:solidFill>
                  <a:schemeClr val="tx1"/>
                </a:solidFill>
                <a:latin typeface="+mn-lt"/>
              </a:defRPr>
            </a:lvl9pPr>
          </a:lstStyle>
          <a:p>
            <a:pPr marL="0" indent="0" algn="ctr">
              <a:buNone/>
            </a:pPr>
            <a:r>
              <a:rPr lang="en-US" sz="1600" b="1" i="0" kern="0">
                <a:solidFill>
                  <a:schemeClr val="accent2"/>
                </a:solidFill>
                <a:cs typeface="Arial"/>
              </a:rPr>
              <a:t>Major inclusion criteria</a:t>
            </a:r>
          </a:p>
        </p:txBody>
      </p:sp>
      <p:sp>
        <p:nvSpPr>
          <p:cNvPr id="11" name="Content Placeholder 2">
            <a:extLst>
              <a:ext uri="{FF2B5EF4-FFF2-40B4-BE49-F238E27FC236}">
                <a16:creationId xmlns:a16="http://schemas.microsoft.com/office/drawing/2014/main" id="{CFD2FDAC-BA51-4739-BC45-49DD5F4A7B7E}"/>
              </a:ext>
            </a:extLst>
          </p:cNvPr>
          <p:cNvSpPr txBox="1">
            <a:spLocks/>
          </p:cNvSpPr>
          <p:nvPr/>
        </p:nvSpPr>
        <p:spPr bwMode="auto">
          <a:xfrm>
            <a:off x="4939506" y="792534"/>
            <a:ext cx="3995173" cy="3087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30000"/>
              </a:spcBef>
              <a:spcAft>
                <a:spcPct val="0"/>
              </a:spcAft>
              <a:buClr>
                <a:schemeClr val="accent2"/>
              </a:buClr>
              <a:buSzPct val="110000"/>
              <a:buChar char="•"/>
              <a:defRPr sz="2100" b="0" baseline="0">
                <a:solidFill>
                  <a:schemeClr val="tx2"/>
                </a:solidFill>
                <a:latin typeface="+mn-lt"/>
                <a:ea typeface="+mn-ea"/>
                <a:cs typeface="+mn-cs"/>
              </a:defRPr>
            </a:lvl1pPr>
            <a:lvl2pPr marL="557213" indent="-214313" algn="l" rtl="0" eaLnBrk="0" fontAlgn="base" hangingPunct="0">
              <a:lnSpc>
                <a:spcPct val="90000"/>
              </a:lnSpc>
              <a:spcBef>
                <a:spcPct val="30000"/>
              </a:spcBef>
              <a:spcAft>
                <a:spcPct val="0"/>
              </a:spcAft>
              <a:buClr>
                <a:schemeClr val="accent2"/>
              </a:buClr>
              <a:buSzPct val="100000"/>
              <a:buFont typeface="Arial" panose="020B0604020202020204" pitchFamily="34" charset="0"/>
              <a:buChar char="–"/>
              <a:defRPr sz="1800" b="0" baseline="0">
                <a:solidFill>
                  <a:schemeClr val="tx2"/>
                </a:solidFill>
                <a:latin typeface="+mn-lt"/>
              </a:defRPr>
            </a:lvl2pPr>
            <a:lvl3pPr marL="857250" indent="-171450" algn="l" rtl="0" eaLnBrk="0" fontAlgn="base" hangingPunct="0">
              <a:lnSpc>
                <a:spcPct val="90000"/>
              </a:lnSpc>
              <a:spcBef>
                <a:spcPct val="30000"/>
              </a:spcBef>
              <a:spcAft>
                <a:spcPct val="0"/>
              </a:spcAft>
              <a:buChar char="•"/>
              <a:defRPr sz="1500" b="0" baseline="0">
                <a:solidFill>
                  <a:schemeClr val="tx2"/>
                </a:solidFill>
                <a:latin typeface="+mn-lt"/>
              </a:defRPr>
            </a:lvl3pPr>
            <a:lvl4pPr marL="1200150" indent="-171450" algn="l" rtl="0" eaLnBrk="0" fontAlgn="base" hangingPunct="0">
              <a:lnSpc>
                <a:spcPct val="90000"/>
              </a:lnSpc>
              <a:spcBef>
                <a:spcPct val="30000"/>
              </a:spcBef>
              <a:spcAft>
                <a:spcPct val="0"/>
              </a:spcAft>
              <a:buChar char="–"/>
              <a:defRPr sz="1350" b="0" baseline="0">
                <a:solidFill>
                  <a:schemeClr val="tx2"/>
                </a:solidFill>
                <a:latin typeface="+mj-lt"/>
              </a:defRPr>
            </a:lvl4pPr>
            <a:lvl5pPr marL="1543050" indent="-171450" algn="l" rtl="0" eaLnBrk="0" fontAlgn="base" hangingPunct="0">
              <a:lnSpc>
                <a:spcPct val="90000"/>
              </a:lnSpc>
              <a:spcBef>
                <a:spcPct val="30000"/>
              </a:spcBef>
              <a:spcAft>
                <a:spcPct val="0"/>
              </a:spcAft>
              <a:buChar char="»"/>
              <a:defRPr sz="1350" b="0" baseline="0">
                <a:solidFill>
                  <a:schemeClr val="tx2"/>
                </a:solidFill>
                <a:latin typeface="+mn-lt"/>
              </a:defRPr>
            </a:lvl5pPr>
            <a:lvl6pPr marL="1885950" indent="-171450" algn="l" rtl="0" fontAlgn="base">
              <a:spcBef>
                <a:spcPct val="30000"/>
              </a:spcBef>
              <a:spcAft>
                <a:spcPct val="0"/>
              </a:spcAft>
              <a:buChar char="»"/>
              <a:defRPr sz="1350" b="1">
                <a:solidFill>
                  <a:schemeClr val="tx1"/>
                </a:solidFill>
                <a:latin typeface="+mn-lt"/>
              </a:defRPr>
            </a:lvl6pPr>
            <a:lvl7pPr marL="2228850" indent="-171450" algn="l" rtl="0" fontAlgn="base">
              <a:spcBef>
                <a:spcPct val="30000"/>
              </a:spcBef>
              <a:spcAft>
                <a:spcPct val="0"/>
              </a:spcAft>
              <a:buChar char="»"/>
              <a:defRPr sz="1350" b="1">
                <a:solidFill>
                  <a:schemeClr val="tx1"/>
                </a:solidFill>
                <a:latin typeface="+mn-lt"/>
              </a:defRPr>
            </a:lvl7pPr>
            <a:lvl8pPr marL="2571750" indent="-171450" algn="l" rtl="0" fontAlgn="base">
              <a:spcBef>
                <a:spcPct val="30000"/>
              </a:spcBef>
              <a:spcAft>
                <a:spcPct val="0"/>
              </a:spcAft>
              <a:buChar char="»"/>
              <a:defRPr sz="1350" b="1">
                <a:solidFill>
                  <a:schemeClr val="tx1"/>
                </a:solidFill>
                <a:latin typeface="+mn-lt"/>
              </a:defRPr>
            </a:lvl8pPr>
            <a:lvl9pPr marL="2914650" indent="-171450" algn="l" rtl="0" fontAlgn="base">
              <a:spcBef>
                <a:spcPct val="30000"/>
              </a:spcBef>
              <a:spcAft>
                <a:spcPct val="0"/>
              </a:spcAft>
              <a:buChar char="»"/>
              <a:defRPr sz="1350" b="1">
                <a:solidFill>
                  <a:schemeClr val="tx1"/>
                </a:solidFill>
                <a:latin typeface="+mn-lt"/>
              </a:defRPr>
            </a:lvl9pPr>
          </a:lstStyle>
          <a:p>
            <a:pPr marL="0" indent="0" algn="ctr">
              <a:buNone/>
            </a:pPr>
            <a:r>
              <a:rPr lang="en-US" sz="1600" b="1" i="0" kern="0">
                <a:solidFill>
                  <a:schemeClr val="accent2"/>
                </a:solidFill>
                <a:cs typeface="Arial"/>
              </a:rPr>
              <a:t>Major exclusion criteria</a:t>
            </a:r>
          </a:p>
        </p:txBody>
      </p:sp>
    </p:spTree>
    <p:extLst>
      <p:ext uri="{BB962C8B-B14F-4D97-AF65-F5344CB8AC3E}">
        <p14:creationId xmlns:p14="http://schemas.microsoft.com/office/powerpoint/2010/main" val="384732617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2244C-53CC-43DE-8588-3B921EC3745B}"/>
              </a:ext>
            </a:extLst>
          </p:cNvPr>
          <p:cNvSpPr>
            <a:spLocks noGrp="1"/>
          </p:cNvSpPr>
          <p:nvPr>
            <p:ph type="title"/>
          </p:nvPr>
        </p:nvSpPr>
        <p:spPr/>
        <p:txBody>
          <a:bodyPr/>
          <a:lstStyle/>
          <a:p>
            <a:r>
              <a:rPr lang="en-US"/>
              <a:t>Study endpoints</a:t>
            </a:r>
          </a:p>
        </p:txBody>
      </p:sp>
      <p:sp>
        <p:nvSpPr>
          <p:cNvPr id="3" name="Content Placeholder 2">
            <a:extLst>
              <a:ext uri="{FF2B5EF4-FFF2-40B4-BE49-F238E27FC236}">
                <a16:creationId xmlns:a16="http://schemas.microsoft.com/office/drawing/2014/main" id="{A38EF2A8-4514-4AA2-8CDD-FF30E358CF55}"/>
              </a:ext>
            </a:extLst>
          </p:cNvPr>
          <p:cNvSpPr>
            <a:spLocks noGrp="1"/>
          </p:cNvSpPr>
          <p:nvPr>
            <p:ph idx="1"/>
          </p:nvPr>
        </p:nvSpPr>
        <p:spPr>
          <a:xfrm>
            <a:off x="685800" y="1109662"/>
            <a:ext cx="7772400" cy="3283917"/>
          </a:xfrm>
        </p:spPr>
        <p:txBody>
          <a:bodyPr/>
          <a:lstStyle/>
          <a:p>
            <a:pPr marL="0" indent="0">
              <a:buNone/>
            </a:pPr>
            <a:r>
              <a:rPr lang="en-US" sz="1400" b="1">
                <a:solidFill>
                  <a:schemeClr val="accent2"/>
                </a:solidFill>
              </a:rPr>
              <a:t>Primary endpoint (powered for noninferiority)</a:t>
            </a:r>
          </a:p>
          <a:p>
            <a:pPr marL="169863" indent="-169863"/>
            <a:r>
              <a:rPr lang="en-US" sz="1400"/>
              <a:t>All-cause death or any stroke (disabling and non-disabling) at 1 year</a:t>
            </a:r>
          </a:p>
          <a:p>
            <a:pPr marL="0" indent="0">
              <a:spcBef>
                <a:spcPts val="1500"/>
              </a:spcBef>
              <a:buNone/>
            </a:pPr>
            <a:r>
              <a:rPr lang="en-US" sz="1400" b="1">
                <a:solidFill>
                  <a:schemeClr val="accent2"/>
                </a:solidFill>
              </a:rPr>
              <a:t>Key secondary endpoint (powered for superiority)</a:t>
            </a:r>
          </a:p>
          <a:p>
            <a:pPr marL="169863" indent="-169863"/>
            <a:r>
              <a:rPr lang="en-US" sz="1400"/>
              <a:t>New permanent pacemaker implantation at 30 days</a:t>
            </a:r>
          </a:p>
          <a:p>
            <a:pPr marL="0" indent="0">
              <a:spcBef>
                <a:spcPts val="1500"/>
              </a:spcBef>
              <a:buNone/>
            </a:pPr>
            <a:r>
              <a:rPr lang="en-US" sz="1400" b="1">
                <a:solidFill>
                  <a:schemeClr val="accent2"/>
                </a:solidFill>
              </a:rPr>
              <a:t>Secondary endpoints</a:t>
            </a:r>
            <a:endParaRPr lang="en-US" sz="1400">
              <a:solidFill>
                <a:schemeClr val="accent2"/>
              </a:solidFill>
            </a:endParaRPr>
          </a:p>
          <a:p>
            <a:pPr marL="169863" indent="-169863"/>
            <a:r>
              <a:rPr lang="en-US" sz="1400"/>
              <a:t>Components of the primary endpoint at 30 days and 1 year</a:t>
            </a:r>
          </a:p>
          <a:p>
            <a:pPr marL="169863" indent="-169863"/>
            <a:r>
              <a:rPr lang="en-US" sz="1400"/>
              <a:t>Procedural complications</a:t>
            </a:r>
          </a:p>
          <a:p>
            <a:pPr marL="169863" indent="-169863"/>
            <a:r>
              <a:rPr lang="en-US" sz="1400"/>
              <a:t>Clinical safety endpoints (myocardial infarction, hospitalization for valve-related symptoms</a:t>
            </a:r>
            <a:br>
              <a:rPr lang="en-US" sz="1400"/>
            </a:br>
            <a:r>
              <a:rPr lang="en-US" sz="1400"/>
              <a:t>or worsened congestive heart failure, valve-related dysfunction requiring re-operation, endocarditis, valve thrombosis, new left bundle branch block, new tachyarrhythmias, </a:t>
            </a:r>
            <a:br>
              <a:rPr lang="en-US" sz="1400"/>
            </a:br>
            <a:r>
              <a:rPr lang="en-US" sz="1400"/>
              <a:t>life-threatening or major bleeding)</a:t>
            </a:r>
          </a:p>
          <a:p>
            <a:pPr marL="169863" indent="-169863"/>
            <a:r>
              <a:rPr lang="en-US" sz="1400"/>
              <a:t>Composite endpoints as defined by VARC-2</a:t>
            </a:r>
          </a:p>
          <a:p>
            <a:pPr marL="169863" indent="-169863"/>
            <a:r>
              <a:rPr lang="en-US" sz="1400" err="1"/>
              <a:t>Bioprosthesis</a:t>
            </a:r>
            <a:r>
              <a:rPr lang="en-US" sz="1400"/>
              <a:t> function as assessed by echocardiography</a:t>
            </a:r>
          </a:p>
        </p:txBody>
      </p:sp>
    </p:spTree>
    <p:extLst>
      <p:ext uri="{BB962C8B-B14F-4D97-AF65-F5344CB8AC3E}">
        <p14:creationId xmlns:p14="http://schemas.microsoft.com/office/powerpoint/2010/main" val="172217699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0E85AEA-841C-4D74-8808-3E12DF7CCA09}"/>
              </a:ext>
            </a:extLst>
          </p:cNvPr>
          <p:cNvSpPr/>
          <p:nvPr/>
        </p:nvSpPr>
        <p:spPr bwMode="auto">
          <a:xfrm>
            <a:off x="4572000" y="2888804"/>
            <a:ext cx="4186557" cy="1613305"/>
          </a:xfrm>
          <a:prstGeom prst="rect">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2" spcCol="274320" rtlCol="0" anchor="t" anchorCtr="0" compatLnSpc="1">
            <a:prstTxWarp prst="textNoShape">
              <a:avLst/>
            </a:prstTxWarp>
          </a:bodyPr>
          <a:lstStyle/>
          <a:p>
            <a:pPr>
              <a:lnSpc>
                <a:spcPct val="90000"/>
              </a:lnSpc>
              <a:spcAft>
                <a:spcPts val="200"/>
              </a:spcAft>
              <a:tabLst>
                <a:tab pos="55563" algn="l"/>
              </a:tabLst>
            </a:pPr>
            <a:endParaRPr lang="en-US" sz="700" b="0" i="0">
              <a:solidFill>
                <a:schemeClr val="tx2"/>
              </a:solidFill>
              <a:ea typeface="ヒラギノ角ゴ Pro W3" pitchFamily="-111" charset="-128"/>
            </a:endParaRPr>
          </a:p>
        </p:txBody>
      </p:sp>
      <p:sp>
        <p:nvSpPr>
          <p:cNvPr id="2" name="Title 1">
            <a:extLst>
              <a:ext uri="{FF2B5EF4-FFF2-40B4-BE49-F238E27FC236}">
                <a16:creationId xmlns:a16="http://schemas.microsoft.com/office/drawing/2014/main" id="{DB9D6F4A-4955-49EE-B12C-327A0B2DA90A}"/>
              </a:ext>
            </a:extLst>
          </p:cNvPr>
          <p:cNvSpPr>
            <a:spLocks noGrp="1"/>
          </p:cNvSpPr>
          <p:nvPr>
            <p:ph type="title"/>
          </p:nvPr>
        </p:nvSpPr>
        <p:spPr/>
        <p:txBody>
          <a:bodyPr/>
          <a:lstStyle/>
          <a:p>
            <a:r>
              <a:rPr lang="en-GB"/>
              <a:t>Statistical hypothesis for the trial</a:t>
            </a:r>
          </a:p>
        </p:txBody>
      </p:sp>
      <p:sp>
        <p:nvSpPr>
          <p:cNvPr id="20" name="Content Placeholder 19">
            <a:extLst>
              <a:ext uri="{FF2B5EF4-FFF2-40B4-BE49-F238E27FC236}">
                <a16:creationId xmlns:a16="http://schemas.microsoft.com/office/drawing/2014/main" id="{B842908D-8549-40B2-BBF0-98FEBE32E5F8}"/>
              </a:ext>
            </a:extLst>
          </p:cNvPr>
          <p:cNvSpPr>
            <a:spLocks noGrp="1"/>
          </p:cNvSpPr>
          <p:nvPr>
            <p:ph sz="half" idx="1"/>
          </p:nvPr>
        </p:nvSpPr>
        <p:spPr>
          <a:xfrm>
            <a:off x="684214" y="1028700"/>
            <a:ext cx="3810000" cy="3086100"/>
          </a:xfrm>
        </p:spPr>
        <p:txBody>
          <a:bodyPr/>
          <a:lstStyle/>
          <a:p>
            <a:pPr marL="0" marR="0" lvl="0" indent="0" algn="l" defTabSz="914400" rtl="0" eaLnBrk="0" fontAlgn="base" latinLnBrk="0" hangingPunct="0">
              <a:lnSpc>
                <a:spcPct val="90000"/>
              </a:lnSpc>
              <a:spcBef>
                <a:spcPts val="648"/>
              </a:spcBef>
              <a:spcAft>
                <a:spcPct val="0"/>
              </a:spcAft>
              <a:buClr>
                <a:srgbClr val="008F96"/>
              </a:buClr>
              <a:buSzPct val="110000"/>
              <a:buFontTx/>
              <a:buNone/>
              <a:tabLst/>
              <a:defRPr/>
            </a:pPr>
            <a:r>
              <a:rPr kumimoji="0" lang="en-GB" sz="1400" b="1" i="0" u="none" strike="noStrike" kern="0" cap="none" spc="0" normalizeH="0" baseline="0" noProof="0" dirty="0">
                <a:ln>
                  <a:noFill/>
                </a:ln>
                <a:solidFill>
                  <a:schemeClr val="accent2"/>
                </a:solidFill>
                <a:effectLst/>
                <a:uLnTx/>
                <a:uFillTx/>
                <a:latin typeface="Arial"/>
                <a:ea typeface="+mn-lt"/>
                <a:cs typeface="Arial"/>
              </a:rPr>
              <a:t>Noninferiority analysis (primary endpoint)</a:t>
            </a:r>
          </a:p>
          <a:p>
            <a:pPr marL="59436" marR="0" lvl="0" indent="-115888" algn="l" defTabSz="914400" rtl="0" eaLnBrk="0" fontAlgn="base" latinLnBrk="0" hangingPunct="0">
              <a:lnSpc>
                <a:spcPct val="90000"/>
              </a:lnSpc>
              <a:spcBef>
                <a:spcPts val="648"/>
              </a:spcBef>
              <a:spcAft>
                <a:spcPct val="0"/>
              </a:spcAft>
              <a:buClr>
                <a:srgbClr val="008F96"/>
              </a:buClr>
              <a:buSzPct val="110000"/>
              <a:buFontTx/>
              <a:buChar char="•"/>
              <a:tabLst/>
              <a:defRPr/>
            </a:pPr>
            <a:r>
              <a:rPr kumimoji="0" lang="en-GB" sz="1400" b="0" i="0" u="none" strike="noStrike" kern="0" cap="none" spc="0" normalizeH="0" baseline="0" noProof="0" dirty="0">
                <a:ln>
                  <a:noFill/>
                </a:ln>
                <a:solidFill>
                  <a:srgbClr val="595959"/>
                </a:solidFill>
                <a:effectLst/>
                <a:uLnTx/>
                <a:uFillTx/>
                <a:latin typeface="Arial"/>
                <a:ea typeface="+mn-lt"/>
                <a:cs typeface="Arial"/>
              </a:rPr>
              <a:t>1-year incidence rate: 12% </a:t>
            </a:r>
          </a:p>
          <a:p>
            <a:pPr marL="59436" indent="-115888">
              <a:spcBef>
                <a:spcPts val="648"/>
              </a:spcBef>
              <a:buClr>
                <a:srgbClr val="008F96"/>
              </a:buClr>
              <a:defRPr/>
            </a:pPr>
            <a:r>
              <a:rPr lang="en-GB" sz="1400" dirty="0">
                <a:solidFill>
                  <a:srgbClr val="595959"/>
                </a:solidFill>
                <a:ea typeface="+mn-lt"/>
                <a:cs typeface="Arial"/>
              </a:rPr>
              <a:t>Noninferiority margin: 6%</a:t>
            </a:r>
          </a:p>
          <a:p>
            <a:pPr marL="59436" indent="-115888">
              <a:spcBef>
                <a:spcPts val="648"/>
              </a:spcBef>
              <a:buClr>
                <a:srgbClr val="008F96"/>
              </a:buClr>
              <a:defRPr/>
            </a:pPr>
            <a:r>
              <a:rPr lang="en-GB" sz="1400" dirty="0">
                <a:solidFill>
                  <a:srgbClr val="595959"/>
                </a:solidFill>
                <a:ea typeface="+mn-lt"/>
                <a:cs typeface="Arial"/>
              </a:rPr>
              <a:t>Power: 80%</a:t>
            </a:r>
          </a:p>
          <a:p>
            <a:pPr marL="59436" marR="0" lvl="0" indent="-115888" algn="l" defTabSz="914400" rtl="0" eaLnBrk="0" fontAlgn="base" latinLnBrk="0" hangingPunct="0">
              <a:lnSpc>
                <a:spcPct val="90000"/>
              </a:lnSpc>
              <a:spcBef>
                <a:spcPts val="648"/>
              </a:spcBef>
              <a:spcAft>
                <a:spcPct val="0"/>
              </a:spcAft>
              <a:buClr>
                <a:srgbClr val="008F96"/>
              </a:buClr>
              <a:buSzPct val="110000"/>
              <a:buFontTx/>
              <a:buChar char="•"/>
              <a:tabLst/>
              <a:defRPr/>
            </a:pPr>
            <a:r>
              <a:rPr kumimoji="0" lang="en-GB" sz="1400" b="0" i="0" u="none" strike="noStrike" kern="0" cap="none" spc="0" normalizeH="0" baseline="0" noProof="0">
                <a:ln>
                  <a:noFill/>
                </a:ln>
                <a:solidFill>
                  <a:srgbClr val="595959"/>
                </a:solidFill>
                <a:effectLst/>
                <a:uLnTx/>
                <a:uFillTx/>
                <a:latin typeface="Arial"/>
                <a:ea typeface="+mn-lt"/>
                <a:cs typeface="Arial"/>
              </a:rPr>
              <a:t>95% confidence interval (one-sided)</a:t>
            </a:r>
          </a:p>
          <a:p>
            <a:pPr marL="0" indent="0">
              <a:spcBef>
                <a:spcPts val="648"/>
              </a:spcBef>
              <a:buClr>
                <a:srgbClr val="008F96"/>
              </a:buClr>
              <a:buNone/>
              <a:defRPr/>
            </a:pPr>
            <a:r>
              <a:rPr lang="en-GB" sz="1400" b="1" dirty="0">
                <a:solidFill>
                  <a:schemeClr val="accent2"/>
                </a:solidFill>
                <a:ea typeface="+mn-lt"/>
                <a:cs typeface="Arial"/>
              </a:rPr>
              <a:t>Superiority analysis (key secondary endpoint)</a:t>
            </a:r>
          </a:p>
          <a:p>
            <a:pPr marL="59436" marR="0" lvl="0" indent="-115888" algn="l" defTabSz="914400" rtl="0" eaLnBrk="0" fontAlgn="base" latinLnBrk="0" hangingPunct="0">
              <a:lnSpc>
                <a:spcPct val="90000"/>
              </a:lnSpc>
              <a:spcBef>
                <a:spcPts val="648"/>
              </a:spcBef>
              <a:spcAft>
                <a:spcPct val="0"/>
              </a:spcAft>
              <a:buClr>
                <a:srgbClr val="008F96"/>
              </a:buClr>
              <a:buSzPct val="110000"/>
              <a:buFontTx/>
              <a:buChar char="•"/>
              <a:tabLst/>
              <a:defRPr/>
            </a:pPr>
            <a:r>
              <a:rPr kumimoji="0" lang="en-GB" sz="1400" b="0" i="0" u="none" strike="noStrike" kern="0" cap="none" spc="0" normalizeH="0" baseline="0" noProof="0" dirty="0">
                <a:ln>
                  <a:noFill/>
                </a:ln>
                <a:solidFill>
                  <a:srgbClr val="595959"/>
                </a:solidFill>
                <a:effectLst/>
                <a:uLnTx/>
                <a:uFillTx/>
                <a:latin typeface="Arial"/>
                <a:ea typeface="+mn-lt"/>
                <a:cs typeface="Arial"/>
              </a:rPr>
              <a:t>Predicted rate in the control group: 15%</a:t>
            </a:r>
          </a:p>
          <a:p>
            <a:pPr marL="59436" marR="0" lvl="0" indent="-115888" algn="l" defTabSz="914400" rtl="0" eaLnBrk="0" fontAlgn="base" latinLnBrk="0" hangingPunct="0">
              <a:lnSpc>
                <a:spcPct val="90000"/>
              </a:lnSpc>
              <a:spcBef>
                <a:spcPts val="648"/>
              </a:spcBef>
              <a:spcAft>
                <a:spcPct val="0"/>
              </a:spcAft>
              <a:buClr>
                <a:srgbClr val="008F96"/>
              </a:buClr>
              <a:buSzPct val="110000"/>
              <a:buFontTx/>
              <a:buChar char="•"/>
              <a:tabLst/>
              <a:defRPr/>
            </a:pPr>
            <a:r>
              <a:rPr lang="en-GB" sz="1400" dirty="0">
                <a:solidFill>
                  <a:srgbClr val="595959"/>
                </a:solidFill>
                <a:latin typeface="Arial"/>
                <a:ea typeface="+mn-lt"/>
                <a:cs typeface="Arial"/>
              </a:rPr>
              <a:t>Absolute difference: 7%</a:t>
            </a:r>
            <a:endParaRPr kumimoji="0" lang="en-GB" sz="1400" b="0" i="0" u="none" strike="noStrike" kern="0" cap="none" spc="0" normalizeH="0" baseline="0" noProof="0" dirty="0">
              <a:ln>
                <a:noFill/>
              </a:ln>
              <a:solidFill>
                <a:srgbClr val="595959"/>
              </a:solidFill>
              <a:effectLst/>
              <a:uLnTx/>
              <a:uFillTx/>
              <a:latin typeface="Arial"/>
              <a:ea typeface="+mn-lt"/>
              <a:cs typeface="Arial"/>
            </a:endParaRPr>
          </a:p>
          <a:p>
            <a:pPr marL="59436" marR="0" lvl="0" indent="-115888" algn="l" defTabSz="914400" rtl="0" eaLnBrk="0" fontAlgn="base" latinLnBrk="0" hangingPunct="0">
              <a:lnSpc>
                <a:spcPct val="90000"/>
              </a:lnSpc>
              <a:spcBef>
                <a:spcPts val="648"/>
              </a:spcBef>
              <a:spcAft>
                <a:spcPct val="0"/>
              </a:spcAft>
              <a:buClr>
                <a:srgbClr val="008F96"/>
              </a:buClr>
              <a:buSzPct val="110000"/>
              <a:buFontTx/>
              <a:buChar char="•"/>
              <a:tabLst/>
              <a:defRPr/>
            </a:pPr>
            <a:r>
              <a:rPr kumimoji="0" lang="en-GB" sz="1400" b="0" i="0" u="none" strike="noStrike" kern="0" cap="none" spc="0" normalizeH="0" baseline="0" noProof="0" dirty="0">
                <a:ln>
                  <a:noFill/>
                </a:ln>
                <a:solidFill>
                  <a:srgbClr val="595959"/>
                </a:solidFill>
                <a:effectLst/>
                <a:uLnTx/>
                <a:uFillTx/>
                <a:latin typeface="Arial"/>
                <a:ea typeface="+mn-lt"/>
                <a:cs typeface="Arial"/>
              </a:rPr>
              <a:t>Type I error rate: 5% (two-sided)</a:t>
            </a:r>
          </a:p>
          <a:p>
            <a:pPr marL="0" marR="0" lvl="0" indent="0" algn="l" defTabSz="914400" rtl="0" eaLnBrk="0" fontAlgn="base" latinLnBrk="0" hangingPunct="0">
              <a:lnSpc>
                <a:spcPct val="90000"/>
              </a:lnSpc>
              <a:spcBef>
                <a:spcPts val="1200"/>
              </a:spcBef>
              <a:spcAft>
                <a:spcPts val="400"/>
              </a:spcAft>
              <a:buClr>
                <a:srgbClr val="008F96"/>
              </a:buClr>
              <a:buSzPct val="110000"/>
              <a:buFontTx/>
              <a:buNone/>
              <a:tabLst/>
              <a:defRPr/>
            </a:pPr>
            <a:r>
              <a:rPr kumimoji="0" lang="en-GB" sz="1400" b="1" i="0" u="none" strike="noStrike" kern="0" cap="none" spc="0" normalizeH="0" baseline="0" noProof="0" dirty="0">
                <a:ln>
                  <a:noFill/>
                </a:ln>
                <a:solidFill>
                  <a:schemeClr val="accent2"/>
                </a:solidFill>
                <a:effectLst/>
                <a:uLnTx/>
                <a:uFillTx/>
                <a:latin typeface="Arial"/>
                <a:ea typeface="+mn-lt"/>
                <a:cs typeface="Arial"/>
              </a:rPr>
              <a:t>Rate of loss to follow-up: </a:t>
            </a:r>
            <a:r>
              <a:rPr kumimoji="0" lang="en-GB" sz="1400" b="0" i="0" u="none" strike="noStrike" kern="0" cap="none" spc="0" normalizeH="0" baseline="0" noProof="0" dirty="0">
                <a:ln>
                  <a:noFill/>
                </a:ln>
                <a:solidFill>
                  <a:srgbClr val="595959"/>
                </a:solidFill>
                <a:effectLst/>
                <a:uLnTx/>
                <a:uFillTx/>
                <a:latin typeface="Arial"/>
                <a:ea typeface="+mn-lt"/>
                <a:cs typeface="Arial"/>
              </a:rPr>
              <a:t>up to 5% </a:t>
            </a:r>
          </a:p>
          <a:p>
            <a:pPr marL="0" marR="0" lvl="0" indent="0" algn="l" defTabSz="914400" rtl="0" eaLnBrk="0" fontAlgn="base" latinLnBrk="0" hangingPunct="0">
              <a:lnSpc>
                <a:spcPct val="90000"/>
              </a:lnSpc>
              <a:spcBef>
                <a:spcPts val="1200"/>
              </a:spcBef>
              <a:spcAft>
                <a:spcPts val="400"/>
              </a:spcAft>
              <a:buClr>
                <a:srgbClr val="008F96"/>
              </a:buClr>
              <a:buSzPct val="110000"/>
              <a:buFontTx/>
              <a:buNone/>
              <a:tabLst/>
              <a:defRPr/>
            </a:pPr>
            <a:r>
              <a:rPr lang="en-GB" sz="1400" b="1" dirty="0">
                <a:solidFill>
                  <a:schemeClr val="accent2"/>
                </a:solidFill>
                <a:latin typeface="Arial"/>
                <a:ea typeface="+mn-lt"/>
                <a:cs typeface="Arial"/>
              </a:rPr>
              <a:t>Required s</a:t>
            </a:r>
            <a:r>
              <a:rPr kumimoji="0" lang="en-GB" sz="1400" b="1" i="0" u="none" strike="noStrike" kern="0" cap="none" spc="0" normalizeH="0" baseline="0" noProof="0" dirty="0">
                <a:ln>
                  <a:noFill/>
                </a:ln>
                <a:solidFill>
                  <a:schemeClr val="accent2"/>
                </a:solidFill>
                <a:effectLst/>
                <a:uLnTx/>
                <a:uFillTx/>
                <a:latin typeface="Arial"/>
                <a:ea typeface="+mn-lt"/>
                <a:cs typeface="Arial"/>
              </a:rPr>
              <a:t>ample size: </a:t>
            </a:r>
            <a:r>
              <a:rPr kumimoji="0" lang="en-GB" sz="1400" b="0" i="0" u="none" strike="noStrike" kern="0" cap="none" spc="0" normalizeH="0" baseline="0" noProof="0" dirty="0">
                <a:ln>
                  <a:noFill/>
                </a:ln>
                <a:solidFill>
                  <a:srgbClr val="595959"/>
                </a:solidFill>
                <a:effectLst/>
                <a:uLnTx/>
                <a:uFillTx/>
                <a:latin typeface="Arial"/>
                <a:ea typeface="+mn-lt"/>
                <a:cs typeface="Arial"/>
              </a:rPr>
              <a:t>764 patients </a:t>
            </a:r>
            <a:endParaRPr kumimoji="0" lang="en-GB" sz="1400" b="0" i="0" u="none" strike="noStrike" kern="0" cap="none" spc="0" normalizeH="0" baseline="0" noProof="0" dirty="0">
              <a:ln>
                <a:noFill/>
              </a:ln>
              <a:solidFill>
                <a:srgbClr val="595959"/>
              </a:solidFill>
              <a:effectLst/>
              <a:uLnTx/>
              <a:uFillTx/>
              <a:latin typeface="Arial"/>
              <a:ea typeface="+mn-ea"/>
              <a:cs typeface="Arial" charset="0"/>
            </a:endParaRPr>
          </a:p>
        </p:txBody>
      </p:sp>
      <p:sp>
        <p:nvSpPr>
          <p:cNvPr id="21" name="Content Placeholder 20">
            <a:extLst>
              <a:ext uri="{FF2B5EF4-FFF2-40B4-BE49-F238E27FC236}">
                <a16:creationId xmlns:a16="http://schemas.microsoft.com/office/drawing/2014/main" id="{8E9601CB-5040-4586-8B89-20D66F50E382}"/>
              </a:ext>
            </a:extLst>
          </p:cNvPr>
          <p:cNvSpPr>
            <a:spLocks noGrp="1"/>
          </p:cNvSpPr>
          <p:nvPr>
            <p:ph sz="half" idx="2"/>
          </p:nvPr>
        </p:nvSpPr>
        <p:spPr>
          <a:xfrm>
            <a:off x="4648202" y="1109663"/>
            <a:ext cx="4110355" cy="3086100"/>
          </a:xfrm>
        </p:spPr>
        <p:txBody>
          <a:bodyPr/>
          <a:lstStyle/>
          <a:p>
            <a:pPr marL="0" marR="0" lvl="0" indent="0" algn="l" defTabSz="914400" rtl="0" eaLnBrk="0" fontAlgn="base" latinLnBrk="0" hangingPunct="0">
              <a:lnSpc>
                <a:spcPct val="90000"/>
              </a:lnSpc>
              <a:spcBef>
                <a:spcPct val="30000"/>
              </a:spcBef>
              <a:spcAft>
                <a:spcPts val="1000"/>
              </a:spcAft>
              <a:buClr>
                <a:srgbClr val="008F96"/>
              </a:buClr>
              <a:buSzPct val="110000"/>
              <a:buFontTx/>
              <a:buNone/>
              <a:tabLst/>
              <a:defRPr/>
            </a:pPr>
            <a:r>
              <a:rPr kumimoji="0" lang="en-GB" sz="1400" b="1" i="0" u="none" strike="noStrike" kern="0" cap="none" spc="0" normalizeH="0" baseline="0" noProof="0" dirty="0">
                <a:ln>
                  <a:noFill/>
                </a:ln>
                <a:solidFill>
                  <a:schemeClr val="accent2"/>
                </a:solidFill>
                <a:effectLst/>
                <a:uLnTx/>
                <a:uFillTx/>
                <a:latin typeface="Arial"/>
                <a:ea typeface="+mn-lt"/>
                <a:cs typeface="Arial"/>
              </a:rPr>
              <a:t>Intention-to-treat population:</a:t>
            </a:r>
            <a:r>
              <a:rPr kumimoji="0" lang="en-GB" sz="1400" b="1" i="0" u="none" strike="noStrike" kern="0" cap="none" spc="0" normalizeH="0" baseline="0" noProof="0" dirty="0">
                <a:ln>
                  <a:noFill/>
                </a:ln>
                <a:solidFill>
                  <a:srgbClr val="002060"/>
                </a:solidFill>
                <a:effectLst/>
                <a:uLnTx/>
                <a:uFillTx/>
                <a:latin typeface="Arial"/>
                <a:ea typeface="+mn-lt"/>
                <a:cs typeface="Arial"/>
              </a:rPr>
              <a:t> </a:t>
            </a:r>
            <a:r>
              <a:rPr kumimoji="0" lang="en-GB" sz="1200" b="0" i="0" u="none" strike="noStrike" kern="0" cap="none" spc="0" normalizeH="0" baseline="0" noProof="0" dirty="0">
                <a:ln>
                  <a:noFill/>
                </a:ln>
                <a:solidFill>
                  <a:srgbClr val="595959"/>
                </a:solidFill>
                <a:effectLst/>
                <a:uLnTx/>
                <a:uFillTx/>
                <a:latin typeface="Arial"/>
                <a:ea typeface="+mn-ea"/>
                <a:cs typeface="Arial"/>
              </a:rPr>
              <a:t>all patients randomised, analysed according to the intention-to-treat principle. </a:t>
            </a:r>
          </a:p>
          <a:p>
            <a:pPr marL="0" marR="0" lvl="0" indent="0" algn="l" defTabSz="914400" rtl="0" eaLnBrk="0" fontAlgn="base" latinLnBrk="0" hangingPunct="0">
              <a:lnSpc>
                <a:spcPct val="90000"/>
              </a:lnSpc>
              <a:spcBef>
                <a:spcPct val="30000"/>
              </a:spcBef>
              <a:spcAft>
                <a:spcPts val="1000"/>
              </a:spcAft>
              <a:buClr>
                <a:srgbClr val="008F96"/>
              </a:buClr>
              <a:buSzPct val="110000"/>
              <a:buFontTx/>
              <a:buNone/>
              <a:tabLst/>
              <a:defRPr/>
            </a:pPr>
            <a:r>
              <a:rPr kumimoji="0" lang="en-GB" sz="1400" b="1" i="0" u="none" strike="noStrike" kern="0" cap="none" spc="0" normalizeH="0" baseline="0" noProof="0" dirty="0">
                <a:ln>
                  <a:noFill/>
                </a:ln>
                <a:solidFill>
                  <a:schemeClr val="accent2"/>
                </a:solidFill>
                <a:effectLst/>
                <a:uLnTx/>
                <a:uFillTx/>
                <a:latin typeface="Arial"/>
                <a:ea typeface="+mn-lt"/>
                <a:cs typeface="Arial"/>
              </a:rPr>
              <a:t>Per-protocol population: </a:t>
            </a:r>
            <a:r>
              <a:rPr kumimoji="0" lang="en-GB" sz="1200" b="0" i="0" u="none" strike="noStrike" kern="0" cap="none" spc="0" normalizeH="0" baseline="0" noProof="0" dirty="0">
                <a:ln>
                  <a:noFill/>
                </a:ln>
                <a:solidFill>
                  <a:srgbClr val="595959"/>
                </a:solidFill>
                <a:effectLst/>
                <a:uLnTx/>
                <a:uFillTx/>
                <a:latin typeface="Arial"/>
                <a:ea typeface="+mn-ea"/>
                <a:cs typeface="Arial"/>
              </a:rPr>
              <a:t>patients who died before the procedure was initiated or in whom the procedure was initiated and the allocated device used and implanted, and who had no protocol violations regarding eligibility of the implantation procedure.</a:t>
            </a:r>
            <a:br>
              <a:rPr kumimoji="0" lang="en-GB" sz="1200" b="0" i="0" u="none" strike="noStrike" kern="0" cap="none" spc="0" normalizeH="0" baseline="0" noProof="0" dirty="0">
                <a:ln>
                  <a:noFill/>
                </a:ln>
                <a:solidFill>
                  <a:srgbClr val="595959"/>
                </a:solidFill>
                <a:effectLst/>
                <a:uLnTx/>
                <a:uFillTx/>
                <a:latin typeface="Arial"/>
                <a:ea typeface="+mn-ea"/>
                <a:cs typeface="Arial"/>
              </a:rPr>
            </a:br>
            <a:endParaRPr kumimoji="0" lang="en-GB" sz="1200" b="0" i="0" u="none" strike="noStrike" kern="0" cap="none" spc="0" normalizeH="0" baseline="0" noProof="0" dirty="0">
              <a:ln>
                <a:noFill/>
              </a:ln>
              <a:solidFill>
                <a:srgbClr val="595959"/>
              </a:solidFill>
              <a:effectLst/>
              <a:uLnTx/>
              <a:uFillTx/>
              <a:latin typeface="Arial"/>
              <a:ea typeface="+mn-ea"/>
              <a:cs typeface="Arial"/>
            </a:endParaRPr>
          </a:p>
          <a:p>
            <a:pPr marL="0" marR="0" lvl="0" indent="0" algn="l" defTabSz="914400" rtl="0" eaLnBrk="0" fontAlgn="base" latinLnBrk="0" hangingPunct="0">
              <a:lnSpc>
                <a:spcPct val="90000"/>
              </a:lnSpc>
              <a:spcBef>
                <a:spcPct val="30000"/>
              </a:spcBef>
              <a:spcAft>
                <a:spcPts val="1000"/>
              </a:spcAft>
              <a:buClr>
                <a:srgbClr val="008F96"/>
              </a:buClr>
              <a:buSzPct val="110000"/>
              <a:buFontTx/>
              <a:buNone/>
              <a:tabLst/>
              <a:defRPr/>
            </a:pPr>
            <a:r>
              <a:rPr kumimoji="0" lang="en-GB" sz="1400" b="1" i="0" u="none" strike="noStrike" kern="0" cap="none" spc="0" normalizeH="0" baseline="0" noProof="0" dirty="0">
                <a:ln>
                  <a:noFill/>
                </a:ln>
                <a:solidFill>
                  <a:srgbClr val="001F60"/>
                </a:solidFill>
                <a:effectLst/>
                <a:uLnTx/>
                <a:uFillTx/>
                <a:latin typeface="Arial"/>
                <a:ea typeface="+mn-lt"/>
                <a:cs typeface="Arial"/>
              </a:rPr>
              <a:t>Noninferiority</a:t>
            </a:r>
            <a:r>
              <a:rPr kumimoji="0" lang="en-GB" sz="1200" b="0" i="0" u="none" strike="noStrike" kern="0" cap="none" spc="0" normalizeH="0" baseline="0" noProof="0" dirty="0">
                <a:ln>
                  <a:noFill/>
                </a:ln>
                <a:solidFill>
                  <a:srgbClr val="595959"/>
                </a:solidFill>
                <a:effectLst/>
                <a:uLnTx/>
                <a:uFillTx/>
                <a:latin typeface="Arial"/>
                <a:ea typeface="+mn-ea"/>
                <a:cs typeface="Arial"/>
              </a:rPr>
              <a:t> of the ACURATE neo valve </a:t>
            </a:r>
            <a:br>
              <a:rPr kumimoji="0" lang="en-GB" sz="1200" b="0" i="0" u="none" strike="noStrike" kern="0" cap="none" spc="0" normalizeH="0" baseline="0" noProof="0" dirty="0">
                <a:ln>
                  <a:noFill/>
                </a:ln>
                <a:solidFill>
                  <a:srgbClr val="595959"/>
                </a:solidFill>
                <a:effectLst/>
                <a:uLnTx/>
                <a:uFillTx/>
                <a:latin typeface="Arial"/>
                <a:ea typeface="+mn-ea"/>
                <a:cs typeface="Arial"/>
              </a:rPr>
            </a:br>
            <a:r>
              <a:rPr kumimoji="0" lang="en-GB" sz="1200" b="0" i="0" u="none" strike="noStrike" kern="0" cap="none" spc="0" normalizeH="0" baseline="0" noProof="0" dirty="0">
                <a:ln>
                  <a:noFill/>
                </a:ln>
                <a:solidFill>
                  <a:srgbClr val="595959"/>
                </a:solidFill>
                <a:effectLst/>
                <a:uLnTx/>
                <a:uFillTx/>
                <a:latin typeface="Arial"/>
                <a:ea typeface="+mn-ea"/>
                <a:cs typeface="Arial"/>
              </a:rPr>
              <a:t>was claimed only if both analyses in the </a:t>
            </a:r>
            <a:r>
              <a:rPr lang="en-GB" sz="1200" dirty="0">
                <a:solidFill>
                  <a:srgbClr val="595959"/>
                </a:solidFill>
                <a:latin typeface="Arial"/>
                <a:cs typeface="Arial"/>
              </a:rPr>
              <a:t>intention-to-treat</a:t>
            </a:r>
            <a:r>
              <a:rPr kumimoji="0" lang="en-GB" sz="1200" b="0" i="0" u="none" strike="noStrike" kern="0" cap="none" spc="0" normalizeH="0" baseline="0" noProof="0" dirty="0">
                <a:ln>
                  <a:noFill/>
                </a:ln>
                <a:solidFill>
                  <a:srgbClr val="595959"/>
                </a:solidFill>
                <a:effectLst/>
                <a:uLnTx/>
                <a:uFillTx/>
                <a:latin typeface="Arial"/>
                <a:ea typeface="+mn-ea"/>
                <a:cs typeface="Arial"/>
              </a:rPr>
              <a:t> and per-protocol populations showed non-inferiority. </a:t>
            </a:r>
          </a:p>
          <a:p>
            <a:pPr marL="0" marR="0" lvl="0" indent="0" algn="l" defTabSz="914400" rtl="0" eaLnBrk="0" fontAlgn="base" latinLnBrk="0" hangingPunct="0">
              <a:lnSpc>
                <a:spcPct val="90000"/>
              </a:lnSpc>
              <a:spcBef>
                <a:spcPct val="30000"/>
              </a:spcBef>
              <a:spcAft>
                <a:spcPts val="1000"/>
              </a:spcAft>
              <a:buClr>
                <a:srgbClr val="008F96"/>
              </a:buClr>
              <a:buSzPct val="110000"/>
              <a:buFontTx/>
              <a:buNone/>
              <a:tabLst/>
              <a:defRPr/>
            </a:pPr>
            <a:r>
              <a:rPr kumimoji="0" lang="en-GB" sz="1200" b="0" i="0" u="none" strike="noStrike" kern="0" cap="none" spc="0" normalizeH="0" baseline="0" noProof="0" dirty="0">
                <a:ln>
                  <a:noFill/>
                </a:ln>
                <a:solidFill>
                  <a:srgbClr val="595959"/>
                </a:solidFill>
                <a:effectLst/>
                <a:uLnTx/>
                <a:uFillTx/>
                <a:latin typeface="Arial"/>
                <a:ea typeface="+mn-ea"/>
                <a:cs typeface="Arial"/>
              </a:rPr>
              <a:t>If noninferiority was shown, the primary endpoint </a:t>
            </a:r>
            <a:br>
              <a:rPr kumimoji="0" lang="en-GB" sz="1200" b="0" i="0" u="none" strike="noStrike" kern="0" cap="none" spc="0" normalizeH="0" baseline="0" noProof="0" dirty="0">
                <a:ln>
                  <a:noFill/>
                </a:ln>
                <a:solidFill>
                  <a:srgbClr val="595959"/>
                </a:solidFill>
                <a:effectLst/>
                <a:uLnTx/>
                <a:uFillTx/>
                <a:latin typeface="Arial"/>
                <a:ea typeface="+mn-ea"/>
                <a:cs typeface="Arial"/>
              </a:rPr>
            </a:br>
            <a:r>
              <a:rPr kumimoji="0" lang="en-GB" sz="1200" b="0" i="0" u="none" strike="noStrike" kern="0" cap="none" spc="0" normalizeH="0" baseline="0" noProof="0" dirty="0">
                <a:ln>
                  <a:noFill/>
                </a:ln>
                <a:solidFill>
                  <a:srgbClr val="595959"/>
                </a:solidFill>
                <a:effectLst/>
                <a:uLnTx/>
                <a:uFillTx/>
                <a:latin typeface="Arial"/>
                <a:ea typeface="+mn-ea"/>
                <a:cs typeface="Arial"/>
              </a:rPr>
              <a:t>would </a:t>
            </a:r>
            <a:r>
              <a:rPr kumimoji="0" lang="en-GB" sz="1400" b="1" i="0" u="none" strike="noStrike" kern="0" cap="none" spc="0" normalizeH="0" baseline="0" noProof="0" dirty="0">
                <a:ln>
                  <a:noFill/>
                </a:ln>
                <a:solidFill>
                  <a:srgbClr val="001F60"/>
                </a:solidFill>
                <a:effectLst/>
                <a:uLnTx/>
                <a:uFillTx/>
                <a:latin typeface="Arial"/>
                <a:ea typeface="+mn-ea"/>
                <a:cs typeface="Arial"/>
              </a:rPr>
              <a:t>then be tested for superiority </a:t>
            </a:r>
            <a:r>
              <a:rPr kumimoji="0" lang="en-GB" sz="1200" i="0" u="none" strike="noStrike" kern="0" cap="none" spc="0" normalizeH="0" baseline="0" noProof="0" dirty="0">
                <a:ln>
                  <a:noFill/>
                </a:ln>
                <a:solidFill>
                  <a:srgbClr val="595959"/>
                </a:solidFill>
                <a:effectLst/>
                <a:uLnTx/>
                <a:uFillTx/>
                <a:latin typeface="Arial"/>
                <a:ea typeface="+mn-ea"/>
                <a:cs typeface="Arial"/>
              </a:rPr>
              <a:t>using a </a:t>
            </a:r>
            <a:br>
              <a:rPr kumimoji="0" lang="en-GB" sz="1200" i="0" u="none" strike="noStrike" kern="0" cap="none" spc="0" normalizeH="0" baseline="0" noProof="0" dirty="0">
                <a:ln>
                  <a:noFill/>
                </a:ln>
                <a:solidFill>
                  <a:srgbClr val="595959"/>
                </a:solidFill>
                <a:effectLst/>
                <a:uLnTx/>
                <a:uFillTx/>
                <a:latin typeface="Arial"/>
                <a:ea typeface="+mn-ea"/>
                <a:cs typeface="Arial"/>
              </a:rPr>
            </a:br>
            <a:r>
              <a:rPr kumimoji="0" lang="en-GB" sz="1200" i="0" u="none" strike="noStrike" kern="0" cap="none" spc="0" normalizeH="0" baseline="0" noProof="0" dirty="0">
                <a:ln>
                  <a:noFill/>
                </a:ln>
                <a:solidFill>
                  <a:srgbClr val="595959"/>
                </a:solidFill>
                <a:effectLst/>
                <a:uLnTx/>
                <a:uFillTx/>
                <a:latin typeface="Arial"/>
                <a:ea typeface="+mn-lt"/>
                <a:cs typeface="Arial"/>
              </a:rPr>
              <a:t>two-sided</a:t>
            </a:r>
            <a:r>
              <a:rPr lang="en-GB" sz="1200" dirty="0">
                <a:solidFill>
                  <a:srgbClr val="595959"/>
                </a:solidFill>
                <a:latin typeface="Arial"/>
                <a:ea typeface="+mn-lt"/>
                <a:cs typeface="Arial"/>
              </a:rPr>
              <a:t> </a:t>
            </a:r>
            <a:r>
              <a:rPr kumimoji="0" lang="en-GB" sz="1200" i="0" u="none" strike="noStrike" kern="0" cap="none" spc="0" normalizeH="0" baseline="0" noProof="0" dirty="0">
                <a:ln>
                  <a:noFill/>
                </a:ln>
                <a:solidFill>
                  <a:srgbClr val="595959"/>
                </a:solidFill>
                <a:effectLst/>
                <a:uLnTx/>
                <a:uFillTx/>
                <a:latin typeface="Arial"/>
                <a:ea typeface="+mn-lt"/>
                <a:cs typeface="Arial"/>
              </a:rPr>
              <a:t>type I error rate of 5%.</a:t>
            </a:r>
          </a:p>
        </p:txBody>
      </p:sp>
    </p:spTree>
    <p:extLst>
      <p:ext uri="{BB962C8B-B14F-4D97-AF65-F5344CB8AC3E}">
        <p14:creationId xmlns:p14="http://schemas.microsoft.com/office/powerpoint/2010/main" val="3277339621"/>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RF 2007 Template&amp;#x0D;&amp;#x0A;Title 44 pt Bold Arial&amp;quot;&quot;/&gt;&lt;property id=&quot;20307&quot; value=&quot;404&quot;/&gt;&lt;/object&gt;&lt;object type=&quot;3&quot; unique_id=&quot;10005&quot;&gt;&lt;property id=&quot;20148&quot; value=&quot;5&quot;/&gt;&lt;property id=&quot;20300&quot; value=&quot;Slide 2 - &amp;quot;Text Slide – Titles Need to be Titlecase&amp;quot;&quot;/&gt;&lt;property id=&quot;20307&quot; value=&quot;405&quot;/&gt;&lt;/object&gt;&lt;object type=&quot;3&quot; unique_id=&quot;10006&quot;&gt;&lt;property id=&quot;20148&quot; value=&quot;5&quot;/&gt;&lt;property id=&quot;20300&quot; value=&quot;Slide 3 - &amp;quot;Color Palette&amp;quot;&quot;/&gt;&lt;property id=&quot;20307&quot; value=&quot;409&quot;/&gt;&lt;/object&gt;&lt;object type=&quot;3&quot; unique_id=&quot;10007&quot;&gt;&lt;property id=&quot;20148&quot; value=&quot;5&quot;/&gt;&lt;property id=&quot;20300&quot; value=&quot;Slide 4 - &amp;quot;Charts Slide&amp;quot;&quot;/&gt;&lt;property id=&quot;20307&quot; value=&quot;406&quot;/&gt;&lt;/object&gt;&lt;object type=&quot;3&quot; unique_id=&quot;10008&quot;&gt;&lt;property id=&quot;20148&quot; value=&quot;5&quot;/&gt;&lt;property id=&quot;20300&quot; value=&quot;Slide 6 - &amp;quot;Table Slide&amp;quot;&quot;/&gt;&lt;property id=&quot;20307&quot; value=&quot;398&quot;/&gt;&lt;/object&gt;&lt;object type=&quot;3&quot; unique_id=&quot;10009&quot;&gt;&lt;property id=&quot;20148&quot; value=&quot;5&quot;/&gt;&lt;property id=&quot;20300&quot; value=&quot;Slide 7 - &amp;quot;Sample Org Chart&amp;quot;&quot;/&gt;&lt;property id=&quot;20307&quot; value=&quot;403&quot;/&gt;&lt;/object&gt;&lt;object type=&quot;3&quot; unique_id=&quot;10010&quot;&gt;&lt;property id=&quot;20148&quot; value=&quot;5&quot;/&gt;&lt;property id=&quot;20300&quot; value=&quot;Slide 8 - &amp;quot;Sample Line Chart&amp;quot;&quot;/&gt;&lt;property id=&quot;20307&quot; value=&quot;407&quot;/&gt;&lt;/object&gt;&lt;object type=&quot;3&quot; unique_id=&quot;10011&quot;&gt;&lt;property id=&quot;20148&quot; value=&quot;5&quot;/&gt;&lt;property id=&quot;20300&quot; value=&quot;Slide 10 - &amp;quot;Photos &amp;amp; Bulleted Text&amp;quot;&quot;/&gt;&lt;property id=&quot;20307&quot; value=&quot;410&quot;/&gt;&lt;/object&gt;&lt;object type=&quot;3&quot; unique_id=&quot;10012&quot;&gt;&lt;property id=&quot;20148&quot; value=&quot;5&quot;/&gt;&lt;property id=&quot;20300&quot; value=&quot;Slide 11 - &amp;quot;Photo&amp;quot;&quot;/&gt;&lt;property id=&quot;20307&quot; value=&quot;411&quot;/&gt;&lt;/object&gt;&lt;object type=&quot;3&quot; unique_id=&quot;17581&quot;&gt;&lt;property id=&quot;20148&quot; value=&quot;5&quot;/&gt;&lt;property id=&quot;20300&quot; value=&quot;Slide 5&quot;/&gt;&lt;property id=&quot;20307&quot; value=&quot;414&quot;/&gt;&lt;/object&gt;&lt;object type=&quot;3&quot; unique_id=&quot;17582&quot;&gt;&lt;property id=&quot;20148&quot; value=&quot;5&quot;/&gt;&lt;property id=&quot;20300&quot; value=&quot;Slide 9 - &amp;quot;Sample Line Chart&amp;quot;&quot;/&gt;&lt;property id=&quot;20307&quot; value=&quot;413&quot;/&gt;&lt;/object&gt;&lt;/object&gt;&lt;/object&gt;&lt;/database&gt;"/>
</p:tagLst>
</file>

<file path=ppt/theme/theme1.xml><?xml version="1.0" encoding="utf-8"?>
<a:theme xmlns:a="http://schemas.openxmlformats.org/drawingml/2006/main" name="CRF_2006_background">
  <a:themeElements>
    <a:clrScheme name="Custom 26">
      <a:dk1>
        <a:srgbClr val="000000"/>
      </a:dk1>
      <a:lt1>
        <a:srgbClr val="FFFFFF"/>
      </a:lt1>
      <a:dk2>
        <a:srgbClr val="050B36"/>
      </a:dk2>
      <a:lt2>
        <a:srgbClr val="595959"/>
      </a:lt2>
      <a:accent1>
        <a:srgbClr val="3C1C50"/>
      </a:accent1>
      <a:accent2>
        <a:srgbClr val="008F96"/>
      </a:accent2>
      <a:accent3>
        <a:srgbClr val="FFC000"/>
      </a:accent3>
      <a:accent4>
        <a:srgbClr val="002060"/>
      </a:accent4>
      <a:accent5>
        <a:srgbClr val="3649BC"/>
      </a:accent5>
      <a:accent6>
        <a:srgbClr val="006592"/>
      </a:accent6>
      <a:hlink>
        <a:srgbClr val="FFCC00"/>
      </a:hlink>
      <a:folHlink>
        <a:srgbClr val="969696"/>
      </a:folHlink>
    </a:clrScheme>
    <a:fontScheme name="CRF_2006_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spDef>
    <a:lnDef>
      <a:spPr bwMode="auto">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i="0" dirty="0" err="1" smtClean="0">
            <a:solidFill>
              <a:schemeClr val="tx1"/>
            </a:solidFill>
          </a:defRPr>
        </a:defPPr>
      </a:lstStyle>
    </a:txDef>
  </a:objectDefaults>
  <a:extraClrSchemeLst>
    <a:extraClrScheme>
      <a:clrScheme name="CRF_2006_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F_2006_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F_2006_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F_2006_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F_2006_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F_2006_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F_2006_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RF_2006_background 8">
        <a:dk1>
          <a:srgbClr val="000000"/>
        </a:dk1>
        <a:lt1>
          <a:srgbClr val="FFFFFF"/>
        </a:lt1>
        <a:dk2>
          <a:srgbClr val="002E4B"/>
        </a:dk2>
        <a:lt2>
          <a:srgbClr val="FDE25E"/>
        </a:lt2>
        <a:accent1>
          <a:srgbClr val="FF3300"/>
        </a:accent1>
        <a:accent2>
          <a:srgbClr val="3333FF"/>
        </a:accent2>
        <a:accent3>
          <a:srgbClr val="AAADB1"/>
        </a:accent3>
        <a:accent4>
          <a:srgbClr val="DADADA"/>
        </a:accent4>
        <a:accent5>
          <a:srgbClr val="FFADAA"/>
        </a:accent5>
        <a:accent6>
          <a:srgbClr val="2D2DE7"/>
        </a:accent6>
        <a:hlink>
          <a:srgbClr val="FFCC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EB629E78A40F4C8EECC04BDB75E780" ma:contentTypeVersion="4908" ma:contentTypeDescription="Create a new document." ma:contentTypeScope="" ma:versionID="87cdb39a68666b39e4efe5532e089b74">
  <xsd:schema xmlns:xsd="http://www.w3.org/2001/XMLSchema" xmlns:xs="http://www.w3.org/2001/XMLSchema" xmlns:p="http://schemas.microsoft.com/office/2006/metadata/properties" xmlns:ns2="a1a5bdf8-7b1c-4abd-b27e-a56936c13dce" xmlns:ns3="dbdb4487-73a2-4f24-a0c5-200ed33b692d" targetNamespace="http://schemas.microsoft.com/office/2006/metadata/properties" ma:root="true" ma:fieldsID="9cda28cf6ee06cfc6f18b0c4eb0f7e17" ns2:_="" ns3:_="">
    <xsd:import namespace="a1a5bdf8-7b1c-4abd-b27e-a56936c13dce"/>
    <xsd:import namespace="dbdb4487-73a2-4f24-a0c5-200ed33b692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2:SharedWithUsers" minOccurs="0"/>
                <xsd:element ref="ns2:SharedWithDetails" minOccurs="0"/>
                <xsd:element ref="ns3:MediaServiceOCR" minOccurs="0"/>
                <xsd:element ref="ns3:MediaServiceAutoKeyPoints" minOccurs="0"/>
                <xsd:element ref="ns3:MediaServiceKeyPoints" minOccurs="0"/>
                <xsd:element ref="ns3:MediaServiceLocation" minOccurs="0"/>
                <xsd:element ref="ns3:ExternalLin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a5bdf8-7b1c-4abd-b27e-a56936c13dc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db4487-73a2-4f24-a0c5-200ed33b692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ExternalLinks" ma:index="23" nillable="true" ma:displayName="External Links" ma:format="Hyperlink" ma:internalName="ExternalLinks">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a1a5bdf8-7b1c-4abd-b27e-a56936c13dce">26H5FZPN6AD2-2145098226-843655</_dlc_DocId>
    <_dlc_DocIdUrl xmlns="a1a5bdf8-7b1c-4abd-b27e-a56936c13dce">
      <Url>https://nmredmond.sharepoint.com/_layouts/15/DocIdRedir.aspx?ID=26H5FZPN6AD2-2145098226-843655</Url>
      <Description>26H5FZPN6AD2-2145098226-843655</Description>
    </_dlc_DocIdUrl>
    <ExternalLinks xmlns="dbdb4487-73a2-4f24-a0c5-200ed33b692d">
      <Url xsi:nil="true"/>
      <Description xsi:nil="true"/>
    </ExternalLinks>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9BDB2E-3E66-440B-9E73-325A07D24A1E}">
  <ds:schemaRefs>
    <ds:schemaRef ds:uri="a1a5bdf8-7b1c-4abd-b27e-a56936c13dce"/>
    <ds:schemaRef ds:uri="dbdb4487-73a2-4f24-a0c5-200ed33b69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2AB31F2-A269-4848-B030-8EF7321726AE}">
  <ds:schemaRefs>
    <ds:schemaRef ds:uri="a1a5bdf8-7b1c-4abd-b27e-a56936c13dce"/>
    <ds:schemaRef ds:uri="dbdb4487-73a2-4f24-a0c5-200ed33b692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BC588E4-5635-49CB-8D43-5B0876C60E78}">
  <ds:schemaRefs>
    <ds:schemaRef ds:uri="http://schemas.microsoft.com/sharepoint/events"/>
  </ds:schemaRefs>
</ds:datastoreItem>
</file>

<file path=customXml/itemProps4.xml><?xml version="1.0" encoding="utf-8"?>
<ds:datastoreItem xmlns:ds="http://schemas.openxmlformats.org/officeDocument/2006/customXml" ds:itemID="{8AE1DC09-5AA9-47E7-BF18-0DE7A44C36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TotalTime>
  <Words>2924</Words>
  <Application>Microsoft Macintosh PowerPoint</Application>
  <PresentationFormat>Presentazione su schermo (16:9)</PresentationFormat>
  <Paragraphs>560</Paragraphs>
  <Slides>24</Slides>
  <Notes>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Arial</vt:lpstr>
      <vt:lpstr>Calibri</vt:lpstr>
      <vt:lpstr>CRF_2006_background</vt:lpstr>
      <vt:lpstr>Comparison of self-expanding bioprostheses for transcatheter aortic valve replacement in patients with symptomatic severe aortic stenosis: the SCOPE II randomised clinical trial</vt:lpstr>
      <vt:lpstr>Disclosure statement of financial interest</vt:lpstr>
      <vt:lpstr>Background</vt:lpstr>
      <vt:lpstr>Objective</vt:lpstr>
      <vt:lpstr>Study devices</vt:lpstr>
      <vt:lpstr>Study design</vt:lpstr>
      <vt:lpstr>Eligibility criteria </vt:lpstr>
      <vt:lpstr>Study endpoints</vt:lpstr>
      <vt:lpstr>Statistical hypothesis for the trial</vt:lpstr>
      <vt:lpstr>Trial organization</vt:lpstr>
      <vt:lpstr>Study sites</vt:lpstr>
      <vt:lpstr>Patient flow chart</vt:lpstr>
      <vt:lpstr>Baseline characteristics (intention-to-treat)</vt:lpstr>
      <vt:lpstr>Procedural characteristics (intention-to-treat)</vt:lpstr>
      <vt:lpstr>Procedural complications (intention-to-treat)</vt:lpstr>
      <vt:lpstr>Primary endpoint</vt:lpstr>
      <vt:lpstr>New pacemaker implantation at 30 days (intention-to-treat)</vt:lpstr>
      <vt:lpstr>Secondary endpoints at 1 year (intention-to-treat)</vt:lpstr>
      <vt:lpstr>Secondary endpoints at 1 year (per-protocol)</vt:lpstr>
      <vt:lpstr>Aortic regurgitation Core lab assessment</vt:lpstr>
      <vt:lpstr>Study limitations</vt:lpstr>
      <vt:lpstr>Summary of major results (intention-to-treat) </vt:lpstr>
      <vt:lpstr>Conclusions</vt:lpstr>
      <vt:lpstr>Simultaneous publication (October 15,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self-expanding bioprostheses for transcatheter aortic valve replacement in patients with symptomatic severe aortic stenosis: the SCOPE II randomised clinical trial</dc:title>
  <dc:creator>Davide Francesco Maria Capodanno</dc:creator>
  <cp:lastModifiedBy>Davide Francesco Maria Capodanno</cp:lastModifiedBy>
  <cp:revision>6</cp:revision>
  <dcterms:created xsi:type="dcterms:W3CDTF">2020-10-11T10:47:11Z</dcterms:created>
  <dcterms:modified xsi:type="dcterms:W3CDTF">2020-10-11T12:01:49Z</dcterms:modified>
</cp:coreProperties>
</file>