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3"/>
  </p:notesMasterIdLst>
  <p:handoutMasterIdLst>
    <p:handoutMasterId r:id="rId34"/>
  </p:handoutMasterIdLst>
  <p:sldIdLst>
    <p:sldId id="416" r:id="rId2"/>
    <p:sldId id="417" r:id="rId3"/>
    <p:sldId id="418" r:id="rId4"/>
    <p:sldId id="419" r:id="rId5"/>
    <p:sldId id="420" r:id="rId6"/>
    <p:sldId id="476" r:id="rId7"/>
    <p:sldId id="429" r:id="rId8"/>
    <p:sldId id="427" r:id="rId9"/>
    <p:sldId id="430" r:id="rId10"/>
    <p:sldId id="431" r:id="rId11"/>
    <p:sldId id="443" r:id="rId12"/>
    <p:sldId id="445" r:id="rId13"/>
    <p:sldId id="447" r:id="rId14"/>
    <p:sldId id="446" r:id="rId15"/>
    <p:sldId id="421" r:id="rId16"/>
    <p:sldId id="440" r:id="rId17"/>
    <p:sldId id="449" r:id="rId18"/>
    <p:sldId id="448" r:id="rId19"/>
    <p:sldId id="483" r:id="rId20"/>
    <p:sldId id="454" r:id="rId21"/>
    <p:sldId id="455" r:id="rId22"/>
    <p:sldId id="456" r:id="rId23"/>
    <p:sldId id="457" r:id="rId24"/>
    <p:sldId id="458" r:id="rId25"/>
    <p:sldId id="474" r:id="rId26"/>
    <p:sldId id="473" r:id="rId27"/>
    <p:sldId id="477" r:id="rId28"/>
    <p:sldId id="481" r:id="rId29"/>
    <p:sldId id="482" r:id="rId30"/>
    <p:sldId id="468" r:id="rId31"/>
    <p:sldId id="472" r:id="rId32"/>
  </p:sldIdLst>
  <p:sldSz cx="9144000" cy="5143500" type="screen16x9"/>
  <p:notesSz cx="7086600" cy="9372600"/>
  <p:custDataLst>
    <p:tags r:id="rId35"/>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guide id="5" orient="horz" pos="4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8FF"/>
    <a:srgbClr val="AB8201"/>
    <a:srgbClr val="00893E"/>
    <a:srgbClr val="4D206F"/>
    <a:srgbClr val="0000FF"/>
    <a:srgbClr val="000000"/>
    <a:srgbClr val="F1EBFF"/>
    <a:srgbClr val="EFF7FF"/>
    <a:srgbClr val="E9D1FF"/>
    <a:srgbClr val="FFD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4" autoAdjust="0"/>
    <p:restoredTop sz="94422"/>
  </p:normalViewPr>
  <p:slideViewPr>
    <p:cSldViewPr snapToGrid="0">
      <p:cViewPr varScale="1">
        <p:scale>
          <a:sx n="155" d="100"/>
          <a:sy n="155" d="100"/>
        </p:scale>
        <p:origin x="1720" y="184"/>
      </p:cViewPr>
      <p:guideLst>
        <p:guide orient="horz" pos="252"/>
        <p:guide orient="horz" pos="492"/>
        <p:guide pos="336"/>
        <p:guide pos="5617"/>
        <p:guide orient="horz" pos="4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FF000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2-BA35-9A4C-A113-2EE3591F6E1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BA35-9A4C-A113-2EE3591F6E15}"/>
              </c:ext>
            </c:extLst>
          </c:dPt>
          <c:dLbls>
            <c:dLbl>
              <c:idx val="0"/>
              <c:tx>
                <c:rich>
                  <a:bodyPr/>
                  <a:lstStyle/>
                  <a:p>
                    <a:fld id="{9C22A4FA-DD45-F94D-9AFA-569274B8C73D}"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35-9A4C-A113-2EE3591F6E15}"/>
                </c:ext>
              </c:extLst>
            </c:dLbl>
            <c:dLbl>
              <c:idx val="1"/>
              <c:tx>
                <c:rich>
                  <a:bodyPr/>
                  <a:lstStyle/>
                  <a:p>
                    <a:fld id="{778F15A7-A384-574F-A9E4-835FF02EF725}"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35-9A4C-A113-2EE3591F6E1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NSTEMI</c:v>
                </c:pt>
                <c:pt idx="1">
                  <c:v>STEMI</c:v>
                </c:pt>
              </c:strCache>
            </c:strRef>
          </c:cat>
          <c:val>
            <c:numRef>
              <c:f>Sheet1!$B$2:$B$3</c:f>
              <c:numCache>
                <c:formatCode>General</c:formatCode>
                <c:ptCount val="2"/>
                <c:pt idx="0">
                  <c:v>45.3</c:v>
                </c:pt>
                <c:pt idx="1">
                  <c:v>54.7</c:v>
                </c:pt>
              </c:numCache>
            </c:numRef>
          </c:val>
          <c:extLst>
            <c:ext xmlns:c16="http://schemas.microsoft.com/office/drawing/2014/chart" uri="{C3380CC4-5D6E-409C-BE32-E72D297353CC}">
              <c16:uniqueId val="{00000000-BA35-9A4C-A113-2EE3591F6E15}"/>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FF000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8239-1649-8033-833986B43B0C}"/>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8239-1649-8033-833986B43B0C}"/>
              </c:ext>
            </c:extLst>
          </c:dPt>
          <c:dLbls>
            <c:dLbl>
              <c:idx val="0"/>
              <c:tx>
                <c:rich>
                  <a:bodyPr/>
                  <a:lstStyle/>
                  <a:p>
                    <a:fld id="{DC4A901C-54EA-0B4E-8725-4D6F0F417AC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39-1649-8033-833986B43B0C}"/>
                </c:ext>
              </c:extLst>
            </c:dLbl>
            <c:dLbl>
              <c:idx val="1"/>
              <c:tx>
                <c:rich>
                  <a:bodyPr/>
                  <a:lstStyle/>
                  <a:p>
                    <a:fld id="{A5216B43-0D5D-E144-A5AF-5C0AD88F0A2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39-1649-8033-833986B43B0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NSTEMI</c:v>
                </c:pt>
                <c:pt idx="1">
                  <c:v>STEMI</c:v>
                </c:pt>
              </c:strCache>
            </c:strRef>
          </c:cat>
          <c:val>
            <c:numRef>
              <c:f>Sheet1!$B$2:$B$3</c:f>
              <c:numCache>
                <c:formatCode>General</c:formatCode>
                <c:ptCount val="2"/>
                <c:pt idx="0">
                  <c:v>43.5</c:v>
                </c:pt>
                <c:pt idx="1">
                  <c:v>56.5</c:v>
                </c:pt>
              </c:numCache>
            </c:numRef>
          </c:val>
          <c:extLst>
            <c:ext xmlns:c16="http://schemas.microsoft.com/office/drawing/2014/chart" uri="{C3380CC4-5D6E-409C-BE32-E72D297353CC}">
              <c16:uniqueId val="{00000004-8239-1649-8033-833986B43B0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2-BA35-9A4C-A113-2EE3591F6E15}"/>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BA35-9A4C-A113-2EE3591F6E1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1-6AA6-FF43-905B-53A078BD733B}"/>
              </c:ext>
            </c:extLst>
          </c:dPt>
          <c:dLbls>
            <c:dLbl>
              <c:idx val="0"/>
              <c:layout>
                <c:manualLayout>
                  <c:x val="-0.22725910663036281"/>
                  <c:y val="-5.8582664422790177E-2"/>
                </c:manualLayout>
              </c:layout>
              <c:tx>
                <c:rich>
                  <a:bodyPr/>
                  <a:lstStyle/>
                  <a:p>
                    <a:fld id="{9C22A4FA-DD45-F94D-9AFA-569274B8C73D}"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35-9A4C-A113-2EE3591F6E15}"/>
                </c:ext>
              </c:extLst>
            </c:dLbl>
            <c:dLbl>
              <c:idx val="1"/>
              <c:tx>
                <c:rich>
                  <a:bodyPr/>
                  <a:lstStyle/>
                  <a:p>
                    <a:fld id="{778F15A7-A384-574F-A9E4-835FF02EF725}"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35-9A4C-A113-2EE3591F6E15}"/>
                </c:ext>
              </c:extLst>
            </c:dLbl>
            <c:dLbl>
              <c:idx val="2"/>
              <c:delete val="1"/>
              <c:extLst>
                <c:ext xmlns:c15="http://schemas.microsoft.com/office/drawing/2012/chart" uri="{CE6537A1-D6FC-4f65-9D91-7224C49458BB}"/>
                <c:ext xmlns:c16="http://schemas.microsoft.com/office/drawing/2014/chart" uri="{C3380CC4-5D6E-409C-BE32-E72D297353CC}">
                  <c16:uniqueId val="{00000001-6AA6-FF43-905B-53A078BD733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Femoral</c:v>
                </c:pt>
                <c:pt idx="1">
                  <c:v>Radial</c:v>
                </c:pt>
                <c:pt idx="2">
                  <c:v>Other</c:v>
                </c:pt>
              </c:strCache>
            </c:strRef>
          </c:cat>
          <c:val>
            <c:numRef>
              <c:f>Sheet1!$B$2:$B$4</c:f>
              <c:numCache>
                <c:formatCode>General</c:formatCode>
                <c:ptCount val="3"/>
                <c:pt idx="0">
                  <c:v>53.2</c:v>
                </c:pt>
                <c:pt idx="1">
                  <c:v>46.7</c:v>
                </c:pt>
                <c:pt idx="2">
                  <c:v>0.1</c:v>
                </c:pt>
              </c:numCache>
            </c:numRef>
          </c:val>
          <c:extLst>
            <c:ext xmlns:c16="http://schemas.microsoft.com/office/drawing/2014/chart" uri="{C3380CC4-5D6E-409C-BE32-E72D297353CC}">
              <c16:uniqueId val="{00000000-BA35-9A4C-A113-2EE3591F6E15}"/>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1-765C-AB41-9369-547A69E1B879}"/>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765C-AB41-9369-547A69E1B879}"/>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765C-AB41-9369-547A69E1B879}"/>
              </c:ext>
            </c:extLst>
          </c:dPt>
          <c:dLbls>
            <c:dLbl>
              <c:idx val="0"/>
              <c:layout>
                <c:manualLayout>
                  <c:x val="-0.23036593323030882"/>
                  <c:y val="-3.781060212063294E-2"/>
                </c:manualLayout>
              </c:layout>
              <c:tx>
                <c:rich>
                  <a:bodyPr/>
                  <a:lstStyle/>
                  <a:p>
                    <a:fld id="{9C22A4FA-DD45-F94D-9AFA-569274B8C73D}"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5C-AB41-9369-547A69E1B879}"/>
                </c:ext>
              </c:extLst>
            </c:dLbl>
            <c:dLbl>
              <c:idx val="1"/>
              <c:tx>
                <c:rich>
                  <a:bodyPr/>
                  <a:lstStyle/>
                  <a:p>
                    <a:fld id="{778F15A7-A384-574F-A9E4-835FF02EF725}"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5C-AB41-9369-547A69E1B879}"/>
                </c:ext>
              </c:extLst>
            </c:dLbl>
            <c:dLbl>
              <c:idx val="2"/>
              <c:delete val="1"/>
              <c:extLst>
                <c:ext xmlns:c15="http://schemas.microsoft.com/office/drawing/2012/chart" uri="{CE6537A1-D6FC-4f65-9D91-7224C49458BB}"/>
                <c:ext xmlns:c16="http://schemas.microsoft.com/office/drawing/2014/chart" uri="{C3380CC4-5D6E-409C-BE32-E72D297353CC}">
                  <c16:uniqueId val="{00000005-765C-AB41-9369-547A69E1B8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Femoral</c:v>
                </c:pt>
                <c:pt idx="1">
                  <c:v>Radial</c:v>
                </c:pt>
                <c:pt idx="2">
                  <c:v>Other</c:v>
                </c:pt>
              </c:strCache>
            </c:strRef>
          </c:cat>
          <c:val>
            <c:numRef>
              <c:f>Sheet1!$B$2:$B$4</c:f>
              <c:numCache>
                <c:formatCode>General</c:formatCode>
                <c:ptCount val="3"/>
                <c:pt idx="0">
                  <c:v>51.4</c:v>
                </c:pt>
                <c:pt idx="1">
                  <c:v>48.5</c:v>
                </c:pt>
                <c:pt idx="2">
                  <c:v>0.1</c:v>
                </c:pt>
              </c:numCache>
            </c:numRef>
          </c:val>
          <c:extLst>
            <c:ext xmlns:c16="http://schemas.microsoft.com/office/drawing/2014/chart" uri="{C3380CC4-5D6E-409C-BE32-E72D297353CC}">
              <c16:uniqueId val="{00000006-765C-AB41-9369-547A69E1B87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0</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6406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9</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9</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27130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12952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11</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11</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55232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22552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83682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39233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15</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15</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26421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403866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590627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90685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870644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19</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19</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65507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696977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21</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21</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884489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30059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049473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66384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25</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25</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791335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75651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56954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664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584784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29</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29</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936005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47918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39937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95401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5</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5</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412593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93411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93517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403166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accent4"/>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dirty="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500" b="1" baseline="0">
          <a:solidFill>
            <a:schemeClr val="accent4"/>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2"/>
        </a:buClr>
        <a:buSzPct val="110000"/>
        <a:buChar char="•"/>
        <a:defRPr sz="2100" b="1" baseline="0">
          <a:solidFill>
            <a:schemeClr val="accent4"/>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1" baseline="0">
          <a:solidFill>
            <a:schemeClr val="accent4"/>
          </a:solidFill>
          <a:latin typeface="+mn-lt"/>
        </a:defRPr>
      </a:lvl2pPr>
      <a:lvl3pPr marL="857250" indent="-171450" algn="l" rtl="0" eaLnBrk="0" fontAlgn="base" hangingPunct="0">
        <a:spcBef>
          <a:spcPct val="30000"/>
        </a:spcBef>
        <a:spcAft>
          <a:spcPct val="0"/>
        </a:spcAft>
        <a:buChar char="•"/>
        <a:defRPr sz="1600" b="1" baseline="0">
          <a:solidFill>
            <a:schemeClr val="accent4"/>
          </a:solidFill>
          <a:latin typeface="+mn-lt"/>
        </a:defRPr>
      </a:lvl3pPr>
      <a:lvl4pPr marL="1200150" indent="-171450" algn="l" rtl="0" eaLnBrk="0" fontAlgn="base" hangingPunct="0">
        <a:spcBef>
          <a:spcPct val="30000"/>
        </a:spcBef>
        <a:spcAft>
          <a:spcPct val="0"/>
        </a:spcAft>
        <a:buChar char="–"/>
        <a:defRPr sz="1400" b="1" baseline="0">
          <a:solidFill>
            <a:schemeClr val="accent4"/>
          </a:solidFill>
          <a:latin typeface="+mj-lt"/>
        </a:defRPr>
      </a:lvl4pPr>
      <a:lvl5pPr marL="1543050" indent="-171450" algn="l" rtl="0" eaLnBrk="0" fontAlgn="base" hangingPunct="0">
        <a:spcBef>
          <a:spcPct val="30000"/>
        </a:spcBef>
        <a:spcAft>
          <a:spcPct val="0"/>
        </a:spcAft>
        <a:buChar char="»"/>
        <a:defRPr sz="1200" b="1" baseline="0">
          <a:solidFill>
            <a:schemeClr val="accent4"/>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321276" y="514143"/>
            <a:ext cx="8501448" cy="1569660"/>
          </a:xfrm>
        </p:spPr>
        <p:txBody>
          <a:bodyPr/>
          <a:lstStyle/>
          <a:p>
            <a:pPr eaLnBrk="1" hangingPunct="1">
              <a:lnSpc>
                <a:spcPct val="100000"/>
              </a:lnSpc>
            </a:pPr>
            <a:r>
              <a:rPr lang="en-US" sz="3200" dirty="0"/>
              <a:t>Individual Patient Data Pooled Analysis of Randomized Trials of Bivalirudin Versus Heparin in Acute Myocardial Infarction </a:t>
            </a:r>
          </a:p>
        </p:txBody>
      </p:sp>
      <p:sp>
        <p:nvSpPr>
          <p:cNvPr id="8" name="Rectangle 3">
            <a:extLst>
              <a:ext uri="{FF2B5EF4-FFF2-40B4-BE49-F238E27FC236}">
                <a16:creationId xmlns:a16="http://schemas.microsoft.com/office/drawing/2014/main" id="{BBD64146-6214-164A-BC08-F782BC06E25C}"/>
              </a:ext>
            </a:extLst>
          </p:cNvPr>
          <p:cNvSpPr txBox="1">
            <a:spLocks noChangeArrowheads="1"/>
          </p:cNvSpPr>
          <p:nvPr/>
        </p:nvSpPr>
        <p:spPr bwMode="auto">
          <a:xfrm>
            <a:off x="479425" y="2125721"/>
            <a:ext cx="8185150" cy="66675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marL="0" indent="0" algn="ctr" rtl="0" eaLnBrk="0" fontAlgn="base" hangingPunct="0">
              <a:spcBef>
                <a:spcPct val="30000"/>
              </a:spcBef>
              <a:spcAft>
                <a:spcPct val="0"/>
              </a:spcAft>
              <a:buClr>
                <a:schemeClr val="tx2"/>
              </a:buClr>
              <a:buSzTx/>
              <a:buFontTx/>
              <a:buNone/>
              <a:defRPr sz="2500" b="1" i="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Tx/>
              <a:buFontTx/>
              <a:buNone/>
              <a:tabLst/>
              <a:defRPr/>
            </a:pPr>
            <a:r>
              <a:rPr kumimoji="0" lang="en-US" sz="3200" b="1" i="0" u="none" strike="noStrike" kern="0" cap="none" spc="0" normalizeH="0" baseline="0" noProof="0" dirty="0">
                <a:ln>
                  <a:noFill/>
                </a:ln>
                <a:solidFill>
                  <a:schemeClr val="bg2"/>
                </a:solidFill>
                <a:effectLst/>
                <a:uLnTx/>
                <a:uFillTx/>
                <a:latin typeface="Arial"/>
                <a:ea typeface="+mn-ea"/>
                <a:cs typeface="+mn-cs"/>
              </a:rPr>
              <a:t>Gregg W. Stone MD</a:t>
            </a:r>
          </a:p>
        </p:txBody>
      </p:sp>
      <p:sp>
        <p:nvSpPr>
          <p:cNvPr id="9" name="Text Box 4">
            <a:extLst>
              <a:ext uri="{FF2B5EF4-FFF2-40B4-BE49-F238E27FC236}">
                <a16:creationId xmlns:a16="http://schemas.microsoft.com/office/drawing/2014/main" id="{FBC90A39-2253-EE4F-B829-D39EA20EFF7B}"/>
              </a:ext>
            </a:extLst>
          </p:cNvPr>
          <p:cNvSpPr txBox="1">
            <a:spLocks noChangeArrowheads="1"/>
          </p:cNvSpPr>
          <p:nvPr/>
        </p:nvSpPr>
        <p:spPr bwMode="auto">
          <a:xfrm>
            <a:off x="420130" y="2703720"/>
            <a:ext cx="8303741" cy="156966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0" i="0" dirty="0">
                <a:solidFill>
                  <a:schemeClr val="accent6">
                    <a:lumMod val="50000"/>
                  </a:schemeClr>
                </a:solidFill>
                <a:latin typeface="Arial"/>
                <a:cs typeface="Arial" pitchFamily="34" charset="0"/>
              </a:rPr>
              <a:t>On behalf of</a:t>
            </a:r>
          </a:p>
          <a:p>
            <a:pPr algn="ctr" fontAlgn="auto">
              <a:spcBef>
                <a:spcPts val="0"/>
              </a:spcBef>
              <a:spcAft>
                <a:spcPts val="0"/>
              </a:spcAft>
              <a:defRPr/>
            </a:pPr>
            <a:r>
              <a:rPr lang="en-US" sz="1600" b="0" i="0" dirty="0">
                <a:solidFill>
                  <a:schemeClr val="accent6">
                    <a:lumMod val="50000"/>
                  </a:schemeClr>
                </a:solidFill>
                <a:latin typeface="Arial"/>
                <a:cs typeface="Arial" pitchFamily="34" charset="0"/>
              </a:rPr>
              <a:t>David </a:t>
            </a:r>
            <a:r>
              <a:rPr lang="en-US" sz="1600" b="0" i="0" dirty="0" err="1">
                <a:solidFill>
                  <a:schemeClr val="accent6">
                    <a:lumMod val="50000"/>
                  </a:schemeClr>
                </a:solidFill>
                <a:latin typeface="Arial"/>
                <a:cs typeface="Arial" pitchFamily="34" charset="0"/>
              </a:rPr>
              <a:t>Erlinge</a:t>
            </a:r>
            <a:r>
              <a:rPr lang="en-US" sz="1600" b="0" i="0" dirty="0">
                <a:solidFill>
                  <a:schemeClr val="accent6">
                    <a:lumMod val="50000"/>
                  </a:schemeClr>
                </a:solidFill>
                <a:latin typeface="Arial"/>
                <a:cs typeface="Arial" pitchFamily="34" charset="0"/>
              </a:rPr>
              <a:t>, Marco </a:t>
            </a:r>
            <a:r>
              <a:rPr lang="en-US" sz="1600" b="0" i="0" dirty="0" err="1">
                <a:solidFill>
                  <a:schemeClr val="accent6">
                    <a:lumMod val="50000"/>
                  </a:schemeClr>
                </a:solidFill>
                <a:latin typeface="Arial"/>
                <a:cs typeface="Arial" pitchFamily="34" charset="0"/>
              </a:rPr>
              <a:t>Valgimigli</a:t>
            </a:r>
            <a:r>
              <a:rPr lang="en-US" sz="1600" b="0" i="0" dirty="0">
                <a:solidFill>
                  <a:schemeClr val="accent6">
                    <a:lumMod val="50000"/>
                  </a:schemeClr>
                </a:solidFill>
                <a:latin typeface="Arial"/>
                <a:cs typeface="Arial" pitchFamily="34" charset="0"/>
              </a:rPr>
              <a:t>, </a:t>
            </a:r>
            <a:r>
              <a:rPr lang="en-US" sz="1600" b="0" i="0" dirty="0" err="1">
                <a:solidFill>
                  <a:schemeClr val="accent6">
                    <a:lumMod val="50000"/>
                  </a:schemeClr>
                </a:solidFill>
                <a:latin typeface="Arial"/>
                <a:cs typeface="Arial" pitchFamily="34" charset="0"/>
              </a:rPr>
              <a:t>Yaling</a:t>
            </a:r>
            <a:r>
              <a:rPr lang="en-US" sz="1600" b="0" i="0" dirty="0">
                <a:solidFill>
                  <a:schemeClr val="accent6">
                    <a:lumMod val="50000"/>
                  </a:schemeClr>
                </a:solidFill>
                <a:latin typeface="Arial"/>
                <a:cs typeface="Arial" pitchFamily="34" charset="0"/>
              </a:rPr>
              <a:t> Han, Philippe Gabriel Steg, Adnan </a:t>
            </a:r>
            <a:r>
              <a:rPr lang="en-US" sz="1600" b="0" i="0" dirty="0" err="1">
                <a:solidFill>
                  <a:schemeClr val="accent6">
                    <a:lumMod val="50000"/>
                  </a:schemeClr>
                </a:solidFill>
                <a:latin typeface="Arial"/>
                <a:cs typeface="Arial" pitchFamily="34" charset="0"/>
              </a:rPr>
              <a:t>Kastrati</a:t>
            </a:r>
            <a:r>
              <a:rPr lang="en-US" sz="1600" b="0" i="0" dirty="0">
                <a:solidFill>
                  <a:schemeClr val="accent6">
                    <a:lumMod val="50000"/>
                  </a:schemeClr>
                </a:solidFill>
                <a:latin typeface="Arial"/>
                <a:cs typeface="Arial" pitchFamily="34" charset="0"/>
              </a:rPr>
              <a:t>, Rod H. Stables, Stefanie </a:t>
            </a:r>
            <a:r>
              <a:rPr lang="en-US" sz="1600" b="0" i="0" dirty="0" err="1">
                <a:solidFill>
                  <a:schemeClr val="accent6">
                    <a:lumMod val="50000"/>
                  </a:schemeClr>
                </a:solidFill>
                <a:latin typeface="Arial"/>
                <a:cs typeface="Arial" pitchFamily="34" charset="0"/>
              </a:rPr>
              <a:t>Schüpke</a:t>
            </a:r>
            <a:r>
              <a:rPr lang="en-US" sz="1600" b="0" i="0" dirty="0">
                <a:solidFill>
                  <a:schemeClr val="accent6">
                    <a:lumMod val="50000"/>
                  </a:schemeClr>
                </a:solidFill>
                <a:latin typeface="Arial"/>
                <a:cs typeface="Arial" pitchFamily="34" charset="0"/>
              </a:rPr>
              <a:t>, Adeel Shahzad, Patrick Goldstein, Yi Li,  Enrico </a:t>
            </a:r>
            <a:r>
              <a:rPr lang="en-US" sz="1600" b="0" i="0" dirty="0" err="1">
                <a:solidFill>
                  <a:schemeClr val="accent6">
                    <a:lumMod val="50000"/>
                  </a:schemeClr>
                </a:solidFill>
                <a:latin typeface="Arial"/>
                <a:cs typeface="Arial" pitchFamily="34" charset="0"/>
              </a:rPr>
              <a:t>Frigoli</a:t>
            </a:r>
            <a:r>
              <a:rPr lang="en-US" sz="1600" b="0" i="0" dirty="0">
                <a:solidFill>
                  <a:schemeClr val="accent6">
                    <a:lumMod val="50000"/>
                  </a:schemeClr>
                </a:solidFill>
                <a:latin typeface="Arial"/>
                <a:cs typeface="Arial" pitchFamily="34" charset="0"/>
              </a:rPr>
              <a:t>, Stefan K. James, Thomas McAndrew, Aaron Crowley, Shmuel Chen, </a:t>
            </a:r>
            <a:r>
              <a:rPr lang="en-US" sz="1600" b="0" i="0" dirty="0" err="1">
                <a:solidFill>
                  <a:schemeClr val="accent6">
                    <a:lumMod val="50000"/>
                  </a:schemeClr>
                </a:solidFill>
                <a:latin typeface="Arial"/>
                <a:cs typeface="Arial" pitchFamily="34" charset="0"/>
              </a:rPr>
              <a:t>Ghazaleh</a:t>
            </a:r>
            <a:r>
              <a:rPr lang="en-US" sz="1600" b="0" i="0" dirty="0">
                <a:solidFill>
                  <a:schemeClr val="accent6">
                    <a:lumMod val="50000"/>
                  </a:schemeClr>
                </a:solidFill>
                <a:latin typeface="Arial"/>
                <a:cs typeface="Arial" pitchFamily="34" charset="0"/>
              </a:rPr>
              <a:t> </a:t>
            </a:r>
            <a:r>
              <a:rPr lang="en-US" sz="1600" b="0" i="0" dirty="0" err="1">
                <a:solidFill>
                  <a:schemeClr val="accent6">
                    <a:lumMod val="50000"/>
                  </a:schemeClr>
                </a:solidFill>
                <a:latin typeface="Arial"/>
                <a:cs typeface="Arial" pitchFamily="34" charset="0"/>
              </a:rPr>
              <a:t>Mehdipoor</a:t>
            </a:r>
            <a:r>
              <a:rPr lang="en-US" sz="1600" b="0" i="0" dirty="0">
                <a:solidFill>
                  <a:schemeClr val="accent6">
                    <a:lumMod val="50000"/>
                  </a:schemeClr>
                </a:solidFill>
                <a:latin typeface="Arial"/>
                <a:cs typeface="Arial" pitchFamily="34" charset="0"/>
              </a:rPr>
              <a:t>, Björn </a:t>
            </a:r>
            <a:r>
              <a:rPr lang="en-US" sz="1600" b="0" i="0" dirty="0" err="1">
                <a:solidFill>
                  <a:schemeClr val="accent6">
                    <a:lumMod val="50000"/>
                  </a:schemeClr>
                </a:solidFill>
                <a:latin typeface="Arial"/>
                <a:cs typeface="Arial" pitchFamily="34" charset="0"/>
              </a:rPr>
              <a:t>Redfors</a:t>
            </a:r>
            <a:r>
              <a:rPr lang="en-US" sz="1600" b="0" i="0" dirty="0">
                <a:solidFill>
                  <a:schemeClr val="accent6">
                    <a:lumMod val="50000"/>
                  </a:schemeClr>
                </a:solidFill>
                <a:latin typeface="Arial"/>
                <a:cs typeface="Arial" pitchFamily="34" charset="0"/>
              </a:rPr>
              <a:t>, </a:t>
            </a:r>
            <a:r>
              <a:rPr lang="en-US" sz="1600" b="0" i="0" dirty="0" err="1">
                <a:solidFill>
                  <a:schemeClr val="accent6">
                    <a:lumMod val="50000"/>
                  </a:schemeClr>
                </a:solidFill>
                <a:latin typeface="Arial"/>
                <a:cs typeface="Arial" pitchFamily="34" charset="0"/>
              </a:rPr>
              <a:t>Yangbo</a:t>
            </a:r>
            <a:r>
              <a:rPr lang="en-US" sz="1600" b="0" i="0" dirty="0">
                <a:solidFill>
                  <a:schemeClr val="accent6">
                    <a:lumMod val="50000"/>
                  </a:schemeClr>
                </a:solidFill>
                <a:latin typeface="Arial"/>
                <a:cs typeface="Arial" pitchFamily="34" charset="0"/>
              </a:rPr>
              <a:t> Liu, Zixuan Zhang, </a:t>
            </a:r>
            <a:r>
              <a:rPr lang="en-US" sz="1600" b="0" i="0" dirty="0" err="1">
                <a:solidFill>
                  <a:schemeClr val="accent6">
                    <a:lumMod val="50000"/>
                  </a:schemeClr>
                </a:solidFill>
                <a:latin typeface="Arial"/>
                <a:cs typeface="Arial" pitchFamily="34" charset="0"/>
              </a:rPr>
              <a:t>Mengdan</a:t>
            </a:r>
            <a:r>
              <a:rPr lang="en-US" sz="1600" b="0" i="0" dirty="0">
                <a:solidFill>
                  <a:schemeClr val="accent6">
                    <a:lumMod val="50000"/>
                  </a:schemeClr>
                </a:solidFill>
                <a:latin typeface="Arial"/>
                <a:cs typeface="Arial" pitchFamily="34" charset="0"/>
              </a:rPr>
              <a:t> Liu, </a:t>
            </a:r>
            <a:r>
              <a:rPr lang="en-US" sz="1600" b="0" i="0" dirty="0" err="1">
                <a:solidFill>
                  <a:schemeClr val="accent6">
                    <a:lumMod val="50000"/>
                  </a:schemeClr>
                </a:solidFill>
                <a:latin typeface="Arial"/>
                <a:cs typeface="Arial" pitchFamily="34" charset="0"/>
              </a:rPr>
              <a:t>Yiran</a:t>
            </a:r>
            <a:r>
              <a:rPr lang="en-US" sz="1600" b="0" i="0" dirty="0">
                <a:solidFill>
                  <a:schemeClr val="accent6">
                    <a:lumMod val="50000"/>
                  </a:schemeClr>
                </a:solidFill>
                <a:latin typeface="Arial"/>
                <a:cs typeface="Arial" pitchFamily="34" charset="0"/>
              </a:rPr>
              <a:t> Zhang, Dominic P. </a:t>
            </a:r>
            <a:r>
              <a:rPr lang="en-US" sz="1600" b="0" i="0" dirty="0" err="1">
                <a:solidFill>
                  <a:schemeClr val="accent6">
                    <a:lumMod val="50000"/>
                  </a:schemeClr>
                </a:solidFill>
                <a:latin typeface="Arial"/>
                <a:cs typeface="Arial" pitchFamily="34" charset="0"/>
              </a:rPr>
              <a:t>Francese</a:t>
            </a:r>
            <a:r>
              <a:rPr lang="en-US" sz="1600" b="0" i="0" dirty="0">
                <a:solidFill>
                  <a:schemeClr val="accent6">
                    <a:lumMod val="50000"/>
                  </a:schemeClr>
                </a:solidFill>
                <a:latin typeface="Arial"/>
                <a:cs typeface="Arial" pitchFamily="34" charset="0"/>
              </a:rPr>
              <a:t>, Roxana Mehran and Behnood </a:t>
            </a:r>
            <a:r>
              <a:rPr lang="en-US" sz="1600" b="0" i="0" dirty="0" err="1">
                <a:solidFill>
                  <a:schemeClr val="accent6">
                    <a:lumMod val="50000"/>
                  </a:schemeClr>
                </a:solidFill>
                <a:latin typeface="Arial"/>
                <a:cs typeface="Arial" pitchFamily="34" charset="0"/>
              </a:rPr>
              <a:t>Bikdeli</a:t>
            </a:r>
            <a:endParaRPr lang="en-US" sz="1600" b="0" i="0" dirty="0">
              <a:solidFill>
                <a:schemeClr val="accent6">
                  <a:lumMod val="50000"/>
                </a:schemeClr>
              </a:solidFill>
              <a:latin typeface="Arial"/>
              <a:cs typeface="Arial"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54309"/>
            <a:ext cx="9144000" cy="566738"/>
          </a:xfrm>
        </p:spPr>
        <p:txBody>
          <a:bodyPr/>
          <a:lstStyle/>
          <a:p>
            <a:pPr eaLnBrk="1" hangingPunct="1"/>
            <a:r>
              <a:rPr lang="en-US" sz="2800" dirty="0" err="1">
                <a:solidFill>
                  <a:schemeClr val="bg2"/>
                </a:solidFill>
              </a:rPr>
              <a:t>mITT</a:t>
            </a:r>
            <a:r>
              <a:rPr lang="en-US" sz="2800" dirty="0">
                <a:solidFill>
                  <a:schemeClr val="bg2"/>
                </a:solidFill>
              </a:rPr>
              <a:t> Patient Population Selection: </a:t>
            </a:r>
            <a:r>
              <a:rPr lang="en-US" sz="2800" dirty="0">
                <a:solidFill>
                  <a:srgbClr val="C00000"/>
                </a:solidFill>
              </a:rPr>
              <a:t>N=27,409</a:t>
            </a:r>
          </a:p>
        </p:txBody>
      </p:sp>
      <p:sp>
        <p:nvSpPr>
          <p:cNvPr id="26" name="Rounded Rectangle 25">
            <a:extLst>
              <a:ext uri="{FF2B5EF4-FFF2-40B4-BE49-F238E27FC236}">
                <a16:creationId xmlns:a16="http://schemas.microsoft.com/office/drawing/2014/main" id="{4310FA38-31B6-7942-BD9D-92967739EE24}"/>
              </a:ext>
            </a:extLst>
          </p:cNvPr>
          <p:cNvSpPr/>
          <p:nvPr/>
        </p:nvSpPr>
        <p:spPr bwMode="auto">
          <a:xfrm>
            <a:off x="148624" y="99251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6" name="Rounded Rectangle 95">
            <a:extLst>
              <a:ext uri="{FF2B5EF4-FFF2-40B4-BE49-F238E27FC236}">
                <a16:creationId xmlns:a16="http://schemas.microsoft.com/office/drawing/2014/main" id="{85D57C6C-D3C1-9D4D-B3B5-8124B205A882}"/>
              </a:ext>
            </a:extLst>
          </p:cNvPr>
          <p:cNvSpPr/>
          <p:nvPr/>
        </p:nvSpPr>
        <p:spPr bwMode="auto">
          <a:xfrm>
            <a:off x="148624" y="142310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9" name="Rounded Rectangle 98">
            <a:extLst>
              <a:ext uri="{FF2B5EF4-FFF2-40B4-BE49-F238E27FC236}">
                <a16:creationId xmlns:a16="http://schemas.microsoft.com/office/drawing/2014/main" id="{07C30CE5-BF70-5542-AE4B-30E0825A4149}"/>
              </a:ext>
            </a:extLst>
          </p:cNvPr>
          <p:cNvSpPr/>
          <p:nvPr/>
        </p:nvSpPr>
        <p:spPr bwMode="auto">
          <a:xfrm>
            <a:off x="148624" y="185369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02" name="Rounded Rectangle 101">
            <a:extLst>
              <a:ext uri="{FF2B5EF4-FFF2-40B4-BE49-F238E27FC236}">
                <a16:creationId xmlns:a16="http://schemas.microsoft.com/office/drawing/2014/main" id="{700CB918-45A6-BC46-8996-5A458433E733}"/>
              </a:ext>
            </a:extLst>
          </p:cNvPr>
          <p:cNvSpPr/>
          <p:nvPr/>
        </p:nvSpPr>
        <p:spPr bwMode="auto">
          <a:xfrm>
            <a:off x="148624" y="228428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05" name="Rounded Rectangle 104">
            <a:extLst>
              <a:ext uri="{FF2B5EF4-FFF2-40B4-BE49-F238E27FC236}">
                <a16:creationId xmlns:a16="http://schemas.microsoft.com/office/drawing/2014/main" id="{4AC97EA5-7C1D-FA4F-BF01-3D3BA93A0518}"/>
              </a:ext>
            </a:extLst>
          </p:cNvPr>
          <p:cNvSpPr/>
          <p:nvPr/>
        </p:nvSpPr>
        <p:spPr bwMode="auto">
          <a:xfrm>
            <a:off x="148624" y="271487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08" name="Rounded Rectangle 107">
            <a:extLst>
              <a:ext uri="{FF2B5EF4-FFF2-40B4-BE49-F238E27FC236}">
                <a16:creationId xmlns:a16="http://schemas.microsoft.com/office/drawing/2014/main" id="{35E62E3E-78FC-8748-BF7C-7D68B77881D8}"/>
              </a:ext>
            </a:extLst>
          </p:cNvPr>
          <p:cNvSpPr/>
          <p:nvPr/>
        </p:nvSpPr>
        <p:spPr bwMode="auto">
          <a:xfrm>
            <a:off x="148624" y="314546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11" name="Rounded Rectangle 110">
            <a:extLst>
              <a:ext uri="{FF2B5EF4-FFF2-40B4-BE49-F238E27FC236}">
                <a16:creationId xmlns:a16="http://schemas.microsoft.com/office/drawing/2014/main" id="{5B372E35-DED5-BF4F-B97A-508371955973}"/>
              </a:ext>
            </a:extLst>
          </p:cNvPr>
          <p:cNvSpPr/>
          <p:nvPr/>
        </p:nvSpPr>
        <p:spPr bwMode="auto">
          <a:xfrm>
            <a:off x="148624" y="357605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14" name="Rounded Rectangle 113">
            <a:extLst>
              <a:ext uri="{FF2B5EF4-FFF2-40B4-BE49-F238E27FC236}">
                <a16:creationId xmlns:a16="http://schemas.microsoft.com/office/drawing/2014/main" id="{4FFB39B4-096E-F642-B378-103DCDD3A6E9}"/>
              </a:ext>
            </a:extLst>
          </p:cNvPr>
          <p:cNvSpPr/>
          <p:nvPr/>
        </p:nvSpPr>
        <p:spPr bwMode="auto">
          <a:xfrm>
            <a:off x="148624" y="4006649"/>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5" name="Rounded Rectangle 144">
            <a:extLst>
              <a:ext uri="{FF2B5EF4-FFF2-40B4-BE49-F238E27FC236}">
                <a16:creationId xmlns:a16="http://schemas.microsoft.com/office/drawing/2014/main" id="{AC059708-2510-9240-B2F4-8CBD9C7EEB78}"/>
              </a:ext>
            </a:extLst>
          </p:cNvPr>
          <p:cNvSpPr/>
          <p:nvPr/>
        </p:nvSpPr>
        <p:spPr bwMode="auto">
          <a:xfrm>
            <a:off x="7159023" y="99251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7" name="Rounded Rectangle 146">
            <a:extLst>
              <a:ext uri="{FF2B5EF4-FFF2-40B4-BE49-F238E27FC236}">
                <a16:creationId xmlns:a16="http://schemas.microsoft.com/office/drawing/2014/main" id="{3FA417F5-5028-3142-A40E-8D96B967FEC1}"/>
              </a:ext>
            </a:extLst>
          </p:cNvPr>
          <p:cNvSpPr/>
          <p:nvPr/>
        </p:nvSpPr>
        <p:spPr bwMode="auto">
          <a:xfrm>
            <a:off x="7159023" y="142310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9" name="Rounded Rectangle 148">
            <a:extLst>
              <a:ext uri="{FF2B5EF4-FFF2-40B4-BE49-F238E27FC236}">
                <a16:creationId xmlns:a16="http://schemas.microsoft.com/office/drawing/2014/main" id="{626EAE2C-A799-AD42-8FDD-B60CD5158AB3}"/>
              </a:ext>
            </a:extLst>
          </p:cNvPr>
          <p:cNvSpPr/>
          <p:nvPr/>
        </p:nvSpPr>
        <p:spPr bwMode="auto">
          <a:xfrm>
            <a:off x="7159023" y="185369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1" name="Rounded Rectangle 150">
            <a:extLst>
              <a:ext uri="{FF2B5EF4-FFF2-40B4-BE49-F238E27FC236}">
                <a16:creationId xmlns:a16="http://schemas.microsoft.com/office/drawing/2014/main" id="{208E2303-1245-0F45-89BB-260B908B9538}"/>
              </a:ext>
            </a:extLst>
          </p:cNvPr>
          <p:cNvSpPr/>
          <p:nvPr/>
        </p:nvSpPr>
        <p:spPr bwMode="auto">
          <a:xfrm>
            <a:off x="7159023" y="228428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3" name="Rounded Rectangle 152">
            <a:extLst>
              <a:ext uri="{FF2B5EF4-FFF2-40B4-BE49-F238E27FC236}">
                <a16:creationId xmlns:a16="http://schemas.microsoft.com/office/drawing/2014/main" id="{C57FACC3-187C-E440-9A81-0E82D69AB154}"/>
              </a:ext>
            </a:extLst>
          </p:cNvPr>
          <p:cNvSpPr/>
          <p:nvPr/>
        </p:nvSpPr>
        <p:spPr bwMode="auto">
          <a:xfrm>
            <a:off x="7159023" y="271487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5" name="Rounded Rectangle 154">
            <a:extLst>
              <a:ext uri="{FF2B5EF4-FFF2-40B4-BE49-F238E27FC236}">
                <a16:creationId xmlns:a16="http://schemas.microsoft.com/office/drawing/2014/main" id="{1EC73067-E012-CE4A-B486-714175B6E95A}"/>
              </a:ext>
            </a:extLst>
          </p:cNvPr>
          <p:cNvSpPr/>
          <p:nvPr/>
        </p:nvSpPr>
        <p:spPr bwMode="auto">
          <a:xfrm>
            <a:off x="7159023" y="314546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7" name="Rounded Rectangle 156">
            <a:extLst>
              <a:ext uri="{FF2B5EF4-FFF2-40B4-BE49-F238E27FC236}">
                <a16:creationId xmlns:a16="http://schemas.microsoft.com/office/drawing/2014/main" id="{604A6163-B980-994D-A82A-606123128014}"/>
              </a:ext>
            </a:extLst>
          </p:cNvPr>
          <p:cNvSpPr/>
          <p:nvPr/>
        </p:nvSpPr>
        <p:spPr bwMode="auto">
          <a:xfrm>
            <a:off x="7159023" y="3576056"/>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9" name="Rounded Rectangle 158">
            <a:extLst>
              <a:ext uri="{FF2B5EF4-FFF2-40B4-BE49-F238E27FC236}">
                <a16:creationId xmlns:a16="http://schemas.microsoft.com/office/drawing/2014/main" id="{8DF9D5BB-FB79-0243-A70F-BB9546BA9744}"/>
              </a:ext>
            </a:extLst>
          </p:cNvPr>
          <p:cNvSpPr/>
          <p:nvPr/>
        </p:nvSpPr>
        <p:spPr bwMode="auto">
          <a:xfrm>
            <a:off x="7159023" y="4006649"/>
            <a:ext cx="1819876" cy="363609"/>
          </a:xfrm>
          <a:prstGeom prst="roundRect">
            <a:avLst/>
          </a:prstGeom>
          <a:solidFill>
            <a:srgbClr val="4D20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433" name="TextBox 18432">
            <a:extLst>
              <a:ext uri="{FF2B5EF4-FFF2-40B4-BE49-F238E27FC236}">
                <a16:creationId xmlns:a16="http://schemas.microsoft.com/office/drawing/2014/main" id="{579929BD-B461-4D47-9454-9DF18C8C410A}"/>
              </a:ext>
            </a:extLst>
          </p:cNvPr>
          <p:cNvSpPr txBox="1"/>
          <p:nvPr/>
        </p:nvSpPr>
        <p:spPr>
          <a:xfrm>
            <a:off x="2114530" y="525390"/>
            <a:ext cx="1683474" cy="461665"/>
          </a:xfrm>
          <a:prstGeom prst="rect">
            <a:avLst/>
          </a:prstGeom>
          <a:noFill/>
        </p:spPr>
        <p:txBody>
          <a:bodyPr wrap="none" rtlCol="0">
            <a:spAutoFit/>
          </a:bodyPr>
          <a:lstStyle/>
          <a:p>
            <a:pPr algn="ctr"/>
            <a:r>
              <a:rPr lang="en-US" sz="1200" i="0" dirty="0">
                <a:solidFill>
                  <a:srgbClr val="00415D"/>
                </a:solidFill>
              </a:rPr>
              <a:t>Excluded</a:t>
            </a:r>
          </a:p>
          <a:p>
            <a:pPr algn="ctr"/>
            <a:r>
              <a:rPr lang="en-US" sz="1200" b="0" i="0" dirty="0">
                <a:solidFill>
                  <a:srgbClr val="00415D"/>
                </a:solidFill>
              </a:rPr>
              <a:t>(assigned to </a:t>
            </a:r>
            <a:r>
              <a:rPr lang="en-US" sz="1200" b="0" i="0" dirty="0" err="1">
                <a:solidFill>
                  <a:srgbClr val="00415D"/>
                </a:solidFill>
              </a:rPr>
              <a:t>Biv+GPI</a:t>
            </a:r>
            <a:r>
              <a:rPr lang="en-US" sz="1200" b="0" i="0" dirty="0">
                <a:solidFill>
                  <a:srgbClr val="00415D"/>
                </a:solidFill>
              </a:rPr>
              <a:t>)</a:t>
            </a:r>
          </a:p>
        </p:txBody>
      </p:sp>
      <p:sp>
        <p:nvSpPr>
          <p:cNvPr id="161" name="TextBox 160">
            <a:extLst>
              <a:ext uri="{FF2B5EF4-FFF2-40B4-BE49-F238E27FC236}">
                <a16:creationId xmlns:a16="http://schemas.microsoft.com/office/drawing/2014/main" id="{1D5CDF60-5485-6E4B-A786-D7A5C1351F9C}"/>
              </a:ext>
            </a:extLst>
          </p:cNvPr>
          <p:cNvSpPr txBox="1"/>
          <p:nvPr/>
        </p:nvSpPr>
        <p:spPr>
          <a:xfrm>
            <a:off x="3732444" y="525390"/>
            <a:ext cx="1819729" cy="461665"/>
          </a:xfrm>
          <a:prstGeom prst="rect">
            <a:avLst/>
          </a:prstGeom>
          <a:noFill/>
        </p:spPr>
        <p:txBody>
          <a:bodyPr wrap="none" rtlCol="0">
            <a:spAutoFit/>
          </a:bodyPr>
          <a:lstStyle/>
          <a:p>
            <a:pPr algn="ctr"/>
            <a:r>
              <a:rPr lang="en-US" sz="1200" i="0" dirty="0">
                <a:solidFill>
                  <a:srgbClr val="00415D"/>
                </a:solidFill>
              </a:rPr>
              <a:t>Excluded</a:t>
            </a:r>
          </a:p>
          <a:p>
            <a:pPr algn="ctr"/>
            <a:r>
              <a:rPr lang="en-US" sz="1200" b="0" i="0" dirty="0">
                <a:solidFill>
                  <a:srgbClr val="00415D"/>
                </a:solidFill>
              </a:rPr>
              <a:t>(not STEMI or NSTEMI)</a:t>
            </a:r>
          </a:p>
        </p:txBody>
      </p:sp>
      <p:sp>
        <p:nvSpPr>
          <p:cNvPr id="162" name="TextBox 161">
            <a:extLst>
              <a:ext uri="{FF2B5EF4-FFF2-40B4-BE49-F238E27FC236}">
                <a16:creationId xmlns:a16="http://schemas.microsoft.com/office/drawing/2014/main" id="{22781591-329B-0C42-ACED-B35C9D51D1F4}"/>
              </a:ext>
            </a:extLst>
          </p:cNvPr>
          <p:cNvSpPr txBox="1"/>
          <p:nvPr/>
        </p:nvSpPr>
        <p:spPr>
          <a:xfrm>
            <a:off x="5486614" y="525390"/>
            <a:ext cx="1526380" cy="461665"/>
          </a:xfrm>
          <a:prstGeom prst="rect">
            <a:avLst/>
          </a:prstGeom>
          <a:noFill/>
        </p:spPr>
        <p:txBody>
          <a:bodyPr wrap="none" rtlCol="0">
            <a:spAutoFit/>
          </a:bodyPr>
          <a:lstStyle/>
          <a:p>
            <a:pPr algn="ctr"/>
            <a:r>
              <a:rPr lang="en-US" sz="1200" i="0" dirty="0">
                <a:solidFill>
                  <a:srgbClr val="00415D"/>
                </a:solidFill>
              </a:rPr>
              <a:t>Excluded</a:t>
            </a:r>
          </a:p>
          <a:p>
            <a:pPr algn="ctr"/>
            <a:r>
              <a:rPr lang="en-US" sz="1200" b="0" i="0" dirty="0">
                <a:solidFill>
                  <a:srgbClr val="00415D"/>
                </a:solidFill>
              </a:rPr>
              <a:t>(PCI not attempted)</a:t>
            </a:r>
          </a:p>
        </p:txBody>
      </p:sp>
      <p:cxnSp>
        <p:nvCxnSpPr>
          <p:cNvPr id="18437" name="Straight Arrow Connector 18436">
            <a:extLst>
              <a:ext uri="{FF2B5EF4-FFF2-40B4-BE49-F238E27FC236}">
                <a16:creationId xmlns:a16="http://schemas.microsoft.com/office/drawing/2014/main" id="{6C698807-3B7E-A94B-8A5B-5727CD82494A}"/>
              </a:ext>
            </a:extLst>
          </p:cNvPr>
          <p:cNvCxnSpPr/>
          <p:nvPr/>
        </p:nvCxnSpPr>
        <p:spPr bwMode="auto">
          <a:xfrm>
            <a:off x="1968842" y="1175494"/>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Straight Arrow Connector 18438">
            <a:extLst>
              <a:ext uri="{FF2B5EF4-FFF2-40B4-BE49-F238E27FC236}">
                <a16:creationId xmlns:a16="http://schemas.microsoft.com/office/drawing/2014/main" id="{FCB88344-E7B8-4B4C-994E-95D68BFEE93B}"/>
              </a:ext>
            </a:extLst>
          </p:cNvPr>
          <p:cNvCxnSpPr/>
          <p:nvPr/>
        </p:nvCxnSpPr>
        <p:spPr bwMode="auto">
          <a:xfrm>
            <a:off x="1968842" y="4193059"/>
            <a:ext cx="5193792"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Arrow Connector 167">
            <a:extLst>
              <a:ext uri="{FF2B5EF4-FFF2-40B4-BE49-F238E27FC236}">
                <a16:creationId xmlns:a16="http://schemas.microsoft.com/office/drawing/2014/main" id="{DCCD361D-0A31-FB4A-BC73-E8A38A2275F5}"/>
              </a:ext>
            </a:extLst>
          </p:cNvPr>
          <p:cNvCxnSpPr/>
          <p:nvPr/>
        </p:nvCxnSpPr>
        <p:spPr bwMode="auto">
          <a:xfrm>
            <a:off x="1968842" y="1606575"/>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Arrow Connector 168">
            <a:extLst>
              <a:ext uri="{FF2B5EF4-FFF2-40B4-BE49-F238E27FC236}">
                <a16:creationId xmlns:a16="http://schemas.microsoft.com/office/drawing/2014/main" id="{4D892765-5B66-BF48-84F2-881486FAE15B}"/>
              </a:ext>
            </a:extLst>
          </p:cNvPr>
          <p:cNvCxnSpPr/>
          <p:nvPr/>
        </p:nvCxnSpPr>
        <p:spPr bwMode="auto">
          <a:xfrm>
            <a:off x="1968842" y="2037656"/>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Arrow Connector 169">
            <a:extLst>
              <a:ext uri="{FF2B5EF4-FFF2-40B4-BE49-F238E27FC236}">
                <a16:creationId xmlns:a16="http://schemas.microsoft.com/office/drawing/2014/main" id="{449A8973-0F17-EF44-B3F5-5796715944B9}"/>
              </a:ext>
            </a:extLst>
          </p:cNvPr>
          <p:cNvCxnSpPr/>
          <p:nvPr/>
        </p:nvCxnSpPr>
        <p:spPr bwMode="auto">
          <a:xfrm>
            <a:off x="1968842" y="2468737"/>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Arrow Connector 170">
            <a:extLst>
              <a:ext uri="{FF2B5EF4-FFF2-40B4-BE49-F238E27FC236}">
                <a16:creationId xmlns:a16="http://schemas.microsoft.com/office/drawing/2014/main" id="{83F8386D-06A2-F444-8F8D-444D7857DF98}"/>
              </a:ext>
            </a:extLst>
          </p:cNvPr>
          <p:cNvCxnSpPr/>
          <p:nvPr/>
        </p:nvCxnSpPr>
        <p:spPr bwMode="auto">
          <a:xfrm>
            <a:off x="1968842" y="2899818"/>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Arrow Connector 171">
            <a:extLst>
              <a:ext uri="{FF2B5EF4-FFF2-40B4-BE49-F238E27FC236}">
                <a16:creationId xmlns:a16="http://schemas.microsoft.com/office/drawing/2014/main" id="{9C4A0CA2-5FF1-D74F-9E4E-7FB043F3A7DE}"/>
              </a:ext>
            </a:extLst>
          </p:cNvPr>
          <p:cNvCxnSpPr/>
          <p:nvPr/>
        </p:nvCxnSpPr>
        <p:spPr bwMode="auto">
          <a:xfrm>
            <a:off x="1968842" y="3330899"/>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Arrow Connector 172">
            <a:extLst>
              <a:ext uri="{FF2B5EF4-FFF2-40B4-BE49-F238E27FC236}">
                <a16:creationId xmlns:a16="http://schemas.microsoft.com/office/drawing/2014/main" id="{70042A0F-FE45-A046-951A-9F841EFBEFCD}"/>
              </a:ext>
            </a:extLst>
          </p:cNvPr>
          <p:cNvCxnSpPr/>
          <p:nvPr/>
        </p:nvCxnSpPr>
        <p:spPr bwMode="auto">
          <a:xfrm>
            <a:off x="1968842" y="3761980"/>
            <a:ext cx="5190067" cy="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0" name="TextBox 18439">
            <a:extLst>
              <a:ext uri="{FF2B5EF4-FFF2-40B4-BE49-F238E27FC236}">
                <a16:creationId xmlns:a16="http://schemas.microsoft.com/office/drawing/2014/main" id="{A1E98E25-3FF2-D743-9A07-F822A2AD0195}"/>
              </a:ext>
            </a:extLst>
          </p:cNvPr>
          <p:cNvSpPr txBox="1"/>
          <p:nvPr/>
        </p:nvSpPr>
        <p:spPr>
          <a:xfrm>
            <a:off x="2572188" y="955590"/>
            <a:ext cx="768159" cy="276999"/>
          </a:xfrm>
          <a:prstGeom prst="rect">
            <a:avLst/>
          </a:prstGeom>
          <a:noFill/>
        </p:spPr>
        <p:txBody>
          <a:bodyPr wrap="none" rtlCol="0">
            <a:spAutoFit/>
          </a:bodyPr>
          <a:lstStyle/>
          <a:p>
            <a:pPr algn="ctr"/>
            <a:r>
              <a:rPr lang="en-US" sz="1200" b="0" i="0" dirty="0">
                <a:solidFill>
                  <a:schemeClr val="bg2"/>
                </a:solidFill>
              </a:rPr>
              <a:t>N=4,604</a:t>
            </a:r>
          </a:p>
        </p:txBody>
      </p:sp>
      <p:sp>
        <p:nvSpPr>
          <p:cNvPr id="175" name="TextBox 174">
            <a:extLst>
              <a:ext uri="{FF2B5EF4-FFF2-40B4-BE49-F238E27FC236}">
                <a16:creationId xmlns:a16="http://schemas.microsoft.com/office/drawing/2014/main" id="{E508EFB6-189D-E24A-8234-24488D8DCC9E}"/>
              </a:ext>
            </a:extLst>
          </p:cNvPr>
          <p:cNvSpPr txBox="1"/>
          <p:nvPr/>
        </p:nvSpPr>
        <p:spPr>
          <a:xfrm>
            <a:off x="2721267" y="3974757"/>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76" name="TextBox 175">
            <a:extLst>
              <a:ext uri="{FF2B5EF4-FFF2-40B4-BE49-F238E27FC236}">
                <a16:creationId xmlns:a16="http://schemas.microsoft.com/office/drawing/2014/main" id="{27108AE0-74AA-C646-82F5-9F106AF9E84B}"/>
              </a:ext>
            </a:extLst>
          </p:cNvPr>
          <p:cNvSpPr txBox="1"/>
          <p:nvPr/>
        </p:nvSpPr>
        <p:spPr>
          <a:xfrm>
            <a:off x="2721267" y="1386900"/>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77" name="TextBox 176">
            <a:extLst>
              <a:ext uri="{FF2B5EF4-FFF2-40B4-BE49-F238E27FC236}">
                <a16:creationId xmlns:a16="http://schemas.microsoft.com/office/drawing/2014/main" id="{0D524F10-F61F-9D40-BCA1-34CFAD96E0B9}"/>
              </a:ext>
            </a:extLst>
          </p:cNvPr>
          <p:cNvSpPr txBox="1"/>
          <p:nvPr/>
        </p:nvSpPr>
        <p:spPr>
          <a:xfrm>
            <a:off x="2721267" y="1818210"/>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78" name="TextBox 177">
            <a:extLst>
              <a:ext uri="{FF2B5EF4-FFF2-40B4-BE49-F238E27FC236}">
                <a16:creationId xmlns:a16="http://schemas.microsoft.com/office/drawing/2014/main" id="{BEE13736-2244-D14C-840C-902B5904B51A}"/>
              </a:ext>
            </a:extLst>
          </p:cNvPr>
          <p:cNvSpPr txBox="1"/>
          <p:nvPr/>
        </p:nvSpPr>
        <p:spPr>
          <a:xfrm>
            <a:off x="2678787" y="2249520"/>
            <a:ext cx="554960" cy="276999"/>
          </a:xfrm>
          <a:prstGeom prst="rect">
            <a:avLst/>
          </a:prstGeom>
          <a:noFill/>
        </p:spPr>
        <p:txBody>
          <a:bodyPr wrap="none" rtlCol="0">
            <a:spAutoFit/>
          </a:bodyPr>
          <a:lstStyle/>
          <a:p>
            <a:pPr algn="ctr"/>
            <a:r>
              <a:rPr lang="en-US" sz="1200" b="0" i="0" dirty="0">
                <a:solidFill>
                  <a:schemeClr val="bg2"/>
                </a:solidFill>
              </a:rPr>
              <a:t>N=42</a:t>
            </a:r>
          </a:p>
        </p:txBody>
      </p:sp>
      <p:sp>
        <p:nvSpPr>
          <p:cNvPr id="179" name="TextBox 178">
            <a:extLst>
              <a:ext uri="{FF2B5EF4-FFF2-40B4-BE49-F238E27FC236}">
                <a16:creationId xmlns:a16="http://schemas.microsoft.com/office/drawing/2014/main" id="{A070F992-7E03-D346-8905-9E12D4D39C68}"/>
              </a:ext>
            </a:extLst>
          </p:cNvPr>
          <p:cNvSpPr txBox="1"/>
          <p:nvPr/>
        </p:nvSpPr>
        <p:spPr>
          <a:xfrm>
            <a:off x="2721267" y="2680830"/>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80" name="TextBox 179">
            <a:extLst>
              <a:ext uri="{FF2B5EF4-FFF2-40B4-BE49-F238E27FC236}">
                <a16:creationId xmlns:a16="http://schemas.microsoft.com/office/drawing/2014/main" id="{081CBDAA-984E-354C-90DB-4B3CD776AB56}"/>
              </a:ext>
            </a:extLst>
          </p:cNvPr>
          <p:cNvSpPr txBox="1"/>
          <p:nvPr/>
        </p:nvSpPr>
        <p:spPr>
          <a:xfrm>
            <a:off x="2721267" y="3112140"/>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81" name="TextBox 180">
            <a:extLst>
              <a:ext uri="{FF2B5EF4-FFF2-40B4-BE49-F238E27FC236}">
                <a16:creationId xmlns:a16="http://schemas.microsoft.com/office/drawing/2014/main" id="{1757B8BF-2AED-6C42-AEF3-DD8D9782DE9E}"/>
              </a:ext>
            </a:extLst>
          </p:cNvPr>
          <p:cNvSpPr txBox="1"/>
          <p:nvPr/>
        </p:nvSpPr>
        <p:spPr>
          <a:xfrm>
            <a:off x="2721267" y="3543450"/>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84" name="TextBox 183">
            <a:extLst>
              <a:ext uri="{FF2B5EF4-FFF2-40B4-BE49-F238E27FC236}">
                <a16:creationId xmlns:a16="http://schemas.microsoft.com/office/drawing/2014/main" id="{55E95E15-6DB1-EA46-BCB1-713EA6464DA5}"/>
              </a:ext>
            </a:extLst>
          </p:cNvPr>
          <p:cNvSpPr txBox="1"/>
          <p:nvPr/>
        </p:nvSpPr>
        <p:spPr>
          <a:xfrm>
            <a:off x="4258229" y="959708"/>
            <a:ext cx="768159" cy="276999"/>
          </a:xfrm>
          <a:prstGeom prst="rect">
            <a:avLst/>
          </a:prstGeom>
          <a:noFill/>
        </p:spPr>
        <p:txBody>
          <a:bodyPr wrap="none" rtlCol="0">
            <a:spAutoFit/>
          </a:bodyPr>
          <a:lstStyle/>
          <a:p>
            <a:pPr algn="ctr"/>
            <a:r>
              <a:rPr lang="en-US" sz="1200" b="0" i="0" dirty="0">
                <a:solidFill>
                  <a:schemeClr val="bg2"/>
                </a:solidFill>
              </a:rPr>
              <a:t>N=2,183</a:t>
            </a:r>
          </a:p>
        </p:txBody>
      </p:sp>
      <p:sp>
        <p:nvSpPr>
          <p:cNvPr id="185" name="TextBox 184">
            <a:extLst>
              <a:ext uri="{FF2B5EF4-FFF2-40B4-BE49-F238E27FC236}">
                <a16:creationId xmlns:a16="http://schemas.microsoft.com/office/drawing/2014/main" id="{9D722CF2-25C5-3244-986F-83A6DA346BCC}"/>
              </a:ext>
            </a:extLst>
          </p:cNvPr>
          <p:cNvSpPr txBox="1"/>
          <p:nvPr/>
        </p:nvSpPr>
        <p:spPr>
          <a:xfrm>
            <a:off x="4407308" y="3978875"/>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86" name="TextBox 185">
            <a:extLst>
              <a:ext uri="{FF2B5EF4-FFF2-40B4-BE49-F238E27FC236}">
                <a16:creationId xmlns:a16="http://schemas.microsoft.com/office/drawing/2014/main" id="{F4DD6245-D60E-C845-9BF4-DA671D434280}"/>
              </a:ext>
            </a:extLst>
          </p:cNvPr>
          <p:cNvSpPr txBox="1"/>
          <p:nvPr/>
        </p:nvSpPr>
        <p:spPr>
          <a:xfrm>
            <a:off x="4407308" y="1391018"/>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87" name="TextBox 186">
            <a:extLst>
              <a:ext uri="{FF2B5EF4-FFF2-40B4-BE49-F238E27FC236}">
                <a16:creationId xmlns:a16="http://schemas.microsoft.com/office/drawing/2014/main" id="{5228C8B5-FD64-BE4B-BCA1-798C379BFB25}"/>
              </a:ext>
            </a:extLst>
          </p:cNvPr>
          <p:cNvSpPr txBox="1"/>
          <p:nvPr/>
        </p:nvSpPr>
        <p:spPr>
          <a:xfrm>
            <a:off x="4364828" y="1822328"/>
            <a:ext cx="554960" cy="276999"/>
          </a:xfrm>
          <a:prstGeom prst="rect">
            <a:avLst/>
          </a:prstGeom>
          <a:noFill/>
        </p:spPr>
        <p:txBody>
          <a:bodyPr wrap="none" rtlCol="0">
            <a:spAutoFit/>
          </a:bodyPr>
          <a:lstStyle/>
          <a:p>
            <a:pPr algn="ctr"/>
            <a:r>
              <a:rPr lang="en-US" sz="1200" b="0" i="0" dirty="0">
                <a:solidFill>
                  <a:schemeClr val="bg2"/>
                </a:solidFill>
              </a:rPr>
              <a:t>N=20</a:t>
            </a:r>
          </a:p>
        </p:txBody>
      </p:sp>
      <p:sp>
        <p:nvSpPr>
          <p:cNvPr id="188" name="TextBox 187">
            <a:extLst>
              <a:ext uri="{FF2B5EF4-FFF2-40B4-BE49-F238E27FC236}">
                <a16:creationId xmlns:a16="http://schemas.microsoft.com/office/drawing/2014/main" id="{F0EA68DE-2914-0040-A861-879B1FD1C2CF}"/>
              </a:ext>
            </a:extLst>
          </p:cNvPr>
          <p:cNvSpPr txBox="1"/>
          <p:nvPr/>
        </p:nvSpPr>
        <p:spPr>
          <a:xfrm>
            <a:off x="4407307" y="2253638"/>
            <a:ext cx="470001" cy="276999"/>
          </a:xfrm>
          <a:prstGeom prst="rect">
            <a:avLst/>
          </a:prstGeom>
          <a:noFill/>
        </p:spPr>
        <p:txBody>
          <a:bodyPr wrap="none" rtlCol="0">
            <a:spAutoFit/>
          </a:bodyPr>
          <a:lstStyle/>
          <a:p>
            <a:pPr algn="ctr"/>
            <a:r>
              <a:rPr lang="en-US" sz="1200" b="0" i="0" dirty="0">
                <a:solidFill>
                  <a:schemeClr val="bg2"/>
                </a:solidFill>
              </a:rPr>
              <a:t>N=0</a:t>
            </a:r>
          </a:p>
        </p:txBody>
      </p:sp>
      <p:sp>
        <p:nvSpPr>
          <p:cNvPr id="189" name="TextBox 188">
            <a:extLst>
              <a:ext uri="{FF2B5EF4-FFF2-40B4-BE49-F238E27FC236}">
                <a16:creationId xmlns:a16="http://schemas.microsoft.com/office/drawing/2014/main" id="{35BAAE97-1F6C-464E-96A1-11E5F0E788CC}"/>
              </a:ext>
            </a:extLst>
          </p:cNvPr>
          <p:cNvSpPr txBox="1"/>
          <p:nvPr/>
        </p:nvSpPr>
        <p:spPr>
          <a:xfrm>
            <a:off x="4407308" y="2684948"/>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90" name="TextBox 189">
            <a:extLst>
              <a:ext uri="{FF2B5EF4-FFF2-40B4-BE49-F238E27FC236}">
                <a16:creationId xmlns:a16="http://schemas.microsoft.com/office/drawing/2014/main" id="{3C650A00-CA26-ED48-B19F-6A0C5B9A9CCC}"/>
              </a:ext>
            </a:extLst>
          </p:cNvPr>
          <p:cNvSpPr txBox="1"/>
          <p:nvPr/>
        </p:nvSpPr>
        <p:spPr>
          <a:xfrm>
            <a:off x="4407308" y="3116258"/>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91" name="TextBox 190">
            <a:extLst>
              <a:ext uri="{FF2B5EF4-FFF2-40B4-BE49-F238E27FC236}">
                <a16:creationId xmlns:a16="http://schemas.microsoft.com/office/drawing/2014/main" id="{561B8848-6694-C34E-BA61-645BDE4421F2}"/>
              </a:ext>
            </a:extLst>
          </p:cNvPr>
          <p:cNvSpPr txBox="1"/>
          <p:nvPr/>
        </p:nvSpPr>
        <p:spPr>
          <a:xfrm>
            <a:off x="4322348" y="3547568"/>
            <a:ext cx="639920" cy="276999"/>
          </a:xfrm>
          <a:prstGeom prst="rect">
            <a:avLst/>
          </a:prstGeom>
          <a:noFill/>
        </p:spPr>
        <p:txBody>
          <a:bodyPr wrap="none" rtlCol="0">
            <a:spAutoFit/>
          </a:bodyPr>
          <a:lstStyle/>
          <a:p>
            <a:pPr algn="ctr"/>
            <a:r>
              <a:rPr lang="en-US" sz="1200" b="0" i="0" dirty="0">
                <a:solidFill>
                  <a:schemeClr val="bg2"/>
                </a:solidFill>
              </a:rPr>
              <a:t>N=268</a:t>
            </a:r>
          </a:p>
        </p:txBody>
      </p:sp>
      <p:sp>
        <p:nvSpPr>
          <p:cNvPr id="193" name="TextBox 192">
            <a:extLst>
              <a:ext uri="{FF2B5EF4-FFF2-40B4-BE49-F238E27FC236}">
                <a16:creationId xmlns:a16="http://schemas.microsoft.com/office/drawing/2014/main" id="{8B6E8D01-157A-DE41-82D7-9FD99A5D6F37}"/>
              </a:ext>
            </a:extLst>
          </p:cNvPr>
          <p:cNvSpPr txBox="1"/>
          <p:nvPr/>
        </p:nvSpPr>
        <p:spPr>
          <a:xfrm>
            <a:off x="5865724" y="959708"/>
            <a:ext cx="768159" cy="276999"/>
          </a:xfrm>
          <a:prstGeom prst="rect">
            <a:avLst/>
          </a:prstGeom>
          <a:noFill/>
        </p:spPr>
        <p:txBody>
          <a:bodyPr wrap="none" rtlCol="0">
            <a:spAutoFit/>
          </a:bodyPr>
          <a:lstStyle/>
          <a:p>
            <a:pPr algn="ctr"/>
            <a:r>
              <a:rPr lang="en-US" sz="1200" b="0" i="0" dirty="0">
                <a:solidFill>
                  <a:schemeClr val="bg2"/>
                </a:solidFill>
              </a:rPr>
              <a:t>N=2,726</a:t>
            </a:r>
          </a:p>
        </p:txBody>
      </p:sp>
      <p:sp>
        <p:nvSpPr>
          <p:cNvPr id="194" name="TextBox 193">
            <a:extLst>
              <a:ext uri="{FF2B5EF4-FFF2-40B4-BE49-F238E27FC236}">
                <a16:creationId xmlns:a16="http://schemas.microsoft.com/office/drawing/2014/main" id="{48EE2910-5428-5A4B-B4B8-D6B0AE65B7E7}"/>
              </a:ext>
            </a:extLst>
          </p:cNvPr>
          <p:cNvSpPr txBox="1"/>
          <p:nvPr/>
        </p:nvSpPr>
        <p:spPr>
          <a:xfrm>
            <a:off x="6014804" y="3978875"/>
            <a:ext cx="470000" cy="276999"/>
          </a:xfrm>
          <a:prstGeom prst="rect">
            <a:avLst/>
          </a:prstGeom>
          <a:noFill/>
        </p:spPr>
        <p:txBody>
          <a:bodyPr wrap="none" rtlCol="0">
            <a:spAutoFit/>
          </a:bodyPr>
          <a:lstStyle/>
          <a:p>
            <a:pPr algn="ctr"/>
            <a:r>
              <a:rPr lang="en-US" sz="1200" b="0" i="0" dirty="0">
                <a:solidFill>
                  <a:schemeClr val="bg2"/>
                </a:solidFill>
              </a:rPr>
              <a:t>N=0</a:t>
            </a:r>
          </a:p>
        </p:txBody>
      </p:sp>
      <p:sp>
        <p:nvSpPr>
          <p:cNvPr id="195" name="TextBox 194">
            <a:extLst>
              <a:ext uri="{FF2B5EF4-FFF2-40B4-BE49-F238E27FC236}">
                <a16:creationId xmlns:a16="http://schemas.microsoft.com/office/drawing/2014/main" id="{754E5CF2-0EDE-CC4B-A280-4A5C38916AE6}"/>
              </a:ext>
            </a:extLst>
          </p:cNvPr>
          <p:cNvSpPr txBox="1"/>
          <p:nvPr/>
        </p:nvSpPr>
        <p:spPr>
          <a:xfrm>
            <a:off x="5929844" y="1391018"/>
            <a:ext cx="639920" cy="276999"/>
          </a:xfrm>
          <a:prstGeom prst="rect">
            <a:avLst/>
          </a:prstGeom>
          <a:noFill/>
        </p:spPr>
        <p:txBody>
          <a:bodyPr wrap="none" rtlCol="0">
            <a:spAutoFit/>
          </a:bodyPr>
          <a:lstStyle/>
          <a:p>
            <a:pPr algn="ctr"/>
            <a:r>
              <a:rPr lang="en-US" sz="1200" b="0" i="0" dirty="0">
                <a:solidFill>
                  <a:schemeClr val="bg2"/>
                </a:solidFill>
              </a:rPr>
              <a:t>N=257</a:t>
            </a:r>
          </a:p>
        </p:txBody>
      </p:sp>
      <p:sp>
        <p:nvSpPr>
          <p:cNvPr id="196" name="TextBox 195">
            <a:extLst>
              <a:ext uri="{FF2B5EF4-FFF2-40B4-BE49-F238E27FC236}">
                <a16:creationId xmlns:a16="http://schemas.microsoft.com/office/drawing/2014/main" id="{32D091E6-92A1-A049-B4C0-AFCFC53656E8}"/>
              </a:ext>
            </a:extLst>
          </p:cNvPr>
          <p:cNvSpPr txBox="1"/>
          <p:nvPr/>
        </p:nvSpPr>
        <p:spPr>
          <a:xfrm>
            <a:off x="6014803" y="1822328"/>
            <a:ext cx="470001" cy="276999"/>
          </a:xfrm>
          <a:prstGeom prst="rect">
            <a:avLst/>
          </a:prstGeom>
          <a:noFill/>
        </p:spPr>
        <p:txBody>
          <a:bodyPr wrap="none" rtlCol="0">
            <a:spAutoFit/>
          </a:bodyPr>
          <a:lstStyle/>
          <a:p>
            <a:pPr algn="ctr"/>
            <a:r>
              <a:rPr lang="en-US" sz="1200" b="0" i="0" dirty="0">
                <a:solidFill>
                  <a:schemeClr val="bg2"/>
                </a:solidFill>
              </a:rPr>
              <a:t>N=4</a:t>
            </a:r>
          </a:p>
        </p:txBody>
      </p:sp>
      <p:sp>
        <p:nvSpPr>
          <p:cNvPr id="197" name="TextBox 196">
            <a:extLst>
              <a:ext uri="{FF2B5EF4-FFF2-40B4-BE49-F238E27FC236}">
                <a16:creationId xmlns:a16="http://schemas.microsoft.com/office/drawing/2014/main" id="{0586CC2B-0A8C-E34C-9555-BBBFBBDB095D}"/>
              </a:ext>
            </a:extLst>
          </p:cNvPr>
          <p:cNvSpPr txBox="1"/>
          <p:nvPr/>
        </p:nvSpPr>
        <p:spPr>
          <a:xfrm>
            <a:off x="5929844" y="2253638"/>
            <a:ext cx="639920" cy="276999"/>
          </a:xfrm>
          <a:prstGeom prst="rect">
            <a:avLst/>
          </a:prstGeom>
          <a:noFill/>
        </p:spPr>
        <p:txBody>
          <a:bodyPr wrap="none" rtlCol="0">
            <a:spAutoFit/>
          </a:bodyPr>
          <a:lstStyle/>
          <a:p>
            <a:pPr algn="ctr"/>
            <a:r>
              <a:rPr lang="en-US" sz="1200" b="0" i="0" dirty="0">
                <a:solidFill>
                  <a:schemeClr val="bg2"/>
                </a:solidFill>
              </a:rPr>
              <a:t>N=305</a:t>
            </a:r>
          </a:p>
        </p:txBody>
      </p:sp>
      <p:sp>
        <p:nvSpPr>
          <p:cNvPr id="198" name="TextBox 197">
            <a:extLst>
              <a:ext uri="{FF2B5EF4-FFF2-40B4-BE49-F238E27FC236}">
                <a16:creationId xmlns:a16="http://schemas.microsoft.com/office/drawing/2014/main" id="{4D7272EB-CB68-7E42-BE57-B2C561043BAB}"/>
              </a:ext>
            </a:extLst>
          </p:cNvPr>
          <p:cNvSpPr txBox="1"/>
          <p:nvPr/>
        </p:nvSpPr>
        <p:spPr>
          <a:xfrm>
            <a:off x="5972324" y="2684948"/>
            <a:ext cx="554960" cy="276999"/>
          </a:xfrm>
          <a:prstGeom prst="rect">
            <a:avLst/>
          </a:prstGeom>
          <a:noFill/>
        </p:spPr>
        <p:txBody>
          <a:bodyPr wrap="none" rtlCol="0">
            <a:spAutoFit/>
          </a:bodyPr>
          <a:lstStyle/>
          <a:p>
            <a:pPr algn="ctr"/>
            <a:r>
              <a:rPr lang="en-US" sz="1200" b="0" i="0" dirty="0">
                <a:solidFill>
                  <a:schemeClr val="bg2"/>
                </a:solidFill>
              </a:rPr>
              <a:t>N=30</a:t>
            </a:r>
          </a:p>
        </p:txBody>
      </p:sp>
      <p:sp>
        <p:nvSpPr>
          <p:cNvPr id="199" name="TextBox 198">
            <a:extLst>
              <a:ext uri="{FF2B5EF4-FFF2-40B4-BE49-F238E27FC236}">
                <a16:creationId xmlns:a16="http://schemas.microsoft.com/office/drawing/2014/main" id="{8F971DBA-C115-D145-9DC3-2C7624452E5B}"/>
              </a:ext>
            </a:extLst>
          </p:cNvPr>
          <p:cNvSpPr txBox="1"/>
          <p:nvPr/>
        </p:nvSpPr>
        <p:spPr>
          <a:xfrm>
            <a:off x="5929844" y="3116258"/>
            <a:ext cx="639920" cy="276999"/>
          </a:xfrm>
          <a:prstGeom prst="rect">
            <a:avLst/>
          </a:prstGeom>
          <a:noFill/>
        </p:spPr>
        <p:txBody>
          <a:bodyPr wrap="none" rtlCol="0">
            <a:spAutoFit/>
          </a:bodyPr>
          <a:lstStyle/>
          <a:p>
            <a:pPr algn="ctr"/>
            <a:r>
              <a:rPr lang="en-US" sz="1200" b="0" i="0" dirty="0">
                <a:solidFill>
                  <a:schemeClr val="bg2"/>
                </a:solidFill>
              </a:rPr>
              <a:t>N=321</a:t>
            </a:r>
          </a:p>
        </p:txBody>
      </p:sp>
      <p:sp>
        <p:nvSpPr>
          <p:cNvPr id="200" name="TextBox 199">
            <a:extLst>
              <a:ext uri="{FF2B5EF4-FFF2-40B4-BE49-F238E27FC236}">
                <a16:creationId xmlns:a16="http://schemas.microsoft.com/office/drawing/2014/main" id="{20DB4C2C-A32C-7D4F-B476-24F540AA30A5}"/>
              </a:ext>
            </a:extLst>
          </p:cNvPr>
          <p:cNvSpPr txBox="1"/>
          <p:nvPr/>
        </p:nvSpPr>
        <p:spPr>
          <a:xfrm>
            <a:off x="5929844" y="3547568"/>
            <a:ext cx="639920" cy="276999"/>
          </a:xfrm>
          <a:prstGeom prst="rect">
            <a:avLst/>
          </a:prstGeom>
          <a:noFill/>
        </p:spPr>
        <p:txBody>
          <a:bodyPr wrap="none" rtlCol="0">
            <a:spAutoFit/>
          </a:bodyPr>
          <a:lstStyle/>
          <a:p>
            <a:pPr algn="ctr"/>
            <a:r>
              <a:rPr lang="en-US" sz="1200" b="0" i="0" dirty="0">
                <a:solidFill>
                  <a:schemeClr val="bg2"/>
                </a:solidFill>
              </a:rPr>
              <a:t>N=396</a:t>
            </a:r>
          </a:p>
        </p:txBody>
      </p:sp>
      <p:sp>
        <p:nvSpPr>
          <p:cNvPr id="202" name="TextBox 201">
            <a:extLst>
              <a:ext uri="{FF2B5EF4-FFF2-40B4-BE49-F238E27FC236}">
                <a16:creationId xmlns:a16="http://schemas.microsoft.com/office/drawing/2014/main" id="{A5D651AC-3077-DB4D-ABFA-65E811068012}"/>
              </a:ext>
            </a:extLst>
          </p:cNvPr>
          <p:cNvSpPr txBox="1"/>
          <p:nvPr/>
        </p:nvSpPr>
        <p:spPr>
          <a:xfrm>
            <a:off x="2572187" y="4250725"/>
            <a:ext cx="768160" cy="276999"/>
          </a:xfrm>
          <a:prstGeom prst="rect">
            <a:avLst/>
          </a:prstGeom>
          <a:noFill/>
        </p:spPr>
        <p:txBody>
          <a:bodyPr wrap="none" rtlCol="0">
            <a:spAutoFit/>
          </a:bodyPr>
          <a:lstStyle/>
          <a:p>
            <a:pPr algn="ctr"/>
            <a:r>
              <a:rPr lang="en-US" sz="1200" b="0" i="0" dirty="0">
                <a:solidFill>
                  <a:srgbClr val="C00000"/>
                </a:solidFill>
              </a:rPr>
              <a:t>N=4,646</a:t>
            </a:r>
          </a:p>
        </p:txBody>
      </p:sp>
      <p:sp>
        <p:nvSpPr>
          <p:cNvPr id="204" name="TextBox 203">
            <a:extLst>
              <a:ext uri="{FF2B5EF4-FFF2-40B4-BE49-F238E27FC236}">
                <a16:creationId xmlns:a16="http://schemas.microsoft.com/office/drawing/2014/main" id="{601B7915-4D0A-7C4B-BE7D-C0266F858729}"/>
              </a:ext>
            </a:extLst>
          </p:cNvPr>
          <p:cNvSpPr txBox="1"/>
          <p:nvPr/>
        </p:nvSpPr>
        <p:spPr>
          <a:xfrm>
            <a:off x="4248588" y="4254844"/>
            <a:ext cx="768159" cy="276999"/>
          </a:xfrm>
          <a:prstGeom prst="rect">
            <a:avLst/>
          </a:prstGeom>
          <a:noFill/>
        </p:spPr>
        <p:txBody>
          <a:bodyPr wrap="none" rtlCol="0">
            <a:spAutoFit/>
          </a:bodyPr>
          <a:lstStyle/>
          <a:p>
            <a:pPr algn="ctr"/>
            <a:r>
              <a:rPr lang="en-US" sz="1200" b="0" i="0" dirty="0">
                <a:solidFill>
                  <a:srgbClr val="C00000"/>
                </a:solidFill>
              </a:rPr>
              <a:t>N=2,471</a:t>
            </a:r>
          </a:p>
        </p:txBody>
      </p:sp>
      <p:sp>
        <p:nvSpPr>
          <p:cNvPr id="205" name="TextBox 204">
            <a:extLst>
              <a:ext uri="{FF2B5EF4-FFF2-40B4-BE49-F238E27FC236}">
                <a16:creationId xmlns:a16="http://schemas.microsoft.com/office/drawing/2014/main" id="{BBE4E190-EA7F-2041-9586-62D04522D248}"/>
              </a:ext>
            </a:extLst>
          </p:cNvPr>
          <p:cNvSpPr txBox="1"/>
          <p:nvPr/>
        </p:nvSpPr>
        <p:spPr>
          <a:xfrm>
            <a:off x="5842610" y="4258963"/>
            <a:ext cx="768159" cy="276999"/>
          </a:xfrm>
          <a:prstGeom prst="rect">
            <a:avLst/>
          </a:prstGeom>
          <a:noFill/>
        </p:spPr>
        <p:txBody>
          <a:bodyPr wrap="none" rtlCol="0">
            <a:spAutoFit/>
          </a:bodyPr>
          <a:lstStyle/>
          <a:p>
            <a:pPr algn="ctr"/>
            <a:r>
              <a:rPr lang="en-US" sz="1200" b="0" i="0" dirty="0">
                <a:solidFill>
                  <a:srgbClr val="C00000"/>
                </a:solidFill>
              </a:rPr>
              <a:t>N=4,039</a:t>
            </a:r>
          </a:p>
        </p:txBody>
      </p:sp>
      <p:sp>
        <p:nvSpPr>
          <p:cNvPr id="210" name="Rounded Rectangle 209">
            <a:extLst>
              <a:ext uri="{FF2B5EF4-FFF2-40B4-BE49-F238E27FC236}">
                <a16:creationId xmlns:a16="http://schemas.microsoft.com/office/drawing/2014/main" id="{74C61238-0929-9F4D-8FA5-1F9648C8C310}"/>
              </a:ext>
            </a:extLst>
          </p:cNvPr>
          <p:cNvSpPr/>
          <p:nvPr/>
        </p:nvSpPr>
        <p:spPr bwMode="auto">
          <a:xfrm>
            <a:off x="7376983" y="4421087"/>
            <a:ext cx="1383956" cy="271849"/>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06" name="TextBox 205">
            <a:extLst>
              <a:ext uri="{FF2B5EF4-FFF2-40B4-BE49-F238E27FC236}">
                <a16:creationId xmlns:a16="http://schemas.microsoft.com/office/drawing/2014/main" id="{AE88B233-C2E9-EE42-945C-E1738C8BDCDB}"/>
              </a:ext>
            </a:extLst>
          </p:cNvPr>
          <p:cNvSpPr txBox="1"/>
          <p:nvPr/>
        </p:nvSpPr>
        <p:spPr>
          <a:xfrm>
            <a:off x="7354919" y="4403123"/>
            <a:ext cx="1428084" cy="307777"/>
          </a:xfrm>
          <a:prstGeom prst="rect">
            <a:avLst/>
          </a:prstGeom>
          <a:noFill/>
        </p:spPr>
        <p:txBody>
          <a:bodyPr wrap="none" rtlCol="0">
            <a:spAutoFit/>
          </a:bodyPr>
          <a:lstStyle/>
          <a:p>
            <a:pPr algn="ctr"/>
            <a:r>
              <a:rPr lang="en-US" sz="1400" i="0" dirty="0">
                <a:solidFill>
                  <a:srgbClr val="C00000"/>
                </a:solidFill>
              </a:rPr>
              <a:t>Total N=27,409</a:t>
            </a:r>
          </a:p>
        </p:txBody>
      </p:sp>
      <p:sp>
        <p:nvSpPr>
          <p:cNvPr id="18443" name="Rounded Rectangle 18442">
            <a:extLst>
              <a:ext uri="{FF2B5EF4-FFF2-40B4-BE49-F238E27FC236}">
                <a16:creationId xmlns:a16="http://schemas.microsoft.com/office/drawing/2014/main" id="{A74D869B-EC07-0340-9DA8-96A8F2AB8B0F}"/>
              </a:ext>
            </a:extLst>
          </p:cNvPr>
          <p:cNvSpPr/>
          <p:nvPr/>
        </p:nvSpPr>
        <p:spPr bwMode="auto">
          <a:xfrm>
            <a:off x="366584" y="4421087"/>
            <a:ext cx="1383956" cy="271849"/>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14" name="TextBox 213">
            <a:extLst>
              <a:ext uri="{FF2B5EF4-FFF2-40B4-BE49-F238E27FC236}">
                <a16:creationId xmlns:a16="http://schemas.microsoft.com/office/drawing/2014/main" id="{C73812C1-2611-1440-90E3-B6764174635C}"/>
              </a:ext>
            </a:extLst>
          </p:cNvPr>
          <p:cNvSpPr txBox="1"/>
          <p:nvPr/>
        </p:nvSpPr>
        <p:spPr>
          <a:xfrm>
            <a:off x="344520" y="4403123"/>
            <a:ext cx="1428084" cy="307777"/>
          </a:xfrm>
          <a:prstGeom prst="rect">
            <a:avLst/>
          </a:prstGeom>
          <a:noFill/>
        </p:spPr>
        <p:txBody>
          <a:bodyPr wrap="none" rtlCol="0">
            <a:spAutoFit/>
          </a:bodyPr>
          <a:lstStyle/>
          <a:p>
            <a:pPr algn="ctr"/>
            <a:r>
              <a:rPr lang="en-US" sz="1400" i="0" dirty="0">
                <a:solidFill>
                  <a:srgbClr val="C00000"/>
                </a:solidFill>
              </a:rPr>
              <a:t>Total N=38,565</a:t>
            </a:r>
          </a:p>
        </p:txBody>
      </p:sp>
      <p:sp>
        <p:nvSpPr>
          <p:cNvPr id="216" name="TextBox 215">
            <a:extLst>
              <a:ext uri="{FF2B5EF4-FFF2-40B4-BE49-F238E27FC236}">
                <a16:creationId xmlns:a16="http://schemas.microsoft.com/office/drawing/2014/main" id="{B35F1D96-7C19-2142-9051-81A02C153353}"/>
              </a:ext>
            </a:extLst>
          </p:cNvPr>
          <p:cNvSpPr txBox="1"/>
          <p:nvPr/>
        </p:nvSpPr>
        <p:spPr>
          <a:xfrm>
            <a:off x="0" y="975353"/>
            <a:ext cx="2117125" cy="430887"/>
          </a:xfrm>
          <a:prstGeom prst="rect">
            <a:avLst/>
          </a:prstGeom>
          <a:noFill/>
          <a:effectLst/>
        </p:spPr>
        <p:txBody>
          <a:bodyPr wrap="square" rtlCol="0">
            <a:spAutoFit/>
          </a:bodyPr>
          <a:lstStyle/>
          <a:p>
            <a:pPr algn="ctr"/>
            <a:r>
              <a:rPr lang="en-US" sz="1050" b="0" i="0" dirty="0">
                <a:solidFill>
                  <a:schemeClr val="tx1"/>
                </a:solidFill>
              </a:rPr>
              <a:t>ACUITY</a:t>
            </a:r>
          </a:p>
          <a:p>
            <a:pPr algn="ctr"/>
            <a:r>
              <a:rPr lang="en-US" sz="1050" b="0" i="0" dirty="0">
                <a:solidFill>
                  <a:schemeClr val="tx1"/>
                </a:solidFill>
              </a:rPr>
              <a:t>(N=13,819)</a:t>
            </a:r>
          </a:p>
        </p:txBody>
      </p:sp>
      <p:sp>
        <p:nvSpPr>
          <p:cNvPr id="217" name="TextBox 216">
            <a:extLst>
              <a:ext uri="{FF2B5EF4-FFF2-40B4-BE49-F238E27FC236}">
                <a16:creationId xmlns:a16="http://schemas.microsoft.com/office/drawing/2014/main" id="{3BFE25BA-BA98-EB45-A386-FB8FE7FD0FFD}"/>
              </a:ext>
            </a:extLst>
          </p:cNvPr>
          <p:cNvSpPr txBox="1"/>
          <p:nvPr/>
        </p:nvSpPr>
        <p:spPr>
          <a:xfrm>
            <a:off x="0" y="1397705"/>
            <a:ext cx="2117125" cy="430887"/>
          </a:xfrm>
          <a:prstGeom prst="rect">
            <a:avLst/>
          </a:prstGeom>
          <a:noFill/>
          <a:effectLst/>
        </p:spPr>
        <p:txBody>
          <a:bodyPr wrap="square" rtlCol="0">
            <a:spAutoFit/>
          </a:bodyPr>
          <a:lstStyle/>
          <a:p>
            <a:pPr algn="ctr"/>
            <a:r>
              <a:rPr lang="en-US" sz="1050" b="0" i="0" dirty="0">
                <a:solidFill>
                  <a:schemeClr val="tx1"/>
                </a:solidFill>
              </a:rPr>
              <a:t>HORIZONS-AMI</a:t>
            </a:r>
          </a:p>
          <a:p>
            <a:pPr algn="ctr"/>
            <a:r>
              <a:rPr lang="en-US" sz="1050" b="0" i="0" dirty="0">
                <a:solidFill>
                  <a:schemeClr val="tx1"/>
                </a:solidFill>
              </a:rPr>
              <a:t>(N=3,602)</a:t>
            </a:r>
          </a:p>
        </p:txBody>
      </p:sp>
      <p:sp>
        <p:nvSpPr>
          <p:cNvPr id="218" name="TextBox 217">
            <a:extLst>
              <a:ext uri="{FF2B5EF4-FFF2-40B4-BE49-F238E27FC236}">
                <a16:creationId xmlns:a16="http://schemas.microsoft.com/office/drawing/2014/main" id="{BD75AF58-43DE-D648-9F36-F442F7D37C15}"/>
              </a:ext>
            </a:extLst>
          </p:cNvPr>
          <p:cNvSpPr txBox="1"/>
          <p:nvPr/>
        </p:nvSpPr>
        <p:spPr>
          <a:xfrm>
            <a:off x="0" y="1828295"/>
            <a:ext cx="2117125" cy="430887"/>
          </a:xfrm>
          <a:prstGeom prst="rect">
            <a:avLst/>
          </a:prstGeom>
          <a:noFill/>
          <a:effectLst/>
        </p:spPr>
        <p:txBody>
          <a:bodyPr wrap="square" rtlCol="0">
            <a:spAutoFit/>
          </a:bodyPr>
          <a:lstStyle/>
          <a:p>
            <a:pPr algn="ctr"/>
            <a:r>
              <a:rPr lang="en-US" sz="1050" b="0" i="0" dirty="0">
                <a:solidFill>
                  <a:schemeClr val="tx1"/>
                </a:solidFill>
              </a:rPr>
              <a:t>ISAR-REACT 4</a:t>
            </a:r>
          </a:p>
          <a:p>
            <a:pPr algn="ctr"/>
            <a:r>
              <a:rPr lang="en-US" sz="1050" b="0" i="0" dirty="0">
                <a:solidFill>
                  <a:schemeClr val="tx1"/>
                </a:solidFill>
              </a:rPr>
              <a:t>(N=1,721)</a:t>
            </a:r>
          </a:p>
        </p:txBody>
      </p:sp>
      <p:sp>
        <p:nvSpPr>
          <p:cNvPr id="219" name="TextBox 218">
            <a:extLst>
              <a:ext uri="{FF2B5EF4-FFF2-40B4-BE49-F238E27FC236}">
                <a16:creationId xmlns:a16="http://schemas.microsoft.com/office/drawing/2014/main" id="{C9EB1E2F-E7FE-7246-B300-C5CE2C8AF25B}"/>
              </a:ext>
            </a:extLst>
          </p:cNvPr>
          <p:cNvSpPr txBox="1"/>
          <p:nvPr/>
        </p:nvSpPr>
        <p:spPr>
          <a:xfrm>
            <a:off x="0" y="2258885"/>
            <a:ext cx="2117125" cy="430887"/>
          </a:xfrm>
          <a:prstGeom prst="rect">
            <a:avLst/>
          </a:prstGeom>
          <a:noFill/>
          <a:effectLst/>
        </p:spPr>
        <p:txBody>
          <a:bodyPr wrap="square" rtlCol="0">
            <a:spAutoFit/>
          </a:bodyPr>
          <a:lstStyle/>
          <a:p>
            <a:pPr algn="ctr"/>
            <a:r>
              <a:rPr lang="en-US" sz="1050" b="0" i="0" dirty="0">
                <a:solidFill>
                  <a:schemeClr val="tx1"/>
                </a:solidFill>
              </a:rPr>
              <a:t>EUROMAX</a:t>
            </a:r>
          </a:p>
          <a:p>
            <a:pPr algn="ctr"/>
            <a:r>
              <a:rPr lang="en-US" sz="1050" b="0" i="0" dirty="0">
                <a:solidFill>
                  <a:schemeClr val="tx1"/>
                </a:solidFill>
              </a:rPr>
              <a:t>(N=2,198)</a:t>
            </a:r>
          </a:p>
        </p:txBody>
      </p:sp>
      <p:sp>
        <p:nvSpPr>
          <p:cNvPr id="220" name="TextBox 219">
            <a:extLst>
              <a:ext uri="{FF2B5EF4-FFF2-40B4-BE49-F238E27FC236}">
                <a16:creationId xmlns:a16="http://schemas.microsoft.com/office/drawing/2014/main" id="{0BF59310-93FB-7D4E-B20A-F2C59BA6F645}"/>
              </a:ext>
            </a:extLst>
          </p:cNvPr>
          <p:cNvSpPr txBox="1"/>
          <p:nvPr/>
        </p:nvSpPr>
        <p:spPr>
          <a:xfrm>
            <a:off x="0" y="2689475"/>
            <a:ext cx="2117125" cy="430887"/>
          </a:xfrm>
          <a:prstGeom prst="rect">
            <a:avLst/>
          </a:prstGeom>
          <a:noFill/>
          <a:effectLst/>
        </p:spPr>
        <p:txBody>
          <a:bodyPr wrap="square" rtlCol="0">
            <a:spAutoFit/>
          </a:bodyPr>
          <a:lstStyle/>
          <a:p>
            <a:pPr algn="ctr"/>
            <a:r>
              <a:rPr lang="en-US" sz="1050" b="0" i="0" dirty="0">
                <a:solidFill>
                  <a:schemeClr val="tx1"/>
                </a:solidFill>
              </a:rPr>
              <a:t>BRIGHT</a:t>
            </a:r>
          </a:p>
          <a:p>
            <a:pPr algn="ctr"/>
            <a:r>
              <a:rPr lang="en-US" sz="1050" b="0" i="0" dirty="0">
                <a:solidFill>
                  <a:schemeClr val="tx1"/>
                </a:solidFill>
              </a:rPr>
              <a:t>(N=2194)</a:t>
            </a:r>
          </a:p>
        </p:txBody>
      </p:sp>
      <p:sp>
        <p:nvSpPr>
          <p:cNvPr id="221" name="TextBox 220">
            <a:extLst>
              <a:ext uri="{FF2B5EF4-FFF2-40B4-BE49-F238E27FC236}">
                <a16:creationId xmlns:a16="http://schemas.microsoft.com/office/drawing/2014/main" id="{981D0435-EE3B-1E44-86EA-85AD064F8128}"/>
              </a:ext>
            </a:extLst>
          </p:cNvPr>
          <p:cNvSpPr txBox="1"/>
          <p:nvPr/>
        </p:nvSpPr>
        <p:spPr>
          <a:xfrm>
            <a:off x="0" y="3120065"/>
            <a:ext cx="2117125" cy="430887"/>
          </a:xfrm>
          <a:prstGeom prst="rect">
            <a:avLst/>
          </a:prstGeom>
          <a:noFill/>
          <a:effectLst/>
        </p:spPr>
        <p:txBody>
          <a:bodyPr wrap="square" rtlCol="0">
            <a:spAutoFit/>
          </a:bodyPr>
          <a:lstStyle/>
          <a:p>
            <a:pPr algn="ctr"/>
            <a:r>
              <a:rPr lang="en-US" sz="1050" b="0" i="0" dirty="0">
                <a:solidFill>
                  <a:schemeClr val="tx1"/>
                </a:solidFill>
              </a:rPr>
              <a:t>HEAT-PPCI</a:t>
            </a:r>
          </a:p>
          <a:p>
            <a:pPr algn="ctr"/>
            <a:r>
              <a:rPr lang="en-US" sz="1050" b="0" i="0" dirty="0">
                <a:solidFill>
                  <a:schemeClr val="tx1"/>
                </a:solidFill>
              </a:rPr>
              <a:t>(N=1,812)</a:t>
            </a:r>
          </a:p>
        </p:txBody>
      </p:sp>
      <p:sp>
        <p:nvSpPr>
          <p:cNvPr id="222" name="TextBox 221">
            <a:extLst>
              <a:ext uri="{FF2B5EF4-FFF2-40B4-BE49-F238E27FC236}">
                <a16:creationId xmlns:a16="http://schemas.microsoft.com/office/drawing/2014/main" id="{E93C917C-CB84-A04A-A8DB-5F7E63609C9E}"/>
              </a:ext>
            </a:extLst>
          </p:cNvPr>
          <p:cNvSpPr txBox="1"/>
          <p:nvPr/>
        </p:nvSpPr>
        <p:spPr>
          <a:xfrm>
            <a:off x="0" y="3550655"/>
            <a:ext cx="2117125" cy="430887"/>
          </a:xfrm>
          <a:prstGeom prst="rect">
            <a:avLst/>
          </a:prstGeom>
          <a:noFill/>
          <a:effectLst/>
        </p:spPr>
        <p:txBody>
          <a:bodyPr wrap="square" rtlCol="0">
            <a:spAutoFit/>
          </a:bodyPr>
          <a:lstStyle/>
          <a:p>
            <a:pPr algn="ctr"/>
            <a:r>
              <a:rPr lang="en-US" sz="1050" b="0" i="0" dirty="0">
                <a:solidFill>
                  <a:schemeClr val="tx1"/>
                </a:solidFill>
              </a:rPr>
              <a:t>MATRIX</a:t>
            </a:r>
          </a:p>
          <a:p>
            <a:pPr algn="ctr"/>
            <a:r>
              <a:rPr lang="en-US" sz="1050" b="0" i="0" dirty="0">
                <a:solidFill>
                  <a:schemeClr val="tx1"/>
                </a:solidFill>
              </a:rPr>
              <a:t>(N=7,213)</a:t>
            </a:r>
          </a:p>
        </p:txBody>
      </p:sp>
      <p:sp>
        <p:nvSpPr>
          <p:cNvPr id="223" name="TextBox 222">
            <a:extLst>
              <a:ext uri="{FF2B5EF4-FFF2-40B4-BE49-F238E27FC236}">
                <a16:creationId xmlns:a16="http://schemas.microsoft.com/office/drawing/2014/main" id="{EF80558B-FCB8-064E-9F45-1E3E6AEB72EE}"/>
              </a:ext>
            </a:extLst>
          </p:cNvPr>
          <p:cNvSpPr txBox="1"/>
          <p:nvPr/>
        </p:nvSpPr>
        <p:spPr>
          <a:xfrm>
            <a:off x="0" y="3981248"/>
            <a:ext cx="2117125" cy="430887"/>
          </a:xfrm>
          <a:prstGeom prst="rect">
            <a:avLst/>
          </a:prstGeom>
          <a:noFill/>
          <a:effectLst/>
        </p:spPr>
        <p:txBody>
          <a:bodyPr wrap="square" rtlCol="0">
            <a:spAutoFit/>
          </a:bodyPr>
          <a:lstStyle/>
          <a:p>
            <a:pPr algn="ctr"/>
            <a:r>
              <a:rPr lang="en-US" sz="1050" b="0" i="0" dirty="0">
                <a:solidFill>
                  <a:schemeClr val="tx1"/>
                </a:solidFill>
              </a:rPr>
              <a:t>VALIDATE-SWEDEHEART</a:t>
            </a:r>
          </a:p>
          <a:p>
            <a:pPr algn="ctr"/>
            <a:r>
              <a:rPr lang="en-US" sz="1050" b="0" i="0" dirty="0">
                <a:solidFill>
                  <a:schemeClr val="tx1"/>
                </a:solidFill>
              </a:rPr>
              <a:t>(N=6,006)</a:t>
            </a:r>
          </a:p>
        </p:txBody>
      </p:sp>
      <p:sp>
        <p:nvSpPr>
          <p:cNvPr id="224" name="TextBox 223">
            <a:extLst>
              <a:ext uri="{FF2B5EF4-FFF2-40B4-BE49-F238E27FC236}">
                <a16:creationId xmlns:a16="http://schemas.microsoft.com/office/drawing/2014/main" id="{9B954762-CFF9-1148-9A33-530CA455B2EB}"/>
              </a:ext>
            </a:extLst>
          </p:cNvPr>
          <p:cNvSpPr txBox="1"/>
          <p:nvPr/>
        </p:nvSpPr>
        <p:spPr>
          <a:xfrm>
            <a:off x="7010399" y="967115"/>
            <a:ext cx="2117125" cy="430887"/>
          </a:xfrm>
          <a:prstGeom prst="rect">
            <a:avLst/>
          </a:prstGeom>
          <a:noFill/>
          <a:effectLst/>
        </p:spPr>
        <p:txBody>
          <a:bodyPr wrap="square" rtlCol="0">
            <a:spAutoFit/>
          </a:bodyPr>
          <a:lstStyle/>
          <a:p>
            <a:pPr algn="ctr"/>
            <a:r>
              <a:rPr lang="en-US" sz="1050" b="0" i="0" dirty="0">
                <a:solidFill>
                  <a:schemeClr val="tx1"/>
                </a:solidFill>
              </a:rPr>
              <a:t>ACUITY</a:t>
            </a:r>
          </a:p>
          <a:p>
            <a:pPr algn="ctr"/>
            <a:r>
              <a:rPr lang="en-US" sz="1050" b="0" i="0" dirty="0">
                <a:solidFill>
                  <a:schemeClr val="tx1"/>
                </a:solidFill>
              </a:rPr>
              <a:t>(N=4,306 [31.2%])</a:t>
            </a:r>
          </a:p>
        </p:txBody>
      </p:sp>
      <p:sp>
        <p:nvSpPr>
          <p:cNvPr id="225" name="TextBox 224">
            <a:extLst>
              <a:ext uri="{FF2B5EF4-FFF2-40B4-BE49-F238E27FC236}">
                <a16:creationId xmlns:a16="http://schemas.microsoft.com/office/drawing/2014/main" id="{1BF6611E-38C8-BA43-AB97-1C3D3CDAEAE7}"/>
              </a:ext>
            </a:extLst>
          </p:cNvPr>
          <p:cNvSpPr txBox="1"/>
          <p:nvPr/>
        </p:nvSpPr>
        <p:spPr>
          <a:xfrm>
            <a:off x="7010399" y="1397705"/>
            <a:ext cx="2117125" cy="430887"/>
          </a:xfrm>
          <a:prstGeom prst="rect">
            <a:avLst/>
          </a:prstGeom>
          <a:noFill/>
          <a:effectLst/>
        </p:spPr>
        <p:txBody>
          <a:bodyPr wrap="square" rtlCol="0">
            <a:spAutoFit/>
          </a:bodyPr>
          <a:lstStyle/>
          <a:p>
            <a:pPr algn="ctr"/>
            <a:r>
              <a:rPr lang="en-US" sz="1050" b="0" i="0" dirty="0">
                <a:solidFill>
                  <a:schemeClr val="tx1"/>
                </a:solidFill>
              </a:rPr>
              <a:t>HORIZONS-AMI</a:t>
            </a:r>
          </a:p>
          <a:p>
            <a:pPr algn="ctr"/>
            <a:r>
              <a:rPr lang="en-US" sz="1050" b="0" i="0" dirty="0">
                <a:solidFill>
                  <a:schemeClr val="tx1"/>
                </a:solidFill>
              </a:rPr>
              <a:t>(N=3,345 [92.9%])</a:t>
            </a:r>
          </a:p>
        </p:txBody>
      </p:sp>
      <p:sp>
        <p:nvSpPr>
          <p:cNvPr id="226" name="TextBox 225">
            <a:extLst>
              <a:ext uri="{FF2B5EF4-FFF2-40B4-BE49-F238E27FC236}">
                <a16:creationId xmlns:a16="http://schemas.microsoft.com/office/drawing/2014/main" id="{AB100BA8-4C5F-2A43-AC4B-4C0527E6ACA3}"/>
              </a:ext>
            </a:extLst>
          </p:cNvPr>
          <p:cNvSpPr txBox="1"/>
          <p:nvPr/>
        </p:nvSpPr>
        <p:spPr>
          <a:xfrm>
            <a:off x="7010399" y="1828295"/>
            <a:ext cx="2117125" cy="430887"/>
          </a:xfrm>
          <a:prstGeom prst="rect">
            <a:avLst/>
          </a:prstGeom>
          <a:noFill/>
          <a:effectLst/>
        </p:spPr>
        <p:txBody>
          <a:bodyPr wrap="square" rtlCol="0">
            <a:spAutoFit/>
          </a:bodyPr>
          <a:lstStyle/>
          <a:p>
            <a:pPr algn="ctr"/>
            <a:r>
              <a:rPr lang="en-US" sz="1050" b="0" i="0" dirty="0">
                <a:solidFill>
                  <a:schemeClr val="tx1"/>
                </a:solidFill>
              </a:rPr>
              <a:t>ISAR-REACT 4</a:t>
            </a:r>
          </a:p>
          <a:p>
            <a:pPr algn="ctr"/>
            <a:r>
              <a:rPr lang="en-US" sz="1050" b="0" i="0" dirty="0">
                <a:solidFill>
                  <a:schemeClr val="tx1"/>
                </a:solidFill>
              </a:rPr>
              <a:t>(N=1,697 [98.6%])</a:t>
            </a:r>
          </a:p>
        </p:txBody>
      </p:sp>
      <p:sp>
        <p:nvSpPr>
          <p:cNvPr id="227" name="TextBox 226">
            <a:extLst>
              <a:ext uri="{FF2B5EF4-FFF2-40B4-BE49-F238E27FC236}">
                <a16:creationId xmlns:a16="http://schemas.microsoft.com/office/drawing/2014/main" id="{98791EC5-E28E-A444-AA72-BC1050774084}"/>
              </a:ext>
            </a:extLst>
          </p:cNvPr>
          <p:cNvSpPr txBox="1"/>
          <p:nvPr/>
        </p:nvSpPr>
        <p:spPr>
          <a:xfrm>
            <a:off x="7010399" y="2258885"/>
            <a:ext cx="2117125" cy="430887"/>
          </a:xfrm>
          <a:prstGeom prst="rect">
            <a:avLst/>
          </a:prstGeom>
          <a:noFill/>
          <a:effectLst/>
        </p:spPr>
        <p:txBody>
          <a:bodyPr wrap="square" rtlCol="0">
            <a:spAutoFit/>
          </a:bodyPr>
          <a:lstStyle/>
          <a:p>
            <a:pPr algn="ctr"/>
            <a:r>
              <a:rPr lang="en-US" sz="1050" b="0" i="0" dirty="0">
                <a:solidFill>
                  <a:schemeClr val="tx1"/>
                </a:solidFill>
              </a:rPr>
              <a:t>EUROMAX</a:t>
            </a:r>
          </a:p>
          <a:p>
            <a:pPr algn="ctr"/>
            <a:r>
              <a:rPr lang="en-US" sz="1050" b="0" i="0" dirty="0">
                <a:solidFill>
                  <a:schemeClr val="tx1"/>
                </a:solidFill>
              </a:rPr>
              <a:t>(N=1,851 [84.2%])</a:t>
            </a:r>
          </a:p>
        </p:txBody>
      </p:sp>
      <p:sp>
        <p:nvSpPr>
          <p:cNvPr id="228" name="TextBox 227">
            <a:extLst>
              <a:ext uri="{FF2B5EF4-FFF2-40B4-BE49-F238E27FC236}">
                <a16:creationId xmlns:a16="http://schemas.microsoft.com/office/drawing/2014/main" id="{AA8EACA5-86C5-0743-81E9-ADCAB4E29809}"/>
              </a:ext>
            </a:extLst>
          </p:cNvPr>
          <p:cNvSpPr txBox="1"/>
          <p:nvPr/>
        </p:nvSpPr>
        <p:spPr>
          <a:xfrm>
            <a:off x="7010399" y="2689475"/>
            <a:ext cx="2117125" cy="430887"/>
          </a:xfrm>
          <a:prstGeom prst="rect">
            <a:avLst/>
          </a:prstGeom>
          <a:noFill/>
          <a:effectLst/>
        </p:spPr>
        <p:txBody>
          <a:bodyPr wrap="square" rtlCol="0">
            <a:spAutoFit/>
          </a:bodyPr>
          <a:lstStyle/>
          <a:p>
            <a:pPr algn="ctr"/>
            <a:r>
              <a:rPr lang="en-US" sz="1050" b="0" i="0" dirty="0">
                <a:solidFill>
                  <a:schemeClr val="tx1"/>
                </a:solidFill>
              </a:rPr>
              <a:t>BRIGHT</a:t>
            </a:r>
          </a:p>
          <a:p>
            <a:pPr algn="ctr"/>
            <a:r>
              <a:rPr lang="en-US" sz="1050" b="0" i="0" dirty="0">
                <a:solidFill>
                  <a:schemeClr val="tx1"/>
                </a:solidFill>
              </a:rPr>
              <a:t>(N=2164 [98.6%])</a:t>
            </a:r>
          </a:p>
        </p:txBody>
      </p:sp>
      <p:sp>
        <p:nvSpPr>
          <p:cNvPr id="229" name="TextBox 228">
            <a:extLst>
              <a:ext uri="{FF2B5EF4-FFF2-40B4-BE49-F238E27FC236}">
                <a16:creationId xmlns:a16="http://schemas.microsoft.com/office/drawing/2014/main" id="{B7952B33-9EC5-BB4C-9E41-7C660E017959}"/>
              </a:ext>
            </a:extLst>
          </p:cNvPr>
          <p:cNvSpPr txBox="1"/>
          <p:nvPr/>
        </p:nvSpPr>
        <p:spPr>
          <a:xfrm>
            <a:off x="7010399" y="3120065"/>
            <a:ext cx="2117125" cy="430887"/>
          </a:xfrm>
          <a:prstGeom prst="rect">
            <a:avLst/>
          </a:prstGeom>
          <a:noFill/>
          <a:effectLst/>
        </p:spPr>
        <p:txBody>
          <a:bodyPr wrap="square" rtlCol="0">
            <a:spAutoFit/>
          </a:bodyPr>
          <a:lstStyle/>
          <a:p>
            <a:pPr algn="ctr"/>
            <a:r>
              <a:rPr lang="en-US" sz="1050" b="0" i="0" dirty="0">
                <a:solidFill>
                  <a:schemeClr val="tx1"/>
                </a:solidFill>
              </a:rPr>
              <a:t>HEAT-PPCI</a:t>
            </a:r>
          </a:p>
          <a:p>
            <a:pPr algn="ctr"/>
            <a:r>
              <a:rPr lang="en-US" sz="1050" b="0" i="0" dirty="0">
                <a:solidFill>
                  <a:schemeClr val="tx1"/>
                </a:solidFill>
              </a:rPr>
              <a:t>(N=1,491 [82.3%])</a:t>
            </a:r>
          </a:p>
        </p:txBody>
      </p:sp>
      <p:sp>
        <p:nvSpPr>
          <p:cNvPr id="230" name="TextBox 229">
            <a:extLst>
              <a:ext uri="{FF2B5EF4-FFF2-40B4-BE49-F238E27FC236}">
                <a16:creationId xmlns:a16="http://schemas.microsoft.com/office/drawing/2014/main" id="{A505DB64-2CD7-944F-A4C1-5BAC9E204548}"/>
              </a:ext>
            </a:extLst>
          </p:cNvPr>
          <p:cNvSpPr txBox="1"/>
          <p:nvPr/>
        </p:nvSpPr>
        <p:spPr>
          <a:xfrm>
            <a:off x="7010399" y="3550655"/>
            <a:ext cx="2117125" cy="430887"/>
          </a:xfrm>
          <a:prstGeom prst="rect">
            <a:avLst/>
          </a:prstGeom>
          <a:noFill/>
          <a:effectLst/>
        </p:spPr>
        <p:txBody>
          <a:bodyPr wrap="square" rtlCol="0">
            <a:spAutoFit/>
          </a:bodyPr>
          <a:lstStyle/>
          <a:p>
            <a:pPr algn="ctr"/>
            <a:r>
              <a:rPr lang="en-US" sz="1050" b="0" i="0" dirty="0">
                <a:solidFill>
                  <a:schemeClr val="tx1"/>
                </a:solidFill>
              </a:rPr>
              <a:t>MATRIX</a:t>
            </a:r>
          </a:p>
          <a:p>
            <a:pPr algn="ctr"/>
            <a:r>
              <a:rPr lang="en-US" sz="1050" b="0" i="0" dirty="0">
                <a:solidFill>
                  <a:schemeClr val="tx1"/>
                </a:solidFill>
              </a:rPr>
              <a:t>(N=6,549 [90.8%])</a:t>
            </a:r>
          </a:p>
        </p:txBody>
      </p:sp>
      <p:sp>
        <p:nvSpPr>
          <p:cNvPr id="231" name="TextBox 230">
            <a:extLst>
              <a:ext uri="{FF2B5EF4-FFF2-40B4-BE49-F238E27FC236}">
                <a16:creationId xmlns:a16="http://schemas.microsoft.com/office/drawing/2014/main" id="{38E1FCAF-1677-D648-B1F4-325C1EFA036F}"/>
              </a:ext>
            </a:extLst>
          </p:cNvPr>
          <p:cNvSpPr txBox="1"/>
          <p:nvPr/>
        </p:nvSpPr>
        <p:spPr>
          <a:xfrm>
            <a:off x="7010399" y="3981248"/>
            <a:ext cx="2117125" cy="430887"/>
          </a:xfrm>
          <a:prstGeom prst="rect">
            <a:avLst/>
          </a:prstGeom>
          <a:noFill/>
          <a:effectLst/>
        </p:spPr>
        <p:txBody>
          <a:bodyPr wrap="square" rtlCol="0">
            <a:spAutoFit/>
          </a:bodyPr>
          <a:lstStyle/>
          <a:p>
            <a:pPr algn="ctr"/>
            <a:r>
              <a:rPr lang="en-US" sz="1050" b="0" i="0" dirty="0">
                <a:solidFill>
                  <a:schemeClr val="tx1"/>
                </a:solidFill>
              </a:rPr>
              <a:t>VALIDATE-SWEDEHEART</a:t>
            </a:r>
          </a:p>
          <a:p>
            <a:pPr algn="ctr"/>
            <a:r>
              <a:rPr lang="en-US" sz="1050" b="0" i="0" dirty="0">
                <a:solidFill>
                  <a:schemeClr val="tx1"/>
                </a:solidFill>
              </a:rPr>
              <a:t>(N=6,006 [100%])</a:t>
            </a:r>
          </a:p>
        </p:txBody>
      </p:sp>
    </p:spTree>
    <p:extLst>
      <p:ext uri="{BB962C8B-B14F-4D97-AF65-F5344CB8AC3E}">
        <p14:creationId xmlns:p14="http://schemas.microsoft.com/office/powerpoint/2010/main" val="9669138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77192"/>
            <a:ext cx="9144000" cy="566738"/>
          </a:xfrm>
        </p:spPr>
        <p:txBody>
          <a:bodyPr/>
          <a:lstStyle/>
          <a:p>
            <a:pPr eaLnBrk="1" hangingPunct="1"/>
            <a:r>
              <a:rPr lang="en-US" sz="3200" dirty="0">
                <a:solidFill>
                  <a:schemeClr val="bg2"/>
                </a:solidFill>
              </a:rPr>
              <a:t>Baseline Characteristics</a:t>
            </a: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3866859206"/>
              </p:ext>
            </p:extLst>
          </p:nvPr>
        </p:nvGraphicFramePr>
        <p:xfrm>
          <a:off x="1091671" y="711199"/>
          <a:ext cx="6960658" cy="3666070"/>
        </p:xfrm>
        <a:graphic>
          <a:graphicData uri="http://schemas.openxmlformats.org/drawingml/2006/table">
            <a:tbl>
              <a:tblPr firstRow="1" bandRow="1">
                <a:tableStyleId>{5C22544A-7EE6-4342-B048-85BDC9FD1C3A}</a:tableStyleId>
              </a:tblPr>
              <a:tblGrid>
                <a:gridCol w="2337858">
                  <a:extLst>
                    <a:ext uri="{9D8B030D-6E8A-4147-A177-3AD203B41FA5}">
                      <a16:colId xmlns:a16="http://schemas.microsoft.com/office/drawing/2014/main" val="4028316261"/>
                    </a:ext>
                  </a:extLst>
                </a:gridCol>
                <a:gridCol w="2362200">
                  <a:extLst>
                    <a:ext uri="{9D8B030D-6E8A-4147-A177-3AD203B41FA5}">
                      <a16:colId xmlns:a16="http://schemas.microsoft.com/office/drawing/2014/main" val="4270828499"/>
                    </a:ext>
                  </a:extLst>
                </a:gridCol>
                <a:gridCol w="2260600">
                  <a:extLst>
                    <a:ext uri="{9D8B030D-6E8A-4147-A177-3AD203B41FA5}">
                      <a16:colId xmlns:a16="http://schemas.microsoft.com/office/drawing/2014/main" val="2145640585"/>
                    </a:ext>
                  </a:extLst>
                </a:gridCol>
              </a:tblGrid>
              <a:tr h="369650">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(n=13,346)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(n=14,063)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Age (</a:t>
                      </a:r>
                      <a:r>
                        <a:rPr lang="en-US" sz="1400" b="0" i="0" u="none" strike="noStrike" dirty="0" err="1">
                          <a:solidFill>
                            <a:srgbClr val="000000"/>
                          </a:solidFill>
                          <a:effectLst/>
                          <a:latin typeface="Arial" panose="020B0604020202020204" pitchFamily="34" charset="0"/>
                          <a:cs typeface="Arial" panose="020B0604020202020204" pitchFamily="34" charset="0"/>
                        </a:rPr>
                        <a:t>yrs</a:t>
                      </a:r>
                      <a:r>
                        <a:rPr lang="en-US" sz="1400" b="0" i="0" u="none" strike="noStrike" dirty="0">
                          <a:solidFill>
                            <a:srgbClr val="000000"/>
                          </a:solidFill>
                          <a:effectLst/>
                          <a:latin typeface="Arial" panose="020B0604020202020204" pitchFamily="34" charset="0"/>
                          <a:cs typeface="Arial" panose="020B0604020202020204" pitchFamily="34" charset="0"/>
                        </a:rPr>
                        <a:t>, median [Q1, Q3])</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64.0 </a:t>
                      </a:r>
                      <a:r>
                        <a:rPr lang="en-US" sz="1000" b="0" i="0" u="none" strike="noStrike" dirty="0">
                          <a:solidFill>
                            <a:srgbClr val="000000"/>
                          </a:solidFill>
                          <a:effectLst/>
                          <a:latin typeface="Arial" panose="020B0604020202020204" pitchFamily="34" charset="0"/>
                          <a:cs typeface="Arial" panose="020B0604020202020204" pitchFamily="34" charset="0"/>
                        </a:rPr>
                        <a:t>[55.0, 73.0]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64.0 </a:t>
                      </a:r>
                      <a:r>
                        <a:rPr lang="en-US" sz="1000" b="0" i="0" u="none" strike="noStrike" dirty="0">
                          <a:solidFill>
                            <a:srgbClr val="000000"/>
                          </a:solidFill>
                          <a:effectLst/>
                          <a:latin typeface="Arial" panose="020B0604020202020204" pitchFamily="34" charset="0"/>
                          <a:cs typeface="Arial" panose="020B0604020202020204" pitchFamily="34" charset="0"/>
                        </a:rPr>
                        <a:t>[55.0, 73.0]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Sex, female</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24.2% </a:t>
                      </a:r>
                      <a:r>
                        <a:rPr lang="en-US" sz="1000" b="0" i="0" u="none" strike="noStrike" dirty="0">
                          <a:solidFill>
                            <a:srgbClr val="000000"/>
                          </a:solidFill>
                          <a:effectLst/>
                          <a:latin typeface="Arial" panose="020B0604020202020204" pitchFamily="34" charset="0"/>
                          <a:cs typeface="Arial" panose="020B0604020202020204" pitchFamily="34" charset="0"/>
                        </a:rPr>
                        <a:t>(3227/13,342)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23.9% </a:t>
                      </a:r>
                      <a:r>
                        <a:rPr lang="en-US" sz="1000" b="0" i="0" u="none" strike="noStrike" dirty="0">
                          <a:solidFill>
                            <a:srgbClr val="000000"/>
                          </a:solidFill>
                          <a:effectLst/>
                          <a:latin typeface="Arial" panose="020B0604020202020204" pitchFamily="34" charset="0"/>
                          <a:cs typeface="Arial" panose="020B0604020202020204" pitchFamily="34" charset="0"/>
                        </a:rPr>
                        <a:t>(3365/14,059)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29642">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Region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sz="140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sz="140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Europe</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81.4% </a:t>
                      </a:r>
                      <a:r>
                        <a:rPr lang="en-US" sz="1000" b="0" i="0" u="none" strike="noStrike" dirty="0">
                          <a:solidFill>
                            <a:srgbClr val="000000"/>
                          </a:solidFill>
                          <a:effectLst/>
                          <a:latin typeface="Arial" panose="020B0604020202020204" pitchFamily="34" charset="0"/>
                          <a:cs typeface="Arial" panose="020B0604020202020204" pitchFamily="34" charset="0"/>
                        </a:rPr>
                        <a:t>(10860/13,346)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77.6% </a:t>
                      </a:r>
                      <a:r>
                        <a:rPr lang="en-US" sz="1000" b="0" i="0" u="none" strike="noStrike" dirty="0">
                          <a:solidFill>
                            <a:srgbClr val="000000"/>
                          </a:solidFill>
                          <a:effectLst/>
                          <a:latin typeface="Arial" panose="020B0604020202020204" pitchFamily="34" charset="0"/>
                          <a:cs typeface="Arial" panose="020B0604020202020204" pitchFamily="34" charset="0"/>
                        </a:rPr>
                        <a:t>(10910/14,063)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North America</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11.6% </a:t>
                      </a:r>
                      <a:r>
                        <a:rPr lang="en-US" sz="1000" b="0" i="0" u="none" strike="noStrike" dirty="0">
                          <a:solidFill>
                            <a:srgbClr val="000000"/>
                          </a:solidFill>
                          <a:effectLst/>
                          <a:latin typeface="Arial" panose="020B0604020202020204" pitchFamily="34" charset="0"/>
                          <a:cs typeface="Arial" panose="020B0604020202020204" pitchFamily="34" charset="0"/>
                        </a:rPr>
                        <a:t>(1554/13,346)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10.8% </a:t>
                      </a:r>
                      <a:r>
                        <a:rPr lang="en-US" sz="1000" b="0" i="0" u="none" strike="noStrike" dirty="0">
                          <a:solidFill>
                            <a:srgbClr val="000000"/>
                          </a:solidFill>
                          <a:effectLst/>
                          <a:latin typeface="Arial" panose="020B0604020202020204" pitchFamily="34" charset="0"/>
                          <a:cs typeface="Arial" panose="020B0604020202020204" pitchFamily="34" charset="0"/>
                        </a:rPr>
                        <a:t>(1521/14,063)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62600006"/>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United States</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11.1% </a:t>
                      </a:r>
                      <a:r>
                        <a:rPr lang="en-US" sz="1000" b="0" i="0" u="none" strike="noStrike" dirty="0">
                          <a:solidFill>
                            <a:srgbClr val="000000"/>
                          </a:solidFill>
                          <a:effectLst/>
                          <a:latin typeface="Arial" panose="020B0604020202020204" pitchFamily="34" charset="0"/>
                        </a:rPr>
                        <a:t>(1481/13,346)</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10.3% </a:t>
                      </a:r>
                      <a:r>
                        <a:rPr lang="en-US" sz="1000" b="0" i="0" u="none" strike="noStrike" dirty="0">
                          <a:solidFill>
                            <a:srgbClr val="000000"/>
                          </a:solidFill>
                          <a:effectLst/>
                          <a:latin typeface="Arial" panose="020B0604020202020204" pitchFamily="34" charset="0"/>
                        </a:rPr>
                        <a:t>(1443/14,063)</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546541089"/>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Canada</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0.5% </a:t>
                      </a:r>
                      <a:r>
                        <a:rPr lang="en-US" sz="1000" b="0" i="0" u="none" strike="noStrike" dirty="0">
                          <a:solidFill>
                            <a:srgbClr val="000000"/>
                          </a:solidFill>
                          <a:effectLst/>
                          <a:latin typeface="Arial" panose="020B0604020202020204" pitchFamily="34" charset="0"/>
                        </a:rPr>
                        <a:t>(73/13,346)</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0.6% </a:t>
                      </a:r>
                      <a:r>
                        <a:rPr lang="en-US" sz="1000" b="0" i="0" u="none" strike="noStrike" dirty="0">
                          <a:solidFill>
                            <a:srgbClr val="000000"/>
                          </a:solidFill>
                          <a:effectLst/>
                          <a:latin typeface="Arial" panose="020B0604020202020204" pitchFamily="34" charset="0"/>
                        </a:rPr>
                        <a:t>(78/14,063)</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274467172"/>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Asia (China)</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5.4% </a:t>
                      </a:r>
                      <a:r>
                        <a:rPr lang="en-US" sz="1000" b="0" i="0" u="none" strike="noStrike" dirty="0">
                          <a:solidFill>
                            <a:srgbClr val="000000"/>
                          </a:solidFill>
                          <a:effectLst/>
                          <a:latin typeface="Arial" panose="020B0604020202020204" pitchFamily="34" charset="0"/>
                          <a:cs typeface="Arial" panose="020B0604020202020204" pitchFamily="34" charset="0"/>
                        </a:rPr>
                        <a:t>(723/13,346)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10.2% </a:t>
                      </a:r>
                      <a:r>
                        <a:rPr lang="en-US" sz="1000" b="0" i="0" u="none" strike="noStrike" dirty="0">
                          <a:solidFill>
                            <a:srgbClr val="000000"/>
                          </a:solidFill>
                          <a:effectLst/>
                          <a:latin typeface="Arial" panose="020B0604020202020204" pitchFamily="34" charset="0"/>
                          <a:cs typeface="Arial" panose="020B0604020202020204" pitchFamily="34" charset="0"/>
                        </a:rPr>
                        <a:t>(1441/14,063)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Australia or New Zealand</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0.8% </a:t>
                      </a:r>
                      <a:r>
                        <a:rPr lang="en-US" sz="1000" b="0" i="0" u="none" strike="noStrike" dirty="0">
                          <a:solidFill>
                            <a:srgbClr val="000000"/>
                          </a:solidFill>
                          <a:effectLst/>
                          <a:latin typeface="Arial" panose="020B0604020202020204" pitchFamily="34" charset="0"/>
                          <a:cs typeface="Arial" panose="020B0604020202020204" pitchFamily="34" charset="0"/>
                        </a:rPr>
                        <a:t>(110/13,346)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0.7% </a:t>
                      </a:r>
                      <a:r>
                        <a:rPr lang="en-US" sz="1000" b="0" i="0" u="none" strike="noStrike" dirty="0">
                          <a:solidFill>
                            <a:srgbClr val="000000"/>
                          </a:solidFill>
                          <a:effectLst/>
                          <a:latin typeface="Arial" panose="020B0604020202020204" pitchFamily="34" charset="0"/>
                          <a:cs typeface="Arial" panose="020B0604020202020204" pitchFamily="34" charset="0"/>
                        </a:rPr>
                        <a:t>(95/14,063)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32964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South America (Argentina)</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0.7% </a:t>
                      </a:r>
                      <a:r>
                        <a:rPr lang="en-US" sz="1000" b="0" i="0" u="none" strike="noStrike" dirty="0">
                          <a:solidFill>
                            <a:srgbClr val="000000"/>
                          </a:solidFill>
                          <a:effectLst/>
                          <a:latin typeface="Arial" panose="020B0604020202020204" pitchFamily="34" charset="0"/>
                          <a:cs typeface="Arial" panose="020B0604020202020204" pitchFamily="34" charset="0"/>
                        </a:rPr>
                        <a:t>(99/13,346)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0.7% </a:t>
                      </a:r>
                      <a:r>
                        <a:rPr lang="en-US" sz="1000" b="0" i="0" u="none" strike="noStrike" dirty="0">
                          <a:solidFill>
                            <a:srgbClr val="000000"/>
                          </a:solidFill>
                          <a:effectLst/>
                          <a:latin typeface="Arial" panose="020B0604020202020204" pitchFamily="34" charset="0"/>
                          <a:cs typeface="Arial" panose="020B0604020202020204" pitchFamily="34" charset="0"/>
                        </a:rPr>
                        <a:t>(96/14,063)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983829915"/>
                  </a:ext>
                </a:extLst>
              </a:tr>
            </a:tbl>
          </a:graphicData>
        </a:graphic>
      </p:graphicFrame>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1008609" cy="276999"/>
          </a:xfrm>
          <a:prstGeom prst="rect">
            <a:avLst/>
          </a:prstGeom>
          <a:noFill/>
        </p:spPr>
        <p:txBody>
          <a:bodyPr wrap="none" rtlCol="0">
            <a:spAutoFit/>
          </a:bodyPr>
          <a:lstStyle/>
          <a:p>
            <a:r>
              <a:rPr lang="en-US" sz="1200" b="0" i="0" dirty="0">
                <a:solidFill>
                  <a:schemeClr val="bg2"/>
                </a:solidFill>
              </a:rPr>
              <a:t>P=NS for all</a:t>
            </a:r>
          </a:p>
        </p:txBody>
      </p:sp>
    </p:spTree>
    <p:extLst>
      <p:ext uri="{BB962C8B-B14F-4D97-AF65-F5344CB8AC3E}">
        <p14:creationId xmlns:p14="http://schemas.microsoft.com/office/powerpoint/2010/main" val="164800235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77192"/>
            <a:ext cx="9144000" cy="566738"/>
          </a:xfrm>
        </p:spPr>
        <p:txBody>
          <a:bodyPr/>
          <a:lstStyle/>
          <a:p>
            <a:pPr eaLnBrk="1" hangingPunct="1"/>
            <a:r>
              <a:rPr lang="en-US" sz="3200" dirty="0">
                <a:solidFill>
                  <a:schemeClr val="bg2"/>
                </a:solidFill>
              </a:rPr>
              <a:t>Baseline Characteristics</a:t>
            </a: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3522084978"/>
              </p:ext>
            </p:extLst>
          </p:nvPr>
        </p:nvGraphicFramePr>
        <p:xfrm>
          <a:off x="1066271" y="711199"/>
          <a:ext cx="7011458" cy="3742267"/>
        </p:xfrm>
        <a:graphic>
          <a:graphicData uri="http://schemas.openxmlformats.org/drawingml/2006/table">
            <a:tbl>
              <a:tblPr firstRow="1" bandRow="1">
                <a:tableStyleId>{5C22544A-7EE6-4342-B048-85BDC9FD1C3A}</a:tableStyleId>
              </a:tblPr>
              <a:tblGrid>
                <a:gridCol w="2447924">
                  <a:extLst>
                    <a:ext uri="{9D8B030D-6E8A-4147-A177-3AD203B41FA5}">
                      <a16:colId xmlns:a16="http://schemas.microsoft.com/office/drawing/2014/main" val="4028316261"/>
                    </a:ext>
                  </a:extLst>
                </a:gridCol>
                <a:gridCol w="2277534">
                  <a:extLst>
                    <a:ext uri="{9D8B030D-6E8A-4147-A177-3AD203B41FA5}">
                      <a16:colId xmlns:a16="http://schemas.microsoft.com/office/drawing/2014/main" val="4270828499"/>
                    </a:ext>
                  </a:extLst>
                </a:gridCol>
                <a:gridCol w="2286000">
                  <a:extLst>
                    <a:ext uri="{9D8B030D-6E8A-4147-A177-3AD203B41FA5}">
                      <a16:colId xmlns:a16="http://schemas.microsoft.com/office/drawing/2014/main" val="2145640585"/>
                    </a:ext>
                  </a:extLst>
                </a:gridCol>
              </a:tblGrid>
              <a:tr h="346204">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(n=13,346)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(n=14,063)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08733">
                <a:tc>
                  <a:txBody>
                    <a:bodyPr/>
                    <a:lstStyle/>
                    <a:p>
                      <a:pPr algn="l" fontAlgn="b"/>
                      <a:r>
                        <a:rPr lang="en-US" sz="1400" b="0" i="0" u="none" strike="noStrike" dirty="0">
                          <a:solidFill>
                            <a:srgbClr val="000000"/>
                          </a:solidFill>
                          <a:effectLst/>
                          <a:latin typeface="Arial" panose="020B0604020202020204" pitchFamily="34" charset="0"/>
                        </a:rPr>
                        <a:t>Diabetes mellitus</a:t>
                      </a: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19.7% </a:t>
                      </a:r>
                      <a:r>
                        <a:rPr lang="en-US" sz="1000" b="0" i="0" u="none" strike="noStrike" dirty="0">
                          <a:solidFill>
                            <a:srgbClr val="000000"/>
                          </a:solidFill>
                          <a:effectLst/>
                          <a:latin typeface="Arial" panose="020B0604020202020204" pitchFamily="34" charset="0"/>
                        </a:rPr>
                        <a:t>(2619/13,310)</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20.2% </a:t>
                      </a:r>
                      <a:r>
                        <a:rPr lang="en-US" sz="1000" b="0" i="0" u="none" strike="noStrike" dirty="0">
                          <a:solidFill>
                            <a:srgbClr val="000000"/>
                          </a:solidFill>
                          <a:effectLst/>
                          <a:latin typeface="Arial" panose="020B0604020202020204" pitchFamily="34" charset="0"/>
                        </a:rPr>
                        <a:t>(2828/14,018)</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08733">
                <a:tc>
                  <a:txBody>
                    <a:bodyPr/>
                    <a:lstStyle/>
                    <a:p>
                      <a:pPr algn="l" fontAlgn="b"/>
                      <a:r>
                        <a:rPr lang="en-US" sz="1400" b="0" i="0" u="none" strike="noStrike">
                          <a:solidFill>
                            <a:srgbClr val="000000"/>
                          </a:solidFill>
                          <a:effectLst/>
                          <a:latin typeface="Arial" panose="020B0604020202020204" pitchFamily="34" charset="0"/>
                        </a:rPr>
                        <a:t>Recent smoker</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36.6% </a:t>
                      </a:r>
                      <a:r>
                        <a:rPr lang="en-US" sz="1000" b="0" i="0" u="none" strike="noStrike" dirty="0">
                          <a:solidFill>
                            <a:srgbClr val="000000"/>
                          </a:solidFill>
                          <a:effectLst/>
                          <a:latin typeface="Arial" panose="020B0604020202020204" pitchFamily="34" charset="0"/>
                        </a:rPr>
                        <a:t>(4809/13,131)</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37.6% </a:t>
                      </a:r>
                      <a:r>
                        <a:rPr lang="en-US" sz="1000" b="0" i="0" u="none" strike="noStrike" dirty="0">
                          <a:solidFill>
                            <a:srgbClr val="000000"/>
                          </a:solidFill>
                          <a:effectLst/>
                          <a:latin typeface="Arial" panose="020B0604020202020204" pitchFamily="34" charset="0"/>
                        </a:rPr>
                        <a:t>(5191/13,821)</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08733">
                <a:tc>
                  <a:txBody>
                    <a:bodyPr/>
                    <a:lstStyle/>
                    <a:p>
                      <a:pPr algn="l" fontAlgn="b"/>
                      <a:r>
                        <a:rPr lang="en-US" sz="1400" b="0" i="0" u="none" strike="noStrike">
                          <a:solidFill>
                            <a:srgbClr val="000000"/>
                          </a:solidFill>
                          <a:effectLst/>
                          <a:latin typeface="Arial" panose="020B0604020202020204" pitchFamily="34" charset="0"/>
                        </a:rPr>
                        <a:t>Hypertension</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56.4% </a:t>
                      </a:r>
                      <a:r>
                        <a:rPr lang="en-US" sz="1000" b="0" i="0" u="none" strike="noStrike" dirty="0">
                          <a:solidFill>
                            <a:srgbClr val="000000"/>
                          </a:solidFill>
                          <a:effectLst/>
                          <a:latin typeface="Arial" panose="020B0604020202020204" pitchFamily="34" charset="0"/>
                        </a:rPr>
                        <a:t>(7509/13,309)</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56.2% </a:t>
                      </a:r>
                      <a:r>
                        <a:rPr lang="en-US" sz="1000" b="0" i="0" u="none" strike="noStrike" dirty="0">
                          <a:solidFill>
                            <a:srgbClr val="000000"/>
                          </a:solidFill>
                          <a:effectLst/>
                          <a:latin typeface="Arial" panose="020B0604020202020204" pitchFamily="34" charset="0"/>
                        </a:rPr>
                        <a:t>(7871/14,014)</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308733">
                <a:tc>
                  <a:txBody>
                    <a:bodyPr/>
                    <a:lstStyle/>
                    <a:p>
                      <a:pPr algn="l" fontAlgn="b"/>
                      <a:r>
                        <a:rPr lang="en-US" sz="1400" b="0" i="0" u="none" strike="noStrike">
                          <a:solidFill>
                            <a:srgbClr val="000000"/>
                          </a:solidFill>
                          <a:effectLst/>
                          <a:latin typeface="Arial" panose="020B0604020202020204" pitchFamily="34" charset="0"/>
                        </a:rPr>
                        <a:t>Hyperlipidemia</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42.9% </a:t>
                      </a:r>
                      <a:r>
                        <a:rPr lang="en-US" sz="1000" b="0" i="0" u="none" strike="noStrike" dirty="0">
                          <a:solidFill>
                            <a:srgbClr val="000000"/>
                          </a:solidFill>
                          <a:effectLst/>
                          <a:latin typeface="Arial" panose="020B0604020202020204" pitchFamily="34" charset="0"/>
                        </a:rPr>
                        <a:t>(5658/13,201)</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42.6% </a:t>
                      </a:r>
                      <a:r>
                        <a:rPr lang="en-US" sz="1000" b="0" i="0" u="none" strike="noStrike" dirty="0">
                          <a:solidFill>
                            <a:srgbClr val="000000"/>
                          </a:solidFill>
                          <a:effectLst/>
                          <a:latin typeface="Arial" panose="020B0604020202020204" pitchFamily="34" charset="0"/>
                        </a:rPr>
                        <a:t>(5927/13,921)</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308733">
                <a:tc>
                  <a:txBody>
                    <a:bodyPr/>
                    <a:lstStyle/>
                    <a:p>
                      <a:pPr algn="l" fontAlgn="b"/>
                      <a:r>
                        <a:rPr lang="en-US" sz="1400" b="0" i="0" u="none" strike="noStrike">
                          <a:solidFill>
                            <a:srgbClr val="000000"/>
                          </a:solidFill>
                          <a:effectLst/>
                          <a:latin typeface="Arial" panose="020B0604020202020204" pitchFamily="34" charset="0"/>
                        </a:rPr>
                        <a:t>Previous MI</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15.5% </a:t>
                      </a:r>
                      <a:r>
                        <a:rPr lang="en-US" sz="1000" b="0" i="0" u="none" strike="noStrike" dirty="0">
                          <a:solidFill>
                            <a:srgbClr val="000000"/>
                          </a:solidFill>
                          <a:effectLst/>
                          <a:latin typeface="Arial" panose="020B0604020202020204" pitchFamily="34" charset="0"/>
                        </a:rPr>
                        <a:t>(2061/13,261)</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15.2% </a:t>
                      </a:r>
                      <a:r>
                        <a:rPr lang="en-US" sz="1000" b="0" i="0" u="none" strike="noStrike" dirty="0">
                          <a:solidFill>
                            <a:srgbClr val="000000"/>
                          </a:solidFill>
                          <a:effectLst/>
                          <a:latin typeface="Arial" panose="020B0604020202020204" pitchFamily="34" charset="0"/>
                        </a:rPr>
                        <a:t>(2115/13,954)</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62600006"/>
                  </a:ext>
                </a:extLst>
              </a:tr>
              <a:tr h="308733">
                <a:tc>
                  <a:txBody>
                    <a:bodyPr/>
                    <a:lstStyle/>
                    <a:p>
                      <a:pPr algn="l" fontAlgn="b"/>
                      <a:r>
                        <a:rPr lang="en-US" sz="1400" b="0" i="0" u="none" strike="noStrike">
                          <a:solidFill>
                            <a:srgbClr val="000000"/>
                          </a:solidFill>
                          <a:effectLst/>
                          <a:latin typeface="Arial" panose="020B0604020202020204" pitchFamily="34" charset="0"/>
                        </a:rPr>
                        <a:t>Previous PCI</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16.8% </a:t>
                      </a:r>
                      <a:r>
                        <a:rPr lang="en-US" sz="1000" b="0" i="0" u="none" strike="noStrike" dirty="0">
                          <a:solidFill>
                            <a:srgbClr val="000000"/>
                          </a:solidFill>
                          <a:effectLst/>
                          <a:latin typeface="Arial" panose="020B0604020202020204" pitchFamily="34" charset="0"/>
                        </a:rPr>
                        <a:t>(2232/13,318)</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15.8% </a:t>
                      </a:r>
                      <a:r>
                        <a:rPr lang="en-US" sz="1000" b="0" i="0" u="none" strike="noStrike" dirty="0">
                          <a:solidFill>
                            <a:srgbClr val="000000"/>
                          </a:solidFill>
                          <a:effectLst/>
                          <a:latin typeface="Arial" panose="020B0604020202020204" pitchFamily="34" charset="0"/>
                        </a:rPr>
                        <a:t>(2212/14,034)</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546541089"/>
                  </a:ext>
                </a:extLst>
              </a:tr>
              <a:tr h="308733">
                <a:tc>
                  <a:txBody>
                    <a:bodyPr/>
                    <a:lstStyle/>
                    <a:p>
                      <a:pPr algn="l" fontAlgn="b"/>
                      <a:r>
                        <a:rPr lang="en-US" sz="1400" b="0" i="0" u="none" strike="noStrike">
                          <a:solidFill>
                            <a:srgbClr val="000000"/>
                          </a:solidFill>
                          <a:effectLst/>
                          <a:latin typeface="Arial" panose="020B0604020202020204" pitchFamily="34" charset="0"/>
                        </a:rPr>
                        <a:t>Previous CABG</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5.7% </a:t>
                      </a:r>
                      <a:r>
                        <a:rPr lang="en-US" sz="1000" b="0" i="0" u="none" strike="noStrike" dirty="0">
                          <a:solidFill>
                            <a:srgbClr val="000000"/>
                          </a:solidFill>
                          <a:effectLst/>
                          <a:latin typeface="Arial" panose="020B0604020202020204" pitchFamily="34" charset="0"/>
                        </a:rPr>
                        <a:t>(765/13,332)</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5.1% </a:t>
                      </a:r>
                      <a:r>
                        <a:rPr lang="en-US" sz="1000" b="0" i="0" u="none" strike="noStrike" dirty="0">
                          <a:solidFill>
                            <a:srgbClr val="000000"/>
                          </a:solidFill>
                          <a:effectLst/>
                          <a:latin typeface="Arial" panose="020B0604020202020204" pitchFamily="34" charset="0"/>
                        </a:rPr>
                        <a:t>(717/14,050)</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274467172"/>
                  </a:ext>
                </a:extLst>
              </a:tr>
              <a:tr h="308733">
                <a:tc>
                  <a:txBody>
                    <a:bodyPr/>
                    <a:lstStyle/>
                    <a:p>
                      <a:pPr algn="l" fontAlgn="b"/>
                      <a:r>
                        <a:rPr lang="en-US" sz="1400" b="0" i="0" u="none" strike="noStrike">
                          <a:solidFill>
                            <a:srgbClr val="000000"/>
                          </a:solidFill>
                          <a:effectLst/>
                          <a:latin typeface="Arial" panose="020B0604020202020204" pitchFamily="34" charset="0"/>
                        </a:rPr>
                        <a:t>Previous stroke</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5.3% </a:t>
                      </a:r>
                      <a:r>
                        <a:rPr lang="en-US" sz="1000" b="0" i="0" u="none" strike="noStrike" dirty="0">
                          <a:solidFill>
                            <a:srgbClr val="000000"/>
                          </a:solidFill>
                          <a:effectLst/>
                          <a:latin typeface="Arial" panose="020B0604020202020204" pitchFamily="34" charset="0"/>
                        </a:rPr>
                        <a:t>(477/9076)</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5.2% </a:t>
                      </a:r>
                      <a:r>
                        <a:rPr lang="en-US" sz="1000" b="0" i="0" u="none" strike="noStrike" dirty="0">
                          <a:solidFill>
                            <a:srgbClr val="000000"/>
                          </a:solidFill>
                          <a:effectLst/>
                          <a:latin typeface="Arial" panose="020B0604020202020204" pitchFamily="34" charset="0"/>
                        </a:rPr>
                        <a:t>(512/9762)</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308733">
                <a:tc>
                  <a:txBody>
                    <a:bodyPr/>
                    <a:lstStyle/>
                    <a:p>
                      <a:pPr algn="l" fontAlgn="b"/>
                      <a:r>
                        <a:rPr lang="en-US" sz="1400" b="0" i="0" u="none" strike="noStrike">
                          <a:solidFill>
                            <a:srgbClr val="000000"/>
                          </a:solidFill>
                          <a:effectLst/>
                          <a:latin typeface="Arial" panose="020B0604020202020204" pitchFamily="34" charset="0"/>
                        </a:rPr>
                        <a:t>Peripheral vascular disease</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5.8% </a:t>
                      </a:r>
                      <a:r>
                        <a:rPr lang="en-US" sz="1000" b="0" i="0" u="none" strike="noStrike" dirty="0">
                          <a:solidFill>
                            <a:srgbClr val="000000"/>
                          </a:solidFill>
                          <a:effectLst/>
                          <a:latin typeface="Arial" panose="020B0604020202020204" pitchFamily="34" charset="0"/>
                        </a:rPr>
                        <a:t>(330/5659)</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5.2% </a:t>
                      </a:r>
                      <a:r>
                        <a:rPr lang="en-US" sz="1000" b="0" i="0" u="none" strike="noStrike" dirty="0">
                          <a:solidFill>
                            <a:srgbClr val="000000"/>
                          </a:solidFill>
                          <a:effectLst/>
                          <a:latin typeface="Arial" panose="020B0604020202020204" pitchFamily="34" charset="0"/>
                        </a:rPr>
                        <a:t>(329/6371)</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308733">
                <a:tc>
                  <a:txBody>
                    <a:bodyPr/>
                    <a:lstStyle/>
                    <a:p>
                      <a:pPr algn="l" fontAlgn="b"/>
                      <a:r>
                        <a:rPr lang="en-US" sz="1400" b="0" i="0" u="none" strike="noStrike">
                          <a:solidFill>
                            <a:srgbClr val="000000"/>
                          </a:solidFill>
                          <a:effectLst/>
                          <a:latin typeface="Arial" panose="020B0604020202020204" pitchFamily="34" charset="0"/>
                        </a:rPr>
                        <a:t>COPD</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5.0% </a:t>
                      </a:r>
                      <a:r>
                        <a:rPr lang="en-US" sz="1000" b="0" i="0" u="none" strike="noStrike" dirty="0">
                          <a:solidFill>
                            <a:srgbClr val="000000"/>
                          </a:solidFill>
                          <a:effectLst/>
                          <a:latin typeface="Arial" panose="020B0604020202020204" pitchFamily="34" charset="0"/>
                        </a:rPr>
                        <a:t>(199/3989)</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4.4% </a:t>
                      </a:r>
                      <a:r>
                        <a:rPr lang="en-US" sz="1000" b="0" i="0" u="none" strike="noStrike" dirty="0">
                          <a:solidFill>
                            <a:srgbClr val="000000"/>
                          </a:solidFill>
                          <a:effectLst/>
                          <a:latin typeface="Arial" panose="020B0604020202020204" pitchFamily="34" charset="0"/>
                        </a:rPr>
                        <a:t>(209/4724)</a:t>
                      </a:r>
                      <a:endParaRPr lang="en-US" sz="1400" b="0" i="0" u="none" strike="noStrike" dirty="0">
                        <a:solidFill>
                          <a:srgbClr val="000000"/>
                        </a:solidFill>
                        <a:effectLst/>
                        <a:latin typeface="Arial" panose="020B0604020202020204" pitchFamily="34" charset="0"/>
                      </a:endParaRP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983829915"/>
                  </a:ext>
                </a:extLst>
              </a:tr>
              <a:tr h="308733">
                <a:tc>
                  <a:txBody>
                    <a:bodyPr/>
                    <a:lstStyle/>
                    <a:p>
                      <a:pPr algn="l" fontAlgn="b"/>
                      <a:r>
                        <a:rPr lang="en-US" sz="1400" b="0" i="0" u="none" strike="noStrike" dirty="0">
                          <a:solidFill>
                            <a:srgbClr val="000000"/>
                          </a:solidFill>
                          <a:effectLst/>
                          <a:latin typeface="Arial" panose="020B0604020202020204" pitchFamily="34" charset="0"/>
                        </a:rPr>
                        <a:t>Body mass index (kg/m</a:t>
                      </a:r>
                      <a:r>
                        <a:rPr lang="en-US" sz="1400" b="0" i="0" u="none" strike="noStrike" baseline="30000" dirty="0">
                          <a:solidFill>
                            <a:srgbClr val="000000"/>
                          </a:solidFill>
                          <a:effectLst/>
                          <a:latin typeface="Arial" panose="020B0604020202020204" pitchFamily="34" charset="0"/>
                        </a:rPr>
                        <a:t>2</a:t>
                      </a:r>
                      <a:r>
                        <a:rPr lang="en-US" sz="1400" b="0" i="0" u="none" strike="noStrike" dirty="0">
                          <a:solidFill>
                            <a:srgbClr val="000000"/>
                          </a:solidFill>
                          <a:effectLst/>
                          <a:latin typeface="Arial" panose="020B0604020202020204" pitchFamily="34" charset="0"/>
                        </a:rPr>
                        <a:t>)</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27.0 </a:t>
                      </a:r>
                      <a:r>
                        <a:rPr lang="en-US" sz="1000" b="0" i="0" u="none" strike="noStrike" dirty="0">
                          <a:solidFill>
                            <a:srgbClr val="000000"/>
                          </a:solidFill>
                          <a:effectLst/>
                          <a:latin typeface="Arial" panose="020B0604020202020204" pitchFamily="34" charset="0"/>
                        </a:rPr>
                        <a:t>[25.0, 30.0]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27.0 </a:t>
                      </a:r>
                      <a:r>
                        <a:rPr lang="en-US" sz="1000" b="0" i="0" u="none" strike="noStrike" dirty="0">
                          <a:solidFill>
                            <a:srgbClr val="000000"/>
                          </a:solidFill>
                          <a:effectLst/>
                          <a:latin typeface="Arial" panose="020B0604020202020204" pitchFamily="34" charset="0"/>
                        </a:rPr>
                        <a:t>[24.0, 30.0]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409516927"/>
                  </a:ext>
                </a:extLst>
              </a:tr>
            </a:tbl>
          </a:graphicData>
        </a:graphic>
      </p:graphicFrame>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1008609" cy="276999"/>
          </a:xfrm>
          <a:prstGeom prst="rect">
            <a:avLst/>
          </a:prstGeom>
          <a:noFill/>
        </p:spPr>
        <p:txBody>
          <a:bodyPr wrap="none" rtlCol="0">
            <a:spAutoFit/>
          </a:bodyPr>
          <a:lstStyle/>
          <a:p>
            <a:r>
              <a:rPr lang="en-US" sz="1200" b="0" i="0" dirty="0">
                <a:solidFill>
                  <a:schemeClr val="bg2"/>
                </a:solidFill>
              </a:rPr>
              <a:t>P=NS for all</a:t>
            </a:r>
          </a:p>
        </p:txBody>
      </p:sp>
    </p:spTree>
    <p:extLst>
      <p:ext uri="{BB962C8B-B14F-4D97-AF65-F5344CB8AC3E}">
        <p14:creationId xmlns:p14="http://schemas.microsoft.com/office/powerpoint/2010/main" val="239341755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36459"/>
            <a:ext cx="9144000" cy="566738"/>
          </a:xfrm>
        </p:spPr>
        <p:txBody>
          <a:bodyPr/>
          <a:lstStyle/>
          <a:p>
            <a:pPr eaLnBrk="1" hangingPunct="1"/>
            <a:r>
              <a:rPr lang="en-US" sz="3200" dirty="0">
                <a:solidFill>
                  <a:schemeClr val="bg2"/>
                </a:solidFill>
              </a:rPr>
              <a:t>Clinical Presentation</a:t>
            </a:r>
          </a:p>
        </p:txBody>
      </p:sp>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1008609" cy="276999"/>
          </a:xfrm>
          <a:prstGeom prst="rect">
            <a:avLst/>
          </a:prstGeom>
          <a:noFill/>
        </p:spPr>
        <p:txBody>
          <a:bodyPr wrap="none" rtlCol="0">
            <a:spAutoFit/>
          </a:bodyPr>
          <a:lstStyle/>
          <a:p>
            <a:r>
              <a:rPr lang="en-US" sz="1200" b="0" i="0" dirty="0">
                <a:solidFill>
                  <a:schemeClr val="bg2"/>
                </a:solidFill>
              </a:rPr>
              <a:t>P=NS for all</a:t>
            </a:r>
          </a:p>
        </p:txBody>
      </p:sp>
      <p:graphicFrame>
        <p:nvGraphicFramePr>
          <p:cNvPr id="2" name="Chart 1">
            <a:extLst>
              <a:ext uri="{FF2B5EF4-FFF2-40B4-BE49-F238E27FC236}">
                <a16:creationId xmlns:a16="http://schemas.microsoft.com/office/drawing/2014/main" id="{C26A56F6-EA62-0242-B090-2FFA32F84F41}"/>
              </a:ext>
            </a:extLst>
          </p:cNvPr>
          <p:cNvGraphicFramePr/>
          <p:nvPr>
            <p:extLst>
              <p:ext uri="{D42A27DB-BD31-4B8C-83A1-F6EECF244321}">
                <p14:modId xmlns:p14="http://schemas.microsoft.com/office/powerpoint/2010/main" val="2880387924"/>
              </p:ext>
            </p:extLst>
          </p:nvPr>
        </p:nvGraphicFramePr>
        <p:xfrm>
          <a:off x="88900" y="607484"/>
          <a:ext cx="5095875" cy="3397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2FF4C94-1F65-EB44-A73A-11FAF5A829CD}"/>
              </a:ext>
            </a:extLst>
          </p:cNvPr>
          <p:cNvGraphicFramePr/>
          <p:nvPr>
            <p:extLst>
              <p:ext uri="{D42A27DB-BD31-4B8C-83A1-F6EECF244321}">
                <p14:modId xmlns:p14="http://schemas.microsoft.com/office/powerpoint/2010/main" val="2596851660"/>
              </p:ext>
            </p:extLst>
          </p:nvPr>
        </p:nvGraphicFramePr>
        <p:xfrm>
          <a:off x="3959225" y="607484"/>
          <a:ext cx="5095875" cy="339725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B7F8F936-9F77-7B4D-A646-99BC84FC23DB}"/>
              </a:ext>
            </a:extLst>
          </p:cNvPr>
          <p:cNvSpPr/>
          <p:nvPr/>
        </p:nvSpPr>
        <p:spPr>
          <a:xfrm>
            <a:off x="1348664" y="3919551"/>
            <a:ext cx="2576346" cy="369332"/>
          </a:xfrm>
          <a:prstGeom prst="rect">
            <a:avLst/>
          </a:prstGeom>
        </p:spPr>
        <p:txBody>
          <a:bodyPr wrap="none">
            <a:spAutoFit/>
          </a:bodyPr>
          <a:lstStyle/>
          <a:p>
            <a:pPr algn="ctr" fontAlgn="b"/>
            <a:r>
              <a:rPr lang="en-US" i="0" dirty="0">
                <a:solidFill>
                  <a:schemeClr val="bg2"/>
                </a:solidFill>
                <a:latin typeface="Arial" panose="020B0604020202020204" pitchFamily="34" charset="0"/>
                <a:cs typeface="Arial" panose="020B0604020202020204" pitchFamily="34" charset="0"/>
              </a:rPr>
              <a:t>Bivalirudin (n=13,346)</a:t>
            </a:r>
          </a:p>
        </p:txBody>
      </p:sp>
      <p:sp>
        <p:nvSpPr>
          <p:cNvPr id="8" name="Rectangle 7">
            <a:extLst>
              <a:ext uri="{FF2B5EF4-FFF2-40B4-BE49-F238E27FC236}">
                <a16:creationId xmlns:a16="http://schemas.microsoft.com/office/drawing/2014/main" id="{7227FBDD-42A7-C244-82CA-7E41064E166F}"/>
              </a:ext>
            </a:extLst>
          </p:cNvPr>
          <p:cNvSpPr/>
          <p:nvPr/>
        </p:nvSpPr>
        <p:spPr>
          <a:xfrm>
            <a:off x="5385701" y="3919551"/>
            <a:ext cx="2242923" cy="369332"/>
          </a:xfrm>
          <a:prstGeom prst="rect">
            <a:avLst/>
          </a:prstGeom>
        </p:spPr>
        <p:txBody>
          <a:bodyPr wrap="none">
            <a:spAutoFit/>
          </a:bodyPr>
          <a:lstStyle/>
          <a:p>
            <a:pPr algn="ctr" fontAlgn="b"/>
            <a:r>
              <a:rPr lang="en-US" i="0" dirty="0">
                <a:solidFill>
                  <a:schemeClr val="bg2"/>
                </a:solidFill>
                <a:latin typeface="Arial" panose="020B0604020202020204" pitchFamily="34" charset="0"/>
                <a:cs typeface="Arial" panose="020B0604020202020204" pitchFamily="34" charset="0"/>
              </a:rPr>
              <a:t>Heparin (n=14,063)</a:t>
            </a:r>
          </a:p>
        </p:txBody>
      </p:sp>
      <p:grpSp>
        <p:nvGrpSpPr>
          <p:cNvPr id="13" name="Group 12">
            <a:extLst>
              <a:ext uri="{FF2B5EF4-FFF2-40B4-BE49-F238E27FC236}">
                <a16:creationId xmlns:a16="http://schemas.microsoft.com/office/drawing/2014/main" id="{F6F23BBF-D186-ED47-AA58-EBC2D7D30EFF}"/>
              </a:ext>
            </a:extLst>
          </p:cNvPr>
          <p:cNvGrpSpPr/>
          <p:nvPr/>
        </p:nvGrpSpPr>
        <p:grpSpPr>
          <a:xfrm>
            <a:off x="3513666" y="854618"/>
            <a:ext cx="2235765" cy="338554"/>
            <a:chOff x="2269066" y="710685"/>
            <a:chExt cx="2235765" cy="338554"/>
          </a:xfrm>
        </p:grpSpPr>
        <p:sp>
          <p:nvSpPr>
            <p:cNvPr id="12" name="Rectangle 11">
              <a:extLst>
                <a:ext uri="{FF2B5EF4-FFF2-40B4-BE49-F238E27FC236}">
                  <a16:creationId xmlns:a16="http://schemas.microsoft.com/office/drawing/2014/main" id="{992A0B76-8CAC-5E4D-9658-E45F752D7E96}"/>
                </a:ext>
              </a:extLst>
            </p:cNvPr>
            <p:cNvSpPr>
              <a:spLocks noChangeAspect="1"/>
            </p:cNvSpPr>
            <p:nvPr/>
          </p:nvSpPr>
          <p:spPr bwMode="auto">
            <a:xfrm>
              <a:off x="3352800" y="788522"/>
              <a:ext cx="182880" cy="18288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 name="Rectangle 13">
              <a:extLst>
                <a:ext uri="{FF2B5EF4-FFF2-40B4-BE49-F238E27FC236}">
                  <a16:creationId xmlns:a16="http://schemas.microsoft.com/office/drawing/2014/main" id="{E9B17F88-85F4-3649-AC68-DDB48D7AD447}"/>
                </a:ext>
              </a:extLst>
            </p:cNvPr>
            <p:cNvSpPr>
              <a:spLocks noChangeAspect="1"/>
            </p:cNvSpPr>
            <p:nvPr/>
          </p:nvSpPr>
          <p:spPr bwMode="auto">
            <a:xfrm>
              <a:off x="2269066" y="788522"/>
              <a:ext cx="182880" cy="18288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 name="Rectangle 14">
              <a:extLst>
                <a:ext uri="{FF2B5EF4-FFF2-40B4-BE49-F238E27FC236}">
                  <a16:creationId xmlns:a16="http://schemas.microsoft.com/office/drawing/2014/main" id="{343D2D88-DF84-1E4E-996F-ED8684E70288}"/>
                </a:ext>
              </a:extLst>
            </p:cNvPr>
            <p:cNvSpPr/>
            <p:nvPr/>
          </p:nvSpPr>
          <p:spPr>
            <a:xfrm>
              <a:off x="2425852" y="710685"/>
              <a:ext cx="811440" cy="338554"/>
            </a:xfrm>
            <a:prstGeom prst="rect">
              <a:avLst/>
            </a:prstGeom>
          </p:spPr>
          <p:txBody>
            <a:bodyPr wrap="none" anchor="ctr" anchorCtr="0">
              <a:spAutoFit/>
            </a:bodyPr>
            <a:lstStyle/>
            <a:p>
              <a:pPr algn="ctr" fontAlgn="b"/>
              <a:r>
                <a:rPr lang="en-US" sz="1600" b="0" i="0" dirty="0">
                  <a:solidFill>
                    <a:schemeClr val="bg2"/>
                  </a:solidFill>
                  <a:latin typeface="Arial" panose="020B0604020202020204" pitchFamily="34" charset="0"/>
                  <a:cs typeface="Arial" panose="020B0604020202020204" pitchFamily="34" charset="0"/>
                </a:rPr>
                <a:t>STEMI</a:t>
              </a:r>
            </a:p>
          </p:txBody>
        </p:sp>
        <p:sp>
          <p:nvSpPr>
            <p:cNvPr id="16" name="Rectangle 15">
              <a:extLst>
                <a:ext uri="{FF2B5EF4-FFF2-40B4-BE49-F238E27FC236}">
                  <a16:creationId xmlns:a16="http://schemas.microsoft.com/office/drawing/2014/main" id="{A0D0CCD0-1082-154A-9AFF-0F8D4C0C3317}"/>
                </a:ext>
              </a:extLst>
            </p:cNvPr>
            <p:cNvSpPr/>
            <p:nvPr/>
          </p:nvSpPr>
          <p:spPr>
            <a:xfrm>
              <a:off x="3545914" y="710685"/>
              <a:ext cx="958917" cy="338554"/>
            </a:xfrm>
            <a:prstGeom prst="rect">
              <a:avLst/>
            </a:prstGeom>
          </p:spPr>
          <p:txBody>
            <a:bodyPr wrap="none" anchor="ctr" anchorCtr="0">
              <a:spAutoFit/>
            </a:bodyPr>
            <a:lstStyle/>
            <a:p>
              <a:pPr algn="ctr" fontAlgn="b"/>
              <a:r>
                <a:rPr lang="en-US" sz="1600" b="0" i="0" dirty="0">
                  <a:solidFill>
                    <a:schemeClr val="bg2"/>
                  </a:solidFill>
                  <a:latin typeface="Arial" panose="020B0604020202020204" pitchFamily="34" charset="0"/>
                  <a:cs typeface="Arial" panose="020B0604020202020204" pitchFamily="34" charset="0"/>
                </a:rPr>
                <a:t>NSTEMI</a:t>
              </a:r>
            </a:p>
          </p:txBody>
        </p:sp>
      </p:grpSp>
      <p:sp>
        <p:nvSpPr>
          <p:cNvPr id="18" name="Rectangle 17">
            <a:extLst>
              <a:ext uri="{FF2B5EF4-FFF2-40B4-BE49-F238E27FC236}">
                <a16:creationId xmlns:a16="http://schemas.microsoft.com/office/drawing/2014/main" id="{B9439480-2FF0-344D-BC1A-0F7A0CDE275C}"/>
              </a:ext>
            </a:extLst>
          </p:cNvPr>
          <p:cNvSpPr/>
          <p:nvPr/>
        </p:nvSpPr>
        <p:spPr>
          <a:xfrm>
            <a:off x="1507300" y="2673406"/>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(n=7306)</a:t>
            </a:r>
          </a:p>
        </p:txBody>
      </p:sp>
      <p:sp>
        <p:nvSpPr>
          <p:cNvPr id="19" name="Rectangle 18">
            <a:extLst>
              <a:ext uri="{FF2B5EF4-FFF2-40B4-BE49-F238E27FC236}">
                <a16:creationId xmlns:a16="http://schemas.microsoft.com/office/drawing/2014/main" id="{20623BF9-3FA4-C445-9152-EBF358A9D79A}"/>
              </a:ext>
            </a:extLst>
          </p:cNvPr>
          <p:cNvSpPr/>
          <p:nvPr/>
        </p:nvSpPr>
        <p:spPr>
          <a:xfrm>
            <a:off x="2853502" y="2461739"/>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(n=6040)</a:t>
            </a:r>
          </a:p>
        </p:txBody>
      </p:sp>
      <p:sp>
        <p:nvSpPr>
          <p:cNvPr id="20" name="Rectangle 19">
            <a:extLst>
              <a:ext uri="{FF2B5EF4-FFF2-40B4-BE49-F238E27FC236}">
                <a16:creationId xmlns:a16="http://schemas.microsoft.com/office/drawing/2014/main" id="{58328D6F-1ED6-5B4B-A96B-B74D268D1A5D}"/>
              </a:ext>
            </a:extLst>
          </p:cNvPr>
          <p:cNvSpPr/>
          <p:nvPr/>
        </p:nvSpPr>
        <p:spPr>
          <a:xfrm>
            <a:off x="5385034" y="2698806"/>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(n=7948)</a:t>
            </a:r>
          </a:p>
        </p:txBody>
      </p:sp>
      <p:sp>
        <p:nvSpPr>
          <p:cNvPr id="21" name="Rectangle 20">
            <a:extLst>
              <a:ext uri="{FF2B5EF4-FFF2-40B4-BE49-F238E27FC236}">
                <a16:creationId xmlns:a16="http://schemas.microsoft.com/office/drawing/2014/main" id="{DA6EA710-54EE-0C43-AA74-99D61060F58A}"/>
              </a:ext>
            </a:extLst>
          </p:cNvPr>
          <p:cNvSpPr/>
          <p:nvPr/>
        </p:nvSpPr>
        <p:spPr>
          <a:xfrm>
            <a:off x="6729437" y="2436339"/>
            <a:ext cx="891078"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(n=6115)</a:t>
            </a:r>
          </a:p>
        </p:txBody>
      </p:sp>
    </p:spTree>
    <p:extLst>
      <p:ext uri="{BB962C8B-B14F-4D97-AF65-F5344CB8AC3E}">
        <p14:creationId xmlns:p14="http://schemas.microsoft.com/office/powerpoint/2010/main" val="31849450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27992"/>
            <a:ext cx="9144000" cy="566738"/>
          </a:xfrm>
        </p:spPr>
        <p:txBody>
          <a:bodyPr/>
          <a:lstStyle/>
          <a:p>
            <a:pPr eaLnBrk="1" hangingPunct="1"/>
            <a:r>
              <a:rPr lang="en-US" sz="3200" dirty="0">
                <a:solidFill>
                  <a:schemeClr val="bg2"/>
                </a:solidFill>
              </a:rPr>
              <a:t>Baseline Laboratory Findings</a:t>
            </a: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4249834527"/>
              </p:ext>
            </p:extLst>
          </p:nvPr>
        </p:nvGraphicFramePr>
        <p:xfrm>
          <a:off x="947209" y="778932"/>
          <a:ext cx="7249583" cy="3615270"/>
        </p:xfrm>
        <a:graphic>
          <a:graphicData uri="http://schemas.openxmlformats.org/drawingml/2006/table">
            <a:tbl>
              <a:tblPr firstRow="1" bandRow="1">
                <a:tableStyleId>{5C22544A-7EE6-4342-B048-85BDC9FD1C3A}</a:tableStyleId>
              </a:tblPr>
              <a:tblGrid>
                <a:gridCol w="2778124">
                  <a:extLst>
                    <a:ext uri="{9D8B030D-6E8A-4147-A177-3AD203B41FA5}">
                      <a16:colId xmlns:a16="http://schemas.microsoft.com/office/drawing/2014/main" val="4028316261"/>
                    </a:ext>
                  </a:extLst>
                </a:gridCol>
                <a:gridCol w="2404534">
                  <a:extLst>
                    <a:ext uri="{9D8B030D-6E8A-4147-A177-3AD203B41FA5}">
                      <a16:colId xmlns:a16="http://schemas.microsoft.com/office/drawing/2014/main" val="4270828499"/>
                    </a:ext>
                  </a:extLst>
                </a:gridCol>
                <a:gridCol w="2066925">
                  <a:extLst>
                    <a:ext uri="{9D8B030D-6E8A-4147-A177-3AD203B41FA5}">
                      <a16:colId xmlns:a16="http://schemas.microsoft.com/office/drawing/2014/main" val="2145640585"/>
                    </a:ext>
                  </a:extLst>
                </a:gridCol>
              </a:tblGrid>
              <a:tr h="569280">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(n=13,346)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(n=14,063)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507665">
                <a:tc>
                  <a:txBody>
                    <a:bodyPr/>
                    <a:lstStyle/>
                    <a:p>
                      <a:pPr algn="l" fontAlgn="b"/>
                      <a:r>
                        <a:rPr lang="en-US" sz="1400" b="0" i="0" u="none" strike="noStrike" dirty="0">
                          <a:solidFill>
                            <a:srgbClr val="000000"/>
                          </a:solidFill>
                          <a:effectLst/>
                          <a:latin typeface="Arial" panose="020B0604020202020204" pitchFamily="34" charset="0"/>
                        </a:rPr>
                        <a:t>Hemoglobin (g/dL)</a:t>
                      </a: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14.3 </a:t>
                      </a:r>
                      <a:r>
                        <a:rPr lang="en-US" sz="1000" b="0" i="0" u="none" strike="noStrike" dirty="0">
                          <a:solidFill>
                            <a:srgbClr val="000000"/>
                          </a:solidFill>
                          <a:effectLst/>
                          <a:latin typeface="Arial" panose="020B0604020202020204" pitchFamily="34" charset="0"/>
                        </a:rPr>
                        <a:t>[13.1, 15.3]</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14.2 [</a:t>
                      </a:r>
                      <a:r>
                        <a:rPr lang="en-US" sz="1000" b="0" i="0" u="none" strike="noStrike" dirty="0">
                          <a:solidFill>
                            <a:srgbClr val="000000"/>
                          </a:solidFill>
                          <a:effectLst/>
                          <a:latin typeface="Arial" panose="020B0604020202020204" pitchFamily="34" charset="0"/>
                        </a:rPr>
                        <a:t>13.1, 15.2]</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507665">
                <a:tc>
                  <a:txBody>
                    <a:bodyPr/>
                    <a:lstStyle/>
                    <a:p>
                      <a:pPr algn="l" fontAlgn="b"/>
                      <a:r>
                        <a:rPr lang="en-US" sz="1400" b="0" i="0" u="none" strike="noStrike" dirty="0">
                          <a:solidFill>
                            <a:srgbClr val="000000"/>
                          </a:solidFill>
                          <a:effectLst/>
                          <a:latin typeface="Arial" panose="020B0604020202020204" pitchFamily="34" charset="0"/>
                        </a:rPr>
                        <a:t>Hematocrit (%)</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42.0 </a:t>
                      </a:r>
                      <a:r>
                        <a:rPr lang="en-US" sz="1000" b="0" i="0" u="none" strike="noStrike" dirty="0">
                          <a:solidFill>
                            <a:srgbClr val="000000"/>
                          </a:solidFill>
                          <a:effectLst/>
                          <a:latin typeface="Arial" panose="020B0604020202020204" pitchFamily="34" charset="0"/>
                        </a:rPr>
                        <a:t>[39.0, 45.0]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42.0 </a:t>
                      </a:r>
                      <a:r>
                        <a:rPr lang="en-US" sz="1000" b="0" i="0" u="none" strike="noStrike" dirty="0">
                          <a:solidFill>
                            <a:srgbClr val="000000"/>
                          </a:solidFill>
                          <a:effectLst/>
                          <a:latin typeface="Arial" panose="020B0604020202020204" pitchFamily="34" charset="0"/>
                        </a:rPr>
                        <a:t>[39.0, 45.0</a:t>
                      </a:r>
                      <a:r>
                        <a:rPr lang="en-US" sz="1400" b="0" i="0" u="none" strike="noStrike" dirty="0">
                          <a:solidFill>
                            <a:srgbClr val="000000"/>
                          </a:solidFill>
                          <a:effectLst/>
                          <a:latin typeface="Arial" panose="020B0604020202020204" pitchFamily="34"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507665">
                <a:tc>
                  <a:txBody>
                    <a:bodyPr/>
                    <a:lstStyle/>
                    <a:p>
                      <a:pPr algn="l" fontAlgn="b"/>
                      <a:r>
                        <a:rPr lang="en-US" sz="1400" b="0" i="0" u="none" strike="noStrike" dirty="0">
                          <a:solidFill>
                            <a:srgbClr val="000000"/>
                          </a:solidFill>
                          <a:effectLst/>
                          <a:latin typeface="Arial" panose="020B0604020202020204" pitchFamily="34" charset="0"/>
                        </a:rPr>
                        <a:t>White blood cell count (cells/mL)</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9.5 </a:t>
                      </a:r>
                      <a:r>
                        <a:rPr lang="en-US" sz="1000" b="0" i="0" u="none" strike="noStrike" dirty="0">
                          <a:solidFill>
                            <a:srgbClr val="000000"/>
                          </a:solidFill>
                          <a:effectLst/>
                          <a:latin typeface="Arial" panose="020B0604020202020204" pitchFamily="34" charset="0"/>
                        </a:rPr>
                        <a:t>[7.5, 12.0]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9.4 </a:t>
                      </a:r>
                      <a:r>
                        <a:rPr lang="en-US" sz="1000" b="0" i="0" u="none" strike="noStrike" dirty="0">
                          <a:solidFill>
                            <a:srgbClr val="000000"/>
                          </a:solidFill>
                          <a:effectLst/>
                          <a:latin typeface="Arial" panose="020B0604020202020204" pitchFamily="34" charset="0"/>
                        </a:rPr>
                        <a:t>[7.6, 12.0]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6919528"/>
                  </a:ext>
                </a:extLst>
              </a:tr>
              <a:tr h="507665">
                <a:tc>
                  <a:txBody>
                    <a:bodyPr/>
                    <a:lstStyle/>
                    <a:p>
                      <a:pPr algn="l" fontAlgn="b"/>
                      <a:r>
                        <a:rPr lang="en-US" sz="1400" b="0" i="0" u="none" strike="noStrike" dirty="0">
                          <a:solidFill>
                            <a:srgbClr val="000000"/>
                          </a:solidFill>
                          <a:effectLst/>
                          <a:latin typeface="Arial" panose="020B0604020202020204" pitchFamily="34" charset="0"/>
                        </a:rPr>
                        <a:t>Platelet count (x10</a:t>
                      </a:r>
                      <a:r>
                        <a:rPr lang="en-US" sz="1400" b="0" i="0" u="none" strike="noStrike" baseline="30000" dirty="0">
                          <a:solidFill>
                            <a:srgbClr val="000000"/>
                          </a:solidFill>
                          <a:effectLst/>
                          <a:latin typeface="Arial" panose="020B0604020202020204" pitchFamily="34" charset="0"/>
                        </a:rPr>
                        <a:t>9</a:t>
                      </a:r>
                      <a:r>
                        <a:rPr lang="en-US" sz="1400" b="0" i="0" u="none" strike="noStrike" dirty="0">
                          <a:solidFill>
                            <a:srgbClr val="000000"/>
                          </a:solidFill>
                          <a:effectLst/>
                          <a:latin typeface="Arial" panose="020B0604020202020204" pitchFamily="34" charset="0"/>
                        </a:rPr>
                        <a:t>/L)</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226.0 </a:t>
                      </a:r>
                      <a:r>
                        <a:rPr lang="en-US" sz="1000" b="0" i="0" u="none" strike="noStrike" dirty="0">
                          <a:solidFill>
                            <a:srgbClr val="000000"/>
                          </a:solidFill>
                          <a:effectLst/>
                          <a:latin typeface="Arial" panose="020B0604020202020204" pitchFamily="34" charset="0"/>
                        </a:rPr>
                        <a:t>[188.0, 270.0]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225.0 </a:t>
                      </a:r>
                      <a:r>
                        <a:rPr lang="en-US" sz="1000" b="0" i="0" u="none" strike="noStrike" dirty="0">
                          <a:solidFill>
                            <a:srgbClr val="000000"/>
                          </a:solidFill>
                          <a:effectLst/>
                          <a:latin typeface="Arial" panose="020B0604020202020204" pitchFamily="34" charset="0"/>
                        </a:rPr>
                        <a:t>[189.0, 269.0]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507665">
                <a:tc>
                  <a:txBody>
                    <a:bodyPr/>
                    <a:lstStyle/>
                    <a:p>
                      <a:pPr algn="l" fontAlgn="b"/>
                      <a:r>
                        <a:rPr lang="en-US" sz="1400" b="0" i="0" u="none" strike="noStrike" dirty="0">
                          <a:solidFill>
                            <a:srgbClr val="000000"/>
                          </a:solidFill>
                          <a:effectLst/>
                          <a:latin typeface="Arial" panose="020B0604020202020204" pitchFamily="34" charset="0"/>
                        </a:rPr>
                        <a:t>Creatinine clearance (mL/min)*</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85.3 </a:t>
                      </a:r>
                      <a:r>
                        <a:rPr lang="en-US" sz="1000" b="0" i="0" u="none" strike="noStrike" dirty="0">
                          <a:solidFill>
                            <a:srgbClr val="000000"/>
                          </a:solidFill>
                          <a:effectLst/>
                          <a:latin typeface="Arial" panose="020B0604020202020204" pitchFamily="34" charset="0"/>
                        </a:rPr>
                        <a:t>[65.7, 108.5]</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85.6 </a:t>
                      </a:r>
                      <a:r>
                        <a:rPr lang="en-US" sz="1000" b="0" i="0" u="none" strike="noStrike" kern="1200" dirty="0">
                          <a:solidFill>
                            <a:schemeClr val="dk1"/>
                          </a:solidFill>
                          <a:effectLst/>
                          <a:latin typeface="+mn-lt"/>
                          <a:ea typeface="+mn-ea"/>
                          <a:cs typeface="+mn-cs"/>
                        </a:rPr>
                        <a:t>[65.9, 108.6]</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507665">
                <a:tc>
                  <a:txBody>
                    <a:bodyPr/>
                    <a:lstStyle/>
                    <a:p>
                      <a:pPr algn="l" fontAlgn="b"/>
                      <a:r>
                        <a:rPr lang="en-US" sz="1400" b="0" i="0" u="none" strike="noStrike" dirty="0">
                          <a:solidFill>
                            <a:srgbClr val="000000"/>
                          </a:solidFill>
                          <a:effectLst/>
                          <a:latin typeface="Arial" panose="020B0604020202020204" pitchFamily="34" charset="0"/>
                        </a:rPr>
                        <a:t>C-reactive protein (mg/dL)</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5.00 </a:t>
                      </a:r>
                      <a:r>
                        <a:rPr lang="en-US" sz="1000" b="0" i="0" u="none" strike="noStrike" dirty="0">
                          <a:solidFill>
                            <a:srgbClr val="000000"/>
                          </a:solidFill>
                          <a:effectLst/>
                          <a:latin typeface="Arial" panose="020B0604020202020204" pitchFamily="34" charset="0"/>
                        </a:rPr>
                        <a:t>[1.90, 15.00]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5.00 </a:t>
                      </a:r>
                      <a:r>
                        <a:rPr lang="en-US" sz="1000" b="0" i="0" u="none" strike="noStrike" dirty="0">
                          <a:solidFill>
                            <a:srgbClr val="000000"/>
                          </a:solidFill>
                          <a:effectLst/>
                          <a:latin typeface="Arial" panose="020B0604020202020204" pitchFamily="34" charset="0"/>
                        </a:rPr>
                        <a:t>[1.81, 14.00]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409516927"/>
                  </a:ext>
                </a:extLst>
              </a:tr>
            </a:tbl>
          </a:graphicData>
        </a:graphic>
      </p:graphicFrame>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3651962" cy="276999"/>
          </a:xfrm>
          <a:prstGeom prst="rect">
            <a:avLst/>
          </a:prstGeom>
          <a:noFill/>
        </p:spPr>
        <p:txBody>
          <a:bodyPr wrap="none" rtlCol="0">
            <a:spAutoFit/>
          </a:bodyPr>
          <a:lstStyle/>
          <a:p>
            <a:r>
              <a:rPr lang="en-US" sz="1200" b="0" i="0" dirty="0">
                <a:solidFill>
                  <a:schemeClr val="bg2"/>
                </a:solidFill>
              </a:rPr>
              <a:t>*</a:t>
            </a:r>
            <a:r>
              <a:rPr lang="en-US" sz="1200" b="0" i="0" dirty="0">
                <a:solidFill>
                  <a:srgbClr val="000000"/>
                </a:solidFill>
                <a:latin typeface="Arial" panose="020B0604020202020204" pitchFamily="34" charset="0"/>
              </a:rPr>
              <a:t>Cockcroft-Gault; </a:t>
            </a:r>
            <a:r>
              <a:rPr lang="en-US" sz="1200" b="0" i="0" dirty="0">
                <a:solidFill>
                  <a:schemeClr val="bg2"/>
                </a:solidFill>
              </a:rPr>
              <a:t>P=NS for all except </a:t>
            </a:r>
            <a:r>
              <a:rPr lang="en-US" sz="1200" b="0" i="0" dirty="0" err="1">
                <a:solidFill>
                  <a:schemeClr val="bg2"/>
                </a:solidFill>
              </a:rPr>
              <a:t>hgb</a:t>
            </a:r>
            <a:r>
              <a:rPr lang="en-US" sz="1200" b="0" i="0" dirty="0">
                <a:solidFill>
                  <a:schemeClr val="bg2"/>
                </a:solidFill>
              </a:rPr>
              <a:t> (P=0.02)</a:t>
            </a:r>
          </a:p>
        </p:txBody>
      </p:sp>
    </p:spTree>
    <p:extLst>
      <p:ext uri="{BB962C8B-B14F-4D97-AF65-F5344CB8AC3E}">
        <p14:creationId xmlns:p14="http://schemas.microsoft.com/office/powerpoint/2010/main" val="295867119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68725"/>
            <a:ext cx="9144000" cy="566738"/>
          </a:xfrm>
        </p:spPr>
        <p:txBody>
          <a:bodyPr/>
          <a:lstStyle/>
          <a:p>
            <a:pPr eaLnBrk="1" hangingPunct="1"/>
            <a:r>
              <a:rPr lang="en-US" sz="3200" dirty="0">
                <a:solidFill>
                  <a:schemeClr val="bg2"/>
                </a:solidFill>
              </a:rPr>
              <a:t>Pharmacology Administration I</a:t>
            </a: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1306462536"/>
              </p:ext>
            </p:extLst>
          </p:nvPr>
        </p:nvGraphicFramePr>
        <p:xfrm>
          <a:off x="556684" y="702733"/>
          <a:ext cx="8030633" cy="3744766"/>
        </p:xfrm>
        <a:graphic>
          <a:graphicData uri="http://schemas.openxmlformats.org/drawingml/2006/table">
            <a:tbl>
              <a:tblPr firstRow="1" bandRow="1">
                <a:tableStyleId>{5C22544A-7EE6-4342-B048-85BDC9FD1C3A}</a:tableStyleId>
              </a:tblPr>
              <a:tblGrid>
                <a:gridCol w="3856567">
                  <a:extLst>
                    <a:ext uri="{9D8B030D-6E8A-4147-A177-3AD203B41FA5}">
                      <a16:colId xmlns:a16="http://schemas.microsoft.com/office/drawing/2014/main" val="4028316261"/>
                    </a:ext>
                  </a:extLst>
                </a:gridCol>
                <a:gridCol w="2167466">
                  <a:extLst>
                    <a:ext uri="{9D8B030D-6E8A-4147-A177-3AD203B41FA5}">
                      <a16:colId xmlns:a16="http://schemas.microsoft.com/office/drawing/2014/main" val="4270828499"/>
                    </a:ext>
                  </a:extLst>
                </a:gridCol>
                <a:gridCol w="2006600">
                  <a:extLst>
                    <a:ext uri="{9D8B030D-6E8A-4147-A177-3AD203B41FA5}">
                      <a16:colId xmlns:a16="http://schemas.microsoft.com/office/drawing/2014/main" val="2145640585"/>
                    </a:ext>
                  </a:extLst>
                </a:gridCol>
              </a:tblGrid>
              <a:tr h="289894">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(n=13,346)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(n=14,063)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258519">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Randomized to bivalirudin</a:t>
                      </a: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No post-PCI infusion</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41.0% </a:t>
                      </a:r>
                      <a:r>
                        <a:rPr lang="en-US" sz="1000" b="0" i="0" u="none" strike="noStrike" dirty="0">
                          <a:solidFill>
                            <a:srgbClr val="000000"/>
                          </a:solidFill>
                          <a:effectLst/>
                          <a:latin typeface="Arial" panose="020B0604020202020204" pitchFamily="34" charset="0"/>
                          <a:cs typeface="Arial" panose="020B0604020202020204" pitchFamily="34" charset="0"/>
                        </a:rPr>
                        <a:t>(5471/13,329)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Post-PCI infusion</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59.0% </a:t>
                      </a:r>
                      <a:r>
                        <a:rPr lang="en-US" sz="1000" b="0" i="0" u="none" strike="noStrike" dirty="0">
                          <a:solidFill>
                            <a:srgbClr val="000000"/>
                          </a:solidFill>
                          <a:effectLst/>
                          <a:latin typeface="Arial" panose="020B0604020202020204" pitchFamily="34" charset="0"/>
                          <a:cs typeface="Arial" panose="020B0604020202020204" pitchFamily="34" charset="0"/>
                        </a:rPr>
                        <a:t>(7858/13,329)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Low-dose (≤0.30 mg/kg/</a:t>
                      </a:r>
                      <a:r>
                        <a:rPr lang="en-US" sz="1400" b="0" i="0" u="none" strike="noStrike" dirty="0" err="1">
                          <a:solidFill>
                            <a:srgbClr val="000000"/>
                          </a:solidFill>
                          <a:effectLst/>
                          <a:latin typeface="Arial" panose="020B0604020202020204" pitchFamily="34" charset="0"/>
                          <a:cs typeface="Arial" panose="020B0604020202020204" pitchFamily="34" charset="0"/>
                        </a:rPr>
                        <a:t>hr</a:t>
                      </a:r>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21.3% </a:t>
                      </a:r>
                      <a:r>
                        <a:rPr lang="en-US" sz="1000" b="0" i="0" u="none" strike="noStrike" dirty="0">
                          <a:solidFill>
                            <a:srgbClr val="000000"/>
                          </a:solidFill>
                          <a:effectLst/>
                          <a:latin typeface="Arial" panose="020B0604020202020204" pitchFamily="34" charset="0"/>
                          <a:cs typeface="Arial" panose="020B0604020202020204" pitchFamily="34" charset="0"/>
                        </a:rPr>
                        <a:t>(1656/7781)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Intermediate dose (&gt;0.30 to &lt;1.65 mg/kg/</a:t>
                      </a:r>
                      <a:r>
                        <a:rPr lang="en-US" sz="1400" b="0" i="0" u="none" strike="noStrike" dirty="0" err="1">
                          <a:solidFill>
                            <a:srgbClr val="000000"/>
                          </a:solidFill>
                          <a:effectLst/>
                          <a:latin typeface="Arial" panose="020B0604020202020204" pitchFamily="34" charset="0"/>
                          <a:cs typeface="Arial" panose="020B0604020202020204" pitchFamily="34" charset="0"/>
                        </a:rPr>
                        <a:t>hr</a:t>
                      </a:r>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3.9% </a:t>
                      </a:r>
                      <a:r>
                        <a:rPr lang="en-US" sz="1000" b="0" i="0" u="none" strike="noStrike" dirty="0">
                          <a:solidFill>
                            <a:srgbClr val="000000"/>
                          </a:solidFill>
                          <a:effectLst/>
                          <a:latin typeface="Arial" panose="020B0604020202020204" pitchFamily="34" charset="0"/>
                          <a:cs typeface="Arial" panose="020B0604020202020204" pitchFamily="34" charset="0"/>
                        </a:rPr>
                        <a:t>(300/7781)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55155583"/>
                  </a:ext>
                </a:extLst>
              </a:tr>
              <a:tr h="28989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High-dose (≥1.65 mg/kg/</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74.9% </a:t>
                      </a:r>
                      <a:r>
                        <a:rPr lang="en-US" sz="1000" b="0" i="0" u="none" strike="noStrike" dirty="0">
                          <a:solidFill>
                            <a:srgbClr val="000000"/>
                          </a:solidFill>
                          <a:effectLst/>
                          <a:latin typeface="Arial" panose="020B0604020202020204" pitchFamily="34" charset="0"/>
                          <a:cs typeface="Arial" panose="020B0604020202020204" pitchFamily="34" charset="0"/>
                        </a:rPr>
                        <a:t>(5825/7781)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r>
                        <a:rPr lang="en-US" sz="1400" b="0" dirty="0">
                          <a:solidFill>
                            <a:schemeClr val="bg2"/>
                          </a:solidFill>
                          <a:latin typeface="Arial" panose="020B0604020202020204" pitchFamily="34" charset="0"/>
                          <a:cs typeface="Arial" panose="020B0604020202020204" pitchFamily="34" charset="0"/>
                        </a:rPr>
                        <a:t>-</a:t>
                      </a: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232608214"/>
                  </a:ext>
                </a:extLst>
              </a:tr>
              <a:tr h="28989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Duration (mins, median [Q1, Q3])</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r>
                        <a:rPr lang="en-US" sz="1400" b="0" dirty="0">
                          <a:solidFill>
                            <a:schemeClr val="bg2"/>
                          </a:solidFill>
                          <a:latin typeface="Arial" panose="020B0604020202020204" pitchFamily="34" charset="0"/>
                          <a:cs typeface="Arial" panose="020B0604020202020204" pitchFamily="34" charset="0"/>
                        </a:rPr>
                        <a:t>120 </a:t>
                      </a:r>
                      <a:r>
                        <a:rPr lang="en-US" sz="1000" b="0" dirty="0">
                          <a:solidFill>
                            <a:schemeClr val="bg2"/>
                          </a:solidFill>
                          <a:latin typeface="Arial" panose="020B0604020202020204" pitchFamily="34" charset="0"/>
                          <a:cs typeface="Arial" panose="020B0604020202020204" pitchFamily="34" charset="0"/>
                        </a:rPr>
                        <a:t>[47, 299]</a:t>
                      </a:r>
                      <a:endParaRPr lang="en-US" sz="1400" b="0" dirty="0">
                        <a:solidFill>
                          <a:schemeClr val="bg2"/>
                        </a:solidFill>
                        <a:latin typeface="Arial" panose="020B0604020202020204" pitchFamily="34" charset="0"/>
                        <a:cs typeface="Arial" panose="020B0604020202020204" pitchFamily="34" charset="0"/>
                      </a:endParaRP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r>
                        <a:rPr lang="en-US" sz="1400" b="0" dirty="0">
                          <a:solidFill>
                            <a:schemeClr val="bg2"/>
                          </a:solidFill>
                          <a:latin typeface="Arial" panose="020B0604020202020204" pitchFamily="34" charset="0"/>
                          <a:cs typeface="Arial" panose="020B0604020202020204" pitchFamily="34" charset="0"/>
                        </a:rPr>
                        <a:t>-</a:t>
                      </a: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077743626"/>
                  </a:ext>
                </a:extLst>
              </a:tr>
              <a:tr h="28989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sng" strike="noStrike" dirty="0">
                          <a:solidFill>
                            <a:srgbClr val="000000"/>
                          </a:solidFill>
                          <a:effectLst/>
                          <a:latin typeface="Arial" panose="020B0604020202020204" pitchFamily="34" charset="0"/>
                          <a:cs typeface="Arial" panose="020B0604020202020204" pitchFamily="34" charset="0"/>
                        </a:rPr>
                        <a:t>Randomized to heparin</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solidFill>
                          <a:schemeClr val="bg2"/>
                        </a:solidFill>
                        <a:latin typeface="Arial" panose="020B0604020202020204" pitchFamily="34" charset="0"/>
                        <a:cs typeface="Arial" panose="020B0604020202020204" pitchFamily="34" charset="0"/>
                      </a:endParaRP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solidFill>
                          <a:schemeClr val="bg2"/>
                        </a:solidFill>
                        <a:latin typeface="Arial" panose="020B0604020202020204" pitchFamily="34" charset="0"/>
                        <a:cs typeface="Arial" panose="020B0604020202020204" pitchFamily="34" charset="0"/>
                      </a:endParaRP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62600006"/>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Planned GPI use</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47.8% </a:t>
                      </a:r>
                      <a:r>
                        <a:rPr lang="en-US" sz="1000" b="0" i="0" u="none" strike="noStrike" dirty="0">
                          <a:solidFill>
                            <a:srgbClr val="000000"/>
                          </a:solidFill>
                          <a:effectLst/>
                          <a:latin typeface="Arial" panose="020B0604020202020204" pitchFamily="34" charset="0"/>
                          <a:cs typeface="Arial" panose="020B0604020202020204" pitchFamily="34" charset="0"/>
                        </a:rPr>
                        <a:t>(6719/14,063)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No planned GPI use</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100% (13,346/13,346)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52.2% </a:t>
                      </a:r>
                      <a:r>
                        <a:rPr lang="en-US" sz="1000" b="0" i="0" u="none" strike="noStrike" dirty="0">
                          <a:solidFill>
                            <a:srgbClr val="000000"/>
                          </a:solidFill>
                          <a:effectLst/>
                          <a:latin typeface="Arial" panose="020B0604020202020204" pitchFamily="34" charset="0"/>
                          <a:cs typeface="Arial" panose="020B0604020202020204" pitchFamily="34" charset="0"/>
                        </a:rPr>
                        <a:t>(7344/14,063)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25851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GPI administered (bailout)*</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5.5% </a:t>
                      </a:r>
                      <a:r>
                        <a:rPr lang="en-US" sz="1000" b="0" i="0" u="none" strike="noStrike" dirty="0">
                          <a:solidFill>
                            <a:srgbClr val="000000"/>
                          </a:solidFill>
                          <a:effectLst/>
                          <a:latin typeface="Arial" panose="020B0604020202020204" pitchFamily="34" charset="0"/>
                          <a:cs typeface="Arial" panose="020B0604020202020204" pitchFamily="34" charset="0"/>
                        </a:rPr>
                        <a:t>(728/13,254)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5.5% </a:t>
                      </a:r>
                      <a:r>
                        <a:rPr lang="en-US" sz="1000" b="0" i="0" u="none" strike="noStrike" dirty="0">
                          <a:solidFill>
                            <a:srgbClr val="000000"/>
                          </a:solidFill>
                          <a:effectLst/>
                          <a:latin typeface="Arial" panose="020B0604020202020204" pitchFamily="34" charset="0"/>
                          <a:cs typeface="Arial" panose="020B0604020202020204" pitchFamily="34" charset="0"/>
                        </a:rPr>
                        <a:t>(402/7324)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016646858"/>
                  </a:ext>
                </a:extLst>
              </a:tr>
              <a:tr h="258519">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All patients</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252439102"/>
                  </a:ext>
                </a:extLst>
              </a:tr>
              <a:tr h="258519">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Heparin prior to cath lab**</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16.7% </a:t>
                      </a:r>
                      <a:r>
                        <a:rPr lang="en-US" sz="1000" b="0" i="0" u="none" strike="noStrike" dirty="0">
                          <a:solidFill>
                            <a:srgbClr val="000000"/>
                          </a:solidFill>
                          <a:effectLst/>
                          <a:latin typeface="Arial" panose="020B0604020202020204" pitchFamily="34" charset="0"/>
                        </a:rPr>
                        <a:t>(2223/13,329)</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34.3% </a:t>
                      </a:r>
                      <a:r>
                        <a:rPr lang="en-US" sz="1000" b="0" i="0" u="none" strike="noStrike" dirty="0">
                          <a:solidFill>
                            <a:srgbClr val="000000"/>
                          </a:solidFill>
                          <a:effectLst/>
                          <a:latin typeface="Arial" panose="020B0604020202020204" pitchFamily="34" charset="0"/>
                        </a:rPr>
                        <a:t>(4825/14,047)</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983829915"/>
                  </a:ext>
                </a:extLst>
              </a:tr>
            </a:tbl>
          </a:graphicData>
        </a:graphic>
      </p:graphicFrame>
      <p:sp>
        <p:nvSpPr>
          <p:cNvPr id="9" name="TextBox 8">
            <a:extLst>
              <a:ext uri="{FF2B5EF4-FFF2-40B4-BE49-F238E27FC236}">
                <a16:creationId xmlns:a16="http://schemas.microsoft.com/office/drawing/2014/main" id="{25260EF2-1D04-D244-940A-52973ED63FBA}"/>
              </a:ext>
            </a:extLst>
          </p:cNvPr>
          <p:cNvSpPr txBox="1"/>
          <p:nvPr/>
        </p:nvSpPr>
        <p:spPr>
          <a:xfrm>
            <a:off x="135466" y="4707466"/>
            <a:ext cx="1515158" cy="276999"/>
          </a:xfrm>
          <a:prstGeom prst="rect">
            <a:avLst/>
          </a:prstGeom>
          <a:noFill/>
        </p:spPr>
        <p:txBody>
          <a:bodyPr wrap="none" rtlCol="0">
            <a:spAutoFit/>
          </a:bodyPr>
          <a:lstStyle/>
          <a:p>
            <a:r>
              <a:rPr lang="en-US" sz="1200" b="0" i="0" dirty="0">
                <a:solidFill>
                  <a:schemeClr val="bg2"/>
                </a:solidFill>
              </a:rPr>
              <a:t>*P=NS; **P&lt;0.0001</a:t>
            </a:r>
          </a:p>
        </p:txBody>
      </p:sp>
    </p:spTree>
    <p:extLst>
      <p:ext uri="{BB962C8B-B14F-4D97-AF65-F5344CB8AC3E}">
        <p14:creationId xmlns:p14="http://schemas.microsoft.com/office/powerpoint/2010/main" val="142984405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68725"/>
            <a:ext cx="9144000" cy="566738"/>
          </a:xfrm>
        </p:spPr>
        <p:txBody>
          <a:bodyPr/>
          <a:lstStyle/>
          <a:p>
            <a:pPr eaLnBrk="1" hangingPunct="1"/>
            <a:r>
              <a:rPr lang="en-US" sz="3200" dirty="0">
                <a:solidFill>
                  <a:schemeClr val="bg2"/>
                </a:solidFill>
              </a:rPr>
              <a:t>Pharmacology Administration II</a:t>
            </a: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2087383348"/>
              </p:ext>
            </p:extLst>
          </p:nvPr>
        </p:nvGraphicFramePr>
        <p:xfrm>
          <a:off x="947209" y="711199"/>
          <a:ext cx="7249583" cy="3784598"/>
        </p:xfrm>
        <a:graphic>
          <a:graphicData uri="http://schemas.openxmlformats.org/drawingml/2006/table">
            <a:tbl>
              <a:tblPr firstRow="1" bandRow="1">
                <a:tableStyleId>{5C22544A-7EE6-4342-B048-85BDC9FD1C3A}</a:tableStyleId>
              </a:tblPr>
              <a:tblGrid>
                <a:gridCol w="2759818">
                  <a:extLst>
                    <a:ext uri="{9D8B030D-6E8A-4147-A177-3AD203B41FA5}">
                      <a16:colId xmlns:a16="http://schemas.microsoft.com/office/drawing/2014/main" val="4028316261"/>
                    </a:ext>
                  </a:extLst>
                </a:gridCol>
                <a:gridCol w="2380735">
                  <a:extLst>
                    <a:ext uri="{9D8B030D-6E8A-4147-A177-3AD203B41FA5}">
                      <a16:colId xmlns:a16="http://schemas.microsoft.com/office/drawing/2014/main" val="4270828499"/>
                    </a:ext>
                  </a:extLst>
                </a:gridCol>
                <a:gridCol w="2109030">
                  <a:extLst>
                    <a:ext uri="{9D8B030D-6E8A-4147-A177-3AD203B41FA5}">
                      <a16:colId xmlns:a16="http://schemas.microsoft.com/office/drawing/2014/main" val="2145640585"/>
                    </a:ext>
                  </a:extLst>
                </a:gridCol>
              </a:tblGrid>
              <a:tr h="295454">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(n=13,346)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(n=14,063)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263476">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Aspirin</a:t>
                      </a: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263476">
                <a:tc>
                  <a:txBody>
                    <a:bodyPr/>
                    <a:lstStyle/>
                    <a:p>
                      <a:pPr algn="l" fontAlgn="b"/>
                      <a:r>
                        <a:rPr lang="en-US" sz="1400" b="0" i="0" u="none" strike="noStrike" dirty="0">
                          <a:solidFill>
                            <a:srgbClr val="000000"/>
                          </a:solidFill>
                          <a:effectLst/>
                          <a:latin typeface="Arial" panose="020B0604020202020204" pitchFamily="34" charset="0"/>
                        </a:rPr>
                        <a:t>Home (pre-admission)</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32.1% </a:t>
                      </a:r>
                      <a:r>
                        <a:rPr lang="en-US" sz="1000" b="0" i="0" u="none" strike="noStrike" dirty="0">
                          <a:solidFill>
                            <a:srgbClr val="000000"/>
                          </a:solidFill>
                          <a:effectLst/>
                          <a:latin typeface="Arial" panose="020B0604020202020204" pitchFamily="34" charset="0"/>
                        </a:rPr>
                        <a:t>(3712/11,575)</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29.7% </a:t>
                      </a:r>
                      <a:r>
                        <a:rPr lang="en-US" sz="1000" b="0" i="0" u="none" strike="noStrike" dirty="0">
                          <a:solidFill>
                            <a:srgbClr val="000000"/>
                          </a:solidFill>
                          <a:effectLst/>
                          <a:latin typeface="Arial" panose="020B0604020202020204" pitchFamily="34" charset="0"/>
                        </a:rPr>
                        <a:t>(3639/12,264)</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263476">
                <a:tc>
                  <a:txBody>
                    <a:bodyPr/>
                    <a:lstStyle/>
                    <a:p>
                      <a:pPr algn="l" fontAlgn="b"/>
                      <a:r>
                        <a:rPr lang="en-US" sz="1400" b="0" i="0" u="none" strike="noStrike" dirty="0">
                          <a:solidFill>
                            <a:srgbClr val="000000"/>
                          </a:solidFill>
                          <a:effectLst/>
                          <a:latin typeface="Arial" panose="020B0604020202020204" pitchFamily="34" charset="0"/>
                        </a:rPr>
                        <a:t>Pre-procedure</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94.9% </a:t>
                      </a:r>
                      <a:r>
                        <a:rPr lang="en-US" sz="1000" b="0" i="0" u="none" strike="noStrike" dirty="0">
                          <a:solidFill>
                            <a:srgbClr val="000000"/>
                          </a:solidFill>
                          <a:effectLst/>
                          <a:latin typeface="Arial" panose="020B0604020202020204" pitchFamily="34" charset="0"/>
                        </a:rPr>
                        <a:t>(12,644/13,317)</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95.1% </a:t>
                      </a:r>
                      <a:r>
                        <a:rPr lang="en-US" sz="1000" b="0" i="0" u="none" strike="noStrike" dirty="0">
                          <a:solidFill>
                            <a:srgbClr val="000000"/>
                          </a:solidFill>
                          <a:effectLst/>
                          <a:latin typeface="Arial" panose="020B0604020202020204" pitchFamily="34" charset="0"/>
                        </a:rPr>
                        <a:t>(13,338/14,028)</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263476">
                <a:tc>
                  <a:txBody>
                    <a:bodyPr/>
                    <a:lstStyle/>
                    <a:p>
                      <a:pPr algn="l" fontAlgn="b"/>
                      <a:r>
                        <a:rPr lang="en-US" sz="1400" b="0" i="0" u="none" strike="noStrike" dirty="0">
                          <a:solidFill>
                            <a:srgbClr val="000000"/>
                          </a:solidFill>
                          <a:effectLst/>
                          <a:latin typeface="Arial" panose="020B0604020202020204" pitchFamily="34" charset="0"/>
                        </a:rPr>
                        <a:t>Discharge</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96.7% </a:t>
                      </a:r>
                      <a:r>
                        <a:rPr lang="en-US" sz="1000" b="0" i="0" u="none" strike="noStrike" dirty="0">
                          <a:solidFill>
                            <a:srgbClr val="000000"/>
                          </a:solidFill>
                          <a:effectLst/>
                          <a:latin typeface="Arial" panose="020B0604020202020204" pitchFamily="34" charset="0"/>
                        </a:rPr>
                        <a:t>(12,666/13,095)</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96.5% </a:t>
                      </a:r>
                      <a:r>
                        <a:rPr lang="en-US" sz="1000" b="0" i="0" u="none" strike="noStrike" dirty="0">
                          <a:solidFill>
                            <a:srgbClr val="000000"/>
                          </a:solidFill>
                          <a:effectLst/>
                          <a:latin typeface="Arial" panose="020B0604020202020204" pitchFamily="34" charset="0"/>
                        </a:rPr>
                        <a:t>(13,292/13,776)</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263476">
                <a:tc>
                  <a:txBody>
                    <a:bodyPr/>
                    <a:lstStyle/>
                    <a:p>
                      <a:pPr algn="l" fontAlgn="b"/>
                      <a:r>
                        <a:rPr lang="en-US" sz="1400" b="0" i="0" u="none" strike="noStrike" dirty="0">
                          <a:solidFill>
                            <a:srgbClr val="000000"/>
                          </a:solidFill>
                          <a:effectLst/>
                          <a:latin typeface="Arial" panose="020B0604020202020204" pitchFamily="34" charset="0"/>
                        </a:rPr>
                        <a:t>   - Dose (mg, median [Q1, Q3])</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75 </a:t>
                      </a:r>
                      <a:r>
                        <a:rPr lang="en-US" sz="1000" b="0" i="0" u="none" strike="noStrike" dirty="0">
                          <a:solidFill>
                            <a:srgbClr val="000000"/>
                          </a:solidFill>
                          <a:effectLst/>
                          <a:latin typeface="Arial" panose="020B0604020202020204" pitchFamily="34" charset="0"/>
                        </a:rPr>
                        <a:t>[75, 200]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75 </a:t>
                      </a:r>
                      <a:r>
                        <a:rPr lang="en-US" sz="1000" b="0" i="0" u="none" strike="noStrike" dirty="0">
                          <a:solidFill>
                            <a:srgbClr val="000000"/>
                          </a:solidFill>
                          <a:effectLst/>
                          <a:latin typeface="Arial" panose="020B0604020202020204" pitchFamily="34" charset="0"/>
                        </a:rPr>
                        <a:t>[75, 200]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29545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sng" strike="noStrike" dirty="0">
                          <a:solidFill>
                            <a:srgbClr val="000000"/>
                          </a:solidFill>
                          <a:effectLst/>
                          <a:latin typeface="Arial" panose="020B0604020202020204" pitchFamily="34" charset="0"/>
                          <a:cs typeface="Arial" panose="020B0604020202020204" pitchFamily="34" charset="0"/>
                        </a:rPr>
                        <a:t>P2Y12 inhibitor</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solidFill>
                          <a:schemeClr val="bg2"/>
                        </a:solidFill>
                        <a:latin typeface="Arial" panose="020B0604020202020204" pitchFamily="34" charset="0"/>
                        <a:cs typeface="Arial" panose="020B0604020202020204" pitchFamily="34" charset="0"/>
                      </a:endParaRP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solidFill>
                          <a:schemeClr val="bg2"/>
                        </a:solidFill>
                        <a:latin typeface="Arial" panose="020B0604020202020204" pitchFamily="34" charset="0"/>
                        <a:cs typeface="Arial" panose="020B0604020202020204" pitchFamily="34" charset="0"/>
                      </a:endParaRPr>
                    </a:p>
                  </a:txBody>
                  <a:tcPr marL="45720"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62600006"/>
                  </a:ext>
                </a:extLst>
              </a:tr>
              <a:tr h="263476">
                <a:tc>
                  <a:txBody>
                    <a:bodyPr/>
                    <a:lstStyle/>
                    <a:p>
                      <a:pPr algn="l" fontAlgn="b"/>
                      <a:r>
                        <a:rPr lang="en-US" sz="1400" b="0" i="0" u="none" strike="noStrike" dirty="0">
                          <a:solidFill>
                            <a:srgbClr val="000000"/>
                          </a:solidFill>
                          <a:effectLst/>
                          <a:latin typeface="Arial" panose="020B0604020202020204" pitchFamily="34" charset="0"/>
                        </a:rPr>
                        <a:t>Home (pre-admission)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8.3% </a:t>
                      </a:r>
                      <a:r>
                        <a:rPr lang="en-US" sz="1000" b="0" i="0" u="none" strike="noStrike" dirty="0">
                          <a:solidFill>
                            <a:srgbClr val="000000"/>
                          </a:solidFill>
                          <a:effectLst/>
                          <a:latin typeface="Arial" panose="020B0604020202020204" pitchFamily="34" charset="0"/>
                        </a:rPr>
                        <a:t>(689/8308)</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8.1% </a:t>
                      </a:r>
                      <a:r>
                        <a:rPr lang="en-US" sz="1000" b="0" i="0" u="none" strike="noStrike" dirty="0">
                          <a:solidFill>
                            <a:srgbClr val="000000"/>
                          </a:solidFill>
                          <a:effectLst/>
                          <a:latin typeface="Arial" panose="020B0604020202020204" pitchFamily="34" charset="0"/>
                        </a:rPr>
                        <a:t>(725/8981)</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263476">
                <a:tc>
                  <a:txBody>
                    <a:bodyPr/>
                    <a:lstStyle/>
                    <a:p>
                      <a:pPr algn="l" fontAlgn="b"/>
                      <a:r>
                        <a:rPr lang="en-US" sz="1400" b="0" i="0" u="none" strike="noStrike" dirty="0">
                          <a:solidFill>
                            <a:srgbClr val="000000"/>
                          </a:solidFill>
                          <a:effectLst/>
                          <a:latin typeface="Arial" panose="020B0604020202020204" pitchFamily="34" charset="0"/>
                        </a:rPr>
                        <a:t>Pre-procedure</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83.3% </a:t>
                      </a:r>
                      <a:r>
                        <a:rPr lang="en-US" sz="1000" b="0" i="0" u="none" strike="noStrike" dirty="0">
                          <a:solidFill>
                            <a:srgbClr val="000000"/>
                          </a:solidFill>
                          <a:effectLst/>
                          <a:latin typeface="Arial" panose="020B0604020202020204" pitchFamily="34" charset="0"/>
                        </a:rPr>
                        <a:t>(11,091/13,322)</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83.9% </a:t>
                      </a:r>
                      <a:r>
                        <a:rPr lang="en-US" sz="1000" b="0" i="0" u="none" strike="noStrike" dirty="0">
                          <a:solidFill>
                            <a:srgbClr val="000000"/>
                          </a:solidFill>
                          <a:effectLst/>
                          <a:latin typeface="Arial" panose="020B0604020202020204" pitchFamily="34" charset="0"/>
                        </a:rPr>
                        <a:t>(11,777/14,033)</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26347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Clopidogrel or ticlopidine</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49.8% </a:t>
                      </a:r>
                      <a:r>
                        <a:rPr lang="en-US" sz="1000" b="0" i="0" u="none" strike="noStrike" dirty="0">
                          <a:solidFill>
                            <a:srgbClr val="000000"/>
                          </a:solidFill>
                          <a:effectLst/>
                          <a:latin typeface="Arial" panose="020B0604020202020204" pitchFamily="34" charset="0"/>
                        </a:rPr>
                        <a:t>(6634/13,319)</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51.6% </a:t>
                      </a:r>
                      <a:r>
                        <a:rPr lang="en-US" sz="1000" b="0" i="0" u="none" strike="noStrike" dirty="0">
                          <a:solidFill>
                            <a:srgbClr val="000000"/>
                          </a:solidFill>
                          <a:effectLst/>
                          <a:latin typeface="Arial" panose="020B0604020202020204" pitchFamily="34" charset="0"/>
                        </a:rPr>
                        <a:t>(7243/14,032)</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655092078"/>
                  </a:ext>
                </a:extLst>
              </a:tr>
              <a:tr h="263476">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Prasugrel or ticagrelor</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34.1% </a:t>
                      </a:r>
                      <a:r>
                        <a:rPr lang="en-US" sz="1000" b="0" i="0" u="none" strike="noStrike" dirty="0">
                          <a:solidFill>
                            <a:srgbClr val="000000"/>
                          </a:solidFill>
                          <a:effectLst/>
                          <a:latin typeface="Arial" panose="020B0604020202020204" pitchFamily="34" charset="0"/>
                        </a:rPr>
                        <a:t>(4545/13,320)</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32.9% </a:t>
                      </a:r>
                      <a:r>
                        <a:rPr lang="en-US" sz="1000" b="0" i="0" u="none" strike="noStrike" dirty="0">
                          <a:solidFill>
                            <a:srgbClr val="000000"/>
                          </a:solidFill>
                          <a:effectLst/>
                          <a:latin typeface="Arial" panose="020B0604020202020204" pitchFamily="34" charset="0"/>
                        </a:rPr>
                        <a:t>(4617/14,032)</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8204802"/>
                  </a:ext>
                </a:extLst>
              </a:tr>
              <a:tr h="263476">
                <a:tc>
                  <a:txBody>
                    <a:bodyPr/>
                    <a:lstStyle/>
                    <a:p>
                      <a:pPr algn="l" fontAlgn="b"/>
                      <a:r>
                        <a:rPr lang="en-US" sz="1400" b="0" i="0" u="none" strike="noStrike" dirty="0">
                          <a:solidFill>
                            <a:srgbClr val="000000"/>
                          </a:solidFill>
                          <a:effectLst/>
                          <a:latin typeface="Arial" panose="020B0604020202020204" pitchFamily="34" charset="0"/>
                        </a:rPr>
                        <a:t>Discharge</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95.9% </a:t>
                      </a:r>
                      <a:r>
                        <a:rPr lang="en-US" sz="1000" b="0" i="0" u="none" strike="noStrike" dirty="0">
                          <a:solidFill>
                            <a:srgbClr val="000000"/>
                          </a:solidFill>
                          <a:effectLst/>
                          <a:latin typeface="Arial" panose="020B0604020202020204" pitchFamily="34" charset="0"/>
                        </a:rPr>
                        <a:t>(12,564/13,098)</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96.0% </a:t>
                      </a:r>
                      <a:r>
                        <a:rPr lang="en-US" sz="1000" b="0" i="0" u="none" strike="noStrike" dirty="0">
                          <a:solidFill>
                            <a:srgbClr val="000000"/>
                          </a:solidFill>
                          <a:effectLst/>
                          <a:latin typeface="Arial" panose="020B0604020202020204" pitchFamily="34" charset="0"/>
                        </a:rPr>
                        <a:t>(13,225/13,781)</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252439102"/>
                  </a:ext>
                </a:extLst>
              </a:tr>
              <a:tr h="29545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Clopidogrel or ticlopidine</a:t>
                      </a:r>
                    </a:p>
                  </a:txBody>
                  <a:tcPr marR="4572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54.1% </a:t>
                      </a:r>
                      <a:r>
                        <a:rPr lang="en-US" sz="1000" b="0" i="0" u="none" strike="noStrike" dirty="0">
                          <a:solidFill>
                            <a:srgbClr val="000000"/>
                          </a:solidFill>
                          <a:effectLst/>
                          <a:latin typeface="Arial" panose="020B0604020202020204" pitchFamily="34" charset="0"/>
                        </a:rPr>
                        <a:t>(6600/12,208)</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56.8% </a:t>
                      </a:r>
                      <a:r>
                        <a:rPr lang="en-US" sz="1000" b="0" i="0" u="none" strike="noStrike" dirty="0">
                          <a:solidFill>
                            <a:srgbClr val="000000"/>
                          </a:solidFill>
                          <a:effectLst/>
                          <a:latin typeface="Arial" panose="020B0604020202020204" pitchFamily="34" charset="0"/>
                        </a:rPr>
                        <a:t>(7299/12,853)</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444067375"/>
                  </a:ext>
                </a:extLst>
              </a:tr>
              <a:tr h="263476">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Prasugrel or ticagrelor</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41.8% </a:t>
                      </a:r>
                      <a:r>
                        <a:rPr lang="en-US" sz="1000" b="0" i="0" u="none" strike="noStrike" dirty="0">
                          <a:solidFill>
                            <a:srgbClr val="000000"/>
                          </a:solidFill>
                          <a:effectLst/>
                          <a:latin typeface="Arial" panose="020B0604020202020204" pitchFamily="34" charset="0"/>
                        </a:rPr>
                        <a:t>(5109/12,208)</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39.2% </a:t>
                      </a:r>
                      <a:r>
                        <a:rPr lang="en-US" sz="1000" b="0" i="0" u="none" strike="noStrike" dirty="0">
                          <a:solidFill>
                            <a:srgbClr val="000000"/>
                          </a:solidFill>
                          <a:effectLst/>
                          <a:latin typeface="Arial" panose="020B0604020202020204" pitchFamily="34" charset="0"/>
                        </a:rPr>
                        <a:t>(5041/12,853)</a:t>
                      </a:r>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983829915"/>
                  </a:ext>
                </a:extLst>
              </a:tr>
            </a:tbl>
          </a:graphicData>
        </a:graphic>
      </p:graphicFrame>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3374642" cy="276999"/>
          </a:xfrm>
          <a:prstGeom prst="rect">
            <a:avLst/>
          </a:prstGeom>
          <a:noFill/>
        </p:spPr>
        <p:txBody>
          <a:bodyPr wrap="none" rtlCol="0">
            <a:spAutoFit/>
          </a:bodyPr>
          <a:lstStyle/>
          <a:p>
            <a:r>
              <a:rPr lang="en-US" sz="1200" b="0" i="0" dirty="0">
                <a:solidFill>
                  <a:schemeClr val="bg2"/>
                </a:solidFill>
              </a:rPr>
              <a:t>P=NS for all except baseline aspirin (P=0.006) </a:t>
            </a:r>
          </a:p>
        </p:txBody>
      </p:sp>
    </p:spTree>
    <p:extLst>
      <p:ext uri="{BB962C8B-B14F-4D97-AF65-F5344CB8AC3E}">
        <p14:creationId xmlns:p14="http://schemas.microsoft.com/office/powerpoint/2010/main" val="144447607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36459"/>
            <a:ext cx="9144000" cy="566738"/>
          </a:xfrm>
        </p:spPr>
        <p:txBody>
          <a:bodyPr/>
          <a:lstStyle/>
          <a:p>
            <a:pPr eaLnBrk="1" hangingPunct="1"/>
            <a:r>
              <a:rPr lang="en-US" sz="3200" dirty="0">
                <a:solidFill>
                  <a:schemeClr val="bg2"/>
                </a:solidFill>
              </a:rPr>
              <a:t>Access Site</a:t>
            </a:r>
          </a:p>
        </p:txBody>
      </p:sp>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1008609" cy="276999"/>
          </a:xfrm>
          <a:prstGeom prst="rect">
            <a:avLst/>
          </a:prstGeom>
          <a:noFill/>
        </p:spPr>
        <p:txBody>
          <a:bodyPr wrap="none" rtlCol="0">
            <a:spAutoFit/>
          </a:bodyPr>
          <a:lstStyle/>
          <a:p>
            <a:r>
              <a:rPr lang="en-US" sz="1200" b="0" i="0" dirty="0">
                <a:solidFill>
                  <a:schemeClr val="bg2"/>
                </a:solidFill>
              </a:rPr>
              <a:t>P=NS for all</a:t>
            </a:r>
          </a:p>
        </p:txBody>
      </p:sp>
      <p:graphicFrame>
        <p:nvGraphicFramePr>
          <p:cNvPr id="2" name="Chart 1">
            <a:extLst>
              <a:ext uri="{FF2B5EF4-FFF2-40B4-BE49-F238E27FC236}">
                <a16:creationId xmlns:a16="http://schemas.microsoft.com/office/drawing/2014/main" id="{C26A56F6-EA62-0242-B090-2FFA32F84F41}"/>
              </a:ext>
            </a:extLst>
          </p:cNvPr>
          <p:cNvGraphicFramePr/>
          <p:nvPr>
            <p:extLst>
              <p:ext uri="{D42A27DB-BD31-4B8C-83A1-F6EECF244321}">
                <p14:modId xmlns:p14="http://schemas.microsoft.com/office/powerpoint/2010/main" val="3597157298"/>
              </p:ext>
            </p:extLst>
          </p:nvPr>
        </p:nvGraphicFramePr>
        <p:xfrm>
          <a:off x="88900" y="1126067"/>
          <a:ext cx="5095875" cy="306493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B7F8F936-9F77-7B4D-A646-99BC84FC23DB}"/>
              </a:ext>
            </a:extLst>
          </p:cNvPr>
          <p:cNvSpPr/>
          <p:nvPr/>
        </p:nvSpPr>
        <p:spPr>
          <a:xfrm>
            <a:off x="1348664" y="4105818"/>
            <a:ext cx="2576347" cy="369332"/>
          </a:xfrm>
          <a:prstGeom prst="rect">
            <a:avLst/>
          </a:prstGeom>
        </p:spPr>
        <p:txBody>
          <a:bodyPr wrap="none">
            <a:spAutoFit/>
          </a:bodyPr>
          <a:lstStyle/>
          <a:p>
            <a:pPr algn="ctr" fontAlgn="b"/>
            <a:r>
              <a:rPr lang="en-US" i="0" dirty="0">
                <a:solidFill>
                  <a:schemeClr val="bg2"/>
                </a:solidFill>
                <a:latin typeface="Arial" panose="020B0604020202020204" pitchFamily="34" charset="0"/>
                <a:cs typeface="Arial" panose="020B0604020202020204" pitchFamily="34" charset="0"/>
              </a:rPr>
              <a:t>Bivalirudin (n=13,232)</a:t>
            </a:r>
          </a:p>
        </p:txBody>
      </p:sp>
      <p:sp>
        <p:nvSpPr>
          <p:cNvPr id="8" name="Rectangle 7">
            <a:extLst>
              <a:ext uri="{FF2B5EF4-FFF2-40B4-BE49-F238E27FC236}">
                <a16:creationId xmlns:a16="http://schemas.microsoft.com/office/drawing/2014/main" id="{7227FBDD-42A7-C244-82CA-7E41064E166F}"/>
              </a:ext>
            </a:extLst>
          </p:cNvPr>
          <p:cNvSpPr/>
          <p:nvPr/>
        </p:nvSpPr>
        <p:spPr>
          <a:xfrm>
            <a:off x="5415334" y="4105818"/>
            <a:ext cx="2242922" cy="369332"/>
          </a:xfrm>
          <a:prstGeom prst="rect">
            <a:avLst/>
          </a:prstGeom>
        </p:spPr>
        <p:txBody>
          <a:bodyPr wrap="none">
            <a:spAutoFit/>
          </a:bodyPr>
          <a:lstStyle/>
          <a:p>
            <a:pPr algn="ctr" fontAlgn="b"/>
            <a:r>
              <a:rPr lang="en-US" i="0" dirty="0">
                <a:solidFill>
                  <a:schemeClr val="bg2"/>
                </a:solidFill>
                <a:latin typeface="Arial" panose="020B0604020202020204" pitchFamily="34" charset="0"/>
                <a:cs typeface="Arial" panose="020B0604020202020204" pitchFamily="34" charset="0"/>
              </a:rPr>
              <a:t>Heparin (n=13,946)</a:t>
            </a:r>
          </a:p>
        </p:txBody>
      </p:sp>
      <p:sp>
        <p:nvSpPr>
          <p:cNvPr id="18" name="Rectangle 17">
            <a:extLst>
              <a:ext uri="{FF2B5EF4-FFF2-40B4-BE49-F238E27FC236}">
                <a16:creationId xmlns:a16="http://schemas.microsoft.com/office/drawing/2014/main" id="{B9439480-2FF0-344D-BC1A-0F7A0CDE275C}"/>
              </a:ext>
            </a:extLst>
          </p:cNvPr>
          <p:cNvSpPr/>
          <p:nvPr/>
        </p:nvSpPr>
        <p:spPr>
          <a:xfrm>
            <a:off x="1473435" y="2664939"/>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(n=6174)</a:t>
            </a:r>
          </a:p>
        </p:txBody>
      </p:sp>
      <p:sp>
        <p:nvSpPr>
          <p:cNvPr id="19" name="Rectangle 18">
            <a:extLst>
              <a:ext uri="{FF2B5EF4-FFF2-40B4-BE49-F238E27FC236}">
                <a16:creationId xmlns:a16="http://schemas.microsoft.com/office/drawing/2014/main" id="{20623BF9-3FA4-C445-9152-EBF358A9D79A}"/>
              </a:ext>
            </a:extLst>
          </p:cNvPr>
          <p:cNvSpPr/>
          <p:nvPr/>
        </p:nvSpPr>
        <p:spPr>
          <a:xfrm>
            <a:off x="2836571" y="2732672"/>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(n=7038)</a:t>
            </a:r>
          </a:p>
        </p:txBody>
      </p:sp>
      <p:sp>
        <p:nvSpPr>
          <p:cNvPr id="20" name="Rectangle 19">
            <a:extLst>
              <a:ext uri="{FF2B5EF4-FFF2-40B4-BE49-F238E27FC236}">
                <a16:creationId xmlns:a16="http://schemas.microsoft.com/office/drawing/2014/main" id="{58328D6F-1ED6-5B4B-A96B-B74D268D1A5D}"/>
              </a:ext>
            </a:extLst>
          </p:cNvPr>
          <p:cNvSpPr/>
          <p:nvPr/>
        </p:nvSpPr>
        <p:spPr>
          <a:xfrm>
            <a:off x="5385034" y="2698806"/>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(n=7948)</a:t>
            </a:r>
          </a:p>
        </p:txBody>
      </p:sp>
      <p:sp>
        <p:nvSpPr>
          <p:cNvPr id="21" name="Rectangle 20">
            <a:extLst>
              <a:ext uri="{FF2B5EF4-FFF2-40B4-BE49-F238E27FC236}">
                <a16:creationId xmlns:a16="http://schemas.microsoft.com/office/drawing/2014/main" id="{DA6EA710-54EE-0C43-AA74-99D61060F58A}"/>
              </a:ext>
            </a:extLst>
          </p:cNvPr>
          <p:cNvSpPr/>
          <p:nvPr/>
        </p:nvSpPr>
        <p:spPr>
          <a:xfrm>
            <a:off x="6729437" y="2436339"/>
            <a:ext cx="891078"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(n=6115)</a:t>
            </a:r>
          </a:p>
        </p:txBody>
      </p:sp>
      <p:grpSp>
        <p:nvGrpSpPr>
          <p:cNvPr id="3" name="Group 2">
            <a:extLst>
              <a:ext uri="{FF2B5EF4-FFF2-40B4-BE49-F238E27FC236}">
                <a16:creationId xmlns:a16="http://schemas.microsoft.com/office/drawing/2014/main" id="{E61B1CAE-7BE0-D34D-9BFF-63C1753B073F}"/>
              </a:ext>
            </a:extLst>
          </p:cNvPr>
          <p:cNvGrpSpPr/>
          <p:nvPr/>
        </p:nvGrpSpPr>
        <p:grpSpPr>
          <a:xfrm>
            <a:off x="3115733" y="778418"/>
            <a:ext cx="2986457" cy="347021"/>
            <a:chOff x="3513666" y="846151"/>
            <a:chExt cx="2986457" cy="347021"/>
          </a:xfrm>
        </p:grpSpPr>
        <p:grpSp>
          <p:nvGrpSpPr>
            <p:cNvPr id="13" name="Group 12">
              <a:extLst>
                <a:ext uri="{FF2B5EF4-FFF2-40B4-BE49-F238E27FC236}">
                  <a16:creationId xmlns:a16="http://schemas.microsoft.com/office/drawing/2014/main" id="{F6F23BBF-D186-ED47-AA58-EBC2D7D30EFF}"/>
                </a:ext>
              </a:extLst>
            </p:cNvPr>
            <p:cNvGrpSpPr/>
            <p:nvPr/>
          </p:nvGrpSpPr>
          <p:grpSpPr>
            <a:xfrm>
              <a:off x="3513666" y="854618"/>
              <a:ext cx="2063676" cy="338554"/>
              <a:chOff x="2269066" y="710685"/>
              <a:chExt cx="2063676" cy="338554"/>
            </a:xfrm>
          </p:grpSpPr>
          <p:sp>
            <p:nvSpPr>
              <p:cNvPr id="12" name="Rectangle 11">
                <a:extLst>
                  <a:ext uri="{FF2B5EF4-FFF2-40B4-BE49-F238E27FC236}">
                    <a16:creationId xmlns:a16="http://schemas.microsoft.com/office/drawing/2014/main" id="{992A0B76-8CAC-5E4D-9658-E45F752D7E96}"/>
                  </a:ext>
                </a:extLst>
              </p:cNvPr>
              <p:cNvSpPr>
                <a:spLocks noChangeAspect="1"/>
              </p:cNvSpPr>
              <p:nvPr/>
            </p:nvSpPr>
            <p:spPr bwMode="auto">
              <a:xfrm>
                <a:off x="3234266" y="788522"/>
                <a:ext cx="182880" cy="182880"/>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 name="Rectangle 13">
                <a:extLst>
                  <a:ext uri="{FF2B5EF4-FFF2-40B4-BE49-F238E27FC236}">
                    <a16:creationId xmlns:a16="http://schemas.microsoft.com/office/drawing/2014/main" id="{E9B17F88-85F4-3649-AC68-DDB48D7AD447}"/>
                  </a:ext>
                </a:extLst>
              </p:cNvPr>
              <p:cNvSpPr>
                <a:spLocks noChangeAspect="1"/>
              </p:cNvSpPr>
              <p:nvPr/>
            </p:nvSpPr>
            <p:spPr bwMode="auto">
              <a:xfrm>
                <a:off x="2269066" y="788522"/>
                <a:ext cx="182880" cy="1828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 name="Rectangle 14">
                <a:extLst>
                  <a:ext uri="{FF2B5EF4-FFF2-40B4-BE49-F238E27FC236}">
                    <a16:creationId xmlns:a16="http://schemas.microsoft.com/office/drawing/2014/main" id="{343D2D88-DF84-1E4E-996F-ED8684E70288}"/>
                  </a:ext>
                </a:extLst>
              </p:cNvPr>
              <p:cNvSpPr/>
              <p:nvPr/>
            </p:nvSpPr>
            <p:spPr>
              <a:xfrm>
                <a:off x="2416030" y="710685"/>
                <a:ext cx="763351" cy="338554"/>
              </a:xfrm>
              <a:prstGeom prst="rect">
                <a:avLst/>
              </a:prstGeom>
            </p:spPr>
            <p:txBody>
              <a:bodyPr wrap="none" anchor="ctr" anchorCtr="0">
                <a:spAutoFit/>
              </a:bodyPr>
              <a:lstStyle/>
              <a:p>
                <a:pPr algn="ctr" fontAlgn="b"/>
                <a:r>
                  <a:rPr lang="en-US" sz="1600" b="0" i="0" dirty="0">
                    <a:solidFill>
                      <a:schemeClr val="bg2"/>
                    </a:solidFill>
                    <a:latin typeface="Arial" panose="020B0604020202020204" pitchFamily="34" charset="0"/>
                    <a:cs typeface="Arial" panose="020B0604020202020204" pitchFamily="34" charset="0"/>
                  </a:rPr>
                  <a:t>Radial</a:t>
                </a:r>
              </a:p>
            </p:txBody>
          </p:sp>
          <p:sp>
            <p:nvSpPr>
              <p:cNvPr id="16" name="Rectangle 15">
                <a:extLst>
                  <a:ext uri="{FF2B5EF4-FFF2-40B4-BE49-F238E27FC236}">
                    <a16:creationId xmlns:a16="http://schemas.microsoft.com/office/drawing/2014/main" id="{A0D0CCD0-1082-154A-9AFF-0F8D4C0C3317}"/>
                  </a:ext>
                </a:extLst>
              </p:cNvPr>
              <p:cNvSpPr/>
              <p:nvPr/>
            </p:nvSpPr>
            <p:spPr>
              <a:xfrm>
                <a:off x="3396267" y="710685"/>
                <a:ext cx="936475" cy="338554"/>
              </a:xfrm>
              <a:prstGeom prst="rect">
                <a:avLst/>
              </a:prstGeom>
            </p:spPr>
            <p:txBody>
              <a:bodyPr wrap="none" anchor="ctr" anchorCtr="0">
                <a:spAutoFit/>
              </a:bodyPr>
              <a:lstStyle/>
              <a:p>
                <a:pPr algn="ctr" fontAlgn="b"/>
                <a:r>
                  <a:rPr lang="en-US" sz="1600" b="0" i="0" dirty="0">
                    <a:solidFill>
                      <a:schemeClr val="bg2"/>
                    </a:solidFill>
                    <a:latin typeface="Arial" panose="020B0604020202020204" pitchFamily="34" charset="0"/>
                    <a:cs typeface="Arial" panose="020B0604020202020204" pitchFamily="34" charset="0"/>
                  </a:rPr>
                  <a:t>Femoral</a:t>
                </a:r>
              </a:p>
            </p:txBody>
          </p:sp>
        </p:grpSp>
        <p:sp>
          <p:nvSpPr>
            <p:cNvPr id="17" name="Rectangle 16">
              <a:extLst>
                <a:ext uri="{FF2B5EF4-FFF2-40B4-BE49-F238E27FC236}">
                  <a16:creationId xmlns:a16="http://schemas.microsoft.com/office/drawing/2014/main" id="{A5809081-2145-DC41-9A00-1D03C1D1D3B0}"/>
                </a:ext>
              </a:extLst>
            </p:cNvPr>
            <p:cNvSpPr>
              <a:spLocks noChangeAspect="1"/>
            </p:cNvSpPr>
            <p:nvPr/>
          </p:nvSpPr>
          <p:spPr bwMode="auto">
            <a:xfrm>
              <a:off x="5630333" y="923988"/>
              <a:ext cx="182880" cy="182880"/>
            </a:xfrm>
            <a:prstGeom prst="rect">
              <a:avLst/>
            </a:prstGeom>
            <a:solidFill>
              <a:srgbClr val="FF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2" name="Rectangle 21">
              <a:extLst>
                <a:ext uri="{FF2B5EF4-FFF2-40B4-BE49-F238E27FC236}">
                  <a16:creationId xmlns:a16="http://schemas.microsoft.com/office/drawing/2014/main" id="{F0B1FC6B-1B96-0044-943A-BC1CD2B0CC7A}"/>
                </a:ext>
              </a:extLst>
            </p:cNvPr>
            <p:cNvSpPr/>
            <p:nvPr/>
          </p:nvSpPr>
          <p:spPr>
            <a:xfrm>
              <a:off x="5800893" y="846151"/>
              <a:ext cx="699230" cy="338554"/>
            </a:xfrm>
            <a:prstGeom prst="rect">
              <a:avLst/>
            </a:prstGeom>
          </p:spPr>
          <p:txBody>
            <a:bodyPr wrap="none" anchor="ctr" anchorCtr="0">
              <a:spAutoFit/>
            </a:bodyPr>
            <a:lstStyle/>
            <a:p>
              <a:pPr algn="ctr" fontAlgn="b"/>
              <a:r>
                <a:rPr lang="en-US" sz="1600" b="0" i="0" dirty="0">
                  <a:solidFill>
                    <a:schemeClr val="bg2"/>
                  </a:solidFill>
                  <a:latin typeface="Arial" panose="020B0604020202020204" pitchFamily="34" charset="0"/>
                  <a:cs typeface="Arial" panose="020B0604020202020204" pitchFamily="34" charset="0"/>
                </a:rPr>
                <a:t>Other</a:t>
              </a:r>
            </a:p>
          </p:txBody>
        </p:sp>
      </p:grpSp>
      <p:sp>
        <p:nvSpPr>
          <p:cNvPr id="4" name="TextBox 3">
            <a:extLst>
              <a:ext uri="{FF2B5EF4-FFF2-40B4-BE49-F238E27FC236}">
                <a16:creationId xmlns:a16="http://schemas.microsoft.com/office/drawing/2014/main" id="{132F2B4D-8FF3-F847-A48A-D57ED24FE361}"/>
              </a:ext>
            </a:extLst>
          </p:cNvPr>
          <p:cNvSpPr txBox="1"/>
          <p:nvPr/>
        </p:nvSpPr>
        <p:spPr>
          <a:xfrm>
            <a:off x="1708446" y="838200"/>
            <a:ext cx="849912" cy="461665"/>
          </a:xfrm>
          <a:prstGeom prst="rect">
            <a:avLst/>
          </a:prstGeom>
          <a:noFill/>
        </p:spPr>
        <p:txBody>
          <a:bodyPr wrap="none" rtlCol="0">
            <a:spAutoFit/>
          </a:bodyPr>
          <a:lstStyle/>
          <a:p>
            <a:pPr algn="ctr"/>
            <a:r>
              <a:rPr lang="en-US" sz="1200" b="0" i="0" dirty="0">
                <a:solidFill>
                  <a:schemeClr val="bg2"/>
                </a:solidFill>
              </a:rPr>
              <a:t>Other</a:t>
            </a:r>
          </a:p>
          <a:p>
            <a:pPr algn="ctr"/>
            <a:r>
              <a:rPr lang="en-US" sz="1200" b="0" i="0" dirty="0">
                <a:solidFill>
                  <a:schemeClr val="bg2"/>
                </a:solidFill>
              </a:rPr>
              <a:t>0.1% (20)</a:t>
            </a:r>
          </a:p>
        </p:txBody>
      </p:sp>
      <p:cxnSp>
        <p:nvCxnSpPr>
          <p:cNvPr id="25" name="Straight Connector 24">
            <a:extLst>
              <a:ext uri="{FF2B5EF4-FFF2-40B4-BE49-F238E27FC236}">
                <a16:creationId xmlns:a16="http://schemas.microsoft.com/office/drawing/2014/main" id="{6967F06C-348A-224C-900A-65AE8DE71959}"/>
              </a:ext>
            </a:extLst>
          </p:cNvPr>
          <p:cNvCxnSpPr/>
          <p:nvPr/>
        </p:nvCxnSpPr>
        <p:spPr bwMode="auto">
          <a:xfrm flipH="1" flipV="1">
            <a:off x="2448292" y="1026699"/>
            <a:ext cx="167908" cy="217902"/>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6" name="Chart 25">
            <a:extLst>
              <a:ext uri="{FF2B5EF4-FFF2-40B4-BE49-F238E27FC236}">
                <a16:creationId xmlns:a16="http://schemas.microsoft.com/office/drawing/2014/main" id="{B73FE3CF-673B-394C-B089-09B2B570CE74}"/>
              </a:ext>
            </a:extLst>
          </p:cNvPr>
          <p:cNvGraphicFramePr/>
          <p:nvPr>
            <p:extLst>
              <p:ext uri="{D42A27DB-BD31-4B8C-83A1-F6EECF244321}">
                <p14:modId xmlns:p14="http://schemas.microsoft.com/office/powerpoint/2010/main" val="4162606658"/>
              </p:ext>
            </p:extLst>
          </p:nvPr>
        </p:nvGraphicFramePr>
        <p:xfrm>
          <a:off x="3988856" y="1126067"/>
          <a:ext cx="5095875" cy="306493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C4A2E476-6BD5-E947-8B6D-358EEE1F5048}"/>
              </a:ext>
            </a:extLst>
          </p:cNvPr>
          <p:cNvSpPr txBox="1"/>
          <p:nvPr/>
        </p:nvSpPr>
        <p:spPr>
          <a:xfrm>
            <a:off x="6610643" y="838200"/>
            <a:ext cx="849913" cy="461665"/>
          </a:xfrm>
          <a:prstGeom prst="rect">
            <a:avLst/>
          </a:prstGeom>
          <a:noFill/>
        </p:spPr>
        <p:txBody>
          <a:bodyPr wrap="none" rtlCol="0">
            <a:spAutoFit/>
          </a:bodyPr>
          <a:lstStyle/>
          <a:p>
            <a:pPr algn="ctr"/>
            <a:r>
              <a:rPr lang="en-US" sz="1200" b="0" i="0" dirty="0">
                <a:solidFill>
                  <a:schemeClr val="bg2"/>
                </a:solidFill>
              </a:rPr>
              <a:t>Other</a:t>
            </a:r>
          </a:p>
          <a:p>
            <a:pPr algn="ctr"/>
            <a:r>
              <a:rPr lang="en-US" sz="1200" b="0" i="0" dirty="0">
                <a:solidFill>
                  <a:schemeClr val="bg2"/>
                </a:solidFill>
              </a:rPr>
              <a:t>0.1% (19)</a:t>
            </a:r>
          </a:p>
        </p:txBody>
      </p:sp>
      <p:cxnSp>
        <p:nvCxnSpPr>
          <p:cNvPr id="28" name="Straight Connector 27">
            <a:extLst>
              <a:ext uri="{FF2B5EF4-FFF2-40B4-BE49-F238E27FC236}">
                <a16:creationId xmlns:a16="http://schemas.microsoft.com/office/drawing/2014/main" id="{B22637DA-BF90-AF42-BDF5-D0EABE0676F6}"/>
              </a:ext>
            </a:extLst>
          </p:cNvPr>
          <p:cNvCxnSpPr>
            <a:cxnSpLocks/>
          </p:cNvCxnSpPr>
          <p:nvPr/>
        </p:nvCxnSpPr>
        <p:spPr bwMode="auto">
          <a:xfrm flipV="1">
            <a:off x="6537692" y="1026699"/>
            <a:ext cx="167908" cy="217902"/>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28">
            <a:extLst>
              <a:ext uri="{FF2B5EF4-FFF2-40B4-BE49-F238E27FC236}">
                <a16:creationId xmlns:a16="http://schemas.microsoft.com/office/drawing/2014/main" id="{D15CB43D-B60C-BF40-9136-D5F367802432}"/>
              </a:ext>
            </a:extLst>
          </p:cNvPr>
          <p:cNvSpPr/>
          <p:nvPr/>
        </p:nvSpPr>
        <p:spPr>
          <a:xfrm>
            <a:off x="5385034" y="2707274"/>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(n=6765)</a:t>
            </a:r>
          </a:p>
        </p:txBody>
      </p:sp>
      <p:sp>
        <p:nvSpPr>
          <p:cNvPr id="30" name="Rectangle 29">
            <a:extLst>
              <a:ext uri="{FF2B5EF4-FFF2-40B4-BE49-F238E27FC236}">
                <a16:creationId xmlns:a16="http://schemas.microsoft.com/office/drawing/2014/main" id="{FD5DBD93-4373-6641-A79B-0D8F041A19FD}"/>
              </a:ext>
            </a:extLst>
          </p:cNvPr>
          <p:cNvSpPr/>
          <p:nvPr/>
        </p:nvSpPr>
        <p:spPr>
          <a:xfrm>
            <a:off x="6739705" y="2707271"/>
            <a:ext cx="904415" cy="307777"/>
          </a:xfrm>
          <a:prstGeom prst="rect">
            <a:avLst/>
          </a:prstGeom>
        </p:spPr>
        <p:txBody>
          <a:bodyPr wrap="none" anchor="ctr" anchorCtr="0">
            <a:spAutoFit/>
          </a:bodyPr>
          <a:lstStyle/>
          <a:p>
            <a:pPr algn="ctr" fontAlgn="b"/>
            <a:r>
              <a:rPr lang="en-US" sz="1400" b="0" i="0" dirty="0">
                <a:solidFill>
                  <a:schemeClr val="tx1"/>
                </a:solidFill>
                <a:latin typeface="Arial" panose="020B0604020202020204" pitchFamily="34" charset="0"/>
                <a:cs typeface="Arial" panose="020B0604020202020204" pitchFamily="34" charset="0"/>
              </a:rPr>
              <a:t>(n=7162)</a:t>
            </a:r>
          </a:p>
        </p:txBody>
      </p:sp>
    </p:spTree>
    <p:extLst>
      <p:ext uri="{BB962C8B-B14F-4D97-AF65-F5344CB8AC3E}">
        <p14:creationId xmlns:p14="http://schemas.microsoft.com/office/powerpoint/2010/main" val="417527836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3200" dirty="0">
                <a:solidFill>
                  <a:schemeClr val="bg2"/>
                </a:solidFill>
              </a:rPr>
              <a:t>PCI Procedure</a:t>
            </a: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2876605004"/>
              </p:ext>
            </p:extLst>
          </p:nvPr>
        </p:nvGraphicFramePr>
        <p:xfrm>
          <a:off x="947209" y="677331"/>
          <a:ext cx="7249583" cy="3816096"/>
        </p:xfrm>
        <a:graphic>
          <a:graphicData uri="http://schemas.openxmlformats.org/drawingml/2006/table">
            <a:tbl>
              <a:tblPr firstRow="1" bandRow="1">
                <a:tableStyleId>{5C22544A-7EE6-4342-B048-85BDC9FD1C3A}</a:tableStyleId>
              </a:tblPr>
              <a:tblGrid>
                <a:gridCol w="2592916">
                  <a:extLst>
                    <a:ext uri="{9D8B030D-6E8A-4147-A177-3AD203B41FA5}">
                      <a16:colId xmlns:a16="http://schemas.microsoft.com/office/drawing/2014/main" val="4028316261"/>
                    </a:ext>
                  </a:extLst>
                </a:gridCol>
                <a:gridCol w="2413000">
                  <a:extLst>
                    <a:ext uri="{9D8B030D-6E8A-4147-A177-3AD203B41FA5}">
                      <a16:colId xmlns:a16="http://schemas.microsoft.com/office/drawing/2014/main" val="4270828499"/>
                    </a:ext>
                  </a:extLst>
                </a:gridCol>
                <a:gridCol w="2243667">
                  <a:extLst>
                    <a:ext uri="{9D8B030D-6E8A-4147-A177-3AD203B41FA5}">
                      <a16:colId xmlns:a16="http://schemas.microsoft.com/office/drawing/2014/main" val="2145640585"/>
                    </a:ext>
                  </a:extLst>
                </a:gridCol>
              </a:tblGrid>
              <a:tr h="164193">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(n=13,346)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(n=14,063)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146422">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Vessels treated</a:t>
                      </a: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a:endParaRPr lang="en-US" sz="1400" b="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Number (mean ± SD)</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1.1 </a:t>
                      </a:r>
                      <a:r>
                        <a:rPr lang="en-US" sz="1000" b="0" i="0" u="none" strike="noStrike" dirty="0">
                          <a:solidFill>
                            <a:srgbClr val="000000"/>
                          </a:solidFill>
                          <a:effectLst/>
                          <a:latin typeface="Arial" panose="020B0604020202020204" pitchFamily="34" charset="0"/>
                          <a:cs typeface="Arial" panose="020B0604020202020204" pitchFamily="34" charset="0"/>
                        </a:rPr>
                        <a:t>± 0.4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1.1 </a:t>
                      </a:r>
                      <a:r>
                        <a:rPr lang="en-US" sz="1000" b="0" i="0" u="none" strike="noStrike" dirty="0">
                          <a:solidFill>
                            <a:srgbClr val="000000"/>
                          </a:solidFill>
                          <a:effectLst/>
                          <a:latin typeface="Arial" panose="020B0604020202020204" pitchFamily="34" charset="0"/>
                          <a:cs typeface="Arial" panose="020B0604020202020204" pitchFamily="34" charset="0"/>
                        </a:rPr>
                        <a:t>± 0.4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&gt;1 vessel treated</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13.5% </a:t>
                      </a:r>
                      <a:r>
                        <a:rPr lang="en-US" sz="1000" b="0" i="0" u="none" strike="noStrike" dirty="0">
                          <a:solidFill>
                            <a:srgbClr val="000000"/>
                          </a:solidFill>
                          <a:effectLst/>
                          <a:latin typeface="Arial" panose="020B0604020202020204" pitchFamily="34" charset="0"/>
                          <a:cs typeface="Arial" panose="020B0604020202020204" pitchFamily="34" charset="0"/>
                        </a:rPr>
                        <a:t>(1781/13,152)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12.8% </a:t>
                      </a:r>
                      <a:r>
                        <a:rPr lang="en-US" sz="1000" b="0" i="0" u="none" strike="noStrike" dirty="0">
                          <a:solidFill>
                            <a:srgbClr val="000000"/>
                          </a:solidFill>
                          <a:effectLst/>
                          <a:latin typeface="Arial" panose="020B0604020202020204" pitchFamily="34" charset="0"/>
                          <a:cs typeface="Arial" panose="020B0604020202020204" pitchFamily="34" charset="0"/>
                        </a:rPr>
                        <a:t>(1776/13,869)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Left main</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2.5% </a:t>
                      </a:r>
                      <a:r>
                        <a:rPr lang="en-US" sz="1000" b="0" i="0" u="none" strike="noStrike" dirty="0">
                          <a:solidFill>
                            <a:srgbClr val="000000"/>
                          </a:solidFill>
                          <a:effectLst/>
                          <a:latin typeface="Arial" panose="020B0604020202020204" pitchFamily="34" charset="0"/>
                          <a:cs typeface="Arial" panose="020B0604020202020204" pitchFamily="34" charset="0"/>
                        </a:rPr>
                        <a:t>(328/13,091)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 </a:t>
                      </a:r>
                      <a:r>
                        <a:rPr lang="en-US" sz="1000" b="0" i="0" u="none" strike="noStrike" dirty="0">
                          <a:solidFill>
                            <a:srgbClr val="000000"/>
                          </a:solidFill>
                          <a:effectLst/>
                          <a:latin typeface="Arial" panose="020B0604020202020204" pitchFamily="34" charset="0"/>
                          <a:cs typeface="Arial" panose="020B0604020202020204" pitchFamily="34" charset="0"/>
                        </a:rPr>
                        <a:t>(316/13,795)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LAD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47.9% </a:t>
                      </a:r>
                      <a:r>
                        <a:rPr lang="en-US" sz="1000" b="0" i="0" u="none" strike="noStrike" dirty="0">
                          <a:solidFill>
                            <a:srgbClr val="000000"/>
                          </a:solidFill>
                          <a:effectLst/>
                          <a:latin typeface="Arial" panose="020B0604020202020204" pitchFamily="34" charset="0"/>
                          <a:cs typeface="Arial" panose="020B0604020202020204" pitchFamily="34" charset="0"/>
                        </a:rPr>
                        <a:t>(6270/13,091)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47.9% </a:t>
                      </a:r>
                      <a:r>
                        <a:rPr lang="en-US" sz="1000" b="0" i="0" u="none" strike="noStrike" dirty="0">
                          <a:solidFill>
                            <a:srgbClr val="000000"/>
                          </a:solidFill>
                          <a:effectLst/>
                          <a:latin typeface="Arial" panose="020B0604020202020204" pitchFamily="34" charset="0"/>
                          <a:cs typeface="Arial" panose="020B0604020202020204" pitchFamily="34" charset="0"/>
                        </a:rPr>
                        <a:t>(6614/13,794)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164193">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LCX</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27.2% </a:t>
                      </a:r>
                      <a:r>
                        <a:rPr lang="en-US" sz="1000" b="0" i="0" u="none" strike="noStrike" dirty="0">
                          <a:solidFill>
                            <a:srgbClr val="000000"/>
                          </a:solidFill>
                          <a:effectLst/>
                          <a:latin typeface="Arial" panose="020B0604020202020204" pitchFamily="34" charset="0"/>
                          <a:cs typeface="Arial" panose="020B0604020202020204" pitchFamily="34" charset="0"/>
                        </a:rPr>
                        <a:t>(3560/13,091)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26.7% </a:t>
                      </a:r>
                      <a:r>
                        <a:rPr lang="en-US" sz="1000" b="0" i="0" u="none" strike="noStrike" dirty="0">
                          <a:solidFill>
                            <a:srgbClr val="000000"/>
                          </a:solidFill>
                          <a:effectLst/>
                          <a:latin typeface="Arial" panose="020B0604020202020204" pitchFamily="34" charset="0"/>
                          <a:cs typeface="Arial" panose="020B0604020202020204" pitchFamily="34" charset="0"/>
                        </a:rPr>
                        <a:t>(3689/13,795)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62600006"/>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RCA</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37.3% </a:t>
                      </a:r>
                      <a:r>
                        <a:rPr lang="en-US" sz="1000" b="0" i="0" u="none" strike="noStrike" dirty="0">
                          <a:solidFill>
                            <a:srgbClr val="000000"/>
                          </a:solidFill>
                          <a:effectLst/>
                          <a:latin typeface="Arial" panose="020B0604020202020204" pitchFamily="34" charset="0"/>
                          <a:cs typeface="Arial" panose="020B0604020202020204" pitchFamily="34" charset="0"/>
                        </a:rPr>
                        <a:t>(4878/13,091)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36.9% </a:t>
                      </a:r>
                      <a:r>
                        <a:rPr lang="en-US" sz="1000" b="0" i="0" u="none" strike="noStrike" dirty="0">
                          <a:solidFill>
                            <a:srgbClr val="000000"/>
                          </a:solidFill>
                          <a:effectLst/>
                          <a:latin typeface="Arial" panose="020B0604020202020204" pitchFamily="34" charset="0"/>
                          <a:cs typeface="Arial" panose="020B0604020202020204" pitchFamily="34" charset="0"/>
                        </a:rPr>
                        <a:t>(5095/13,795)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 Bypass graft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 </a:t>
                      </a:r>
                      <a:r>
                        <a:rPr lang="en-US" sz="1000" b="0" i="0" u="none" strike="noStrike" dirty="0">
                          <a:solidFill>
                            <a:srgbClr val="000000"/>
                          </a:solidFill>
                          <a:effectLst/>
                          <a:latin typeface="Arial" panose="020B0604020202020204" pitchFamily="34" charset="0"/>
                          <a:cs typeface="Arial" panose="020B0604020202020204" pitchFamily="34" charset="0"/>
                        </a:rPr>
                        <a:t>(194/13,091)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 </a:t>
                      </a:r>
                      <a:r>
                        <a:rPr lang="en-US" sz="1000" b="0" i="0" u="none" strike="noStrike" dirty="0">
                          <a:solidFill>
                            <a:srgbClr val="000000"/>
                          </a:solidFill>
                          <a:effectLst/>
                          <a:latin typeface="Arial" panose="020B0604020202020204" pitchFamily="34" charset="0"/>
                          <a:cs typeface="Arial" panose="020B0604020202020204" pitchFamily="34" charset="0"/>
                        </a:rPr>
                        <a:t>(186/13,796)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146422">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Lesions treated</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sz="140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sz="1400" dirty="0">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655092078"/>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Number (mean ± SD)</a:t>
                      </a:r>
                    </a:p>
                  </a:txBody>
                  <a:tcPr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1.3 </a:t>
                      </a:r>
                      <a:r>
                        <a:rPr lang="en-US" sz="1000" b="0" i="0" u="none" strike="noStrike" dirty="0">
                          <a:solidFill>
                            <a:srgbClr val="000000"/>
                          </a:solidFill>
                          <a:effectLst/>
                          <a:latin typeface="Arial" panose="020B0604020202020204" pitchFamily="34" charset="0"/>
                          <a:cs typeface="Arial" panose="020B0604020202020204" pitchFamily="34" charset="0"/>
                        </a:rPr>
                        <a:t>± 0.6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 </a:t>
                      </a:r>
                      <a:r>
                        <a:rPr lang="en-US" sz="1000" b="0" i="0" u="none" strike="noStrike" dirty="0">
                          <a:solidFill>
                            <a:srgbClr val="000000"/>
                          </a:solidFill>
                          <a:effectLst/>
                          <a:latin typeface="Arial" panose="020B0604020202020204" pitchFamily="34" charset="0"/>
                          <a:cs typeface="Arial" panose="020B0604020202020204" pitchFamily="34" charset="0"/>
                        </a:rPr>
                        <a:t>± 0.7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8204802"/>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&gt;1 lesion treated</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23.0% </a:t>
                      </a:r>
                      <a:r>
                        <a:rPr lang="en-US" sz="1000" b="0" i="0" u="none" strike="noStrike" dirty="0">
                          <a:solidFill>
                            <a:srgbClr val="000000"/>
                          </a:solidFill>
                          <a:effectLst/>
                          <a:latin typeface="Arial" panose="020B0604020202020204" pitchFamily="34" charset="0"/>
                          <a:cs typeface="Arial" panose="020B0604020202020204" pitchFamily="34" charset="0"/>
                        </a:rPr>
                        <a:t>(2141/9314)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22.8% </a:t>
                      </a:r>
                      <a:r>
                        <a:rPr lang="en-US" sz="1000" b="0" i="0" u="none" strike="noStrike" dirty="0">
                          <a:solidFill>
                            <a:srgbClr val="000000"/>
                          </a:solidFill>
                          <a:effectLst/>
                          <a:latin typeface="Arial" panose="020B0604020202020204" pitchFamily="34" charset="0"/>
                          <a:cs typeface="Arial" panose="020B0604020202020204" pitchFamily="34" charset="0"/>
                        </a:rPr>
                        <a:t>(2264/9947)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252439102"/>
                  </a:ext>
                </a:extLst>
              </a:tr>
              <a:tr h="164193">
                <a:tc>
                  <a:txBody>
                    <a:bodyPr/>
                    <a:lstStyle/>
                    <a:p>
                      <a:pPr algn="l" fontAlgn="b"/>
                      <a:r>
                        <a:rPr lang="en-US" sz="1400" b="0" i="0" u="sng" strike="noStrike" dirty="0">
                          <a:solidFill>
                            <a:srgbClr val="000000"/>
                          </a:solidFill>
                          <a:effectLst/>
                          <a:latin typeface="Arial" panose="020B0604020202020204" pitchFamily="34" charset="0"/>
                          <a:cs typeface="Arial" panose="020B0604020202020204" pitchFamily="34" charset="0"/>
                        </a:rPr>
                        <a:t>Stent implantation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444067375"/>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BMS only</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25.1% </a:t>
                      </a:r>
                      <a:r>
                        <a:rPr lang="en-US" sz="1000" b="0" i="0" u="none" strike="noStrike" dirty="0">
                          <a:solidFill>
                            <a:srgbClr val="000000"/>
                          </a:solidFill>
                          <a:effectLst/>
                          <a:latin typeface="Arial" panose="020B0604020202020204" pitchFamily="34" charset="0"/>
                          <a:cs typeface="Arial" panose="020B0604020202020204" pitchFamily="34" charset="0"/>
                        </a:rPr>
                        <a:t>(2430/9696)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23.3% </a:t>
                      </a:r>
                      <a:r>
                        <a:rPr lang="en-US" sz="1000" b="0" i="0" u="none" strike="noStrike" dirty="0">
                          <a:solidFill>
                            <a:srgbClr val="000000"/>
                          </a:solidFill>
                          <a:effectLst/>
                          <a:latin typeface="Arial" panose="020B0604020202020204" pitchFamily="34" charset="0"/>
                          <a:cs typeface="Arial" panose="020B0604020202020204" pitchFamily="34" charset="0"/>
                        </a:rPr>
                        <a:t>(2407/10,316)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983829915"/>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DES only</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70.8% </a:t>
                      </a:r>
                      <a:r>
                        <a:rPr lang="en-US" sz="1000" b="0" i="0" u="none" strike="noStrike" dirty="0">
                          <a:solidFill>
                            <a:srgbClr val="000000"/>
                          </a:solidFill>
                          <a:effectLst/>
                          <a:latin typeface="Arial" panose="020B0604020202020204" pitchFamily="34" charset="0"/>
                          <a:cs typeface="Arial" panose="020B0604020202020204" pitchFamily="34" charset="0"/>
                        </a:rPr>
                        <a:t>(6868/9696)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72.7%</a:t>
                      </a:r>
                      <a:r>
                        <a:rPr lang="en-US" sz="1000" b="0" i="0" u="none" strike="noStrike" dirty="0">
                          <a:solidFill>
                            <a:srgbClr val="000000"/>
                          </a:solidFill>
                          <a:effectLst/>
                          <a:latin typeface="Arial" panose="020B0604020202020204" pitchFamily="34" charset="0"/>
                          <a:cs typeface="Arial" panose="020B0604020202020204" pitchFamily="34" charset="0"/>
                        </a:rPr>
                        <a:t> (7503/10,316)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018153101"/>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BMS and DES</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4.1% </a:t>
                      </a:r>
                      <a:r>
                        <a:rPr lang="en-US" sz="1000" b="0" i="0" u="none" strike="noStrike" dirty="0">
                          <a:solidFill>
                            <a:srgbClr val="000000"/>
                          </a:solidFill>
                          <a:effectLst/>
                          <a:latin typeface="Arial" panose="020B0604020202020204" pitchFamily="34" charset="0"/>
                          <a:cs typeface="Arial" panose="020B0604020202020204" pitchFamily="34" charset="0"/>
                        </a:rPr>
                        <a:t>(398/9696)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3.9% </a:t>
                      </a:r>
                      <a:r>
                        <a:rPr lang="en-US" sz="1000" b="0" i="0" u="none" strike="noStrike" dirty="0">
                          <a:solidFill>
                            <a:srgbClr val="000000"/>
                          </a:solidFill>
                          <a:effectLst/>
                          <a:latin typeface="Arial" panose="020B0604020202020204" pitchFamily="34" charset="0"/>
                          <a:cs typeface="Arial" panose="020B0604020202020204" pitchFamily="34" charset="0"/>
                        </a:rPr>
                        <a:t>(406/10,316)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598328004"/>
                  </a:ext>
                </a:extLst>
              </a:tr>
              <a:tr h="14642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Number of stents (mean ± SD)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1.3 </a:t>
                      </a:r>
                      <a:r>
                        <a:rPr lang="en-US" sz="1000" b="0" i="0" u="none" strike="noStrike" dirty="0">
                          <a:solidFill>
                            <a:srgbClr val="000000"/>
                          </a:solidFill>
                          <a:effectLst/>
                          <a:latin typeface="Arial" panose="020B0604020202020204" pitchFamily="34" charset="0"/>
                          <a:cs typeface="Arial" panose="020B0604020202020204" pitchFamily="34" charset="0"/>
                        </a:rPr>
                        <a:t>± 0.9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1.3 </a:t>
                      </a:r>
                      <a:r>
                        <a:rPr lang="en-US" sz="1000" b="0" i="0" u="none" strike="noStrike" dirty="0">
                          <a:solidFill>
                            <a:srgbClr val="000000"/>
                          </a:solidFill>
                          <a:effectLst/>
                          <a:latin typeface="Arial" panose="020B0604020202020204" pitchFamily="34" charset="0"/>
                          <a:cs typeface="Arial" panose="020B0604020202020204" pitchFamily="34" charset="0"/>
                        </a:rPr>
                        <a:t>± 0.9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
        <p:nvSpPr>
          <p:cNvPr id="5" name="TextBox 4">
            <a:extLst>
              <a:ext uri="{FF2B5EF4-FFF2-40B4-BE49-F238E27FC236}">
                <a16:creationId xmlns:a16="http://schemas.microsoft.com/office/drawing/2014/main" id="{C5F51209-B0B3-F743-A3E2-6D10F5735FB2}"/>
              </a:ext>
            </a:extLst>
          </p:cNvPr>
          <p:cNvSpPr txBox="1"/>
          <p:nvPr/>
        </p:nvSpPr>
        <p:spPr>
          <a:xfrm>
            <a:off x="135466" y="4707466"/>
            <a:ext cx="1008609" cy="276999"/>
          </a:xfrm>
          <a:prstGeom prst="rect">
            <a:avLst/>
          </a:prstGeom>
          <a:noFill/>
        </p:spPr>
        <p:txBody>
          <a:bodyPr wrap="none" rtlCol="0">
            <a:spAutoFit/>
          </a:bodyPr>
          <a:lstStyle/>
          <a:p>
            <a:r>
              <a:rPr lang="en-US" sz="1200" b="0" i="0" dirty="0">
                <a:solidFill>
                  <a:schemeClr val="bg2"/>
                </a:solidFill>
              </a:rPr>
              <a:t>P=NS for all</a:t>
            </a:r>
          </a:p>
        </p:txBody>
      </p:sp>
    </p:spTree>
    <p:extLst>
      <p:ext uri="{BB962C8B-B14F-4D97-AF65-F5344CB8AC3E}">
        <p14:creationId xmlns:p14="http://schemas.microsoft.com/office/powerpoint/2010/main" val="338843172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61856"/>
            <a:ext cx="9144000" cy="566738"/>
          </a:xfrm>
        </p:spPr>
        <p:txBody>
          <a:bodyPr/>
          <a:lstStyle/>
          <a:p>
            <a:pPr eaLnBrk="1" hangingPunct="1"/>
            <a:r>
              <a:rPr lang="en-US" sz="2800" dirty="0">
                <a:solidFill>
                  <a:schemeClr val="bg2"/>
                </a:solidFill>
              </a:rPr>
              <a:t>30-Day All-cause Mortality</a:t>
            </a:r>
          </a:p>
        </p:txBody>
      </p:sp>
      <p:cxnSp>
        <p:nvCxnSpPr>
          <p:cNvPr id="3" name="Straight Connector 2">
            <a:extLst>
              <a:ext uri="{FF2B5EF4-FFF2-40B4-BE49-F238E27FC236}">
                <a16:creationId xmlns:a16="http://schemas.microsoft.com/office/drawing/2014/main" id="{A8C372B4-F695-5D4F-9556-E02F92C87AD4}"/>
              </a:ext>
            </a:extLst>
          </p:cNvPr>
          <p:cNvCxnSpPr/>
          <p:nvPr/>
        </p:nvCxnSpPr>
        <p:spPr bwMode="auto">
          <a:xfrm>
            <a:off x="818748" y="857880"/>
            <a:ext cx="0" cy="23960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AED4D330-B1DB-2F40-975F-CF81B5E0669A}"/>
              </a:ext>
            </a:extLst>
          </p:cNvPr>
          <p:cNvCxnSpPr/>
          <p:nvPr/>
        </p:nvCxnSpPr>
        <p:spPr bwMode="auto">
          <a:xfrm flipH="1">
            <a:off x="818749" y="3253947"/>
            <a:ext cx="328506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196F337C-F768-534B-BBD1-28C6A526A2EB}"/>
              </a:ext>
            </a:extLst>
          </p:cNvPr>
          <p:cNvCxnSpPr/>
          <p:nvPr/>
        </p:nvCxnSpPr>
        <p:spPr bwMode="auto">
          <a:xfrm>
            <a:off x="1366260"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25A2F0DE-669D-8346-A262-FE21493A690F}"/>
              </a:ext>
            </a:extLst>
          </p:cNvPr>
          <p:cNvCxnSpPr/>
          <p:nvPr/>
        </p:nvCxnSpPr>
        <p:spPr bwMode="auto">
          <a:xfrm>
            <a:off x="1913771"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F42C3735-5965-C446-8DC9-9561AAE49772}"/>
              </a:ext>
            </a:extLst>
          </p:cNvPr>
          <p:cNvCxnSpPr/>
          <p:nvPr/>
        </p:nvCxnSpPr>
        <p:spPr bwMode="auto">
          <a:xfrm>
            <a:off x="2461282"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6BA49D0-245D-694D-ABB3-C8B782791A81}"/>
              </a:ext>
            </a:extLst>
          </p:cNvPr>
          <p:cNvCxnSpPr/>
          <p:nvPr/>
        </p:nvCxnSpPr>
        <p:spPr bwMode="auto">
          <a:xfrm>
            <a:off x="3008793"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3BE6BB20-B7D2-A842-8BE2-6332AAB3E54C}"/>
              </a:ext>
            </a:extLst>
          </p:cNvPr>
          <p:cNvCxnSpPr/>
          <p:nvPr/>
        </p:nvCxnSpPr>
        <p:spPr bwMode="auto">
          <a:xfrm>
            <a:off x="3556304"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a:extLst>
              <a:ext uri="{FF2B5EF4-FFF2-40B4-BE49-F238E27FC236}">
                <a16:creationId xmlns:a16="http://schemas.microsoft.com/office/drawing/2014/main" id="{EFE4D194-C947-D442-8425-A7C3FB153EE8}"/>
              </a:ext>
            </a:extLst>
          </p:cNvPr>
          <p:cNvCxnSpPr/>
          <p:nvPr/>
        </p:nvCxnSpPr>
        <p:spPr bwMode="auto">
          <a:xfrm>
            <a:off x="818749"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1940FBAC-5683-DD4C-AB40-CD5977E9CECC}"/>
              </a:ext>
            </a:extLst>
          </p:cNvPr>
          <p:cNvCxnSpPr/>
          <p:nvPr/>
        </p:nvCxnSpPr>
        <p:spPr bwMode="auto">
          <a:xfrm>
            <a:off x="4103817"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5" name="TextBox 18434">
            <a:extLst>
              <a:ext uri="{FF2B5EF4-FFF2-40B4-BE49-F238E27FC236}">
                <a16:creationId xmlns:a16="http://schemas.microsoft.com/office/drawing/2014/main" id="{A84D85F9-C3B9-2448-943B-FDD9C028959C}"/>
              </a:ext>
            </a:extLst>
          </p:cNvPr>
          <p:cNvSpPr txBox="1"/>
          <p:nvPr/>
        </p:nvSpPr>
        <p:spPr>
          <a:xfrm>
            <a:off x="1302881" y="3524880"/>
            <a:ext cx="2323072" cy="307777"/>
          </a:xfrm>
          <a:prstGeom prst="rect">
            <a:avLst/>
          </a:prstGeom>
          <a:noFill/>
        </p:spPr>
        <p:txBody>
          <a:bodyPr wrap="none" rtlCol="0">
            <a:spAutoFit/>
          </a:bodyPr>
          <a:lstStyle/>
          <a:p>
            <a:pPr algn="ctr"/>
            <a:r>
              <a:rPr lang="en-US" sz="1400" i="0" dirty="0">
                <a:solidFill>
                  <a:schemeClr val="bg2"/>
                </a:solidFill>
              </a:rPr>
              <a:t>Days after randomization</a:t>
            </a:r>
          </a:p>
        </p:txBody>
      </p:sp>
      <p:sp>
        <p:nvSpPr>
          <p:cNvPr id="76" name="TextBox 75">
            <a:extLst>
              <a:ext uri="{FF2B5EF4-FFF2-40B4-BE49-F238E27FC236}">
                <a16:creationId xmlns:a16="http://schemas.microsoft.com/office/drawing/2014/main" id="{F3998A5D-7B87-DF4A-953F-0550F1BD633B}"/>
              </a:ext>
            </a:extLst>
          </p:cNvPr>
          <p:cNvSpPr txBox="1"/>
          <p:nvPr/>
        </p:nvSpPr>
        <p:spPr>
          <a:xfrm>
            <a:off x="678603" y="3304746"/>
            <a:ext cx="269625" cy="276999"/>
          </a:xfrm>
          <a:prstGeom prst="rect">
            <a:avLst/>
          </a:prstGeom>
          <a:noFill/>
        </p:spPr>
        <p:txBody>
          <a:bodyPr wrap="none" rtlCol="0">
            <a:spAutoFit/>
          </a:bodyPr>
          <a:lstStyle/>
          <a:p>
            <a:pPr algn="ctr"/>
            <a:r>
              <a:rPr lang="en-US" sz="1200" b="0" i="0" dirty="0">
                <a:solidFill>
                  <a:schemeClr val="bg2"/>
                </a:solidFill>
              </a:rPr>
              <a:t>0</a:t>
            </a:r>
          </a:p>
        </p:txBody>
      </p:sp>
      <p:sp>
        <p:nvSpPr>
          <p:cNvPr id="77" name="TextBox 76">
            <a:extLst>
              <a:ext uri="{FF2B5EF4-FFF2-40B4-BE49-F238E27FC236}">
                <a16:creationId xmlns:a16="http://schemas.microsoft.com/office/drawing/2014/main" id="{C61FDEE3-E3F6-6D49-8799-70E7C73C8628}"/>
              </a:ext>
            </a:extLst>
          </p:cNvPr>
          <p:cNvSpPr txBox="1"/>
          <p:nvPr/>
        </p:nvSpPr>
        <p:spPr>
          <a:xfrm>
            <a:off x="1237404" y="3304746"/>
            <a:ext cx="269625" cy="276999"/>
          </a:xfrm>
          <a:prstGeom prst="rect">
            <a:avLst/>
          </a:prstGeom>
          <a:noFill/>
        </p:spPr>
        <p:txBody>
          <a:bodyPr wrap="none" rtlCol="0">
            <a:spAutoFit/>
          </a:bodyPr>
          <a:lstStyle/>
          <a:p>
            <a:pPr algn="ctr"/>
            <a:r>
              <a:rPr lang="en-US" sz="1200" b="0" i="0" dirty="0">
                <a:solidFill>
                  <a:schemeClr val="bg2"/>
                </a:solidFill>
              </a:rPr>
              <a:t>5</a:t>
            </a:r>
          </a:p>
        </p:txBody>
      </p:sp>
      <p:sp>
        <p:nvSpPr>
          <p:cNvPr id="78" name="TextBox 77">
            <a:extLst>
              <a:ext uri="{FF2B5EF4-FFF2-40B4-BE49-F238E27FC236}">
                <a16:creationId xmlns:a16="http://schemas.microsoft.com/office/drawing/2014/main" id="{115E9D06-FDF4-7B46-A729-462C3CD2BA0E}"/>
              </a:ext>
            </a:extLst>
          </p:cNvPr>
          <p:cNvSpPr txBox="1"/>
          <p:nvPr/>
        </p:nvSpPr>
        <p:spPr>
          <a:xfrm>
            <a:off x="1728324" y="3304746"/>
            <a:ext cx="354584" cy="276999"/>
          </a:xfrm>
          <a:prstGeom prst="rect">
            <a:avLst/>
          </a:prstGeom>
          <a:noFill/>
        </p:spPr>
        <p:txBody>
          <a:bodyPr wrap="none" rtlCol="0">
            <a:spAutoFit/>
          </a:bodyPr>
          <a:lstStyle/>
          <a:p>
            <a:pPr algn="ctr"/>
            <a:r>
              <a:rPr lang="en-US" sz="1200" b="0" i="0" dirty="0">
                <a:solidFill>
                  <a:schemeClr val="bg2"/>
                </a:solidFill>
              </a:rPr>
              <a:t>10</a:t>
            </a:r>
          </a:p>
        </p:txBody>
      </p:sp>
      <p:sp>
        <p:nvSpPr>
          <p:cNvPr id="79" name="TextBox 78">
            <a:extLst>
              <a:ext uri="{FF2B5EF4-FFF2-40B4-BE49-F238E27FC236}">
                <a16:creationId xmlns:a16="http://schemas.microsoft.com/office/drawing/2014/main" id="{94522AA8-4177-5D46-BCE2-B1A1689C8956}"/>
              </a:ext>
            </a:extLst>
          </p:cNvPr>
          <p:cNvSpPr txBox="1"/>
          <p:nvPr/>
        </p:nvSpPr>
        <p:spPr>
          <a:xfrm>
            <a:off x="2276540" y="3304746"/>
            <a:ext cx="354584" cy="276999"/>
          </a:xfrm>
          <a:prstGeom prst="rect">
            <a:avLst/>
          </a:prstGeom>
          <a:noFill/>
        </p:spPr>
        <p:txBody>
          <a:bodyPr wrap="none" rtlCol="0">
            <a:spAutoFit/>
          </a:bodyPr>
          <a:lstStyle/>
          <a:p>
            <a:pPr algn="ctr"/>
            <a:r>
              <a:rPr lang="en-US" sz="1200" b="0" i="0" dirty="0">
                <a:solidFill>
                  <a:schemeClr val="bg2"/>
                </a:solidFill>
              </a:rPr>
              <a:t>15</a:t>
            </a:r>
          </a:p>
        </p:txBody>
      </p:sp>
      <p:sp>
        <p:nvSpPr>
          <p:cNvPr id="80" name="TextBox 79">
            <a:extLst>
              <a:ext uri="{FF2B5EF4-FFF2-40B4-BE49-F238E27FC236}">
                <a16:creationId xmlns:a16="http://schemas.microsoft.com/office/drawing/2014/main" id="{B4C74AFF-87C8-FB45-AF09-06CACE71E272}"/>
              </a:ext>
            </a:extLst>
          </p:cNvPr>
          <p:cNvSpPr txBox="1"/>
          <p:nvPr/>
        </p:nvSpPr>
        <p:spPr>
          <a:xfrm>
            <a:off x="2824757" y="3304746"/>
            <a:ext cx="354584" cy="276999"/>
          </a:xfrm>
          <a:prstGeom prst="rect">
            <a:avLst/>
          </a:prstGeom>
          <a:noFill/>
        </p:spPr>
        <p:txBody>
          <a:bodyPr wrap="none" rtlCol="0">
            <a:spAutoFit/>
          </a:bodyPr>
          <a:lstStyle/>
          <a:p>
            <a:pPr algn="ctr"/>
            <a:r>
              <a:rPr lang="en-US" sz="1200" b="0" i="0" dirty="0">
                <a:solidFill>
                  <a:schemeClr val="bg2"/>
                </a:solidFill>
              </a:rPr>
              <a:t>20</a:t>
            </a:r>
          </a:p>
        </p:txBody>
      </p:sp>
      <p:sp>
        <p:nvSpPr>
          <p:cNvPr id="81" name="TextBox 80">
            <a:extLst>
              <a:ext uri="{FF2B5EF4-FFF2-40B4-BE49-F238E27FC236}">
                <a16:creationId xmlns:a16="http://schemas.microsoft.com/office/drawing/2014/main" id="{14D6B98E-35C8-5748-8653-C41C05851EC8}"/>
              </a:ext>
            </a:extLst>
          </p:cNvPr>
          <p:cNvSpPr txBox="1"/>
          <p:nvPr/>
        </p:nvSpPr>
        <p:spPr>
          <a:xfrm>
            <a:off x="3372974" y="3304746"/>
            <a:ext cx="354584" cy="276999"/>
          </a:xfrm>
          <a:prstGeom prst="rect">
            <a:avLst/>
          </a:prstGeom>
          <a:noFill/>
        </p:spPr>
        <p:txBody>
          <a:bodyPr wrap="none" rtlCol="0">
            <a:spAutoFit/>
          </a:bodyPr>
          <a:lstStyle/>
          <a:p>
            <a:pPr algn="ctr"/>
            <a:r>
              <a:rPr lang="en-US" sz="1200" b="0" i="0" dirty="0">
                <a:solidFill>
                  <a:schemeClr val="bg2"/>
                </a:solidFill>
              </a:rPr>
              <a:t>25</a:t>
            </a:r>
          </a:p>
        </p:txBody>
      </p:sp>
      <p:sp>
        <p:nvSpPr>
          <p:cNvPr id="82" name="TextBox 81">
            <a:extLst>
              <a:ext uri="{FF2B5EF4-FFF2-40B4-BE49-F238E27FC236}">
                <a16:creationId xmlns:a16="http://schemas.microsoft.com/office/drawing/2014/main" id="{CC1D70A5-66F2-9E43-95EA-F269822DBD14}"/>
              </a:ext>
            </a:extLst>
          </p:cNvPr>
          <p:cNvSpPr txBox="1"/>
          <p:nvPr/>
        </p:nvSpPr>
        <p:spPr>
          <a:xfrm>
            <a:off x="3921190" y="3304746"/>
            <a:ext cx="354584" cy="276999"/>
          </a:xfrm>
          <a:prstGeom prst="rect">
            <a:avLst/>
          </a:prstGeom>
          <a:noFill/>
        </p:spPr>
        <p:txBody>
          <a:bodyPr wrap="none" rtlCol="0">
            <a:spAutoFit/>
          </a:bodyPr>
          <a:lstStyle/>
          <a:p>
            <a:pPr algn="ctr"/>
            <a:r>
              <a:rPr lang="en-US" sz="1200" b="0" i="0" dirty="0">
                <a:solidFill>
                  <a:schemeClr val="bg2"/>
                </a:solidFill>
              </a:rPr>
              <a:t>30</a:t>
            </a:r>
          </a:p>
        </p:txBody>
      </p:sp>
      <p:sp>
        <p:nvSpPr>
          <p:cNvPr id="84" name="TextBox 83">
            <a:extLst>
              <a:ext uri="{FF2B5EF4-FFF2-40B4-BE49-F238E27FC236}">
                <a16:creationId xmlns:a16="http://schemas.microsoft.com/office/drawing/2014/main" id="{F1DF86F1-518F-B94D-9FF7-B36767EEC7AC}"/>
              </a:ext>
            </a:extLst>
          </p:cNvPr>
          <p:cNvSpPr txBox="1"/>
          <p:nvPr/>
        </p:nvSpPr>
        <p:spPr>
          <a:xfrm>
            <a:off x="152720" y="3657085"/>
            <a:ext cx="451727" cy="307777"/>
          </a:xfrm>
          <a:prstGeom prst="rect">
            <a:avLst/>
          </a:prstGeom>
          <a:noFill/>
        </p:spPr>
        <p:txBody>
          <a:bodyPr wrap="none" lIns="0" tIns="91440" rIns="45720" bIns="91440" rtlCol="0" anchor="ctr" anchorCtr="0">
            <a:spAutoFit/>
          </a:bodyPr>
          <a:lstStyle/>
          <a:p>
            <a:pPr algn="r"/>
            <a:r>
              <a:rPr lang="en-US" sz="800" b="0" i="0" u="sng" dirty="0">
                <a:solidFill>
                  <a:schemeClr val="bg2"/>
                </a:solidFill>
              </a:rPr>
              <a:t>N at risk</a:t>
            </a:r>
            <a:r>
              <a:rPr lang="en-US" sz="800" b="0" i="0" dirty="0">
                <a:solidFill>
                  <a:schemeClr val="bg2"/>
                </a:solidFill>
              </a:rPr>
              <a:t>:</a:t>
            </a:r>
          </a:p>
        </p:txBody>
      </p:sp>
      <p:sp>
        <p:nvSpPr>
          <p:cNvPr id="89" name="Rectangle 15">
            <a:extLst>
              <a:ext uri="{FF2B5EF4-FFF2-40B4-BE49-F238E27FC236}">
                <a16:creationId xmlns:a16="http://schemas.microsoft.com/office/drawing/2014/main" id="{44276C70-D2D1-C940-88CC-37B1991DD16C}"/>
              </a:ext>
            </a:extLst>
          </p:cNvPr>
          <p:cNvSpPr>
            <a:spLocks noChangeArrowheads="1"/>
          </p:cNvSpPr>
          <p:nvPr/>
        </p:nvSpPr>
        <p:spPr bwMode="auto">
          <a:xfrm>
            <a:off x="650815"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13,346</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14,063</a:t>
            </a:r>
            <a:endParaRPr kumimoji="0" lang="en-US" altLang="en-US" sz="800" b="0" i="0" u="none" strike="noStrike" cap="none" normalizeH="0" baseline="0" dirty="0">
              <a:ln>
                <a:noFill/>
              </a:ln>
              <a:solidFill>
                <a:schemeClr val="tx1"/>
              </a:solidFill>
              <a:effectLst/>
            </a:endParaRPr>
          </a:p>
        </p:txBody>
      </p:sp>
      <p:sp>
        <p:nvSpPr>
          <p:cNvPr id="90" name="Rectangle 16">
            <a:extLst>
              <a:ext uri="{FF2B5EF4-FFF2-40B4-BE49-F238E27FC236}">
                <a16:creationId xmlns:a16="http://schemas.microsoft.com/office/drawing/2014/main" id="{A4CB9AAA-5860-AF4C-A029-BCE71EA48E0C}"/>
              </a:ext>
            </a:extLst>
          </p:cNvPr>
          <p:cNvSpPr>
            <a:spLocks noChangeArrowheads="1"/>
          </p:cNvSpPr>
          <p:nvPr/>
        </p:nvSpPr>
        <p:spPr bwMode="auto">
          <a:xfrm>
            <a:off x="1746191"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13,141</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13,835</a:t>
            </a:r>
            <a:endParaRPr kumimoji="0" lang="en-US" altLang="en-US" sz="800" b="0" i="0" u="none" strike="noStrike" cap="none" normalizeH="0" baseline="0" dirty="0">
              <a:ln>
                <a:noFill/>
              </a:ln>
              <a:solidFill>
                <a:schemeClr val="tx1"/>
              </a:solidFill>
              <a:effectLst/>
            </a:endParaRPr>
          </a:p>
        </p:txBody>
      </p:sp>
      <p:sp>
        <p:nvSpPr>
          <p:cNvPr id="91" name="Rectangle 17">
            <a:extLst>
              <a:ext uri="{FF2B5EF4-FFF2-40B4-BE49-F238E27FC236}">
                <a16:creationId xmlns:a16="http://schemas.microsoft.com/office/drawing/2014/main" id="{03BC2A83-7D93-DE4F-ACF2-22040152E61A}"/>
              </a:ext>
            </a:extLst>
          </p:cNvPr>
          <p:cNvSpPr>
            <a:spLocks noChangeArrowheads="1"/>
          </p:cNvSpPr>
          <p:nvPr/>
        </p:nvSpPr>
        <p:spPr bwMode="auto">
          <a:xfrm>
            <a:off x="2848446"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13,098</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13,768</a:t>
            </a:r>
            <a:endParaRPr kumimoji="0" lang="en-US" altLang="en-US" sz="800" b="0" i="0" u="none" strike="noStrike" cap="none" normalizeH="0" baseline="0" dirty="0">
              <a:ln>
                <a:noFill/>
              </a:ln>
              <a:solidFill>
                <a:schemeClr val="tx1"/>
              </a:solidFill>
              <a:effectLst/>
            </a:endParaRPr>
          </a:p>
        </p:txBody>
      </p:sp>
      <p:sp>
        <p:nvSpPr>
          <p:cNvPr id="92" name="Rectangle 18">
            <a:extLst>
              <a:ext uri="{FF2B5EF4-FFF2-40B4-BE49-F238E27FC236}">
                <a16:creationId xmlns:a16="http://schemas.microsoft.com/office/drawing/2014/main" id="{05AAB105-1749-7440-AA79-D95FF5DB5278}"/>
              </a:ext>
            </a:extLst>
          </p:cNvPr>
          <p:cNvSpPr>
            <a:spLocks noChangeArrowheads="1"/>
          </p:cNvSpPr>
          <p:nvPr/>
        </p:nvSpPr>
        <p:spPr bwMode="auto">
          <a:xfrm>
            <a:off x="3936411"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13,002</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13,659</a:t>
            </a:r>
            <a:endParaRPr kumimoji="0" lang="en-US" altLang="en-US" sz="800" b="0" i="0" u="none" strike="noStrike" cap="none" normalizeH="0" baseline="0" dirty="0">
              <a:ln>
                <a:noFill/>
              </a:ln>
              <a:solidFill>
                <a:schemeClr val="tx1"/>
              </a:solidFill>
              <a:effectLst/>
            </a:endParaRPr>
          </a:p>
        </p:txBody>
      </p:sp>
      <p:sp>
        <p:nvSpPr>
          <p:cNvPr id="93" name="TextBox 92">
            <a:extLst>
              <a:ext uri="{FF2B5EF4-FFF2-40B4-BE49-F238E27FC236}">
                <a16:creationId xmlns:a16="http://schemas.microsoft.com/office/drawing/2014/main" id="{B5F6A24D-BC14-B248-8713-F228932265C2}"/>
              </a:ext>
            </a:extLst>
          </p:cNvPr>
          <p:cNvSpPr txBox="1"/>
          <p:nvPr/>
        </p:nvSpPr>
        <p:spPr>
          <a:xfrm>
            <a:off x="500802" y="713945"/>
            <a:ext cx="269625" cy="276999"/>
          </a:xfrm>
          <a:prstGeom prst="rect">
            <a:avLst/>
          </a:prstGeom>
          <a:noFill/>
        </p:spPr>
        <p:txBody>
          <a:bodyPr wrap="none" rtlCol="0">
            <a:spAutoFit/>
          </a:bodyPr>
          <a:lstStyle/>
          <a:p>
            <a:pPr algn="r"/>
            <a:r>
              <a:rPr lang="en-US" sz="1200" b="0" i="0" dirty="0">
                <a:solidFill>
                  <a:schemeClr val="bg2"/>
                </a:solidFill>
              </a:rPr>
              <a:t>5</a:t>
            </a:r>
          </a:p>
        </p:txBody>
      </p:sp>
      <p:sp>
        <p:nvSpPr>
          <p:cNvPr id="94" name="TextBox 93">
            <a:extLst>
              <a:ext uri="{FF2B5EF4-FFF2-40B4-BE49-F238E27FC236}">
                <a16:creationId xmlns:a16="http://schemas.microsoft.com/office/drawing/2014/main" id="{B57FA6A2-4A64-EB45-9B48-DA759471D166}"/>
              </a:ext>
            </a:extLst>
          </p:cNvPr>
          <p:cNvSpPr txBox="1"/>
          <p:nvPr/>
        </p:nvSpPr>
        <p:spPr>
          <a:xfrm rot="16200000">
            <a:off x="-694942" y="1912895"/>
            <a:ext cx="2114681" cy="307777"/>
          </a:xfrm>
          <a:prstGeom prst="rect">
            <a:avLst/>
          </a:prstGeom>
          <a:noFill/>
        </p:spPr>
        <p:txBody>
          <a:bodyPr wrap="none" rtlCol="0">
            <a:spAutoFit/>
          </a:bodyPr>
          <a:lstStyle/>
          <a:p>
            <a:pPr algn="ctr"/>
            <a:r>
              <a:rPr lang="en-US" sz="1400" i="0" dirty="0">
                <a:solidFill>
                  <a:schemeClr val="bg2"/>
                </a:solidFill>
              </a:rPr>
              <a:t>All-cause mortality (%)</a:t>
            </a:r>
          </a:p>
        </p:txBody>
      </p:sp>
      <p:cxnSp>
        <p:nvCxnSpPr>
          <p:cNvPr id="95" name="Straight Connector 94">
            <a:extLst>
              <a:ext uri="{FF2B5EF4-FFF2-40B4-BE49-F238E27FC236}">
                <a16:creationId xmlns:a16="http://schemas.microsoft.com/office/drawing/2014/main" id="{9CDDC4A8-BAD8-8142-85A2-5EEA46E0FE5B}"/>
              </a:ext>
            </a:extLst>
          </p:cNvPr>
          <p:cNvCxnSpPr/>
          <p:nvPr/>
        </p:nvCxnSpPr>
        <p:spPr bwMode="auto">
          <a:xfrm rot="5400000">
            <a:off x="773028" y="812160"/>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a:extLst>
              <a:ext uri="{FF2B5EF4-FFF2-40B4-BE49-F238E27FC236}">
                <a16:creationId xmlns:a16="http://schemas.microsoft.com/office/drawing/2014/main" id="{24A60B1C-0E69-AF42-8353-7F1C20EA55E5}"/>
              </a:ext>
            </a:extLst>
          </p:cNvPr>
          <p:cNvCxnSpPr/>
          <p:nvPr/>
        </p:nvCxnSpPr>
        <p:spPr bwMode="auto">
          <a:xfrm rot="5400000">
            <a:off x="773028" y="129137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a:extLst>
              <a:ext uri="{FF2B5EF4-FFF2-40B4-BE49-F238E27FC236}">
                <a16:creationId xmlns:a16="http://schemas.microsoft.com/office/drawing/2014/main" id="{78714EFA-1DDE-7A48-A894-E6C76646DA35}"/>
              </a:ext>
            </a:extLst>
          </p:cNvPr>
          <p:cNvCxnSpPr/>
          <p:nvPr/>
        </p:nvCxnSpPr>
        <p:spPr bwMode="auto">
          <a:xfrm rot="5400000">
            <a:off x="773028" y="1770586"/>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5BF470F7-0772-434E-A524-E3BDE9AC1FD4}"/>
              </a:ext>
            </a:extLst>
          </p:cNvPr>
          <p:cNvCxnSpPr/>
          <p:nvPr/>
        </p:nvCxnSpPr>
        <p:spPr bwMode="auto">
          <a:xfrm rot="5400000">
            <a:off x="773028" y="2249799"/>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a:extLst>
              <a:ext uri="{FF2B5EF4-FFF2-40B4-BE49-F238E27FC236}">
                <a16:creationId xmlns:a16="http://schemas.microsoft.com/office/drawing/2014/main" id="{D9EDA0E3-5338-0949-B1BD-51A518C09C89}"/>
              </a:ext>
            </a:extLst>
          </p:cNvPr>
          <p:cNvCxnSpPr/>
          <p:nvPr/>
        </p:nvCxnSpPr>
        <p:spPr bwMode="auto">
          <a:xfrm rot="5400000">
            <a:off x="773028" y="2729012"/>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a:extLst>
              <a:ext uri="{FF2B5EF4-FFF2-40B4-BE49-F238E27FC236}">
                <a16:creationId xmlns:a16="http://schemas.microsoft.com/office/drawing/2014/main" id="{A33C9E9F-5666-B14A-B448-9812770BC2A9}"/>
              </a:ext>
            </a:extLst>
          </p:cNvPr>
          <p:cNvCxnSpPr/>
          <p:nvPr/>
        </p:nvCxnSpPr>
        <p:spPr bwMode="auto">
          <a:xfrm rot="5400000">
            <a:off x="773028" y="320822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a:extLst>
              <a:ext uri="{FF2B5EF4-FFF2-40B4-BE49-F238E27FC236}">
                <a16:creationId xmlns:a16="http://schemas.microsoft.com/office/drawing/2014/main" id="{128C7F9F-43A4-3141-BFB4-D0C2601C00B3}"/>
              </a:ext>
            </a:extLst>
          </p:cNvPr>
          <p:cNvSpPr txBox="1"/>
          <p:nvPr/>
        </p:nvSpPr>
        <p:spPr>
          <a:xfrm>
            <a:off x="500802" y="1194852"/>
            <a:ext cx="269625" cy="276999"/>
          </a:xfrm>
          <a:prstGeom prst="rect">
            <a:avLst/>
          </a:prstGeom>
          <a:noFill/>
        </p:spPr>
        <p:txBody>
          <a:bodyPr wrap="none" rtlCol="0">
            <a:spAutoFit/>
          </a:bodyPr>
          <a:lstStyle/>
          <a:p>
            <a:pPr algn="r"/>
            <a:r>
              <a:rPr lang="en-US" sz="1200" b="0" i="0" dirty="0">
                <a:solidFill>
                  <a:schemeClr val="bg2"/>
                </a:solidFill>
              </a:rPr>
              <a:t>4</a:t>
            </a:r>
          </a:p>
        </p:txBody>
      </p:sp>
      <p:sp>
        <p:nvSpPr>
          <p:cNvPr id="103" name="TextBox 102">
            <a:extLst>
              <a:ext uri="{FF2B5EF4-FFF2-40B4-BE49-F238E27FC236}">
                <a16:creationId xmlns:a16="http://schemas.microsoft.com/office/drawing/2014/main" id="{8EEE7987-F874-8A40-9D62-C5659095BCD5}"/>
              </a:ext>
            </a:extLst>
          </p:cNvPr>
          <p:cNvSpPr txBox="1"/>
          <p:nvPr/>
        </p:nvSpPr>
        <p:spPr>
          <a:xfrm>
            <a:off x="500802" y="1675759"/>
            <a:ext cx="269625" cy="276999"/>
          </a:xfrm>
          <a:prstGeom prst="rect">
            <a:avLst/>
          </a:prstGeom>
          <a:noFill/>
        </p:spPr>
        <p:txBody>
          <a:bodyPr wrap="none" rtlCol="0">
            <a:spAutoFit/>
          </a:bodyPr>
          <a:lstStyle/>
          <a:p>
            <a:pPr algn="r"/>
            <a:r>
              <a:rPr lang="en-US" sz="1200" b="0" i="0" dirty="0">
                <a:solidFill>
                  <a:schemeClr val="bg2"/>
                </a:solidFill>
              </a:rPr>
              <a:t>3</a:t>
            </a:r>
          </a:p>
        </p:txBody>
      </p:sp>
      <p:sp>
        <p:nvSpPr>
          <p:cNvPr id="104" name="TextBox 103">
            <a:extLst>
              <a:ext uri="{FF2B5EF4-FFF2-40B4-BE49-F238E27FC236}">
                <a16:creationId xmlns:a16="http://schemas.microsoft.com/office/drawing/2014/main" id="{30207B2E-8016-2D42-A321-B6EEDBEF5BBF}"/>
              </a:ext>
            </a:extLst>
          </p:cNvPr>
          <p:cNvSpPr txBox="1"/>
          <p:nvPr/>
        </p:nvSpPr>
        <p:spPr>
          <a:xfrm>
            <a:off x="500802" y="2156666"/>
            <a:ext cx="269625" cy="276999"/>
          </a:xfrm>
          <a:prstGeom prst="rect">
            <a:avLst/>
          </a:prstGeom>
          <a:noFill/>
        </p:spPr>
        <p:txBody>
          <a:bodyPr wrap="none" rtlCol="0">
            <a:spAutoFit/>
          </a:bodyPr>
          <a:lstStyle/>
          <a:p>
            <a:pPr algn="r"/>
            <a:r>
              <a:rPr lang="en-US" sz="1200" b="0" i="0" dirty="0">
                <a:solidFill>
                  <a:schemeClr val="bg2"/>
                </a:solidFill>
              </a:rPr>
              <a:t>2</a:t>
            </a:r>
          </a:p>
        </p:txBody>
      </p:sp>
      <p:sp>
        <p:nvSpPr>
          <p:cNvPr id="105" name="TextBox 104">
            <a:extLst>
              <a:ext uri="{FF2B5EF4-FFF2-40B4-BE49-F238E27FC236}">
                <a16:creationId xmlns:a16="http://schemas.microsoft.com/office/drawing/2014/main" id="{707CA84D-9928-1E44-9BB1-C7B7B22AB90F}"/>
              </a:ext>
            </a:extLst>
          </p:cNvPr>
          <p:cNvSpPr txBox="1"/>
          <p:nvPr/>
        </p:nvSpPr>
        <p:spPr>
          <a:xfrm>
            <a:off x="500802" y="2637573"/>
            <a:ext cx="269625" cy="276999"/>
          </a:xfrm>
          <a:prstGeom prst="rect">
            <a:avLst/>
          </a:prstGeom>
          <a:noFill/>
        </p:spPr>
        <p:txBody>
          <a:bodyPr wrap="none" rtlCol="0">
            <a:spAutoFit/>
          </a:bodyPr>
          <a:lstStyle/>
          <a:p>
            <a:pPr algn="r"/>
            <a:r>
              <a:rPr lang="en-US" sz="1200" b="0" i="0" dirty="0">
                <a:solidFill>
                  <a:schemeClr val="bg2"/>
                </a:solidFill>
              </a:rPr>
              <a:t>1</a:t>
            </a:r>
          </a:p>
        </p:txBody>
      </p:sp>
      <p:sp>
        <p:nvSpPr>
          <p:cNvPr id="106" name="TextBox 105">
            <a:extLst>
              <a:ext uri="{FF2B5EF4-FFF2-40B4-BE49-F238E27FC236}">
                <a16:creationId xmlns:a16="http://schemas.microsoft.com/office/drawing/2014/main" id="{928D5A1F-F57A-F848-85A5-010A087D3CF0}"/>
              </a:ext>
            </a:extLst>
          </p:cNvPr>
          <p:cNvSpPr txBox="1"/>
          <p:nvPr/>
        </p:nvSpPr>
        <p:spPr>
          <a:xfrm>
            <a:off x="500802" y="3118478"/>
            <a:ext cx="269625" cy="276999"/>
          </a:xfrm>
          <a:prstGeom prst="rect">
            <a:avLst/>
          </a:prstGeom>
          <a:noFill/>
        </p:spPr>
        <p:txBody>
          <a:bodyPr wrap="none" rtlCol="0">
            <a:spAutoFit/>
          </a:bodyPr>
          <a:lstStyle/>
          <a:p>
            <a:pPr algn="r"/>
            <a:r>
              <a:rPr lang="en-US" sz="1200" b="0" i="0" dirty="0">
                <a:solidFill>
                  <a:schemeClr val="bg2"/>
                </a:solidFill>
              </a:rPr>
              <a:t>0</a:t>
            </a:r>
          </a:p>
        </p:txBody>
      </p:sp>
      <p:sp>
        <p:nvSpPr>
          <p:cNvPr id="107" name="Rectangle 19">
            <a:extLst>
              <a:ext uri="{FF2B5EF4-FFF2-40B4-BE49-F238E27FC236}">
                <a16:creationId xmlns:a16="http://schemas.microsoft.com/office/drawing/2014/main" id="{2C9A2B3E-E2E0-E342-A8E9-CBD227E50EBC}"/>
              </a:ext>
            </a:extLst>
          </p:cNvPr>
          <p:cNvSpPr>
            <a:spLocks noChangeArrowheads="1"/>
          </p:cNvSpPr>
          <p:nvPr/>
        </p:nvSpPr>
        <p:spPr bwMode="auto">
          <a:xfrm>
            <a:off x="4137980" y="2261230"/>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1.9%</a:t>
            </a:r>
            <a:endParaRPr kumimoji="0" lang="en-US" altLang="en-US" sz="1600" b="0" i="0" u="none" strike="noStrike" cap="none" normalizeH="0" baseline="0" dirty="0">
              <a:ln>
                <a:noFill/>
              </a:ln>
              <a:solidFill>
                <a:schemeClr val="tx1"/>
              </a:solidFill>
              <a:effectLst/>
            </a:endParaRPr>
          </a:p>
        </p:txBody>
      </p:sp>
      <p:sp>
        <p:nvSpPr>
          <p:cNvPr id="108" name="Rectangle 20">
            <a:extLst>
              <a:ext uri="{FF2B5EF4-FFF2-40B4-BE49-F238E27FC236}">
                <a16:creationId xmlns:a16="http://schemas.microsoft.com/office/drawing/2014/main" id="{7D950885-5A2D-A248-8FA7-6637D36053BF}"/>
              </a:ext>
            </a:extLst>
          </p:cNvPr>
          <p:cNvSpPr>
            <a:spLocks noChangeArrowheads="1"/>
          </p:cNvSpPr>
          <p:nvPr/>
        </p:nvSpPr>
        <p:spPr bwMode="auto">
          <a:xfrm>
            <a:off x="4137980" y="2110117"/>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2.1%</a:t>
            </a:r>
            <a:endParaRPr kumimoji="0" lang="en-US" altLang="en-US" sz="1600" b="0" i="0" u="none" strike="noStrike" cap="none" normalizeH="0" baseline="0" dirty="0">
              <a:ln>
                <a:noFill/>
              </a:ln>
              <a:solidFill>
                <a:schemeClr val="tx1"/>
              </a:solidFill>
              <a:effectLst/>
            </a:endParaRPr>
          </a:p>
        </p:txBody>
      </p:sp>
      <p:sp>
        <p:nvSpPr>
          <p:cNvPr id="109" name="Rectangle 57">
            <a:extLst>
              <a:ext uri="{FF2B5EF4-FFF2-40B4-BE49-F238E27FC236}">
                <a16:creationId xmlns:a16="http://schemas.microsoft.com/office/drawing/2014/main" id="{4704186E-1012-4B4E-AF30-C0F65BEFFE0C}"/>
              </a:ext>
            </a:extLst>
          </p:cNvPr>
          <p:cNvSpPr>
            <a:spLocks noChangeArrowheads="1"/>
          </p:cNvSpPr>
          <p:nvPr/>
        </p:nvSpPr>
        <p:spPr bwMode="auto">
          <a:xfrm>
            <a:off x="2733601" y="2526601"/>
            <a:ext cx="827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Arial" pitchFamily="34" charset="0"/>
                <a:cs typeface="Arial" pitchFamily="34" charset="0"/>
              </a:rPr>
              <a:t>Bivalirudin</a:t>
            </a:r>
          </a:p>
        </p:txBody>
      </p:sp>
      <p:sp>
        <p:nvSpPr>
          <p:cNvPr id="110" name="Rectangle 58">
            <a:extLst>
              <a:ext uri="{FF2B5EF4-FFF2-40B4-BE49-F238E27FC236}">
                <a16:creationId xmlns:a16="http://schemas.microsoft.com/office/drawing/2014/main" id="{D481619E-FB42-2942-88CD-DE8D521D5654}"/>
              </a:ext>
            </a:extLst>
          </p:cNvPr>
          <p:cNvSpPr>
            <a:spLocks noChangeArrowheads="1"/>
          </p:cNvSpPr>
          <p:nvPr/>
        </p:nvSpPr>
        <p:spPr bwMode="auto">
          <a:xfrm>
            <a:off x="2972613" y="2015854"/>
            <a:ext cx="62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itchFamily="34" charset="0"/>
                <a:cs typeface="Arial" pitchFamily="34" charset="0"/>
              </a:rPr>
              <a:t>Heparin</a:t>
            </a:r>
          </a:p>
        </p:txBody>
      </p:sp>
      <p:sp>
        <p:nvSpPr>
          <p:cNvPr id="113" name="Freeform 61">
            <a:extLst>
              <a:ext uri="{FF2B5EF4-FFF2-40B4-BE49-F238E27FC236}">
                <a16:creationId xmlns:a16="http://schemas.microsoft.com/office/drawing/2014/main" id="{7B169E72-96CA-0D40-B223-CBFBDFF32788}"/>
              </a:ext>
            </a:extLst>
          </p:cNvPr>
          <p:cNvSpPr>
            <a:spLocks/>
          </p:cNvSpPr>
          <p:nvPr/>
        </p:nvSpPr>
        <p:spPr bwMode="auto">
          <a:xfrm>
            <a:off x="827212" y="2331308"/>
            <a:ext cx="3268133" cy="913872"/>
          </a:xfrm>
          <a:custGeom>
            <a:avLst/>
            <a:gdLst>
              <a:gd name="T0" fmla="*/ 0 w 553"/>
              <a:gd name="T1" fmla="*/ 135 h 135"/>
              <a:gd name="T2" fmla="*/ 19 w 553"/>
              <a:gd name="T3" fmla="*/ 109 h 135"/>
              <a:gd name="T4" fmla="*/ 37 w 553"/>
              <a:gd name="T5" fmla="*/ 93 h 135"/>
              <a:gd name="T6" fmla="*/ 56 w 553"/>
              <a:gd name="T7" fmla="*/ 82 h 135"/>
              <a:gd name="T8" fmla="*/ 74 w 553"/>
              <a:gd name="T9" fmla="*/ 73 h 135"/>
              <a:gd name="T10" fmla="*/ 92 w 553"/>
              <a:gd name="T11" fmla="*/ 63 h 135"/>
              <a:gd name="T12" fmla="*/ 111 w 553"/>
              <a:gd name="T13" fmla="*/ 57 h 135"/>
              <a:gd name="T14" fmla="*/ 129 w 553"/>
              <a:gd name="T15" fmla="*/ 47 h 135"/>
              <a:gd name="T16" fmla="*/ 148 w 553"/>
              <a:gd name="T17" fmla="*/ 44 h 135"/>
              <a:gd name="T18" fmla="*/ 166 w 553"/>
              <a:gd name="T19" fmla="*/ 41 h 135"/>
              <a:gd name="T20" fmla="*/ 184 w 553"/>
              <a:gd name="T21" fmla="*/ 38 h 135"/>
              <a:gd name="T22" fmla="*/ 184 w 553"/>
              <a:gd name="T23" fmla="*/ 38 h 135"/>
              <a:gd name="T24" fmla="*/ 203 w 553"/>
              <a:gd name="T25" fmla="*/ 34 h 135"/>
              <a:gd name="T26" fmla="*/ 221 w 553"/>
              <a:gd name="T27" fmla="*/ 33 h 135"/>
              <a:gd name="T28" fmla="*/ 240 w 553"/>
              <a:gd name="T29" fmla="*/ 31 h 135"/>
              <a:gd name="T30" fmla="*/ 258 w 553"/>
              <a:gd name="T31" fmla="*/ 29 h 135"/>
              <a:gd name="T32" fmla="*/ 276 w 553"/>
              <a:gd name="T33" fmla="*/ 28 h 135"/>
              <a:gd name="T34" fmla="*/ 295 w 553"/>
              <a:gd name="T35" fmla="*/ 24 h 135"/>
              <a:gd name="T36" fmla="*/ 313 w 553"/>
              <a:gd name="T37" fmla="*/ 23 h 135"/>
              <a:gd name="T38" fmla="*/ 332 w 553"/>
              <a:gd name="T39" fmla="*/ 21 h 135"/>
              <a:gd name="T40" fmla="*/ 350 w 553"/>
              <a:gd name="T41" fmla="*/ 19 h 135"/>
              <a:gd name="T42" fmla="*/ 368 w 553"/>
              <a:gd name="T43" fmla="*/ 17 h 135"/>
              <a:gd name="T44" fmla="*/ 368 w 553"/>
              <a:gd name="T45" fmla="*/ 17 h 135"/>
              <a:gd name="T46" fmla="*/ 387 w 553"/>
              <a:gd name="T47" fmla="*/ 16 h 135"/>
              <a:gd name="T48" fmla="*/ 405 w 553"/>
              <a:gd name="T49" fmla="*/ 15 h 135"/>
              <a:gd name="T50" fmla="*/ 424 w 553"/>
              <a:gd name="T51" fmla="*/ 14 h 135"/>
              <a:gd name="T52" fmla="*/ 442 w 553"/>
              <a:gd name="T53" fmla="*/ 11 h 135"/>
              <a:gd name="T54" fmla="*/ 461 w 553"/>
              <a:gd name="T55" fmla="*/ 8 h 135"/>
              <a:gd name="T56" fmla="*/ 479 w 553"/>
              <a:gd name="T57" fmla="*/ 5 h 135"/>
              <a:gd name="T58" fmla="*/ 497 w 553"/>
              <a:gd name="T59" fmla="*/ 4 h 135"/>
              <a:gd name="T60" fmla="*/ 516 w 553"/>
              <a:gd name="T61" fmla="*/ 3 h 135"/>
              <a:gd name="T62" fmla="*/ 534 w 553"/>
              <a:gd name="T63" fmla="*/ 2 h 135"/>
              <a:gd name="T64" fmla="*/ 553 w 553"/>
              <a:gd name="T65" fmla="*/ 1 h 135"/>
              <a:gd name="T66" fmla="*/ 553 w 553"/>
              <a:gd name="T67" fmla="*/ 1 h 135"/>
              <a:gd name="T68" fmla="*/ 553 w 553"/>
              <a:gd name="T6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35">
                <a:moveTo>
                  <a:pt x="0" y="135"/>
                </a:moveTo>
                <a:lnTo>
                  <a:pt x="0" y="135"/>
                </a:lnTo>
                <a:lnTo>
                  <a:pt x="0" y="109"/>
                </a:lnTo>
                <a:lnTo>
                  <a:pt x="19" y="109"/>
                </a:lnTo>
                <a:lnTo>
                  <a:pt x="19" y="93"/>
                </a:lnTo>
                <a:lnTo>
                  <a:pt x="37" y="93"/>
                </a:lnTo>
                <a:lnTo>
                  <a:pt x="37" y="82"/>
                </a:lnTo>
                <a:lnTo>
                  <a:pt x="56" y="82"/>
                </a:lnTo>
                <a:lnTo>
                  <a:pt x="56" y="73"/>
                </a:lnTo>
                <a:lnTo>
                  <a:pt x="74" y="73"/>
                </a:lnTo>
                <a:lnTo>
                  <a:pt x="74" y="63"/>
                </a:lnTo>
                <a:lnTo>
                  <a:pt x="92" y="63"/>
                </a:lnTo>
                <a:lnTo>
                  <a:pt x="92" y="57"/>
                </a:lnTo>
                <a:lnTo>
                  <a:pt x="111" y="57"/>
                </a:lnTo>
                <a:lnTo>
                  <a:pt x="111" y="47"/>
                </a:lnTo>
                <a:lnTo>
                  <a:pt x="129" y="47"/>
                </a:lnTo>
                <a:lnTo>
                  <a:pt x="129" y="44"/>
                </a:lnTo>
                <a:lnTo>
                  <a:pt x="148" y="44"/>
                </a:lnTo>
                <a:lnTo>
                  <a:pt x="148" y="41"/>
                </a:lnTo>
                <a:lnTo>
                  <a:pt x="166" y="41"/>
                </a:lnTo>
                <a:lnTo>
                  <a:pt x="166" y="38"/>
                </a:lnTo>
                <a:lnTo>
                  <a:pt x="184" y="38"/>
                </a:lnTo>
                <a:lnTo>
                  <a:pt x="184" y="38"/>
                </a:lnTo>
                <a:lnTo>
                  <a:pt x="184" y="38"/>
                </a:lnTo>
                <a:lnTo>
                  <a:pt x="184" y="34"/>
                </a:lnTo>
                <a:lnTo>
                  <a:pt x="203" y="34"/>
                </a:lnTo>
                <a:lnTo>
                  <a:pt x="203" y="33"/>
                </a:lnTo>
                <a:lnTo>
                  <a:pt x="221" y="33"/>
                </a:lnTo>
                <a:lnTo>
                  <a:pt x="221" y="31"/>
                </a:lnTo>
                <a:lnTo>
                  <a:pt x="240" y="31"/>
                </a:lnTo>
                <a:lnTo>
                  <a:pt x="240" y="29"/>
                </a:lnTo>
                <a:lnTo>
                  <a:pt x="258" y="29"/>
                </a:lnTo>
                <a:lnTo>
                  <a:pt x="258" y="28"/>
                </a:lnTo>
                <a:lnTo>
                  <a:pt x="276" y="28"/>
                </a:lnTo>
                <a:lnTo>
                  <a:pt x="276" y="24"/>
                </a:lnTo>
                <a:lnTo>
                  <a:pt x="295" y="24"/>
                </a:lnTo>
                <a:lnTo>
                  <a:pt x="295" y="23"/>
                </a:lnTo>
                <a:lnTo>
                  <a:pt x="313" y="23"/>
                </a:lnTo>
                <a:lnTo>
                  <a:pt x="313" y="21"/>
                </a:lnTo>
                <a:lnTo>
                  <a:pt x="332" y="21"/>
                </a:lnTo>
                <a:lnTo>
                  <a:pt x="332" y="19"/>
                </a:lnTo>
                <a:lnTo>
                  <a:pt x="350" y="19"/>
                </a:lnTo>
                <a:lnTo>
                  <a:pt x="350" y="17"/>
                </a:lnTo>
                <a:lnTo>
                  <a:pt x="368" y="17"/>
                </a:lnTo>
                <a:lnTo>
                  <a:pt x="368" y="17"/>
                </a:lnTo>
                <a:lnTo>
                  <a:pt x="368" y="17"/>
                </a:lnTo>
                <a:lnTo>
                  <a:pt x="368" y="16"/>
                </a:lnTo>
                <a:lnTo>
                  <a:pt x="387" y="16"/>
                </a:lnTo>
                <a:lnTo>
                  <a:pt x="387" y="15"/>
                </a:lnTo>
                <a:lnTo>
                  <a:pt x="405" y="15"/>
                </a:lnTo>
                <a:lnTo>
                  <a:pt x="405" y="14"/>
                </a:lnTo>
                <a:lnTo>
                  <a:pt x="424" y="14"/>
                </a:lnTo>
                <a:lnTo>
                  <a:pt x="424" y="11"/>
                </a:lnTo>
                <a:lnTo>
                  <a:pt x="442" y="11"/>
                </a:lnTo>
                <a:lnTo>
                  <a:pt x="442" y="8"/>
                </a:lnTo>
                <a:lnTo>
                  <a:pt x="461" y="8"/>
                </a:lnTo>
                <a:lnTo>
                  <a:pt x="461" y="5"/>
                </a:lnTo>
                <a:lnTo>
                  <a:pt x="479" y="5"/>
                </a:lnTo>
                <a:lnTo>
                  <a:pt x="479" y="4"/>
                </a:lnTo>
                <a:lnTo>
                  <a:pt x="497" y="4"/>
                </a:lnTo>
                <a:lnTo>
                  <a:pt x="497" y="3"/>
                </a:lnTo>
                <a:lnTo>
                  <a:pt x="516" y="3"/>
                </a:lnTo>
                <a:lnTo>
                  <a:pt x="516" y="2"/>
                </a:lnTo>
                <a:lnTo>
                  <a:pt x="534" y="2"/>
                </a:lnTo>
                <a:lnTo>
                  <a:pt x="534" y="1"/>
                </a:lnTo>
                <a:lnTo>
                  <a:pt x="553" y="1"/>
                </a:lnTo>
                <a:lnTo>
                  <a:pt x="553" y="1"/>
                </a:lnTo>
                <a:lnTo>
                  <a:pt x="553" y="1"/>
                </a:lnTo>
                <a:lnTo>
                  <a:pt x="553" y="0"/>
                </a:lnTo>
                <a:lnTo>
                  <a:pt x="553" y="0"/>
                </a:lnTo>
              </a:path>
            </a:pathLst>
          </a:custGeom>
          <a:noFill/>
          <a:ln w="28575"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62">
            <a:extLst>
              <a:ext uri="{FF2B5EF4-FFF2-40B4-BE49-F238E27FC236}">
                <a16:creationId xmlns:a16="http://schemas.microsoft.com/office/drawing/2014/main" id="{0E518F5F-AA8B-944E-BB61-4825D18F8E62}"/>
              </a:ext>
            </a:extLst>
          </p:cNvPr>
          <p:cNvSpPr>
            <a:spLocks/>
          </p:cNvSpPr>
          <p:nvPr/>
        </p:nvSpPr>
        <p:spPr bwMode="auto">
          <a:xfrm>
            <a:off x="827212" y="2236653"/>
            <a:ext cx="3268133" cy="1008527"/>
          </a:xfrm>
          <a:custGeom>
            <a:avLst/>
            <a:gdLst>
              <a:gd name="T0" fmla="*/ 0 w 553"/>
              <a:gd name="T1" fmla="*/ 149 h 149"/>
              <a:gd name="T2" fmla="*/ 19 w 553"/>
              <a:gd name="T3" fmla="*/ 120 h 149"/>
              <a:gd name="T4" fmla="*/ 37 w 553"/>
              <a:gd name="T5" fmla="*/ 101 h 149"/>
              <a:gd name="T6" fmla="*/ 56 w 553"/>
              <a:gd name="T7" fmla="*/ 88 h 149"/>
              <a:gd name="T8" fmla="*/ 74 w 553"/>
              <a:gd name="T9" fmla="*/ 78 h 149"/>
              <a:gd name="T10" fmla="*/ 92 w 553"/>
              <a:gd name="T11" fmla="*/ 72 h 149"/>
              <a:gd name="T12" fmla="*/ 111 w 553"/>
              <a:gd name="T13" fmla="*/ 68 h 149"/>
              <a:gd name="T14" fmla="*/ 129 w 553"/>
              <a:gd name="T15" fmla="*/ 63 h 149"/>
              <a:gd name="T16" fmla="*/ 148 w 553"/>
              <a:gd name="T17" fmla="*/ 57 h 149"/>
              <a:gd name="T18" fmla="*/ 166 w 553"/>
              <a:gd name="T19" fmla="*/ 53 h 149"/>
              <a:gd name="T20" fmla="*/ 184 w 553"/>
              <a:gd name="T21" fmla="*/ 49 h 149"/>
              <a:gd name="T22" fmla="*/ 184 w 553"/>
              <a:gd name="T23" fmla="*/ 49 h 149"/>
              <a:gd name="T24" fmla="*/ 203 w 553"/>
              <a:gd name="T25" fmla="*/ 46 h 149"/>
              <a:gd name="T26" fmla="*/ 221 w 553"/>
              <a:gd name="T27" fmla="*/ 40 h 149"/>
              <a:gd name="T28" fmla="*/ 240 w 553"/>
              <a:gd name="T29" fmla="*/ 37 h 149"/>
              <a:gd name="T30" fmla="*/ 258 w 553"/>
              <a:gd name="T31" fmla="*/ 32 h 149"/>
              <a:gd name="T32" fmla="*/ 276 w 553"/>
              <a:gd name="T33" fmla="*/ 29 h 149"/>
              <a:gd name="T34" fmla="*/ 295 w 553"/>
              <a:gd name="T35" fmla="*/ 27 h 149"/>
              <a:gd name="T36" fmla="*/ 313 w 553"/>
              <a:gd name="T37" fmla="*/ 25 h 149"/>
              <a:gd name="T38" fmla="*/ 332 w 553"/>
              <a:gd name="T39" fmla="*/ 24 h 149"/>
              <a:gd name="T40" fmla="*/ 350 w 553"/>
              <a:gd name="T41" fmla="*/ 21 h 149"/>
              <a:gd name="T42" fmla="*/ 368 w 553"/>
              <a:gd name="T43" fmla="*/ 18 h 149"/>
              <a:gd name="T44" fmla="*/ 368 w 553"/>
              <a:gd name="T45" fmla="*/ 18 h 149"/>
              <a:gd name="T46" fmla="*/ 387 w 553"/>
              <a:gd name="T47" fmla="*/ 17 h 149"/>
              <a:gd name="T48" fmla="*/ 405 w 553"/>
              <a:gd name="T49" fmla="*/ 14 h 149"/>
              <a:gd name="T50" fmla="*/ 424 w 553"/>
              <a:gd name="T51" fmla="*/ 11 h 149"/>
              <a:gd name="T52" fmla="*/ 442 w 553"/>
              <a:gd name="T53" fmla="*/ 10 h 149"/>
              <a:gd name="T54" fmla="*/ 461 w 553"/>
              <a:gd name="T55" fmla="*/ 8 h 149"/>
              <a:gd name="T56" fmla="*/ 479 w 553"/>
              <a:gd name="T57" fmla="*/ 6 h 149"/>
              <a:gd name="T58" fmla="*/ 497 w 553"/>
              <a:gd name="T59" fmla="*/ 4 h 149"/>
              <a:gd name="T60" fmla="*/ 516 w 553"/>
              <a:gd name="T61" fmla="*/ 3 h 149"/>
              <a:gd name="T62" fmla="*/ 534 w 553"/>
              <a:gd name="T63" fmla="*/ 3 h 149"/>
              <a:gd name="T64" fmla="*/ 553 w 553"/>
              <a:gd name="T65" fmla="*/ 1 h 149"/>
              <a:gd name="T66" fmla="*/ 553 w 553"/>
              <a:gd name="T67" fmla="*/ 1 h 149"/>
              <a:gd name="T68" fmla="*/ 553 w 553"/>
              <a:gd name="T6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49">
                <a:moveTo>
                  <a:pt x="0" y="149"/>
                </a:moveTo>
                <a:lnTo>
                  <a:pt x="0" y="149"/>
                </a:lnTo>
                <a:lnTo>
                  <a:pt x="0" y="120"/>
                </a:lnTo>
                <a:lnTo>
                  <a:pt x="19" y="120"/>
                </a:lnTo>
                <a:lnTo>
                  <a:pt x="19" y="101"/>
                </a:lnTo>
                <a:lnTo>
                  <a:pt x="37" y="101"/>
                </a:lnTo>
                <a:lnTo>
                  <a:pt x="37" y="88"/>
                </a:lnTo>
                <a:lnTo>
                  <a:pt x="56" y="88"/>
                </a:lnTo>
                <a:lnTo>
                  <a:pt x="56" y="78"/>
                </a:lnTo>
                <a:lnTo>
                  <a:pt x="74" y="78"/>
                </a:lnTo>
                <a:lnTo>
                  <a:pt x="74" y="72"/>
                </a:lnTo>
                <a:lnTo>
                  <a:pt x="92" y="72"/>
                </a:lnTo>
                <a:lnTo>
                  <a:pt x="92" y="68"/>
                </a:lnTo>
                <a:lnTo>
                  <a:pt x="111" y="68"/>
                </a:lnTo>
                <a:lnTo>
                  <a:pt x="111" y="63"/>
                </a:lnTo>
                <a:lnTo>
                  <a:pt x="129" y="63"/>
                </a:lnTo>
                <a:lnTo>
                  <a:pt x="129" y="57"/>
                </a:lnTo>
                <a:lnTo>
                  <a:pt x="148" y="57"/>
                </a:lnTo>
                <a:lnTo>
                  <a:pt x="148" y="53"/>
                </a:lnTo>
                <a:lnTo>
                  <a:pt x="166" y="53"/>
                </a:lnTo>
                <a:lnTo>
                  <a:pt x="166" y="49"/>
                </a:lnTo>
                <a:lnTo>
                  <a:pt x="184" y="49"/>
                </a:lnTo>
                <a:lnTo>
                  <a:pt x="184" y="49"/>
                </a:lnTo>
                <a:lnTo>
                  <a:pt x="184" y="49"/>
                </a:lnTo>
                <a:lnTo>
                  <a:pt x="184" y="46"/>
                </a:lnTo>
                <a:lnTo>
                  <a:pt x="203" y="46"/>
                </a:lnTo>
                <a:lnTo>
                  <a:pt x="203" y="40"/>
                </a:lnTo>
                <a:lnTo>
                  <a:pt x="221" y="40"/>
                </a:lnTo>
                <a:lnTo>
                  <a:pt x="221" y="37"/>
                </a:lnTo>
                <a:lnTo>
                  <a:pt x="240" y="37"/>
                </a:lnTo>
                <a:lnTo>
                  <a:pt x="240" y="32"/>
                </a:lnTo>
                <a:lnTo>
                  <a:pt x="258" y="32"/>
                </a:lnTo>
                <a:lnTo>
                  <a:pt x="258" y="29"/>
                </a:lnTo>
                <a:lnTo>
                  <a:pt x="276" y="29"/>
                </a:lnTo>
                <a:lnTo>
                  <a:pt x="276" y="27"/>
                </a:lnTo>
                <a:lnTo>
                  <a:pt x="295" y="27"/>
                </a:lnTo>
                <a:lnTo>
                  <a:pt x="295" y="25"/>
                </a:lnTo>
                <a:lnTo>
                  <a:pt x="313" y="25"/>
                </a:lnTo>
                <a:lnTo>
                  <a:pt x="313" y="24"/>
                </a:lnTo>
                <a:lnTo>
                  <a:pt x="332" y="24"/>
                </a:lnTo>
                <a:lnTo>
                  <a:pt x="332" y="21"/>
                </a:lnTo>
                <a:lnTo>
                  <a:pt x="350" y="21"/>
                </a:lnTo>
                <a:lnTo>
                  <a:pt x="350" y="18"/>
                </a:lnTo>
                <a:lnTo>
                  <a:pt x="368" y="18"/>
                </a:lnTo>
                <a:lnTo>
                  <a:pt x="368" y="18"/>
                </a:lnTo>
                <a:lnTo>
                  <a:pt x="368" y="18"/>
                </a:lnTo>
                <a:lnTo>
                  <a:pt x="368" y="17"/>
                </a:lnTo>
                <a:lnTo>
                  <a:pt x="387" y="17"/>
                </a:lnTo>
                <a:lnTo>
                  <a:pt x="387" y="14"/>
                </a:lnTo>
                <a:lnTo>
                  <a:pt x="405" y="14"/>
                </a:lnTo>
                <a:lnTo>
                  <a:pt x="405" y="11"/>
                </a:lnTo>
                <a:lnTo>
                  <a:pt x="424" y="11"/>
                </a:lnTo>
                <a:lnTo>
                  <a:pt x="424" y="10"/>
                </a:lnTo>
                <a:lnTo>
                  <a:pt x="442" y="10"/>
                </a:lnTo>
                <a:lnTo>
                  <a:pt x="442" y="8"/>
                </a:lnTo>
                <a:lnTo>
                  <a:pt x="461" y="8"/>
                </a:lnTo>
                <a:lnTo>
                  <a:pt x="461" y="6"/>
                </a:lnTo>
                <a:lnTo>
                  <a:pt x="479" y="6"/>
                </a:lnTo>
                <a:lnTo>
                  <a:pt x="479" y="4"/>
                </a:lnTo>
                <a:lnTo>
                  <a:pt x="497" y="4"/>
                </a:lnTo>
                <a:lnTo>
                  <a:pt x="497" y="3"/>
                </a:lnTo>
                <a:lnTo>
                  <a:pt x="516" y="3"/>
                </a:lnTo>
                <a:lnTo>
                  <a:pt x="516" y="3"/>
                </a:lnTo>
                <a:lnTo>
                  <a:pt x="534" y="3"/>
                </a:lnTo>
                <a:lnTo>
                  <a:pt x="534" y="1"/>
                </a:lnTo>
                <a:lnTo>
                  <a:pt x="553" y="1"/>
                </a:lnTo>
                <a:lnTo>
                  <a:pt x="553" y="1"/>
                </a:lnTo>
                <a:lnTo>
                  <a:pt x="553" y="1"/>
                </a:lnTo>
                <a:lnTo>
                  <a:pt x="553" y="0"/>
                </a:lnTo>
                <a:lnTo>
                  <a:pt x="553" y="0"/>
                </a:lnTo>
              </a:path>
            </a:pathLst>
          </a:custGeom>
          <a:noFill/>
          <a:ln w="28575"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
            <a:extLst>
              <a:ext uri="{FF2B5EF4-FFF2-40B4-BE49-F238E27FC236}">
                <a16:creationId xmlns:a16="http://schemas.microsoft.com/office/drawing/2014/main" id="{2FD432EA-A02D-9941-9A2F-151F86EC16FA}"/>
              </a:ext>
            </a:extLst>
          </p:cNvPr>
          <p:cNvSpPr>
            <a:spLocks noChangeArrowheads="1"/>
          </p:cNvSpPr>
          <p:nvPr/>
        </p:nvSpPr>
        <p:spPr bwMode="auto">
          <a:xfrm>
            <a:off x="83792" y="3843838"/>
            <a:ext cx="5206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4572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sz="800" b="0" i="0" dirty="0">
                <a:solidFill>
                  <a:srgbClr val="0000FF"/>
                </a:solidFill>
              </a:rPr>
              <a:t>Bivalirudin</a:t>
            </a:r>
          </a:p>
          <a:p>
            <a:pPr algn="r"/>
            <a:r>
              <a:rPr lang="en-US" sz="800" b="0" i="0" dirty="0">
                <a:solidFill>
                  <a:srgbClr val="FF0000"/>
                </a:solidFill>
              </a:rPr>
              <a:t>Heparin</a:t>
            </a:r>
            <a:endParaRPr kumimoji="0" lang="en-US" altLang="en-US" sz="800" b="0" i="0" u="none" strike="noStrike" cap="none" normalizeH="0" baseline="0" dirty="0">
              <a:ln>
                <a:noFill/>
              </a:ln>
              <a:solidFill>
                <a:srgbClr val="FF0000"/>
              </a:solidFill>
              <a:effectLst/>
            </a:endParaRPr>
          </a:p>
        </p:txBody>
      </p:sp>
      <p:sp>
        <p:nvSpPr>
          <p:cNvPr id="18443" name="TextBox 18442">
            <a:extLst>
              <a:ext uri="{FF2B5EF4-FFF2-40B4-BE49-F238E27FC236}">
                <a16:creationId xmlns:a16="http://schemas.microsoft.com/office/drawing/2014/main" id="{7C0D2E0C-7F15-364A-BAE3-D330F7348C60}"/>
              </a:ext>
            </a:extLst>
          </p:cNvPr>
          <p:cNvSpPr txBox="1"/>
          <p:nvPr/>
        </p:nvSpPr>
        <p:spPr>
          <a:xfrm>
            <a:off x="881447" y="1219201"/>
            <a:ext cx="3303373" cy="307777"/>
          </a:xfrm>
          <a:prstGeom prst="rect">
            <a:avLst/>
          </a:prstGeom>
          <a:noFill/>
        </p:spPr>
        <p:txBody>
          <a:bodyPr wrap="square" rtlCol="0">
            <a:spAutoFit/>
          </a:bodyPr>
          <a:lstStyle/>
          <a:p>
            <a:pPr algn="ctr"/>
            <a:r>
              <a:rPr lang="en-US" sz="1400" b="0" i="0" dirty="0">
                <a:solidFill>
                  <a:schemeClr val="bg2"/>
                </a:solidFill>
              </a:rPr>
              <a:t>Adj HR 0.91, 95% CI 0.75 - 1.10</a:t>
            </a:r>
          </a:p>
        </p:txBody>
      </p:sp>
      <p:grpSp>
        <p:nvGrpSpPr>
          <p:cNvPr id="2" name="Group 1">
            <a:extLst>
              <a:ext uri="{FF2B5EF4-FFF2-40B4-BE49-F238E27FC236}">
                <a16:creationId xmlns:a16="http://schemas.microsoft.com/office/drawing/2014/main" id="{0E43347B-3D97-294F-AE40-4910A41D4198}"/>
              </a:ext>
            </a:extLst>
          </p:cNvPr>
          <p:cNvGrpSpPr/>
          <p:nvPr/>
        </p:nvGrpSpPr>
        <p:grpSpPr>
          <a:xfrm>
            <a:off x="4507224" y="716461"/>
            <a:ext cx="4486401" cy="3758319"/>
            <a:chOff x="4507224" y="716461"/>
            <a:chExt cx="4486401" cy="3758319"/>
          </a:xfrm>
        </p:grpSpPr>
        <p:cxnSp>
          <p:nvCxnSpPr>
            <p:cNvPr id="121" name="Straight Connector 120">
              <a:extLst>
                <a:ext uri="{FF2B5EF4-FFF2-40B4-BE49-F238E27FC236}">
                  <a16:creationId xmlns:a16="http://schemas.microsoft.com/office/drawing/2014/main" id="{F059A21F-1997-7747-8F69-40AA7F339DD2}"/>
                </a:ext>
              </a:extLst>
            </p:cNvPr>
            <p:cNvCxnSpPr/>
            <p:nvPr/>
          </p:nvCxnSpPr>
          <p:spPr bwMode="auto">
            <a:xfrm>
              <a:off x="5324938" y="860396"/>
              <a:ext cx="0" cy="23960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a:extLst>
                <a:ext uri="{FF2B5EF4-FFF2-40B4-BE49-F238E27FC236}">
                  <a16:creationId xmlns:a16="http://schemas.microsoft.com/office/drawing/2014/main" id="{04B4321B-EFD2-7643-A582-BED6D455828A}"/>
                </a:ext>
              </a:extLst>
            </p:cNvPr>
            <p:cNvCxnSpPr/>
            <p:nvPr/>
          </p:nvCxnSpPr>
          <p:spPr bwMode="auto">
            <a:xfrm flipH="1">
              <a:off x="5324939" y="3256463"/>
              <a:ext cx="328506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a:extLst>
                <a:ext uri="{FF2B5EF4-FFF2-40B4-BE49-F238E27FC236}">
                  <a16:creationId xmlns:a16="http://schemas.microsoft.com/office/drawing/2014/main" id="{99F170E5-A678-9F4B-8A9A-1DBB95133743}"/>
                </a:ext>
              </a:extLst>
            </p:cNvPr>
            <p:cNvCxnSpPr/>
            <p:nvPr/>
          </p:nvCxnSpPr>
          <p:spPr bwMode="auto">
            <a:xfrm>
              <a:off x="5872450"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FDD0F399-6813-B440-A560-1CDA8E7D0AB7}"/>
                </a:ext>
              </a:extLst>
            </p:cNvPr>
            <p:cNvCxnSpPr/>
            <p:nvPr/>
          </p:nvCxnSpPr>
          <p:spPr bwMode="auto">
            <a:xfrm>
              <a:off x="6419961"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EBB76D0F-04C8-9343-BAEF-ED5C168E1674}"/>
                </a:ext>
              </a:extLst>
            </p:cNvPr>
            <p:cNvCxnSpPr/>
            <p:nvPr/>
          </p:nvCxnSpPr>
          <p:spPr bwMode="auto">
            <a:xfrm>
              <a:off x="6967472"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9DDB5C6E-138F-C740-958E-C64E7B2A54A0}"/>
                </a:ext>
              </a:extLst>
            </p:cNvPr>
            <p:cNvCxnSpPr/>
            <p:nvPr/>
          </p:nvCxnSpPr>
          <p:spPr bwMode="auto">
            <a:xfrm>
              <a:off x="7514983"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CE0C4B0A-2C5A-4B41-A41B-D6E9D72A4850}"/>
                </a:ext>
              </a:extLst>
            </p:cNvPr>
            <p:cNvCxnSpPr/>
            <p:nvPr/>
          </p:nvCxnSpPr>
          <p:spPr bwMode="auto">
            <a:xfrm>
              <a:off x="8062494"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A0D810D2-CC47-BA4E-A1D8-40C366755289}"/>
                </a:ext>
              </a:extLst>
            </p:cNvPr>
            <p:cNvCxnSpPr/>
            <p:nvPr/>
          </p:nvCxnSpPr>
          <p:spPr bwMode="auto">
            <a:xfrm>
              <a:off x="5324939"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5C9946D9-CBF8-F145-A502-3BAC8F33B387}"/>
                </a:ext>
              </a:extLst>
            </p:cNvPr>
            <p:cNvCxnSpPr/>
            <p:nvPr/>
          </p:nvCxnSpPr>
          <p:spPr bwMode="auto">
            <a:xfrm>
              <a:off x="8610007"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129">
              <a:extLst>
                <a:ext uri="{FF2B5EF4-FFF2-40B4-BE49-F238E27FC236}">
                  <a16:creationId xmlns:a16="http://schemas.microsoft.com/office/drawing/2014/main" id="{A24F9B26-32A2-4D44-B39E-14F7639AE55F}"/>
                </a:ext>
              </a:extLst>
            </p:cNvPr>
            <p:cNvSpPr txBox="1"/>
            <p:nvPr/>
          </p:nvSpPr>
          <p:spPr>
            <a:xfrm>
              <a:off x="5809071" y="3524880"/>
              <a:ext cx="2323072" cy="307777"/>
            </a:xfrm>
            <a:prstGeom prst="rect">
              <a:avLst/>
            </a:prstGeom>
            <a:noFill/>
          </p:spPr>
          <p:txBody>
            <a:bodyPr wrap="none" rtlCol="0">
              <a:spAutoFit/>
            </a:bodyPr>
            <a:lstStyle/>
            <a:p>
              <a:pPr algn="ctr"/>
              <a:r>
                <a:rPr lang="en-US" sz="1400" i="0" dirty="0">
                  <a:solidFill>
                    <a:schemeClr val="bg2"/>
                  </a:solidFill>
                </a:rPr>
                <a:t>Days after randomization</a:t>
              </a:r>
            </a:p>
          </p:txBody>
        </p:sp>
        <p:sp>
          <p:nvSpPr>
            <p:cNvPr id="131" name="TextBox 130">
              <a:extLst>
                <a:ext uri="{FF2B5EF4-FFF2-40B4-BE49-F238E27FC236}">
                  <a16:creationId xmlns:a16="http://schemas.microsoft.com/office/drawing/2014/main" id="{8D6D0FAE-8044-F440-B63C-DB60A0D02AC8}"/>
                </a:ext>
              </a:extLst>
            </p:cNvPr>
            <p:cNvSpPr txBox="1"/>
            <p:nvPr/>
          </p:nvSpPr>
          <p:spPr>
            <a:xfrm>
              <a:off x="5195051" y="3307262"/>
              <a:ext cx="269625" cy="276999"/>
            </a:xfrm>
            <a:prstGeom prst="rect">
              <a:avLst/>
            </a:prstGeom>
            <a:noFill/>
          </p:spPr>
          <p:txBody>
            <a:bodyPr wrap="none" rtlCol="0">
              <a:spAutoFit/>
            </a:bodyPr>
            <a:lstStyle/>
            <a:p>
              <a:pPr algn="ctr"/>
              <a:r>
                <a:rPr lang="en-US" sz="1200" b="0" i="0" dirty="0">
                  <a:solidFill>
                    <a:schemeClr val="bg2"/>
                  </a:solidFill>
                </a:rPr>
                <a:t>0</a:t>
              </a:r>
            </a:p>
          </p:txBody>
        </p:sp>
        <p:sp>
          <p:nvSpPr>
            <p:cNvPr id="132" name="TextBox 131">
              <a:extLst>
                <a:ext uri="{FF2B5EF4-FFF2-40B4-BE49-F238E27FC236}">
                  <a16:creationId xmlns:a16="http://schemas.microsoft.com/office/drawing/2014/main" id="{1BD283B4-5397-FC4B-9D50-D64BF2D431B4}"/>
                </a:ext>
              </a:extLst>
            </p:cNvPr>
            <p:cNvSpPr txBox="1"/>
            <p:nvPr/>
          </p:nvSpPr>
          <p:spPr>
            <a:xfrm>
              <a:off x="5743594" y="3307262"/>
              <a:ext cx="269625" cy="276999"/>
            </a:xfrm>
            <a:prstGeom prst="rect">
              <a:avLst/>
            </a:prstGeom>
            <a:noFill/>
          </p:spPr>
          <p:txBody>
            <a:bodyPr wrap="none" rtlCol="0">
              <a:spAutoFit/>
            </a:bodyPr>
            <a:lstStyle/>
            <a:p>
              <a:pPr algn="ctr"/>
              <a:r>
                <a:rPr lang="en-US" sz="1200" b="0" i="0" dirty="0">
                  <a:solidFill>
                    <a:schemeClr val="bg2"/>
                  </a:solidFill>
                </a:rPr>
                <a:t>5</a:t>
              </a:r>
            </a:p>
          </p:txBody>
        </p:sp>
        <p:sp>
          <p:nvSpPr>
            <p:cNvPr id="133" name="TextBox 132">
              <a:extLst>
                <a:ext uri="{FF2B5EF4-FFF2-40B4-BE49-F238E27FC236}">
                  <a16:creationId xmlns:a16="http://schemas.microsoft.com/office/drawing/2014/main" id="{E61EC275-3B92-CD4A-A0A6-29E57C92E0E3}"/>
                </a:ext>
              </a:extLst>
            </p:cNvPr>
            <p:cNvSpPr txBox="1"/>
            <p:nvPr/>
          </p:nvSpPr>
          <p:spPr>
            <a:xfrm>
              <a:off x="6235237" y="3307262"/>
              <a:ext cx="354584" cy="276999"/>
            </a:xfrm>
            <a:prstGeom prst="rect">
              <a:avLst/>
            </a:prstGeom>
            <a:noFill/>
          </p:spPr>
          <p:txBody>
            <a:bodyPr wrap="none" rtlCol="0">
              <a:spAutoFit/>
            </a:bodyPr>
            <a:lstStyle/>
            <a:p>
              <a:pPr algn="ctr"/>
              <a:r>
                <a:rPr lang="en-US" sz="1200" b="0" i="0" dirty="0">
                  <a:solidFill>
                    <a:schemeClr val="bg2"/>
                  </a:solidFill>
                </a:rPr>
                <a:t>10</a:t>
              </a:r>
            </a:p>
          </p:txBody>
        </p:sp>
        <p:sp>
          <p:nvSpPr>
            <p:cNvPr id="134" name="TextBox 133">
              <a:extLst>
                <a:ext uri="{FF2B5EF4-FFF2-40B4-BE49-F238E27FC236}">
                  <a16:creationId xmlns:a16="http://schemas.microsoft.com/office/drawing/2014/main" id="{6753FE80-3D3E-D042-923C-75C4E6B4CCE6}"/>
                </a:ext>
              </a:extLst>
            </p:cNvPr>
            <p:cNvSpPr txBox="1"/>
            <p:nvPr/>
          </p:nvSpPr>
          <p:spPr>
            <a:xfrm>
              <a:off x="6782730" y="3307262"/>
              <a:ext cx="354584" cy="276999"/>
            </a:xfrm>
            <a:prstGeom prst="rect">
              <a:avLst/>
            </a:prstGeom>
            <a:noFill/>
          </p:spPr>
          <p:txBody>
            <a:bodyPr wrap="none" rtlCol="0">
              <a:spAutoFit/>
            </a:bodyPr>
            <a:lstStyle/>
            <a:p>
              <a:pPr algn="ctr"/>
              <a:r>
                <a:rPr lang="en-US" sz="1200" b="0" i="0" dirty="0">
                  <a:solidFill>
                    <a:schemeClr val="bg2"/>
                  </a:solidFill>
                </a:rPr>
                <a:t>15</a:t>
              </a:r>
            </a:p>
          </p:txBody>
        </p:sp>
        <p:sp>
          <p:nvSpPr>
            <p:cNvPr id="135" name="TextBox 134">
              <a:extLst>
                <a:ext uri="{FF2B5EF4-FFF2-40B4-BE49-F238E27FC236}">
                  <a16:creationId xmlns:a16="http://schemas.microsoft.com/office/drawing/2014/main" id="{02020DD3-7BB4-B441-A8BD-C1AADD8369A2}"/>
                </a:ext>
              </a:extLst>
            </p:cNvPr>
            <p:cNvSpPr txBox="1"/>
            <p:nvPr/>
          </p:nvSpPr>
          <p:spPr>
            <a:xfrm>
              <a:off x="7334581" y="3307262"/>
              <a:ext cx="354584" cy="276999"/>
            </a:xfrm>
            <a:prstGeom prst="rect">
              <a:avLst/>
            </a:prstGeom>
            <a:noFill/>
          </p:spPr>
          <p:txBody>
            <a:bodyPr wrap="none" rtlCol="0">
              <a:spAutoFit/>
            </a:bodyPr>
            <a:lstStyle/>
            <a:p>
              <a:pPr algn="ctr"/>
              <a:r>
                <a:rPr lang="en-US" sz="1200" b="0" i="0" dirty="0">
                  <a:solidFill>
                    <a:schemeClr val="bg2"/>
                  </a:solidFill>
                </a:rPr>
                <a:t>20</a:t>
              </a:r>
            </a:p>
          </p:txBody>
        </p:sp>
        <p:sp>
          <p:nvSpPr>
            <p:cNvPr id="136" name="TextBox 135">
              <a:extLst>
                <a:ext uri="{FF2B5EF4-FFF2-40B4-BE49-F238E27FC236}">
                  <a16:creationId xmlns:a16="http://schemas.microsoft.com/office/drawing/2014/main" id="{4BFEEA6D-9113-744F-BF83-95FE86E39298}"/>
                </a:ext>
              </a:extLst>
            </p:cNvPr>
            <p:cNvSpPr txBox="1"/>
            <p:nvPr/>
          </p:nvSpPr>
          <p:spPr>
            <a:xfrm>
              <a:off x="7879164" y="3307262"/>
              <a:ext cx="354584" cy="276999"/>
            </a:xfrm>
            <a:prstGeom prst="rect">
              <a:avLst/>
            </a:prstGeom>
            <a:noFill/>
          </p:spPr>
          <p:txBody>
            <a:bodyPr wrap="none" rtlCol="0">
              <a:spAutoFit/>
            </a:bodyPr>
            <a:lstStyle/>
            <a:p>
              <a:pPr algn="ctr"/>
              <a:r>
                <a:rPr lang="en-US" sz="1200" b="0" i="0" dirty="0">
                  <a:solidFill>
                    <a:schemeClr val="bg2"/>
                  </a:solidFill>
                </a:rPr>
                <a:t>25</a:t>
              </a:r>
            </a:p>
          </p:txBody>
        </p:sp>
        <p:sp>
          <p:nvSpPr>
            <p:cNvPr id="137" name="TextBox 136">
              <a:extLst>
                <a:ext uri="{FF2B5EF4-FFF2-40B4-BE49-F238E27FC236}">
                  <a16:creationId xmlns:a16="http://schemas.microsoft.com/office/drawing/2014/main" id="{0CA541AD-A419-4E46-AE1D-E6E3740A9F6B}"/>
                </a:ext>
              </a:extLst>
            </p:cNvPr>
            <p:cNvSpPr txBox="1"/>
            <p:nvPr/>
          </p:nvSpPr>
          <p:spPr>
            <a:xfrm>
              <a:off x="8426780" y="3307262"/>
              <a:ext cx="354584" cy="276999"/>
            </a:xfrm>
            <a:prstGeom prst="rect">
              <a:avLst/>
            </a:prstGeom>
            <a:noFill/>
          </p:spPr>
          <p:txBody>
            <a:bodyPr wrap="none" rtlCol="0">
              <a:spAutoFit/>
            </a:bodyPr>
            <a:lstStyle/>
            <a:p>
              <a:pPr algn="ctr"/>
              <a:r>
                <a:rPr lang="en-US" sz="1200" b="0" i="0" dirty="0">
                  <a:solidFill>
                    <a:schemeClr val="bg2"/>
                  </a:solidFill>
                </a:rPr>
                <a:t>30</a:t>
              </a:r>
            </a:p>
          </p:txBody>
        </p:sp>
        <p:sp>
          <p:nvSpPr>
            <p:cNvPr id="139" name="Rectangle 15">
              <a:extLst>
                <a:ext uri="{FF2B5EF4-FFF2-40B4-BE49-F238E27FC236}">
                  <a16:creationId xmlns:a16="http://schemas.microsoft.com/office/drawing/2014/main" id="{45BE6658-BB5F-8242-96A1-C136C57A3117}"/>
                </a:ext>
              </a:extLst>
            </p:cNvPr>
            <p:cNvSpPr>
              <a:spLocks noChangeArrowheads="1"/>
            </p:cNvSpPr>
            <p:nvPr/>
          </p:nvSpPr>
          <p:spPr bwMode="auto">
            <a:xfrm>
              <a:off x="5200020"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7,306</a:t>
              </a:r>
              <a:endParaRPr lang="en-US" altLang="en-US" sz="800" b="0" i="0" dirty="0"/>
            </a:p>
            <a:p>
              <a:pPr lvl="0" algn="ctr"/>
              <a:r>
                <a:rPr lang="en-US" altLang="en-US" sz="800" b="0" i="0" dirty="0">
                  <a:solidFill>
                    <a:srgbClr val="000000"/>
                  </a:solidFill>
                </a:rPr>
                <a:t>7,948</a:t>
              </a:r>
            </a:p>
            <a:p>
              <a:pPr lvl="0" algn="ctr"/>
              <a:r>
                <a:rPr lang="en-US" altLang="en-US" sz="800" b="0" i="0" dirty="0">
                  <a:solidFill>
                    <a:srgbClr val="000000"/>
                  </a:solidFill>
                </a:rPr>
                <a:t>6,040</a:t>
              </a:r>
              <a:endParaRPr lang="en-US" altLang="en-US" sz="800" b="0" i="0" dirty="0"/>
            </a:p>
            <a:p>
              <a:pPr lvl="0" algn="ctr"/>
              <a:r>
                <a:rPr lang="en-US" altLang="en-US" sz="800" b="0" i="0" dirty="0">
                  <a:solidFill>
                    <a:srgbClr val="000000"/>
                  </a:solidFill>
                </a:rPr>
                <a:t>6,115</a:t>
              </a:r>
              <a:endParaRPr lang="en-US" altLang="en-US" sz="800" b="0" i="0" dirty="0"/>
            </a:p>
          </p:txBody>
        </p:sp>
        <p:sp>
          <p:nvSpPr>
            <p:cNvPr id="140" name="Rectangle 16">
              <a:extLst>
                <a:ext uri="{FF2B5EF4-FFF2-40B4-BE49-F238E27FC236}">
                  <a16:creationId xmlns:a16="http://schemas.microsoft.com/office/drawing/2014/main" id="{02A4E7B3-1EE9-A84C-9427-C006C0989648}"/>
                </a:ext>
              </a:extLst>
            </p:cNvPr>
            <p:cNvSpPr>
              <a:spLocks noChangeArrowheads="1"/>
            </p:cNvSpPr>
            <p:nvPr/>
          </p:nvSpPr>
          <p:spPr bwMode="auto">
            <a:xfrm>
              <a:off x="6282686"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7,164</a:t>
              </a:r>
              <a:endParaRPr lang="en-US" altLang="en-US" sz="800" b="0" i="0" dirty="0"/>
            </a:p>
            <a:p>
              <a:pPr lvl="0" algn="ctr"/>
              <a:r>
                <a:rPr lang="en-US" altLang="en-US" sz="800" b="0" i="0" dirty="0">
                  <a:solidFill>
                    <a:srgbClr val="000000"/>
                  </a:solidFill>
                </a:rPr>
                <a:t>7,775</a:t>
              </a:r>
            </a:p>
            <a:p>
              <a:pPr lvl="0" algn="ctr"/>
              <a:r>
                <a:rPr lang="en-US" altLang="en-US" sz="800" b="0" i="0" dirty="0">
                  <a:solidFill>
                    <a:srgbClr val="000000"/>
                  </a:solidFill>
                </a:rPr>
                <a:t>5,977</a:t>
              </a:r>
              <a:endParaRPr lang="en-US" altLang="en-US" sz="800" b="0" i="0" dirty="0"/>
            </a:p>
            <a:p>
              <a:pPr lvl="0" algn="ctr"/>
              <a:r>
                <a:rPr lang="en-US" altLang="en-US" sz="800" b="0" i="0" dirty="0">
                  <a:solidFill>
                    <a:srgbClr val="000000"/>
                  </a:solidFill>
                </a:rPr>
                <a:t>6,060</a:t>
              </a:r>
              <a:endParaRPr lang="en-US" altLang="en-US" sz="800" b="0" i="0" dirty="0"/>
            </a:p>
          </p:txBody>
        </p:sp>
        <p:sp>
          <p:nvSpPr>
            <p:cNvPr id="141" name="Rectangle 17">
              <a:extLst>
                <a:ext uri="{FF2B5EF4-FFF2-40B4-BE49-F238E27FC236}">
                  <a16:creationId xmlns:a16="http://schemas.microsoft.com/office/drawing/2014/main" id="{5D576F58-A677-AE4F-8B7E-ED496E943BE5}"/>
                </a:ext>
              </a:extLst>
            </p:cNvPr>
            <p:cNvSpPr>
              <a:spLocks noChangeArrowheads="1"/>
            </p:cNvSpPr>
            <p:nvPr/>
          </p:nvSpPr>
          <p:spPr bwMode="auto">
            <a:xfrm>
              <a:off x="7382030"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7,133</a:t>
              </a:r>
              <a:endParaRPr lang="en-US" altLang="en-US" sz="800" b="0" i="0" dirty="0"/>
            </a:p>
            <a:p>
              <a:pPr lvl="0" algn="ctr"/>
              <a:r>
                <a:rPr lang="en-US" altLang="en-US" sz="800" b="0" i="0" dirty="0">
                  <a:solidFill>
                    <a:srgbClr val="000000"/>
                  </a:solidFill>
                </a:rPr>
                <a:t>7,728</a:t>
              </a:r>
            </a:p>
            <a:p>
              <a:pPr lvl="0" algn="ctr"/>
              <a:r>
                <a:rPr lang="en-US" altLang="en-US" sz="800" b="0" i="0" dirty="0">
                  <a:solidFill>
                    <a:srgbClr val="000000"/>
                  </a:solidFill>
                </a:rPr>
                <a:t>5,965</a:t>
              </a:r>
              <a:endParaRPr lang="en-US" altLang="en-US" sz="800" b="0" i="0" dirty="0"/>
            </a:p>
            <a:p>
              <a:pPr lvl="0" algn="ctr"/>
              <a:r>
                <a:rPr lang="en-US" altLang="en-US" sz="800" b="0" i="0" dirty="0">
                  <a:solidFill>
                    <a:srgbClr val="000000"/>
                  </a:solidFill>
                </a:rPr>
                <a:t>6,040</a:t>
              </a:r>
              <a:endParaRPr lang="en-US" altLang="en-US" sz="800" b="0" i="0" dirty="0"/>
            </a:p>
          </p:txBody>
        </p:sp>
        <p:sp>
          <p:nvSpPr>
            <p:cNvPr id="142" name="Rectangle 18">
              <a:extLst>
                <a:ext uri="{FF2B5EF4-FFF2-40B4-BE49-F238E27FC236}">
                  <a16:creationId xmlns:a16="http://schemas.microsoft.com/office/drawing/2014/main" id="{87B67834-3FF3-4B43-8A6C-F8E3D73119A1}"/>
                </a:ext>
              </a:extLst>
            </p:cNvPr>
            <p:cNvSpPr>
              <a:spLocks noChangeArrowheads="1"/>
            </p:cNvSpPr>
            <p:nvPr/>
          </p:nvSpPr>
          <p:spPr bwMode="auto">
            <a:xfrm>
              <a:off x="8474229"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7,056</a:t>
              </a:r>
              <a:endParaRPr lang="en-US" altLang="en-US" sz="800" b="0" i="0" dirty="0"/>
            </a:p>
            <a:p>
              <a:pPr lvl="0" algn="ctr"/>
              <a:r>
                <a:rPr lang="en-US" altLang="en-US" sz="800" b="0" i="0" dirty="0">
                  <a:solidFill>
                    <a:srgbClr val="000000"/>
                  </a:solidFill>
                </a:rPr>
                <a:t>7,631</a:t>
              </a:r>
            </a:p>
            <a:p>
              <a:pPr lvl="0" algn="ctr"/>
              <a:r>
                <a:rPr lang="en-US" altLang="en-US" sz="800" b="0" i="0" dirty="0">
                  <a:solidFill>
                    <a:srgbClr val="000000"/>
                  </a:solidFill>
                </a:rPr>
                <a:t>5,946</a:t>
              </a:r>
              <a:endParaRPr lang="en-US" altLang="en-US" sz="800" b="0" i="0" dirty="0"/>
            </a:p>
            <a:p>
              <a:pPr lvl="0" algn="ctr"/>
              <a:r>
                <a:rPr lang="en-US" altLang="en-US" sz="800" b="0" i="0" dirty="0">
                  <a:solidFill>
                    <a:srgbClr val="000000"/>
                  </a:solidFill>
                </a:rPr>
                <a:t>6,028</a:t>
              </a:r>
              <a:endParaRPr lang="en-US" altLang="en-US" sz="800" b="0" i="0" dirty="0"/>
            </a:p>
          </p:txBody>
        </p:sp>
        <p:sp>
          <p:nvSpPr>
            <p:cNvPr id="143" name="TextBox 142">
              <a:extLst>
                <a:ext uri="{FF2B5EF4-FFF2-40B4-BE49-F238E27FC236}">
                  <a16:creationId xmlns:a16="http://schemas.microsoft.com/office/drawing/2014/main" id="{31AD952B-B28F-274D-BBF9-1361EC86F378}"/>
                </a:ext>
              </a:extLst>
            </p:cNvPr>
            <p:cNvSpPr txBox="1"/>
            <p:nvPr/>
          </p:nvSpPr>
          <p:spPr>
            <a:xfrm>
              <a:off x="5006992" y="716461"/>
              <a:ext cx="269625" cy="276999"/>
            </a:xfrm>
            <a:prstGeom prst="rect">
              <a:avLst/>
            </a:prstGeom>
            <a:noFill/>
          </p:spPr>
          <p:txBody>
            <a:bodyPr wrap="none" rtlCol="0">
              <a:spAutoFit/>
            </a:bodyPr>
            <a:lstStyle/>
            <a:p>
              <a:pPr algn="r"/>
              <a:r>
                <a:rPr lang="en-US" sz="1200" b="0" i="0" dirty="0">
                  <a:solidFill>
                    <a:schemeClr val="bg2"/>
                  </a:solidFill>
                </a:rPr>
                <a:t>5</a:t>
              </a:r>
            </a:p>
          </p:txBody>
        </p:sp>
        <p:sp>
          <p:nvSpPr>
            <p:cNvPr id="144" name="TextBox 143">
              <a:extLst>
                <a:ext uri="{FF2B5EF4-FFF2-40B4-BE49-F238E27FC236}">
                  <a16:creationId xmlns:a16="http://schemas.microsoft.com/office/drawing/2014/main" id="{43DDF4C6-2607-1D4C-BD59-E6F3D0C73CC1}"/>
                </a:ext>
              </a:extLst>
            </p:cNvPr>
            <p:cNvSpPr txBox="1"/>
            <p:nvPr/>
          </p:nvSpPr>
          <p:spPr>
            <a:xfrm rot="16200000">
              <a:off x="3827724" y="1912895"/>
              <a:ext cx="2114681" cy="307777"/>
            </a:xfrm>
            <a:prstGeom prst="rect">
              <a:avLst/>
            </a:prstGeom>
            <a:noFill/>
          </p:spPr>
          <p:txBody>
            <a:bodyPr wrap="none" rtlCol="0">
              <a:spAutoFit/>
            </a:bodyPr>
            <a:lstStyle/>
            <a:p>
              <a:pPr algn="ctr"/>
              <a:r>
                <a:rPr lang="en-US" sz="1400" i="0" dirty="0">
                  <a:solidFill>
                    <a:schemeClr val="bg2"/>
                  </a:solidFill>
                </a:rPr>
                <a:t>All-cause mortality (%)</a:t>
              </a:r>
            </a:p>
          </p:txBody>
        </p:sp>
        <p:cxnSp>
          <p:nvCxnSpPr>
            <p:cNvPr id="145" name="Straight Connector 144">
              <a:extLst>
                <a:ext uri="{FF2B5EF4-FFF2-40B4-BE49-F238E27FC236}">
                  <a16:creationId xmlns:a16="http://schemas.microsoft.com/office/drawing/2014/main" id="{AA98E91E-9B99-3246-AFD5-283F1A9FB0EF}"/>
                </a:ext>
              </a:extLst>
            </p:cNvPr>
            <p:cNvCxnSpPr/>
            <p:nvPr/>
          </p:nvCxnSpPr>
          <p:spPr bwMode="auto">
            <a:xfrm rot="5400000">
              <a:off x="5279218" y="814676"/>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a:extLst>
                <a:ext uri="{FF2B5EF4-FFF2-40B4-BE49-F238E27FC236}">
                  <a16:creationId xmlns:a16="http://schemas.microsoft.com/office/drawing/2014/main" id="{6C88A88F-F765-5347-B46F-E1F7D35CBC83}"/>
                </a:ext>
              </a:extLst>
            </p:cNvPr>
            <p:cNvCxnSpPr/>
            <p:nvPr/>
          </p:nvCxnSpPr>
          <p:spPr bwMode="auto">
            <a:xfrm rot="5400000">
              <a:off x="5279218" y="1293889"/>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id="{959EA72C-CDFB-A746-850E-94BC48B6B43A}"/>
                </a:ext>
              </a:extLst>
            </p:cNvPr>
            <p:cNvCxnSpPr/>
            <p:nvPr/>
          </p:nvCxnSpPr>
          <p:spPr bwMode="auto">
            <a:xfrm rot="5400000">
              <a:off x="5279218" y="1773102"/>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id="{FEA8423F-3FDF-6A48-AF28-9FE330199D57}"/>
                </a:ext>
              </a:extLst>
            </p:cNvPr>
            <p:cNvCxnSpPr/>
            <p:nvPr/>
          </p:nvCxnSpPr>
          <p:spPr bwMode="auto">
            <a:xfrm rot="5400000">
              <a:off x="5279218" y="2252315"/>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a:extLst>
                <a:ext uri="{FF2B5EF4-FFF2-40B4-BE49-F238E27FC236}">
                  <a16:creationId xmlns:a16="http://schemas.microsoft.com/office/drawing/2014/main" id="{A424B87F-D9F5-2644-A691-132A5486F822}"/>
                </a:ext>
              </a:extLst>
            </p:cNvPr>
            <p:cNvCxnSpPr/>
            <p:nvPr/>
          </p:nvCxnSpPr>
          <p:spPr bwMode="auto">
            <a:xfrm rot="5400000">
              <a:off x="5279218" y="2731528"/>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id="{AE67CB86-3473-3C44-B39F-0C38473F4025}"/>
                </a:ext>
              </a:extLst>
            </p:cNvPr>
            <p:cNvCxnSpPr/>
            <p:nvPr/>
          </p:nvCxnSpPr>
          <p:spPr bwMode="auto">
            <a:xfrm rot="5400000">
              <a:off x="5279218" y="321074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50">
              <a:extLst>
                <a:ext uri="{FF2B5EF4-FFF2-40B4-BE49-F238E27FC236}">
                  <a16:creationId xmlns:a16="http://schemas.microsoft.com/office/drawing/2014/main" id="{24E0C3F5-DC92-F647-BED4-2393FEE602D5}"/>
                </a:ext>
              </a:extLst>
            </p:cNvPr>
            <p:cNvSpPr txBox="1"/>
            <p:nvPr/>
          </p:nvSpPr>
          <p:spPr>
            <a:xfrm>
              <a:off x="5006992" y="1197368"/>
              <a:ext cx="269625" cy="276999"/>
            </a:xfrm>
            <a:prstGeom prst="rect">
              <a:avLst/>
            </a:prstGeom>
            <a:noFill/>
          </p:spPr>
          <p:txBody>
            <a:bodyPr wrap="none" rtlCol="0">
              <a:spAutoFit/>
            </a:bodyPr>
            <a:lstStyle/>
            <a:p>
              <a:pPr algn="r"/>
              <a:r>
                <a:rPr lang="en-US" sz="1200" b="0" i="0" dirty="0">
                  <a:solidFill>
                    <a:schemeClr val="bg2"/>
                  </a:solidFill>
                </a:rPr>
                <a:t>4</a:t>
              </a:r>
            </a:p>
          </p:txBody>
        </p:sp>
        <p:sp>
          <p:nvSpPr>
            <p:cNvPr id="152" name="TextBox 151">
              <a:extLst>
                <a:ext uri="{FF2B5EF4-FFF2-40B4-BE49-F238E27FC236}">
                  <a16:creationId xmlns:a16="http://schemas.microsoft.com/office/drawing/2014/main" id="{C1AD5044-284A-2741-8113-F7442BCBBFFC}"/>
                </a:ext>
              </a:extLst>
            </p:cNvPr>
            <p:cNvSpPr txBox="1"/>
            <p:nvPr/>
          </p:nvSpPr>
          <p:spPr>
            <a:xfrm>
              <a:off x="5006992" y="1678275"/>
              <a:ext cx="269625" cy="276999"/>
            </a:xfrm>
            <a:prstGeom prst="rect">
              <a:avLst/>
            </a:prstGeom>
            <a:noFill/>
          </p:spPr>
          <p:txBody>
            <a:bodyPr wrap="none" rtlCol="0">
              <a:spAutoFit/>
            </a:bodyPr>
            <a:lstStyle/>
            <a:p>
              <a:pPr algn="r"/>
              <a:r>
                <a:rPr lang="en-US" sz="1200" b="0" i="0" dirty="0">
                  <a:solidFill>
                    <a:schemeClr val="bg2"/>
                  </a:solidFill>
                </a:rPr>
                <a:t>3</a:t>
              </a:r>
            </a:p>
          </p:txBody>
        </p:sp>
        <p:sp>
          <p:nvSpPr>
            <p:cNvPr id="153" name="TextBox 152">
              <a:extLst>
                <a:ext uri="{FF2B5EF4-FFF2-40B4-BE49-F238E27FC236}">
                  <a16:creationId xmlns:a16="http://schemas.microsoft.com/office/drawing/2014/main" id="{81E00F67-28ED-4A45-A45F-3A527AA5FA2E}"/>
                </a:ext>
              </a:extLst>
            </p:cNvPr>
            <p:cNvSpPr txBox="1"/>
            <p:nvPr/>
          </p:nvSpPr>
          <p:spPr>
            <a:xfrm>
              <a:off x="5006992" y="2159182"/>
              <a:ext cx="269625" cy="276999"/>
            </a:xfrm>
            <a:prstGeom prst="rect">
              <a:avLst/>
            </a:prstGeom>
            <a:noFill/>
          </p:spPr>
          <p:txBody>
            <a:bodyPr wrap="none" rtlCol="0">
              <a:spAutoFit/>
            </a:bodyPr>
            <a:lstStyle/>
            <a:p>
              <a:pPr algn="r"/>
              <a:r>
                <a:rPr lang="en-US" sz="1200" b="0" i="0" dirty="0">
                  <a:solidFill>
                    <a:schemeClr val="bg2"/>
                  </a:solidFill>
                </a:rPr>
                <a:t>2</a:t>
              </a:r>
            </a:p>
          </p:txBody>
        </p:sp>
        <p:sp>
          <p:nvSpPr>
            <p:cNvPr id="154" name="TextBox 153">
              <a:extLst>
                <a:ext uri="{FF2B5EF4-FFF2-40B4-BE49-F238E27FC236}">
                  <a16:creationId xmlns:a16="http://schemas.microsoft.com/office/drawing/2014/main" id="{3D42B6E1-312E-C247-9617-E35AC4E9E9FE}"/>
                </a:ext>
              </a:extLst>
            </p:cNvPr>
            <p:cNvSpPr txBox="1"/>
            <p:nvPr/>
          </p:nvSpPr>
          <p:spPr>
            <a:xfrm>
              <a:off x="5006992" y="2640089"/>
              <a:ext cx="269625" cy="276999"/>
            </a:xfrm>
            <a:prstGeom prst="rect">
              <a:avLst/>
            </a:prstGeom>
            <a:noFill/>
          </p:spPr>
          <p:txBody>
            <a:bodyPr wrap="none" rtlCol="0">
              <a:spAutoFit/>
            </a:bodyPr>
            <a:lstStyle/>
            <a:p>
              <a:pPr algn="r"/>
              <a:r>
                <a:rPr lang="en-US" sz="1200" b="0" i="0" dirty="0">
                  <a:solidFill>
                    <a:schemeClr val="bg2"/>
                  </a:solidFill>
                </a:rPr>
                <a:t>1</a:t>
              </a:r>
            </a:p>
          </p:txBody>
        </p:sp>
        <p:sp>
          <p:nvSpPr>
            <p:cNvPr id="155" name="TextBox 154">
              <a:extLst>
                <a:ext uri="{FF2B5EF4-FFF2-40B4-BE49-F238E27FC236}">
                  <a16:creationId xmlns:a16="http://schemas.microsoft.com/office/drawing/2014/main" id="{E13C2F6E-856D-CB4A-87EC-1671782820A9}"/>
                </a:ext>
              </a:extLst>
            </p:cNvPr>
            <p:cNvSpPr txBox="1"/>
            <p:nvPr/>
          </p:nvSpPr>
          <p:spPr>
            <a:xfrm>
              <a:off x="5006992" y="3120994"/>
              <a:ext cx="269625" cy="276999"/>
            </a:xfrm>
            <a:prstGeom prst="rect">
              <a:avLst/>
            </a:prstGeom>
            <a:noFill/>
          </p:spPr>
          <p:txBody>
            <a:bodyPr wrap="none" rtlCol="0">
              <a:spAutoFit/>
            </a:bodyPr>
            <a:lstStyle/>
            <a:p>
              <a:pPr algn="r"/>
              <a:r>
                <a:rPr lang="en-US" sz="1200" b="0" i="0" dirty="0">
                  <a:solidFill>
                    <a:schemeClr val="bg2"/>
                  </a:solidFill>
                </a:rPr>
                <a:t>0</a:t>
              </a:r>
            </a:p>
          </p:txBody>
        </p:sp>
        <p:sp>
          <p:nvSpPr>
            <p:cNvPr id="156" name="Rectangle 19">
              <a:extLst>
                <a:ext uri="{FF2B5EF4-FFF2-40B4-BE49-F238E27FC236}">
                  <a16:creationId xmlns:a16="http://schemas.microsoft.com/office/drawing/2014/main" id="{EC965E10-3AF3-5942-89AA-7E7EB6AF7D3A}"/>
                </a:ext>
              </a:extLst>
            </p:cNvPr>
            <p:cNvSpPr>
              <a:spLocks noChangeArrowheads="1"/>
            </p:cNvSpPr>
            <p:nvPr/>
          </p:nvSpPr>
          <p:spPr bwMode="auto">
            <a:xfrm>
              <a:off x="8644170" y="1958946"/>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0" i="0" dirty="0">
                  <a:solidFill>
                    <a:srgbClr val="000000"/>
                  </a:solidFill>
                </a:rPr>
                <a:t>2.5</a:t>
              </a:r>
              <a:r>
                <a:rPr kumimoji="0" lang="en-US" altLang="en-US" sz="1200" b="0" i="0" u="none" strike="noStrike" cap="none" normalizeH="0" baseline="0" dirty="0">
                  <a:ln>
                    <a:noFill/>
                  </a:ln>
                  <a:solidFill>
                    <a:srgbClr val="000000"/>
                  </a:solidFill>
                  <a:effectLst/>
                </a:rPr>
                <a:t>%</a:t>
              </a:r>
              <a:endParaRPr kumimoji="0" lang="en-US" altLang="en-US" sz="1600" b="0" i="0" u="none" strike="noStrike" cap="none" normalizeH="0" baseline="0" dirty="0">
                <a:ln>
                  <a:noFill/>
                </a:ln>
                <a:solidFill>
                  <a:schemeClr val="tx1"/>
                </a:solidFill>
                <a:effectLst/>
              </a:endParaRPr>
            </a:p>
          </p:txBody>
        </p:sp>
        <p:sp>
          <p:nvSpPr>
            <p:cNvPr id="157" name="Rectangle 20">
              <a:extLst>
                <a:ext uri="{FF2B5EF4-FFF2-40B4-BE49-F238E27FC236}">
                  <a16:creationId xmlns:a16="http://schemas.microsoft.com/office/drawing/2014/main" id="{2A91B432-20FF-4349-BD5F-6CCBCD8B3847}"/>
                </a:ext>
              </a:extLst>
            </p:cNvPr>
            <p:cNvSpPr>
              <a:spLocks noChangeArrowheads="1"/>
            </p:cNvSpPr>
            <p:nvPr/>
          </p:nvSpPr>
          <p:spPr bwMode="auto">
            <a:xfrm>
              <a:off x="8644170" y="1774882"/>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2.9%</a:t>
              </a:r>
              <a:endParaRPr kumimoji="0" lang="en-US" altLang="en-US" sz="1600" b="0" i="0" u="none" strike="noStrike" cap="none" normalizeH="0" baseline="0" dirty="0">
                <a:ln>
                  <a:noFill/>
                </a:ln>
                <a:solidFill>
                  <a:schemeClr val="tx1"/>
                </a:solidFill>
                <a:effectLst/>
              </a:endParaRPr>
            </a:p>
          </p:txBody>
        </p:sp>
        <p:sp>
          <p:nvSpPr>
            <p:cNvPr id="168" name="TextBox 167">
              <a:extLst>
                <a:ext uri="{FF2B5EF4-FFF2-40B4-BE49-F238E27FC236}">
                  <a16:creationId xmlns:a16="http://schemas.microsoft.com/office/drawing/2014/main" id="{32050AEF-907E-A844-8530-613076F29D8C}"/>
                </a:ext>
              </a:extLst>
            </p:cNvPr>
            <p:cNvSpPr txBox="1"/>
            <p:nvPr/>
          </p:nvSpPr>
          <p:spPr>
            <a:xfrm>
              <a:off x="4654699" y="3657085"/>
              <a:ext cx="451727" cy="307777"/>
            </a:xfrm>
            <a:prstGeom prst="rect">
              <a:avLst/>
            </a:prstGeom>
            <a:noFill/>
          </p:spPr>
          <p:txBody>
            <a:bodyPr wrap="none" lIns="0" tIns="91440" rIns="45720" bIns="91440" rtlCol="0" anchor="ctr" anchorCtr="0">
              <a:spAutoFit/>
            </a:bodyPr>
            <a:lstStyle/>
            <a:p>
              <a:pPr algn="r"/>
              <a:r>
                <a:rPr lang="en-US" sz="800" b="0" i="0" u="sng" dirty="0">
                  <a:solidFill>
                    <a:schemeClr val="bg2"/>
                  </a:solidFill>
                </a:rPr>
                <a:t>N at risk</a:t>
              </a:r>
              <a:r>
                <a:rPr lang="en-US" sz="800" b="0" i="0" dirty="0">
                  <a:solidFill>
                    <a:schemeClr val="bg2"/>
                  </a:solidFill>
                </a:rPr>
                <a:t>:</a:t>
              </a:r>
            </a:p>
          </p:txBody>
        </p:sp>
        <p:sp>
          <p:nvSpPr>
            <p:cNvPr id="169" name="Rectangle 15">
              <a:extLst>
                <a:ext uri="{FF2B5EF4-FFF2-40B4-BE49-F238E27FC236}">
                  <a16:creationId xmlns:a16="http://schemas.microsoft.com/office/drawing/2014/main" id="{E34A2D7A-F379-D149-8CDB-8187ACA2D950}"/>
                </a:ext>
              </a:extLst>
            </p:cNvPr>
            <p:cNvSpPr>
              <a:spLocks noChangeArrowheads="1"/>
            </p:cNvSpPr>
            <p:nvPr/>
          </p:nvSpPr>
          <p:spPr bwMode="auto">
            <a:xfrm>
              <a:off x="4507224" y="3843838"/>
              <a:ext cx="59920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4572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sz="800" b="0" i="0" dirty="0">
                  <a:solidFill>
                    <a:srgbClr val="0000FF"/>
                  </a:solidFill>
                </a:rPr>
                <a:t>STEMI - B</a:t>
              </a:r>
            </a:p>
            <a:p>
              <a:pPr algn="r"/>
              <a:r>
                <a:rPr lang="en-US" sz="800" b="0" i="0" dirty="0">
                  <a:solidFill>
                    <a:srgbClr val="FF0000"/>
                  </a:solidFill>
                </a:rPr>
                <a:t>STEMI </a:t>
              </a:r>
              <a:r>
                <a:rPr lang="en-US" sz="800" b="0" i="0" dirty="0">
                  <a:solidFill>
                    <a:srgbClr val="FF0000"/>
                  </a:solidFill>
                  <a:latin typeface="Arial" charset="0"/>
                  <a:cs typeface="Arial" charset="0"/>
                </a:rPr>
                <a:t>-</a:t>
              </a:r>
              <a:r>
                <a:rPr lang="en-US" sz="800" b="0" i="0" dirty="0">
                  <a:solidFill>
                    <a:srgbClr val="FF0000"/>
                  </a:solidFill>
                </a:rPr>
                <a:t> H</a:t>
              </a:r>
            </a:p>
            <a:p>
              <a:pPr lvl="0" algn="r"/>
              <a:r>
                <a:rPr lang="en-US" sz="800" b="0" i="0" dirty="0">
                  <a:solidFill>
                    <a:srgbClr val="0000FF"/>
                  </a:solidFill>
                  <a:latin typeface="Arial" charset="0"/>
                  <a:cs typeface="Arial" charset="0"/>
                </a:rPr>
                <a:t>NSTEMI - B</a:t>
              </a:r>
            </a:p>
            <a:p>
              <a:pPr lvl="0" algn="r"/>
              <a:r>
                <a:rPr lang="en-US" sz="800" b="0" i="0" dirty="0">
                  <a:solidFill>
                    <a:srgbClr val="FF0000"/>
                  </a:solidFill>
                  <a:latin typeface="Arial" charset="0"/>
                  <a:cs typeface="Arial" charset="0"/>
                </a:rPr>
                <a:t>NSTEMI - H</a:t>
              </a:r>
              <a:endParaRPr lang="en-US" altLang="en-US" sz="800" b="0" i="0" dirty="0">
                <a:solidFill>
                  <a:srgbClr val="FF0000"/>
                </a:solidFill>
              </a:endParaRPr>
            </a:p>
          </p:txBody>
        </p:sp>
        <p:sp>
          <p:nvSpPr>
            <p:cNvPr id="177" name="Rectangle 19">
              <a:extLst>
                <a:ext uri="{FF2B5EF4-FFF2-40B4-BE49-F238E27FC236}">
                  <a16:creationId xmlns:a16="http://schemas.microsoft.com/office/drawing/2014/main" id="{2A2FCC83-E855-AA4B-BF1E-1029C53B1E28}"/>
                </a:ext>
              </a:extLst>
            </p:cNvPr>
            <p:cNvSpPr>
              <a:spLocks noChangeArrowheads="1"/>
            </p:cNvSpPr>
            <p:nvPr/>
          </p:nvSpPr>
          <p:spPr bwMode="auto">
            <a:xfrm>
              <a:off x="8644170" y="2704470"/>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1.1%</a:t>
              </a:r>
              <a:endParaRPr kumimoji="0" lang="en-US" altLang="en-US" sz="1600" b="0" i="0" u="none" strike="noStrike" cap="none" normalizeH="0" baseline="0" dirty="0">
                <a:ln>
                  <a:noFill/>
                </a:ln>
                <a:solidFill>
                  <a:schemeClr val="tx1"/>
                </a:solidFill>
                <a:effectLst/>
              </a:endParaRPr>
            </a:p>
          </p:txBody>
        </p:sp>
        <p:sp>
          <p:nvSpPr>
            <p:cNvPr id="178" name="Rectangle 20">
              <a:extLst>
                <a:ext uri="{FF2B5EF4-FFF2-40B4-BE49-F238E27FC236}">
                  <a16:creationId xmlns:a16="http://schemas.microsoft.com/office/drawing/2014/main" id="{6C2246DB-3BA4-0F4B-81E5-47BC04602DBC}"/>
                </a:ext>
              </a:extLst>
            </p:cNvPr>
            <p:cNvSpPr>
              <a:spLocks noChangeArrowheads="1"/>
            </p:cNvSpPr>
            <p:nvPr/>
          </p:nvSpPr>
          <p:spPr bwMode="auto">
            <a:xfrm>
              <a:off x="8644170" y="2561595"/>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1.2%</a:t>
              </a:r>
              <a:endParaRPr kumimoji="0" lang="en-US" altLang="en-US" sz="1600" b="0" i="0" u="none" strike="noStrike" cap="none" normalizeH="0" baseline="0" dirty="0">
                <a:ln>
                  <a:noFill/>
                </a:ln>
                <a:solidFill>
                  <a:schemeClr val="tx1"/>
                </a:solidFill>
                <a:effectLst/>
              </a:endParaRPr>
            </a:p>
          </p:txBody>
        </p:sp>
        <p:sp>
          <p:nvSpPr>
            <p:cNvPr id="179" name="Freeform 61">
              <a:extLst>
                <a:ext uri="{FF2B5EF4-FFF2-40B4-BE49-F238E27FC236}">
                  <a16:creationId xmlns:a16="http://schemas.microsoft.com/office/drawing/2014/main" id="{9A4A0251-1FC8-4542-8047-0FF03528A3AC}"/>
                </a:ext>
              </a:extLst>
            </p:cNvPr>
            <p:cNvSpPr>
              <a:spLocks/>
            </p:cNvSpPr>
            <p:nvPr/>
          </p:nvSpPr>
          <p:spPr bwMode="auto">
            <a:xfrm>
              <a:off x="5326449" y="2051222"/>
              <a:ext cx="3265615" cy="1197619"/>
            </a:xfrm>
            <a:custGeom>
              <a:avLst/>
              <a:gdLst>
                <a:gd name="T0" fmla="*/ 0 w 553"/>
                <a:gd name="T1" fmla="*/ 173 h 173"/>
                <a:gd name="T2" fmla="*/ 19 w 553"/>
                <a:gd name="T3" fmla="*/ 133 h 173"/>
                <a:gd name="T4" fmla="*/ 37 w 553"/>
                <a:gd name="T5" fmla="*/ 112 h 173"/>
                <a:gd name="T6" fmla="*/ 56 w 553"/>
                <a:gd name="T7" fmla="*/ 96 h 173"/>
                <a:gd name="T8" fmla="*/ 74 w 553"/>
                <a:gd name="T9" fmla="*/ 88 h 173"/>
                <a:gd name="T10" fmla="*/ 92 w 553"/>
                <a:gd name="T11" fmla="*/ 77 h 173"/>
                <a:gd name="T12" fmla="*/ 111 w 553"/>
                <a:gd name="T13" fmla="*/ 68 h 173"/>
                <a:gd name="T14" fmla="*/ 129 w 553"/>
                <a:gd name="T15" fmla="*/ 54 h 173"/>
                <a:gd name="T16" fmla="*/ 148 w 553"/>
                <a:gd name="T17" fmla="*/ 52 h 173"/>
                <a:gd name="T18" fmla="*/ 166 w 553"/>
                <a:gd name="T19" fmla="*/ 50 h 173"/>
                <a:gd name="T20" fmla="*/ 184 w 553"/>
                <a:gd name="T21" fmla="*/ 46 h 173"/>
                <a:gd name="T22" fmla="*/ 184 w 553"/>
                <a:gd name="T23" fmla="*/ 46 h 173"/>
                <a:gd name="T24" fmla="*/ 203 w 553"/>
                <a:gd name="T25" fmla="*/ 43 h 173"/>
                <a:gd name="T26" fmla="*/ 221 w 553"/>
                <a:gd name="T27" fmla="*/ 42 h 173"/>
                <a:gd name="T28" fmla="*/ 240 w 553"/>
                <a:gd name="T29" fmla="*/ 38 h 173"/>
                <a:gd name="T30" fmla="*/ 258 w 553"/>
                <a:gd name="T31" fmla="*/ 35 h 173"/>
                <a:gd name="T32" fmla="*/ 276 w 553"/>
                <a:gd name="T33" fmla="*/ 33 h 173"/>
                <a:gd name="T34" fmla="*/ 295 w 553"/>
                <a:gd name="T35" fmla="*/ 30 h 173"/>
                <a:gd name="T36" fmla="*/ 313 w 553"/>
                <a:gd name="T37" fmla="*/ 28 h 173"/>
                <a:gd name="T38" fmla="*/ 332 w 553"/>
                <a:gd name="T39" fmla="*/ 25 h 173"/>
                <a:gd name="T40" fmla="*/ 350 w 553"/>
                <a:gd name="T41" fmla="*/ 23 h 173"/>
                <a:gd name="T42" fmla="*/ 368 w 553"/>
                <a:gd name="T43" fmla="*/ 20 h 173"/>
                <a:gd name="T44" fmla="*/ 368 w 553"/>
                <a:gd name="T45" fmla="*/ 20 h 173"/>
                <a:gd name="T46" fmla="*/ 387 w 553"/>
                <a:gd name="T47" fmla="*/ 19 h 173"/>
                <a:gd name="T48" fmla="*/ 405 w 553"/>
                <a:gd name="T49" fmla="*/ 16 h 173"/>
                <a:gd name="T50" fmla="*/ 424 w 553"/>
                <a:gd name="T51" fmla="*/ 14 h 173"/>
                <a:gd name="T52" fmla="*/ 442 w 553"/>
                <a:gd name="T53" fmla="*/ 12 h 173"/>
                <a:gd name="T54" fmla="*/ 461 w 553"/>
                <a:gd name="T55" fmla="*/ 10 h 173"/>
                <a:gd name="T56" fmla="*/ 479 w 553"/>
                <a:gd name="T57" fmla="*/ 6 h 173"/>
                <a:gd name="T58" fmla="*/ 497 w 553"/>
                <a:gd name="T59" fmla="*/ 4 h 173"/>
                <a:gd name="T60" fmla="*/ 516 w 553"/>
                <a:gd name="T61" fmla="*/ 4 h 173"/>
                <a:gd name="T62" fmla="*/ 534 w 553"/>
                <a:gd name="T63" fmla="*/ 3 h 173"/>
                <a:gd name="T64" fmla="*/ 553 w 553"/>
                <a:gd name="T65" fmla="*/ 1 h 173"/>
                <a:gd name="T66" fmla="*/ 553 w 553"/>
                <a:gd name="T67" fmla="*/ 1 h 173"/>
                <a:gd name="T68" fmla="*/ 553 w 553"/>
                <a:gd name="T6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73">
                  <a:moveTo>
                    <a:pt x="0" y="173"/>
                  </a:moveTo>
                  <a:lnTo>
                    <a:pt x="0" y="173"/>
                  </a:lnTo>
                  <a:lnTo>
                    <a:pt x="0" y="133"/>
                  </a:lnTo>
                  <a:lnTo>
                    <a:pt x="19" y="133"/>
                  </a:lnTo>
                  <a:lnTo>
                    <a:pt x="19" y="112"/>
                  </a:lnTo>
                  <a:lnTo>
                    <a:pt x="37" y="112"/>
                  </a:lnTo>
                  <a:lnTo>
                    <a:pt x="37" y="96"/>
                  </a:lnTo>
                  <a:lnTo>
                    <a:pt x="56" y="96"/>
                  </a:lnTo>
                  <a:lnTo>
                    <a:pt x="56" y="88"/>
                  </a:lnTo>
                  <a:lnTo>
                    <a:pt x="74" y="88"/>
                  </a:lnTo>
                  <a:lnTo>
                    <a:pt x="74" y="77"/>
                  </a:lnTo>
                  <a:lnTo>
                    <a:pt x="92" y="77"/>
                  </a:lnTo>
                  <a:lnTo>
                    <a:pt x="92" y="68"/>
                  </a:lnTo>
                  <a:lnTo>
                    <a:pt x="111" y="68"/>
                  </a:lnTo>
                  <a:lnTo>
                    <a:pt x="111" y="54"/>
                  </a:lnTo>
                  <a:lnTo>
                    <a:pt x="129" y="54"/>
                  </a:lnTo>
                  <a:lnTo>
                    <a:pt x="129" y="52"/>
                  </a:lnTo>
                  <a:lnTo>
                    <a:pt x="148" y="52"/>
                  </a:lnTo>
                  <a:lnTo>
                    <a:pt x="148" y="50"/>
                  </a:lnTo>
                  <a:lnTo>
                    <a:pt x="166" y="50"/>
                  </a:lnTo>
                  <a:lnTo>
                    <a:pt x="166" y="46"/>
                  </a:lnTo>
                  <a:lnTo>
                    <a:pt x="184" y="46"/>
                  </a:lnTo>
                  <a:lnTo>
                    <a:pt x="184" y="46"/>
                  </a:lnTo>
                  <a:lnTo>
                    <a:pt x="184" y="46"/>
                  </a:lnTo>
                  <a:lnTo>
                    <a:pt x="184" y="43"/>
                  </a:lnTo>
                  <a:lnTo>
                    <a:pt x="203" y="43"/>
                  </a:lnTo>
                  <a:lnTo>
                    <a:pt x="203" y="42"/>
                  </a:lnTo>
                  <a:lnTo>
                    <a:pt x="221" y="42"/>
                  </a:lnTo>
                  <a:lnTo>
                    <a:pt x="221" y="38"/>
                  </a:lnTo>
                  <a:lnTo>
                    <a:pt x="240" y="38"/>
                  </a:lnTo>
                  <a:lnTo>
                    <a:pt x="240" y="35"/>
                  </a:lnTo>
                  <a:lnTo>
                    <a:pt x="258" y="35"/>
                  </a:lnTo>
                  <a:lnTo>
                    <a:pt x="258" y="33"/>
                  </a:lnTo>
                  <a:lnTo>
                    <a:pt x="276" y="33"/>
                  </a:lnTo>
                  <a:lnTo>
                    <a:pt x="276" y="30"/>
                  </a:lnTo>
                  <a:lnTo>
                    <a:pt x="295" y="30"/>
                  </a:lnTo>
                  <a:lnTo>
                    <a:pt x="295" y="28"/>
                  </a:lnTo>
                  <a:lnTo>
                    <a:pt x="313" y="28"/>
                  </a:lnTo>
                  <a:lnTo>
                    <a:pt x="313" y="25"/>
                  </a:lnTo>
                  <a:lnTo>
                    <a:pt x="332" y="25"/>
                  </a:lnTo>
                  <a:lnTo>
                    <a:pt x="332" y="23"/>
                  </a:lnTo>
                  <a:lnTo>
                    <a:pt x="350" y="23"/>
                  </a:lnTo>
                  <a:lnTo>
                    <a:pt x="350" y="20"/>
                  </a:lnTo>
                  <a:lnTo>
                    <a:pt x="368" y="20"/>
                  </a:lnTo>
                  <a:lnTo>
                    <a:pt x="368" y="20"/>
                  </a:lnTo>
                  <a:lnTo>
                    <a:pt x="368" y="20"/>
                  </a:lnTo>
                  <a:lnTo>
                    <a:pt x="368" y="19"/>
                  </a:lnTo>
                  <a:lnTo>
                    <a:pt x="387" y="19"/>
                  </a:lnTo>
                  <a:lnTo>
                    <a:pt x="387" y="16"/>
                  </a:lnTo>
                  <a:lnTo>
                    <a:pt x="405" y="16"/>
                  </a:lnTo>
                  <a:lnTo>
                    <a:pt x="405" y="14"/>
                  </a:lnTo>
                  <a:lnTo>
                    <a:pt x="424" y="14"/>
                  </a:lnTo>
                  <a:lnTo>
                    <a:pt x="424" y="12"/>
                  </a:lnTo>
                  <a:lnTo>
                    <a:pt x="442" y="12"/>
                  </a:lnTo>
                  <a:lnTo>
                    <a:pt x="442" y="10"/>
                  </a:lnTo>
                  <a:lnTo>
                    <a:pt x="461" y="10"/>
                  </a:lnTo>
                  <a:lnTo>
                    <a:pt x="461" y="6"/>
                  </a:lnTo>
                  <a:lnTo>
                    <a:pt x="479" y="6"/>
                  </a:lnTo>
                  <a:lnTo>
                    <a:pt x="479" y="4"/>
                  </a:lnTo>
                  <a:lnTo>
                    <a:pt x="497" y="4"/>
                  </a:lnTo>
                  <a:lnTo>
                    <a:pt x="497" y="4"/>
                  </a:lnTo>
                  <a:lnTo>
                    <a:pt x="516" y="4"/>
                  </a:lnTo>
                  <a:lnTo>
                    <a:pt x="516" y="3"/>
                  </a:lnTo>
                  <a:lnTo>
                    <a:pt x="534" y="3"/>
                  </a:lnTo>
                  <a:lnTo>
                    <a:pt x="534" y="1"/>
                  </a:lnTo>
                  <a:lnTo>
                    <a:pt x="553" y="1"/>
                  </a:lnTo>
                  <a:lnTo>
                    <a:pt x="553" y="1"/>
                  </a:lnTo>
                  <a:lnTo>
                    <a:pt x="553" y="1"/>
                  </a:lnTo>
                  <a:lnTo>
                    <a:pt x="553" y="0"/>
                  </a:lnTo>
                  <a:lnTo>
                    <a:pt x="553" y="0"/>
                  </a:lnTo>
                </a:path>
              </a:pathLst>
            </a:custGeom>
            <a:noFill/>
            <a:ln w="28575" cap="rnd">
              <a:solidFill>
                <a:srgbClr val="0000FF"/>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62">
              <a:extLst>
                <a:ext uri="{FF2B5EF4-FFF2-40B4-BE49-F238E27FC236}">
                  <a16:creationId xmlns:a16="http://schemas.microsoft.com/office/drawing/2014/main" id="{546A50F4-00B6-F14F-B8AD-5A8087A729F4}"/>
                </a:ext>
              </a:extLst>
            </p:cNvPr>
            <p:cNvSpPr>
              <a:spLocks/>
            </p:cNvSpPr>
            <p:nvPr/>
          </p:nvSpPr>
          <p:spPr bwMode="auto">
            <a:xfrm>
              <a:off x="5326449" y="1869990"/>
              <a:ext cx="3265615" cy="1378851"/>
            </a:xfrm>
            <a:custGeom>
              <a:avLst/>
              <a:gdLst>
                <a:gd name="T0" fmla="*/ 0 w 553"/>
                <a:gd name="T1" fmla="*/ 204 h 204"/>
                <a:gd name="T2" fmla="*/ 19 w 553"/>
                <a:gd name="T3" fmla="*/ 158 h 204"/>
                <a:gd name="T4" fmla="*/ 37 w 553"/>
                <a:gd name="T5" fmla="*/ 130 h 204"/>
                <a:gd name="T6" fmla="*/ 56 w 553"/>
                <a:gd name="T7" fmla="*/ 112 h 204"/>
                <a:gd name="T8" fmla="*/ 74 w 553"/>
                <a:gd name="T9" fmla="*/ 99 h 204"/>
                <a:gd name="T10" fmla="*/ 92 w 553"/>
                <a:gd name="T11" fmla="*/ 92 h 204"/>
                <a:gd name="T12" fmla="*/ 111 w 553"/>
                <a:gd name="T13" fmla="*/ 88 h 204"/>
                <a:gd name="T14" fmla="*/ 129 w 553"/>
                <a:gd name="T15" fmla="*/ 82 h 204"/>
                <a:gd name="T16" fmla="*/ 148 w 553"/>
                <a:gd name="T17" fmla="*/ 73 h 204"/>
                <a:gd name="T18" fmla="*/ 166 w 553"/>
                <a:gd name="T19" fmla="*/ 67 h 204"/>
                <a:gd name="T20" fmla="*/ 184 w 553"/>
                <a:gd name="T21" fmla="*/ 65 h 204"/>
                <a:gd name="T22" fmla="*/ 184 w 553"/>
                <a:gd name="T23" fmla="*/ 65 h 204"/>
                <a:gd name="T24" fmla="*/ 203 w 553"/>
                <a:gd name="T25" fmla="*/ 61 h 204"/>
                <a:gd name="T26" fmla="*/ 221 w 553"/>
                <a:gd name="T27" fmla="*/ 55 h 204"/>
                <a:gd name="T28" fmla="*/ 240 w 553"/>
                <a:gd name="T29" fmla="*/ 49 h 204"/>
                <a:gd name="T30" fmla="*/ 258 w 553"/>
                <a:gd name="T31" fmla="*/ 42 h 204"/>
                <a:gd name="T32" fmla="*/ 276 w 553"/>
                <a:gd name="T33" fmla="*/ 38 h 204"/>
                <a:gd name="T34" fmla="*/ 295 w 553"/>
                <a:gd name="T35" fmla="*/ 35 h 204"/>
                <a:gd name="T36" fmla="*/ 313 w 553"/>
                <a:gd name="T37" fmla="*/ 33 h 204"/>
                <a:gd name="T38" fmla="*/ 332 w 553"/>
                <a:gd name="T39" fmla="*/ 32 h 204"/>
                <a:gd name="T40" fmla="*/ 350 w 553"/>
                <a:gd name="T41" fmla="*/ 28 h 204"/>
                <a:gd name="T42" fmla="*/ 368 w 553"/>
                <a:gd name="T43" fmla="*/ 26 h 204"/>
                <a:gd name="T44" fmla="*/ 368 w 553"/>
                <a:gd name="T45" fmla="*/ 26 h 204"/>
                <a:gd name="T46" fmla="*/ 387 w 553"/>
                <a:gd name="T47" fmla="*/ 25 h 204"/>
                <a:gd name="T48" fmla="*/ 405 w 553"/>
                <a:gd name="T49" fmla="*/ 21 h 204"/>
                <a:gd name="T50" fmla="*/ 424 w 553"/>
                <a:gd name="T51" fmla="*/ 17 h 204"/>
                <a:gd name="T52" fmla="*/ 442 w 553"/>
                <a:gd name="T53" fmla="*/ 14 h 204"/>
                <a:gd name="T54" fmla="*/ 461 w 553"/>
                <a:gd name="T55" fmla="*/ 12 h 204"/>
                <a:gd name="T56" fmla="*/ 479 w 553"/>
                <a:gd name="T57" fmla="*/ 8 h 204"/>
                <a:gd name="T58" fmla="*/ 497 w 553"/>
                <a:gd name="T59" fmla="*/ 6 h 204"/>
                <a:gd name="T60" fmla="*/ 516 w 553"/>
                <a:gd name="T61" fmla="*/ 4 h 204"/>
                <a:gd name="T62" fmla="*/ 534 w 553"/>
                <a:gd name="T63" fmla="*/ 3 h 204"/>
                <a:gd name="T64" fmla="*/ 553 w 553"/>
                <a:gd name="T65" fmla="*/ 0 h 204"/>
                <a:gd name="T66" fmla="*/ 553 w 553"/>
                <a:gd name="T67" fmla="*/ 0 h 204"/>
                <a:gd name="T68" fmla="*/ 553 w 553"/>
                <a:gd name="T6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204">
                  <a:moveTo>
                    <a:pt x="0" y="204"/>
                  </a:moveTo>
                  <a:lnTo>
                    <a:pt x="0" y="204"/>
                  </a:lnTo>
                  <a:lnTo>
                    <a:pt x="0" y="158"/>
                  </a:lnTo>
                  <a:lnTo>
                    <a:pt x="19" y="158"/>
                  </a:lnTo>
                  <a:lnTo>
                    <a:pt x="19" y="130"/>
                  </a:lnTo>
                  <a:lnTo>
                    <a:pt x="37" y="130"/>
                  </a:lnTo>
                  <a:lnTo>
                    <a:pt x="37" y="112"/>
                  </a:lnTo>
                  <a:lnTo>
                    <a:pt x="56" y="112"/>
                  </a:lnTo>
                  <a:lnTo>
                    <a:pt x="56" y="99"/>
                  </a:lnTo>
                  <a:lnTo>
                    <a:pt x="74" y="99"/>
                  </a:lnTo>
                  <a:lnTo>
                    <a:pt x="74" y="92"/>
                  </a:lnTo>
                  <a:lnTo>
                    <a:pt x="92" y="92"/>
                  </a:lnTo>
                  <a:lnTo>
                    <a:pt x="92" y="88"/>
                  </a:lnTo>
                  <a:lnTo>
                    <a:pt x="111" y="88"/>
                  </a:lnTo>
                  <a:lnTo>
                    <a:pt x="111" y="82"/>
                  </a:lnTo>
                  <a:lnTo>
                    <a:pt x="129" y="82"/>
                  </a:lnTo>
                  <a:lnTo>
                    <a:pt x="129" y="73"/>
                  </a:lnTo>
                  <a:lnTo>
                    <a:pt x="148" y="73"/>
                  </a:lnTo>
                  <a:lnTo>
                    <a:pt x="148" y="67"/>
                  </a:lnTo>
                  <a:lnTo>
                    <a:pt x="166" y="67"/>
                  </a:lnTo>
                  <a:lnTo>
                    <a:pt x="166" y="65"/>
                  </a:lnTo>
                  <a:lnTo>
                    <a:pt x="184" y="65"/>
                  </a:lnTo>
                  <a:lnTo>
                    <a:pt x="184" y="65"/>
                  </a:lnTo>
                  <a:lnTo>
                    <a:pt x="184" y="65"/>
                  </a:lnTo>
                  <a:lnTo>
                    <a:pt x="184" y="61"/>
                  </a:lnTo>
                  <a:lnTo>
                    <a:pt x="203" y="61"/>
                  </a:lnTo>
                  <a:lnTo>
                    <a:pt x="203" y="55"/>
                  </a:lnTo>
                  <a:lnTo>
                    <a:pt x="221" y="55"/>
                  </a:lnTo>
                  <a:lnTo>
                    <a:pt x="221" y="49"/>
                  </a:lnTo>
                  <a:lnTo>
                    <a:pt x="240" y="49"/>
                  </a:lnTo>
                  <a:lnTo>
                    <a:pt x="240" y="42"/>
                  </a:lnTo>
                  <a:lnTo>
                    <a:pt x="258" y="42"/>
                  </a:lnTo>
                  <a:lnTo>
                    <a:pt x="258" y="38"/>
                  </a:lnTo>
                  <a:lnTo>
                    <a:pt x="276" y="38"/>
                  </a:lnTo>
                  <a:lnTo>
                    <a:pt x="276" y="35"/>
                  </a:lnTo>
                  <a:lnTo>
                    <a:pt x="295" y="35"/>
                  </a:lnTo>
                  <a:lnTo>
                    <a:pt x="295" y="33"/>
                  </a:lnTo>
                  <a:lnTo>
                    <a:pt x="313" y="33"/>
                  </a:lnTo>
                  <a:lnTo>
                    <a:pt x="313" y="32"/>
                  </a:lnTo>
                  <a:lnTo>
                    <a:pt x="332" y="32"/>
                  </a:lnTo>
                  <a:lnTo>
                    <a:pt x="332" y="28"/>
                  </a:lnTo>
                  <a:lnTo>
                    <a:pt x="350" y="28"/>
                  </a:lnTo>
                  <a:lnTo>
                    <a:pt x="350" y="26"/>
                  </a:lnTo>
                  <a:lnTo>
                    <a:pt x="368" y="26"/>
                  </a:lnTo>
                  <a:lnTo>
                    <a:pt x="368" y="26"/>
                  </a:lnTo>
                  <a:lnTo>
                    <a:pt x="368" y="26"/>
                  </a:lnTo>
                  <a:lnTo>
                    <a:pt x="368" y="25"/>
                  </a:lnTo>
                  <a:lnTo>
                    <a:pt x="387" y="25"/>
                  </a:lnTo>
                  <a:lnTo>
                    <a:pt x="387" y="21"/>
                  </a:lnTo>
                  <a:lnTo>
                    <a:pt x="405" y="21"/>
                  </a:lnTo>
                  <a:lnTo>
                    <a:pt x="405" y="17"/>
                  </a:lnTo>
                  <a:lnTo>
                    <a:pt x="424" y="17"/>
                  </a:lnTo>
                  <a:lnTo>
                    <a:pt x="424" y="14"/>
                  </a:lnTo>
                  <a:lnTo>
                    <a:pt x="442" y="14"/>
                  </a:lnTo>
                  <a:lnTo>
                    <a:pt x="442" y="12"/>
                  </a:lnTo>
                  <a:lnTo>
                    <a:pt x="461" y="12"/>
                  </a:lnTo>
                  <a:lnTo>
                    <a:pt x="461" y="8"/>
                  </a:lnTo>
                  <a:lnTo>
                    <a:pt x="479" y="8"/>
                  </a:lnTo>
                  <a:lnTo>
                    <a:pt x="479" y="6"/>
                  </a:lnTo>
                  <a:lnTo>
                    <a:pt x="497" y="6"/>
                  </a:lnTo>
                  <a:lnTo>
                    <a:pt x="497" y="4"/>
                  </a:lnTo>
                  <a:lnTo>
                    <a:pt x="516" y="4"/>
                  </a:lnTo>
                  <a:lnTo>
                    <a:pt x="516" y="3"/>
                  </a:lnTo>
                  <a:lnTo>
                    <a:pt x="534" y="3"/>
                  </a:lnTo>
                  <a:lnTo>
                    <a:pt x="534" y="0"/>
                  </a:lnTo>
                  <a:lnTo>
                    <a:pt x="553" y="0"/>
                  </a:lnTo>
                  <a:lnTo>
                    <a:pt x="553" y="0"/>
                  </a:lnTo>
                  <a:lnTo>
                    <a:pt x="553" y="0"/>
                  </a:lnTo>
                  <a:lnTo>
                    <a:pt x="553" y="0"/>
                  </a:lnTo>
                  <a:lnTo>
                    <a:pt x="553" y="0"/>
                  </a:lnTo>
                </a:path>
              </a:pathLst>
            </a:custGeom>
            <a:noFill/>
            <a:ln w="28575" cap="rnd">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61">
              <a:extLst>
                <a:ext uri="{FF2B5EF4-FFF2-40B4-BE49-F238E27FC236}">
                  <a16:creationId xmlns:a16="http://schemas.microsoft.com/office/drawing/2014/main" id="{26B6EA7A-E1AE-A948-8A1C-FB269DC10B39}"/>
                </a:ext>
              </a:extLst>
            </p:cNvPr>
            <p:cNvSpPr>
              <a:spLocks/>
            </p:cNvSpPr>
            <p:nvPr/>
          </p:nvSpPr>
          <p:spPr bwMode="auto">
            <a:xfrm>
              <a:off x="5318211" y="2680619"/>
              <a:ext cx="3282092" cy="551747"/>
            </a:xfrm>
            <a:custGeom>
              <a:avLst/>
              <a:gdLst>
                <a:gd name="T0" fmla="*/ 0 w 553"/>
                <a:gd name="T1" fmla="*/ 88 h 88"/>
                <a:gd name="T2" fmla="*/ 0 w 553"/>
                <a:gd name="T3" fmla="*/ 88 h 88"/>
                <a:gd name="T4" fmla="*/ 0 w 553"/>
                <a:gd name="T5" fmla="*/ 78 h 88"/>
                <a:gd name="T6" fmla="*/ 19 w 553"/>
                <a:gd name="T7" fmla="*/ 78 h 88"/>
                <a:gd name="T8" fmla="*/ 19 w 553"/>
                <a:gd name="T9" fmla="*/ 69 h 88"/>
                <a:gd name="T10" fmla="*/ 37 w 553"/>
                <a:gd name="T11" fmla="*/ 69 h 88"/>
                <a:gd name="T12" fmla="*/ 37 w 553"/>
                <a:gd name="T13" fmla="*/ 63 h 88"/>
                <a:gd name="T14" fmla="*/ 56 w 553"/>
                <a:gd name="T15" fmla="*/ 63 h 88"/>
                <a:gd name="T16" fmla="*/ 56 w 553"/>
                <a:gd name="T17" fmla="*/ 54 h 88"/>
                <a:gd name="T18" fmla="*/ 74 w 553"/>
                <a:gd name="T19" fmla="*/ 54 h 88"/>
                <a:gd name="T20" fmla="*/ 74 w 553"/>
                <a:gd name="T21" fmla="*/ 46 h 88"/>
                <a:gd name="T22" fmla="*/ 92 w 553"/>
                <a:gd name="T23" fmla="*/ 46 h 88"/>
                <a:gd name="T24" fmla="*/ 92 w 553"/>
                <a:gd name="T25" fmla="*/ 43 h 88"/>
                <a:gd name="T26" fmla="*/ 111 w 553"/>
                <a:gd name="T27" fmla="*/ 43 h 88"/>
                <a:gd name="T28" fmla="*/ 111 w 553"/>
                <a:gd name="T29" fmla="*/ 37 h 88"/>
                <a:gd name="T30" fmla="*/ 129 w 553"/>
                <a:gd name="T31" fmla="*/ 37 h 88"/>
                <a:gd name="T32" fmla="*/ 129 w 553"/>
                <a:gd name="T33" fmla="*/ 34 h 88"/>
                <a:gd name="T34" fmla="*/ 148 w 553"/>
                <a:gd name="T35" fmla="*/ 34 h 88"/>
                <a:gd name="T36" fmla="*/ 148 w 553"/>
                <a:gd name="T37" fmla="*/ 29 h 88"/>
                <a:gd name="T38" fmla="*/ 166 w 553"/>
                <a:gd name="T39" fmla="*/ 29 h 88"/>
                <a:gd name="T40" fmla="*/ 166 w 553"/>
                <a:gd name="T41" fmla="*/ 27 h 88"/>
                <a:gd name="T42" fmla="*/ 184 w 553"/>
                <a:gd name="T43" fmla="*/ 27 h 88"/>
                <a:gd name="T44" fmla="*/ 184 w 553"/>
                <a:gd name="T45" fmla="*/ 27 h 88"/>
                <a:gd name="T46" fmla="*/ 184 w 553"/>
                <a:gd name="T47" fmla="*/ 27 h 88"/>
                <a:gd name="T48" fmla="*/ 184 w 553"/>
                <a:gd name="T49" fmla="*/ 22 h 88"/>
                <a:gd name="T50" fmla="*/ 203 w 553"/>
                <a:gd name="T51" fmla="*/ 22 h 88"/>
                <a:gd name="T52" fmla="*/ 203 w 553"/>
                <a:gd name="T53" fmla="*/ 21 h 88"/>
                <a:gd name="T54" fmla="*/ 258 w 553"/>
                <a:gd name="T55" fmla="*/ 21 h 88"/>
                <a:gd name="T56" fmla="*/ 258 w 553"/>
                <a:gd name="T57" fmla="*/ 20 h 88"/>
                <a:gd name="T58" fmla="*/ 276 w 553"/>
                <a:gd name="T59" fmla="*/ 20 h 88"/>
                <a:gd name="T60" fmla="*/ 276 w 553"/>
                <a:gd name="T61" fmla="*/ 16 h 88"/>
                <a:gd name="T62" fmla="*/ 295 w 553"/>
                <a:gd name="T63" fmla="*/ 16 h 88"/>
                <a:gd name="T64" fmla="*/ 295 w 553"/>
                <a:gd name="T65" fmla="*/ 15 h 88"/>
                <a:gd name="T66" fmla="*/ 313 w 553"/>
                <a:gd name="T67" fmla="*/ 15 h 88"/>
                <a:gd name="T68" fmla="*/ 313 w 553"/>
                <a:gd name="T69" fmla="*/ 14 h 88"/>
                <a:gd name="T70" fmla="*/ 332 w 553"/>
                <a:gd name="T71" fmla="*/ 14 h 88"/>
                <a:gd name="T72" fmla="*/ 332 w 553"/>
                <a:gd name="T73" fmla="*/ 13 h 88"/>
                <a:gd name="T74" fmla="*/ 368 w 553"/>
                <a:gd name="T75" fmla="*/ 13 h 88"/>
                <a:gd name="T76" fmla="*/ 368 w 553"/>
                <a:gd name="T77" fmla="*/ 13 h 88"/>
                <a:gd name="T78" fmla="*/ 368 w 553"/>
                <a:gd name="T79" fmla="*/ 13 h 88"/>
                <a:gd name="T80" fmla="*/ 368 w 553"/>
                <a:gd name="T81" fmla="*/ 13 h 88"/>
                <a:gd name="T82" fmla="*/ 387 w 553"/>
                <a:gd name="T83" fmla="*/ 13 h 88"/>
                <a:gd name="T84" fmla="*/ 387 w 553"/>
                <a:gd name="T85" fmla="*/ 13 h 88"/>
                <a:gd name="T86" fmla="*/ 424 w 553"/>
                <a:gd name="T87" fmla="*/ 13 h 88"/>
                <a:gd name="T88" fmla="*/ 424 w 553"/>
                <a:gd name="T89" fmla="*/ 9 h 88"/>
                <a:gd name="T90" fmla="*/ 442 w 553"/>
                <a:gd name="T91" fmla="*/ 9 h 88"/>
                <a:gd name="T92" fmla="*/ 442 w 553"/>
                <a:gd name="T93" fmla="*/ 4 h 88"/>
                <a:gd name="T94" fmla="*/ 461 w 553"/>
                <a:gd name="T95" fmla="*/ 4 h 88"/>
                <a:gd name="T96" fmla="*/ 461 w 553"/>
                <a:gd name="T97" fmla="*/ 2 h 88"/>
                <a:gd name="T98" fmla="*/ 497 w 553"/>
                <a:gd name="T99" fmla="*/ 2 h 88"/>
                <a:gd name="T100" fmla="*/ 497 w 553"/>
                <a:gd name="T101" fmla="*/ 1 h 88"/>
                <a:gd name="T102" fmla="*/ 553 w 553"/>
                <a:gd name="T103" fmla="*/ 1 h 88"/>
                <a:gd name="T104" fmla="*/ 553 w 553"/>
                <a:gd name="T105" fmla="*/ 1 h 88"/>
                <a:gd name="T106" fmla="*/ 553 w 553"/>
                <a:gd name="T107" fmla="*/ 1 h 88"/>
                <a:gd name="T108" fmla="*/ 553 w 553"/>
                <a:gd name="T109" fmla="*/ 0 h 88"/>
                <a:gd name="T110" fmla="*/ 553 w 553"/>
                <a:gd name="T11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3" h="88">
                  <a:moveTo>
                    <a:pt x="0" y="88"/>
                  </a:moveTo>
                  <a:lnTo>
                    <a:pt x="0" y="88"/>
                  </a:lnTo>
                  <a:lnTo>
                    <a:pt x="0" y="78"/>
                  </a:lnTo>
                  <a:lnTo>
                    <a:pt x="19" y="78"/>
                  </a:lnTo>
                  <a:lnTo>
                    <a:pt x="19" y="69"/>
                  </a:lnTo>
                  <a:lnTo>
                    <a:pt x="37" y="69"/>
                  </a:lnTo>
                  <a:lnTo>
                    <a:pt x="37" y="63"/>
                  </a:lnTo>
                  <a:lnTo>
                    <a:pt x="56" y="63"/>
                  </a:lnTo>
                  <a:lnTo>
                    <a:pt x="56" y="54"/>
                  </a:lnTo>
                  <a:lnTo>
                    <a:pt x="74" y="54"/>
                  </a:lnTo>
                  <a:lnTo>
                    <a:pt x="74" y="46"/>
                  </a:lnTo>
                  <a:lnTo>
                    <a:pt x="92" y="46"/>
                  </a:lnTo>
                  <a:lnTo>
                    <a:pt x="92" y="43"/>
                  </a:lnTo>
                  <a:lnTo>
                    <a:pt x="111" y="43"/>
                  </a:lnTo>
                  <a:lnTo>
                    <a:pt x="111" y="37"/>
                  </a:lnTo>
                  <a:lnTo>
                    <a:pt x="129" y="37"/>
                  </a:lnTo>
                  <a:lnTo>
                    <a:pt x="129" y="34"/>
                  </a:lnTo>
                  <a:lnTo>
                    <a:pt x="148" y="34"/>
                  </a:lnTo>
                  <a:lnTo>
                    <a:pt x="148" y="29"/>
                  </a:lnTo>
                  <a:lnTo>
                    <a:pt x="166" y="29"/>
                  </a:lnTo>
                  <a:lnTo>
                    <a:pt x="166" y="27"/>
                  </a:lnTo>
                  <a:lnTo>
                    <a:pt x="184" y="27"/>
                  </a:lnTo>
                  <a:lnTo>
                    <a:pt x="184" y="27"/>
                  </a:lnTo>
                  <a:lnTo>
                    <a:pt x="184" y="27"/>
                  </a:lnTo>
                  <a:lnTo>
                    <a:pt x="184" y="22"/>
                  </a:lnTo>
                  <a:lnTo>
                    <a:pt x="203" y="22"/>
                  </a:lnTo>
                  <a:lnTo>
                    <a:pt x="203" y="21"/>
                  </a:lnTo>
                  <a:lnTo>
                    <a:pt x="258" y="21"/>
                  </a:lnTo>
                  <a:lnTo>
                    <a:pt x="258" y="20"/>
                  </a:lnTo>
                  <a:lnTo>
                    <a:pt x="276" y="20"/>
                  </a:lnTo>
                  <a:lnTo>
                    <a:pt x="276" y="16"/>
                  </a:lnTo>
                  <a:lnTo>
                    <a:pt x="295" y="16"/>
                  </a:lnTo>
                  <a:lnTo>
                    <a:pt x="295" y="15"/>
                  </a:lnTo>
                  <a:lnTo>
                    <a:pt x="313" y="15"/>
                  </a:lnTo>
                  <a:lnTo>
                    <a:pt x="313" y="14"/>
                  </a:lnTo>
                  <a:lnTo>
                    <a:pt x="332" y="14"/>
                  </a:lnTo>
                  <a:lnTo>
                    <a:pt x="332" y="13"/>
                  </a:lnTo>
                  <a:lnTo>
                    <a:pt x="368" y="13"/>
                  </a:lnTo>
                  <a:lnTo>
                    <a:pt x="368" y="13"/>
                  </a:lnTo>
                  <a:lnTo>
                    <a:pt x="368" y="13"/>
                  </a:lnTo>
                  <a:lnTo>
                    <a:pt x="368" y="13"/>
                  </a:lnTo>
                  <a:lnTo>
                    <a:pt x="387" y="13"/>
                  </a:lnTo>
                  <a:lnTo>
                    <a:pt x="387" y="13"/>
                  </a:lnTo>
                  <a:lnTo>
                    <a:pt x="424" y="13"/>
                  </a:lnTo>
                  <a:lnTo>
                    <a:pt x="424" y="9"/>
                  </a:lnTo>
                  <a:lnTo>
                    <a:pt x="442" y="9"/>
                  </a:lnTo>
                  <a:lnTo>
                    <a:pt x="442" y="4"/>
                  </a:lnTo>
                  <a:lnTo>
                    <a:pt x="461" y="4"/>
                  </a:lnTo>
                  <a:lnTo>
                    <a:pt x="461" y="2"/>
                  </a:lnTo>
                  <a:lnTo>
                    <a:pt x="497" y="2"/>
                  </a:lnTo>
                  <a:lnTo>
                    <a:pt x="497" y="1"/>
                  </a:lnTo>
                  <a:lnTo>
                    <a:pt x="553" y="1"/>
                  </a:lnTo>
                  <a:lnTo>
                    <a:pt x="553" y="1"/>
                  </a:lnTo>
                  <a:lnTo>
                    <a:pt x="553" y="1"/>
                  </a:lnTo>
                  <a:lnTo>
                    <a:pt x="553" y="0"/>
                  </a:lnTo>
                  <a:lnTo>
                    <a:pt x="553" y="0"/>
                  </a:lnTo>
                </a:path>
              </a:pathLst>
            </a:custGeom>
            <a:noFill/>
            <a:ln w="28575" cap="rnd">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62">
              <a:extLst>
                <a:ext uri="{FF2B5EF4-FFF2-40B4-BE49-F238E27FC236}">
                  <a16:creationId xmlns:a16="http://schemas.microsoft.com/office/drawing/2014/main" id="{C0CC7E97-AE38-844E-AF8D-0A8A53955D7D}"/>
                </a:ext>
              </a:extLst>
            </p:cNvPr>
            <p:cNvSpPr>
              <a:spLocks/>
            </p:cNvSpPr>
            <p:nvPr/>
          </p:nvSpPr>
          <p:spPr bwMode="auto">
            <a:xfrm>
              <a:off x="5318211" y="2718487"/>
              <a:ext cx="3282092" cy="513879"/>
            </a:xfrm>
            <a:custGeom>
              <a:avLst/>
              <a:gdLst>
                <a:gd name="T0" fmla="*/ 0 w 553"/>
                <a:gd name="T1" fmla="*/ 78 h 78"/>
                <a:gd name="T2" fmla="*/ 19 w 553"/>
                <a:gd name="T3" fmla="*/ 70 h 78"/>
                <a:gd name="T4" fmla="*/ 37 w 553"/>
                <a:gd name="T5" fmla="*/ 64 h 78"/>
                <a:gd name="T6" fmla="*/ 56 w 553"/>
                <a:gd name="T7" fmla="*/ 58 h 78"/>
                <a:gd name="T8" fmla="*/ 74 w 553"/>
                <a:gd name="T9" fmla="*/ 51 h 78"/>
                <a:gd name="T10" fmla="*/ 92 w 553"/>
                <a:gd name="T11" fmla="*/ 46 h 78"/>
                <a:gd name="T12" fmla="*/ 111 w 553"/>
                <a:gd name="T13" fmla="*/ 42 h 78"/>
                <a:gd name="T14" fmla="*/ 129 w 553"/>
                <a:gd name="T15" fmla="*/ 40 h 78"/>
                <a:gd name="T16" fmla="*/ 148 w 553"/>
                <a:gd name="T17" fmla="*/ 37 h 78"/>
                <a:gd name="T18" fmla="*/ 166 w 553"/>
                <a:gd name="T19" fmla="*/ 34 h 78"/>
                <a:gd name="T20" fmla="*/ 184 w 553"/>
                <a:gd name="T21" fmla="*/ 29 h 78"/>
                <a:gd name="T22" fmla="*/ 184 w 553"/>
                <a:gd name="T23" fmla="*/ 29 h 78"/>
                <a:gd name="T24" fmla="*/ 203 w 553"/>
                <a:gd name="T25" fmla="*/ 28 h 78"/>
                <a:gd name="T26" fmla="*/ 240 w 553"/>
                <a:gd name="T27" fmla="*/ 22 h 78"/>
                <a:gd name="T28" fmla="*/ 258 w 553"/>
                <a:gd name="T29" fmla="*/ 20 h 78"/>
                <a:gd name="T30" fmla="*/ 276 w 553"/>
                <a:gd name="T31" fmla="*/ 17 h 78"/>
                <a:gd name="T32" fmla="*/ 295 w 553"/>
                <a:gd name="T33" fmla="*/ 16 h 78"/>
                <a:gd name="T34" fmla="*/ 313 w 553"/>
                <a:gd name="T35" fmla="*/ 16 h 78"/>
                <a:gd name="T36" fmla="*/ 332 w 553"/>
                <a:gd name="T37" fmla="*/ 14 h 78"/>
                <a:gd name="T38" fmla="*/ 350 w 553"/>
                <a:gd name="T39" fmla="*/ 12 h 78"/>
                <a:gd name="T40" fmla="*/ 368 w 553"/>
                <a:gd name="T41" fmla="*/ 7 h 78"/>
                <a:gd name="T42" fmla="*/ 368 w 553"/>
                <a:gd name="T43" fmla="*/ 7 h 78"/>
                <a:gd name="T44" fmla="*/ 387 w 553"/>
                <a:gd name="T45" fmla="*/ 6 h 78"/>
                <a:gd name="T46" fmla="*/ 405 w 553"/>
                <a:gd name="T47" fmla="*/ 5 h 78"/>
                <a:gd name="T48" fmla="*/ 424 w 553"/>
                <a:gd name="T49" fmla="*/ 5 h 78"/>
                <a:gd name="T50" fmla="*/ 442 w 553"/>
                <a:gd name="T51" fmla="*/ 5 h 78"/>
                <a:gd name="T52" fmla="*/ 461 w 553"/>
                <a:gd name="T53" fmla="*/ 3 h 78"/>
                <a:gd name="T54" fmla="*/ 479 w 553"/>
                <a:gd name="T55" fmla="*/ 2 h 78"/>
                <a:gd name="T56" fmla="*/ 497 w 553"/>
                <a:gd name="T57" fmla="*/ 2 h 78"/>
                <a:gd name="T58" fmla="*/ 516 w 553"/>
                <a:gd name="T59" fmla="*/ 2 h 78"/>
                <a:gd name="T60" fmla="*/ 534 w 553"/>
                <a:gd name="T61" fmla="*/ 2 h 78"/>
                <a:gd name="T62" fmla="*/ 553 w 553"/>
                <a:gd name="T63" fmla="*/ 2 h 78"/>
                <a:gd name="T64" fmla="*/ 553 w 553"/>
                <a:gd name="T65" fmla="*/ 2 h 78"/>
                <a:gd name="T66" fmla="*/ 553 w 553"/>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3" h="78">
                  <a:moveTo>
                    <a:pt x="0" y="78"/>
                  </a:moveTo>
                  <a:lnTo>
                    <a:pt x="0" y="78"/>
                  </a:lnTo>
                  <a:lnTo>
                    <a:pt x="0" y="70"/>
                  </a:lnTo>
                  <a:lnTo>
                    <a:pt x="19" y="70"/>
                  </a:lnTo>
                  <a:lnTo>
                    <a:pt x="19" y="64"/>
                  </a:lnTo>
                  <a:lnTo>
                    <a:pt x="37" y="64"/>
                  </a:lnTo>
                  <a:lnTo>
                    <a:pt x="37" y="58"/>
                  </a:lnTo>
                  <a:lnTo>
                    <a:pt x="56" y="58"/>
                  </a:lnTo>
                  <a:lnTo>
                    <a:pt x="56" y="51"/>
                  </a:lnTo>
                  <a:lnTo>
                    <a:pt x="74" y="51"/>
                  </a:lnTo>
                  <a:lnTo>
                    <a:pt x="74" y="46"/>
                  </a:lnTo>
                  <a:lnTo>
                    <a:pt x="92" y="46"/>
                  </a:lnTo>
                  <a:lnTo>
                    <a:pt x="92" y="42"/>
                  </a:lnTo>
                  <a:lnTo>
                    <a:pt x="111" y="42"/>
                  </a:lnTo>
                  <a:lnTo>
                    <a:pt x="111" y="40"/>
                  </a:lnTo>
                  <a:lnTo>
                    <a:pt x="129" y="40"/>
                  </a:lnTo>
                  <a:lnTo>
                    <a:pt x="129" y="37"/>
                  </a:lnTo>
                  <a:lnTo>
                    <a:pt x="148" y="37"/>
                  </a:lnTo>
                  <a:lnTo>
                    <a:pt x="148" y="34"/>
                  </a:lnTo>
                  <a:lnTo>
                    <a:pt x="166" y="34"/>
                  </a:lnTo>
                  <a:lnTo>
                    <a:pt x="166" y="29"/>
                  </a:lnTo>
                  <a:lnTo>
                    <a:pt x="184" y="29"/>
                  </a:lnTo>
                  <a:lnTo>
                    <a:pt x="184" y="29"/>
                  </a:lnTo>
                  <a:lnTo>
                    <a:pt x="184" y="29"/>
                  </a:lnTo>
                  <a:lnTo>
                    <a:pt x="184" y="28"/>
                  </a:lnTo>
                  <a:lnTo>
                    <a:pt x="203" y="28"/>
                  </a:lnTo>
                  <a:lnTo>
                    <a:pt x="203" y="22"/>
                  </a:lnTo>
                  <a:lnTo>
                    <a:pt x="240" y="22"/>
                  </a:lnTo>
                  <a:lnTo>
                    <a:pt x="240" y="20"/>
                  </a:lnTo>
                  <a:lnTo>
                    <a:pt x="258" y="20"/>
                  </a:lnTo>
                  <a:lnTo>
                    <a:pt x="258" y="17"/>
                  </a:lnTo>
                  <a:lnTo>
                    <a:pt x="276" y="17"/>
                  </a:lnTo>
                  <a:lnTo>
                    <a:pt x="276" y="16"/>
                  </a:lnTo>
                  <a:lnTo>
                    <a:pt x="295" y="16"/>
                  </a:lnTo>
                  <a:lnTo>
                    <a:pt x="295" y="16"/>
                  </a:lnTo>
                  <a:lnTo>
                    <a:pt x="313" y="16"/>
                  </a:lnTo>
                  <a:lnTo>
                    <a:pt x="313" y="14"/>
                  </a:lnTo>
                  <a:lnTo>
                    <a:pt x="332" y="14"/>
                  </a:lnTo>
                  <a:lnTo>
                    <a:pt x="332" y="12"/>
                  </a:lnTo>
                  <a:lnTo>
                    <a:pt x="350" y="12"/>
                  </a:lnTo>
                  <a:lnTo>
                    <a:pt x="350" y="7"/>
                  </a:lnTo>
                  <a:lnTo>
                    <a:pt x="368" y="7"/>
                  </a:lnTo>
                  <a:lnTo>
                    <a:pt x="368" y="7"/>
                  </a:lnTo>
                  <a:lnTo>
                    <a:pt x="368" y="7"/>
                  </a:lnTo>
                  <a:lnTo>
                    <a:pt x="368" y="6"/>
                  </a:lnTo>
                  <a:lnTo>
                    <a:pt x="387" y="6"/>
                  </a:lnTo>
                  <a:lnTo>
                    <a:pt x="387" y="5"/>
                  </a:lnTo>
                  <a:lnTo>
                    <a:pt x="405" y="5"/>
                  </a:lnTo>
                  <a:lnTo>
                    <a:pt x="405" y="5"/>
                  </a:lnTo>
                  <a:lnTo>
                    <a:pt x="424" y="5"/>
                  </a:lnTo>
                  <a:lnTo>
                    <a:pt x="424" y="5"/>
                  </a:lnTo>
                  <a:lnTo>
                    <a:pt x="442" y="5"/>
                  </a:lnTo>
                  <a:lnTo>
                    <a:pt x="442" y="3"/>
                  </a:lnTo>
                  <a:lnTo>
                    <a:pt x="461" y="3"/>
                  </a:lnTo>
                  <a:lnTo>
                    <a:pt x="461" y="2"/>
                  </a:lnTo>
                  <a:lnTo>
                    <a:pt x="479" y="2"/>
                  </a:lnTo>
                  <a:lnTo>
                    <a:pt x="479" y="2"/>
                  </a:lnTo>
                  <a:lnTo>
                    <a:pt x="497" y="2"/>
                  </a:lnTo>
                  <a:lnTo>
                    <a:pt x="497" y="2"/>
                  </a:lnTo>
                  <a:lnTo>
                    <a:pt x="516" y="2"/>
                  </a:lnTo>
                  <a:lnTo>
                    <a:pt x="516" y="2"/>
                  </a:lnTo>
                  <a:lnTo>
                    <a:pt x="534" y="2"/>
                  </a:lnTo>
                  <a:lnTo>
                    <a:pt x="534" y="2"/>
                  </a:lnTo>
                  <a:lnTo>
                    <a:pt x="553" y="2"/>
                  </a:lnTo>
                  <a:lnTo>
                    <a:pt x="553" y="2"/>
                  </a:lnTo>
                  <a:lnTo>
                    <a:pt x="553" y="2"/>
                  </a:lnTo>
                  <a:lnTo>
                    <a:pt x="553" y="0"/>
                  </a:lnTo>
                  <a:lnTo>
                    <a:pt x="553" y="0"/>
                  </a:lnTo>
                </a:path>
              </a:pathLst>
            </a:cu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57">
              <a:extLst>
                <a:ext uri="{FF2B5EF4-FFF2-40B4-BE49-F238E27FC236}">
                  <a16:creationId xmlns:a16="http://schemas.microsoft.com/office/drawing/2014/main" id="{298E6B81-1CC4-C64F-8C6F-47705D4B3B83}"/>
                </a:ext>
              </a:extLst>
            </p:cNvPr>
            <p:cNvSpPr>
              <a:spLocks noChangeArrowheads="1"/>
            </p:cNvSpPr>
            <p:nvPr/>
          </p:nvSpPr>
          <p:spPr bwMode="auto">
            <a:xfrm>
              <a:off x="7894697" y="2211960"/>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STEMI</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2" name="Rectangle 58">
              <a:extLst>
                <a:ext uri="{FF2B5EF4-FFF2-40B4-BE49-F238E27FC236}">
                  <a16:creationId xmlns:a16="http://schemas.microsoft.com/office/drawing/2014/main" id="{76321B1A-7362-A442-8969-AD51CC5CF01C}"/>
                </a:ext>
              </a:extLst>
            </p:cNvPr>
            <p:cNvSpPr>
              <a:spLocks noChangeArrowheads="1"/>
            </p:cNvSpPr>
            <p:nvPr/>
          </p:nvSpPr>
          <p:spPr bwMode="auto">
            <a:xfrm>
              <a:off x="7828909" y="2796846"/>
              <a:ext cx="6780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NSTEMI</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3" name="TextBox 202">
              <a:extLst>
                <a:ext uri="{FF2B5EF4-FFF2-40B4-BE49-F238E27FC236}">
                  <a16:creationId xmlns:a16="http://schemas.microsoft.com/office/drawing/2014/main" id="{05E8CD87-E781-8549-8E42-A83BEF1D47EA}"/>
                </a:ext>
              </a:extLst>
            </p:cNvPr>
            <p:cNvSpPr txBox="1"/>
            <p:nvPr/>
          </p:nvSpPr>
          <p:spPr>
            <a:xfrm>
              <a:off x="5317522" y="803190"/>
              <a:ext cx="3546390" cy="738664"/>
            </a:xfrm>
            <a:prstGeom prst="rect">
              <a:avLst/>
            </a:prstGeom>
            <a:noFill/>
          </p:spPr>
          <p:txBody>
            <a:bodyPr wrap="square" rtlCol="0">
              <a:spAutoFit/>
            </a:bodyPr>
            <a:lstStyle/>
            <a:p>
              <a:pPr algn="ctr"/>
              <a:r>
                <a:rPr lang="en-US" sz="1400" b="0" i="0" dirty="0">
                  <a:solidFill>
                    <a:schemeClr val="bg2"/>
                  </a:solidFill>
                </a:rPr>
                <a:t>STEMI: Adj HR 0.80, 95% CI 0.64 - 1.01</a:t>
              </a:r>
            </a:p>
            <a:p>
              <a:pPr algn="ctr"/>
              <a:r>
                <a:rPr lang="en-US" sz="1400" b="0" i="0" dirty="0">
                  <a:solidFill>
                    <a:schemeClr val="bg2"/>
                  </a:solidFill>
                </a:rPr>
                <a:t>NSTEMI: Adj HR 1.21, 95% CI 0.84 - 1.73</a:t>
              </a:r>
            </a:p>
            <a:p>
              <a:pPr algn="ctr"/>
              <a:r>
                <a:rPr lang="en-US" sz="1400" b="0" i="0" dirty="0" err="1">
                  <a:solidFill>
                    <a:srgbClr val="00893E"/>
                  </a:solidFill>
                </a:rPr>
                <a:t>P</a:t>
              </a:r>
              <a:r>
                <a:rPr lang="en-US" sz="1400" b="0" i="0" baseline="-25000" dirty="0" err="1">
                  <a:solidFill>
                    <a:srgbClr val="00893E"/>
                  </a:solidFill>
                </a:rPr>
                <a:t>interaction</a:t>
              </a:r>
              <a:r>
                <a:rPr lang="en-US" sz="1400" b="0" i="0" dirty="0">
                  <a:solidFill>
                    <a:srgbClr val="00893E"/>
                  </a:solidFill>
                </a:rPr>
                <a:t>=0.007</a:t>
              </a:r>
            </a:p>
          </p:txBody>
        </p:sp>
      </p:grpSp>
      <p:sp>
        <p:nvSpPr>
          <p:cNvPr id="18445" name="TextBox 18444">
            <a:extLst>
              <a:ext uri="{FF2B5EF4-FFF2-40B4-BE49-F238E27FC236}">
                <a16:creationId xmlns:a16="http://schemas.microsoft.com/office/drawing/2014/main" id="{D49229CA-1C36-C54E-8488-C8AC329BB100}"/>
              </a:ext>
            </a:extLst>
          </p:cNvPr>
          <p:cNvSpPr txBox="1"/>
          <p:nvPr/>
        </p:nvSpPr>
        <p:spPr>
          <a:xfrm>
            <a:off x="0" y="4513645"/>
            <a:ext cx="2492990" cy="646331"/>
          </a:xfrm>
          <a:prstGeom prst="rect">
            <a:avLst/>
          </a:prstGeom>
          <a:noFill/>
        </p:spPr>
        <p:txBody>
          <a:bodyPr wrap="none" rtlCol="0">
            <a:spAutoFit/>
          </a:bodyPr>
          <a:lstStyle/>
          <a:p>
            <a:r>
              <a:rPr lang="en-US" sz="1200" b="0" i="0" u="sng" dirty="0">
                <a:solidFill>
                  <a:schemeClr val="bg1"/>
                </a:solidFill>
              </a:rPr>
              <a:t>30-day follow-up</a:t>
            </a:r>
          </a:p>
          <a:p>
            <a:r>
              <a:rPr lang="en-US" sz="1200" b="0" i="0" dirty="0">
                <a:solidFill>
                  <a:schemeClr val="bg1"/>
                </a:solidFill>
              </a:rPr>
              <a:t>Bivalirudin 13,316/13,346 (99.8%)</a:t>
            </a:r>
          </a:p>
          <a:p>
            <a:r>
              <a:rPr lang="en-US" sz="1200" b="0" i="0" dirty="0">
                <a:solidFill>
                  <a:schemeClr val="bg1"/>
                </a:solidFill>
              </a:rPr>
              <a:t>Heparin 14,025/14,063 (99.7%)</a:t>
            </a:r>
          </a:p>
        </p:txBody>
      </p:sp>
    </p:spTree>
    <p:extLst>
      <p:ext uri="{BB962C8B-B14F-4D97-AF65-F5344CB8AC3E}">
        <p14:creationId xmlns:p14="http://schemas.microsoft.com/office/powerpoint/2010/main" val="910218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90777" y="795883"/>
            <a:ext cx="8162447" cy="1164722"/>
          </a:xfrm>
        </p:spPr>
        <p:txBody>
          <a:bodyPr/>
          <a:lstStyle/>
          <a:p>
            <a:pPr marL="0" indent="0" eaLnBrk="1" hangingPunct="1">
              <a:spcBef>
                <a:spcPts val="756"/>
              </a:spcBef>
              <a:buNone/>
            </a:pPr>
            <a:r>
              <a:rPr lang="en-US" sz="1600" b="0" dirty="0"/>
              <a:t>Speaker honoraria from Cook; Consultant to Valfix, </a:t>
            </a:r>
            <a:r>
              <a:rPr lang="en-US" sz="1600" b="0" dirty="0" err="1"/>
              <a:t>TherOx</a:t>
            </a:r>
            <a:r>
              <a:rPr lang="en-US" sz="1600" b="0" dirty="0"/>
              <a:t>, </a:t>
            </a:r>
            <a:r>
              <a:rPr lang="en-US" sz="1600" b="0" dirty="0" err="1"/>
              <a:t>Robocath</a:t>
            </a:r>
            <a:r>
              <a:rPr lang="en-US" sz="1600" b="0" dirty="0"/>
              <a:t>, </a:t>
            </a:r>
            <a:r>
              <a:rPr lang="en-US" sz="1600" b="0" dirty="0" err="1"/>
              <a:t>HeartFlow</a:t>
            </a:r>
            <a:r>
              <a:rPr lang="en-US" sz="1600" b="0" dirty="0"/>
              <a:t>, Gore, Ablative Solutions, </a:t>
            </a:r>
            <a:r>
              <a:rPr lang="en-US" sz="1600" b="0" dirty="0" err="1"/>
              <a:t>Miracor</a:t>
            </a:r>
            <a:r>
              <a:rPr lang="en-US" sz="1600" b="0" dirty="0"/>
              <a:t>, </a:t>
            </a:r>
            <a:r>
              <a:rPr lang="en-US" sz="1600" b="0" dirty="0" err="1"/>
              <a:t>Neovasc</a:t>
            </a:r>
            <a:r>
              <a:rPr lang="en-US" sz="1600" b="0" dirty="0"/>
              <a:t>, </a:t>
            </a:r>
            <a:r>
              <a:rPr lang="en-US" sz="1600" b="0" dirty="0" err="1"/>
              <a:t>Abiomed</a:t>
            </a:r>
            <a:r>
              <a:rPr lang="en-US" sz="1600" b="0" dirty="0"/>
              <a:t>, </a:t>
            </a:r>
            <a:r>
              <a:rPr lang="en-US" sz="1600" b="0" dirty="0" err="1"/>
              <a:t>Ancora</a:t>
            </a:r>
            <a:r>
              <a:rPr lang="en-US" sz="1600" b="0" dirty="0"/>
              <a:t>, </a:t>
            </a:r>
            <a:r>
              <a:rPr lang="en-US" sz="1600" b="0" dirty="0" err="1"/>
              <a:t>Vectorious</a:t>
            </a:r>
            <a:r>
              <a:rPr lang="en-US" sz="1600" b="0" dirty="0"/>
              <a:t>, </a:t>
            </a:r>
            <a:r>
              <a:rPr lang="en-US" sz="1600" b="0" dirty="0" err="1"/>
              <a:t>Cardiomech</a:t>
            </a:r>
            <a:r>
              <a:rPr lang="en-US" sz="1600" b="0" dirty="0"/>
              <a:t>; Equity/options from </a:t>
            </a:r>
            <a:r>
              <a:rPr lang="en-US" sz="1600" b="0" dirty="0" err="1"/>
              <a:t>Ancora</a:t>
            </a:r>
            <a:r>
              <a:rPr lang="en-US" sz="1600" b="0" dirty="0"/>
              <a:t>, </a:t>
            </a:r>
            <a:r>
              <a:rPr lang="en-US" sz="1600" b="0" dirty="0" err="1"/>
              <a:t>Qool</a:t>
            </a:r>
            <a:r>
              <a:rPr lang="en-US" sz="1600" b="0" dirty="0"/>
              <a:t> Therapeutics, </a:t>
            </a:r>
            <a:r>
              <a:rPr lang="en-US" sz="1600" b="0" dirty="0" err="1"/>
              <a:t>Cagent</a:t>
            </a:r>
            <a:r>
              <a:rPr lang="en-US" sz="1600" b="0" dirty="0"/>
              <a:t>, Applied Therapeutics, </a:t>
            </a:r>
            <a:r>
              <a:rPr lang="en-US" sz="1600" b="0" dirty="0" err="1"/>
              <a:t>Biostar</a:t>
            </a:r>
            <a:r>
              <a:rPr lang="en-US" sz="1600" b="0" dirty="0"/>
              <a:t> family of funds, </a:t>
            </a:r>
            <a:r>
              <a:rPr lang="en-US" sz="1600" b="0" dirty="0" err="1"/>
              <a:t>SpectraWave</a:t>
            </a:r>
            <a:r>
              <a:rPr lang="en-US" sz="1600" b="0" dirty="0"/>
              <a:t>, Orchestra Biomed, Aria, Cardiac Success, Valfix</a:t>
            </a:r>
          </a:p>
        </p:txBody>
      </p:sp>
      <p:sp>
        <p:nvSpPr>
          <p:cNvPr id="18434" name="Rectangle 4"/>
          <p:cNvSpPr>
            <a:spLocks noGrp="1" noChangeArrowheads="1"/>
          </p:cNvSpPr>
          <p:nvPr>
            <p:ph type="title"/>
          </p:nvPr>
        </p:nvSpPr>
        <p:spPr>
          <a:xfrm>
            <a:off x="0" y="294812"/>
            <a:ext cx="9144000" cy="566738"/>
          </a:xfrm>
        </p:spPr>
        <p:txBody>
          <a:bodyPr/>
          <a:lstStyle/>
          <a:p>
            <a:pPr eaLnBrk="1" hangingPunct="1"/>
            <a:r>
              <a:rPr lang="en-US" dirty="0">
                <a:solidFill>
                  <a:schemeClr val="bg2"/>
                </a:solidFill>
              </a:rPr>
              <a:t>Disclosures</a:t>
            </a:r>
            <a:br>
              <a:rPr lang="en-US" dirty="0">
                <a:solidFill>
                  <a:schemeClr val="bg2"/>
                </a:solidFill>
              </a:rPr>
            </a:br>
            <a:br>
              <a:rPr lang="en-US" dirty="0">
                <a:solidFill>
                  <a:schemeClr val="bg2"/>
                </a:solidFill>
              </a:rPr>
            </a:br>
            <a:br>
              <a:rPr lang="en-US" dirty="0">
                <a:solidFill>
                  <a:schemeClr val="bg2"/>
                </a:solidFill>
              </a:rPr>
            </a:br>
            <a:br>
              <a:rPr lang="en-US" dirty="0">
                <a:solidFill>
                  <a:schemeClr val="bg2"/>
                </a:solidFill>
              </a:rPr>
            </a:br>
            <a:br>
              <a:rPr lang="en-US" sz="1400" dirty="0">
                <a:solidFill>
                  <a:schemeClr val="bg2"/>
                </a:solidFill>
              </a:rPr>
            </a:br>
            <a:r>
              <a:rPr lang="en-US" dirty="0">
                <a:solidFill>
                  <a:schemeClr val="bg2"/>
                </a:solidFill>
              </a:rPr>
              <a:t>Relevant disclosures</a:t>
            </a:r>
            <a:endParaRPr lang="en-US" sz="2500" dirty="0">
              <a:solidFill>
                <a:schemeClr val="bg2"/>
              </a:solidFill>
            </a:endParaRPr>
          </a:p>
        </p:txBody>
      </p:sp>
      <p:sp>
        <p:nvSpPr>
          <p:cNvPr id="4" name="Rectangle 3">
            <a:extLst>
              <a:ext uri="{FF2B5EF4-FFF2-40B4-BE49-F238E27FC236}">
                <a16:creationId xmlns:a16="http://schemas.microsoft.com/office/drawing/2014/main" id="{DA4AE300-4142-4640-90E8-5B01D0888CD1}"/>
              </a:ext>
            </a:extLst>
          </p:cNvPr>
          <p:cNvSpPr txBox="1">
            <a:spLocks noChangeArrowheads="1"/>
          </p:cNvSpPr>
          <p:nvPr/>
        </p:nvSpPr>
        <p:spPr bwMode="auto">
          <a:xfrm>
            <a:off x="490777" y="2529948"/>
            <a:ext cx="8162447" cy="11647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1" baseline="0">
                <a:solidFill>
                  <a:schemeClr val="accent4"/>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1" baseline="0">
                <a:solidFill>
                  <a:schemeClr val="accent4"/>
                </a:solidFill>
                <a:latin typeface="+mn-lt"/>
              </a:defRPr>
            </a:lvl2pPr>
            <a:lvl3pPr marL="857250" indent="-171450" algn="l" rtl="0" eaLnBrk="0" fontAlgn="base" hangingPunct="0">
              <a:spcBef>
                <a:spcPct val="30000"/>
              </a:spcBef>
              <a:spcAft>
                <a:spcPct val="0"/>
              </a:spcAft>
              <a:buChar char="•"/>
              <a:defRPr sz="1600" b="1" baseline="0">
                <a:solidFill>
                  <a:schemeClr val="accent4"/>
                </a:solidFill>
                <a:latin typeface="+mn-lt"/>
              </a:defRPr>
            </a:lvl3pPr>
            <a:lvl4pPr marL="1200150" indent="-171450" algn="l" rtl="0" eaLnBrk="0" fontAlgn="base" hangingPunct="0">
              <a:spcBef>
                <a:spcPct val="30000"/>
              </a:spcBef>
              <a:spcAft>
                <a:spcPct val="0"/>
              </a:spcAft>
              <a:buChar char="–"/>
              <a:defRPr sz="1400" b="1" baseline="0">
                <a:solidFill>
                  <a:schemeClr val="accent4"/>
                </a:solidFill>
                <a:latin typeface="+mj-lt"/>
              </a:defRPr>
            </a:lvl4pPr>
            <a:lvl5pPr marL="1543050" indent="-171450" algn="l" rtl="0" eaLnBrk="0" fontAlgn="base" hangingPunct="0">
              <a:spcBef>
                <a:spcPct val="30000"/>
              </a:spcBef>
              <a:spcAft>
                <a:spcPct val="0"/>
              </a:spcAft>
              <a:buChar char="»"/>
              <a:defRPr sz="1200" b="1" baseline="0">
                <a:solidFill>
                  <a:schemeClr val="accent4"/>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indent="0" algn="ctr" eaLnBrk="1" hangingPunct="1">
              <a:spcBef>
                <a:spcPts val="756"/>
              </a:spcBef>
              <a:buFontTx/>
              <a:buNone/>
            </a:pPr>
            <a:r>
              <a:rPr lang="en-US" sz="2800" b="0" i="0" kern="0" dirty="0"/>
              <a:t>None</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a:extLst>
              <a:ext uri="{FF2B5EF4-FFF2-40B4-BE49-F238E27FC236}">
                <a16:creationId xmlns:a16="http://schemas.microsoft.com/office/drawing/2014/main" id="{0CA541AD-A419-4E46-AE1D-E6E3740A9F6B}"/>
              </a:ext>
            </a:extLst>
          </p:cNvPr>
          <p:cNvSpPr txBox="1"/>
          <p:nvPr/>
        </p:nvSpPr>
        <p:spPr>
          <a:xfrm>
            <a:off x="8426780" y="3307262"/>
            <a:ext cx="354584" cy="276999"/>
          </a:xfrm>
          <a:prstGeom prst="rect">
            <a:avLst/>
          </a:prstGeom>
          <a:noFill/>
        </p:spPr>
        <p:txBody>
          <a:bodyPr wrap="none" rtlCol="0">
            <a:spAutoFit/>
          </a:bodyPr>
          <a:lstStyle/>
          <a:p>
            <a:pPr algn="ctr"/>
            <a:r>
              <a:rPr lang="en-US" sz="1200" b="0" i="0" dirty="0">
                <a:solidFill>
                  <a:schemeClr val="bg2"/>
                </a:solidFill>
              </a:rPr>
              <a:t>30</a:t>
            </a:r>
          </a:p>
        </p:txBody>
      </p:sp>
      <p:sp>
        <p:nvSpPr>
          <p:cNvPr id="154" name="TextBox 153">
            <a:extLst>
              <a:ext uri="{FF2B5EF4-FFF2-40B4-BE49-F238E27FC236}">
                <a16:creationId xmlns:a16="http://schemas.microsoft.com/office/drawing/2014/main" id="{3D42B6E1-312E-C247-9617-E35AC4E9E9FE}"/>
              </a:ext>
            </a:extLst>
          </p:cNvPr>
          <p:cNvSpPr txBox="1"/>
          <p:nvPr/>
        </p:nvSpPr>
        <p:spPr>
          <a:xfrm>
            <a:off x="5006992" y="2640089"/>
            <a:ext cx="269625" cy="276999"/>
          </a:xfrm>
          <a:prstGeom prst="rect">
            <a:avLst/>
          </a:prstGeom>
          <a:noFill/>
        </p:spPr>
        <p:txBody>
          <a:bodyPr wrap="none" rtlCol="0">
            <a:spAutoFit/>
          </a:bodyPr>
          <a:lstStyle/>
          <a:p>
            <a:pPr algn="r"/>
            <a:r>
              <a:rPr lang="en-US" sz="1200" b="0" i="0" dirty="0">
                <a:solidFill>
                  <a:schemeClr val="bg2"/>
                </a:solidFill>
              </a:rPr>
              <a:t>1</a:t>
            </a:r>
          </a:p>
        </p:txBody>
      </p:sp>
      <p:sp>
        <p:nvSpPr>
          <p:cNvPr id="18434" name="Rectangle 4"/>
          <p:cNvSpPr>
            <a:spLocks noGrp="1" noChangeArrowheads="1"/>
          </p:cNvSpPr>
          <p:nvPr>
            <p:ph type="title"/>
          </p:nvPr>
        </p:nvSpPr>
        <p:spPr>
          <a:xfrm>
            <a:off x="0" y="161856"/>
            <a:ext cx="9144000" cy="566738"/>
          </a:xfrm>
        </p:spPr>
        <p:txBody>
          <a:bodyPr/>
          <a:lstStyle/>
          <a:p>
            <a:pPr eaLnBrk="1" hangingPunct="1"/>
            <a:r>
              <a:rPr lang="en-US" sz="2800" dirty="0">
                <a:solidFill>
                  <a:schemeClr val="bg2"/>
                </a:solidFill>
              </a:rPr>
              <a:t>30-Day Cardiac Mortality</a:t>
            </a:r>
          </a:p>
        </p:txBody>
      </p:sp>
      <p:cxnSp>
        <p:nvCxnSpPr>
          <p:cNvPr id="3" name="Straight Connector 2">
            <a:extLst>
              <a:ext uri="{FF2B5EF4-FFF2-40B4-BE49-F238E27FC236}">
                <a16:creationId xmlns:a16="http://schemas.microsoft.com/office/drawing/2014/main" id="{A8C372B4-F695-5D4F-9556-E02F92C87AD4}"/>
              </a:ext>
            </a:extLst>
          </p:cNvPr>
          <p:cNvCxnSpPr/>
          <p:nvPr/>
        </p:nvCxnSpPr>
        <p:spPr bwMode="auto">
          <a:xfrm>
            <a:off x="818748" y="857880"/>
            <a:ext cx="0" cy="23960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AED4D330-B1DB-2F40-975F-CF81B5E0669A}"/>
              </a:ext>
            </a:extLst>
          </p:cNvPr>
          <p:cNvCxnSpPr/>
          <p:nvPr/>
        </p:nvCxnSpPr>
        <p:spPr bwMode="auto">
          <a:xfrm flipH="1">
            <a:off x="818749" y="3253947"/>
            <a:ext cx="328506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196F337C-F768-534B-BBD1-28C6A526A2EB}"/>
              </a:ext>
            </a:extLst>
          </p:cNvPr>
          <p:cNvCxnSpPr/>
          <p:nvPr/>
        </p:nvCxnSpPr>
        <p:spPr bwMode="auto">
          <a:xfrm>
            <a:off x="1366260"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25A2F0DE-669D-8346-A262-FE21493A690F}"/>
              </a:ext>
            </a:extLst>
          </p:cNvPr>
          <p:cNvCxnSpPr/>
          <p:nvPr/>
        </p:nvCxnSpPr>
        <p:spPr bwMode="auto">
          <a:xfrm>
            <a:off x="1913771"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F42C3735-5965-C446-8DC9-9561AAE49772}"/>
              </a:ext>
            </a:extLst>
          </p:cNvPr>
          <p:cNvCxnSpPr/>
          <p:nvPr/>
        </p:nvCxnSpPr>
        <p:spPr bwMode="auto">
          <a:xfrm>
            <a:off x="2461282"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6BA49D0-245D-694D-ABB3-C8B782791A81}"/>
              </a:ext>
            </a:extLst>
          </p:cNvPr>
          <p:cNvCxnSpPr/>
          <p:nvPr/>
        </p:nvCxnSpPr>
        <p:spPr bwMode="auto">
          <a:xfrm>
            <a:off x="3008793"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3BE6BB20-B7D2-A842-8BE2-6332AAB3E54C}"/>
              </a:ext>
            </a:extLst>
          </p:cNvPr>
          <p:cNvCxnSpPr/>
          <p:nvPr/>
        </p:nvCxnSpPr>
        <p:spPr bwMode="auto">
          <a:xfrm>
            <a:off x="3556304"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a:extLst>
              <a:ext uri="{FF2B5EF4-FFF2-40B4-BE49-F238E27FC236}">
                <a16:creationId xmlns:a16="http://schemas.microsoft.com/office/drawing/2014/main" id="{EFE4D194-C947-D442-8425-A7C3FB153EE8}"/>
              </a:ext>
            </a:extLst>
          </p:cNvPr>
          <p:cNvCxnSpPr/>
          <p:nvPr/>
        </p:nvCxnSpPr>
        <p:spPr bwMode="auto">
          <a:xfrm>
            <a:off x="818749"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1940FBAC-5683-DD4C-AB40-CD5977E9CECC}"/>
              </a:ext>
            </a:extLst>
          </p:cNvPr>
          <p:cNvCxnSpPr/>
          <p:nvPr/>
        </p:nvCxnSpPr>
        <p:spPr bwMode="auto">
          <a:xfrm>
            <a:off x="4103817"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5" name="TextBox 18434">
            <a:extLst>
              <a:ext uri="{FF2B5EF4-FFF2-40B4-BE49-F238E27FC236}">
                <a16:creationId xmlns:a16="http://schemas.microsoft.com/office/drawing/2014/main" id="{A84D85F9-C3B9-2448-943B-FDD9C028959C}"/>
              </a:ext>
            </a:extLst>
          </p:cNvPr>
          <p:cNvSpPr txBox="1"/>
          <p:nvPr/>
        </p:nvSpPr>
        <p:spPr>
          <a:xfrm>
            <a:off x="1302881" y="3524880"/>
            <a:ext cx="2323072" cy="307777"/>
          </a:xfrm>
          <a:prstGeom prst="rect">
            <a:avLst/>
          </a:prstGeom>
          <a:noFill/>
        </p:spPr>
        <p:txBody>
          <a:bodyPr wrap="none" rtlCol="0">
            <a:spAutoFit/>
          </a:bodyPr>
          <a:lstStyle/>
          <a:p>
            <a:pPr algn="ctr"/>
            <a:r>
              <a:rPr lang="en-US" sz="1400" i="0" dirty="0">
                <a:solidFill>
                  <a:schemeClr val="bg2"/>
                </a:solidFill>
              </a:rPr>
              <a:t>Days after randomization</a:t>
            </a:r>
          </a:p>
        </p:txBody>
      </p:sp>
      <p:sp>
        <p:nvSpPr>
          <p:cNvPr id="76" name="TextBox 75">
            <a:extLst>
              <a:ext uri="{FF2B5EF4-FFF2-40B4-BE49-F238E27FC236}">
                <a16:creationId xmlns:a16="http://schemas.microsoft.com/office/drawing/2014/main" id="{F3998A5D-7B87-DF4A-953F-0550F1BD633B}"/>
              </a:ext>
            </a:extLst>
          </p:cNvPr>
          <p:cNvSpPr txBox="1"/>
          <p:nvPr/>
        </p:nvSpPr>
        <p:spPr>
          <a:xfrm>
            <a:off x="678603" y="3304746"/>
            <a:ext cx="269625" cy="276999"/>
          </a:xfrm>
          <a:prstGeom prst="rect">
            <a:avLst/>
          </a:prstGeom>
          <a:noFill/>
        </p:spPr>
        <p:txBody>
          <a:bodyPr wrap="none" rtlCol="0">
            <a:spAutoFit/>
          </a:bodyPr>
          <a:lstStyle/>
          <a:p>
            <a:pPr algn="ctr"/>
            <a:r>
              <a:rPr lang="en-US" sz="1200" b="0" i="0" dirty="0">
                <a:solidFill>
                  <a:schemeClr val="bg2"/>
                </a:solidFill>
              </a:rPr>
              <a:t>0</a:t>
            </a:r>
          </a:p>
        </p:txBody>
      </p:sp>
      <p:sp>
        <p:nvSpPr>
          <p:cNvPr id="77" name="TextBox 76">
            <a:extLst>
              <a:ext uri="{FF2B5EF4-FFF2-40B4-BE49-F238E27FC236}">
                <a16:creationId xmlns:a16="http://schemas.microsoft.com/office/drawing/2014/main" id="{C61FDEE3-E3F6-6D49-8799-70E7C73C8628}"/>
              </a:ext>
            </a:extLst>
          </p:cNvPr>
          <p:cNvSpPr txBox="1"/>
          <p:nvPr/>
        </p:nvSpPr>
        <p:spPr>
          <a:xfrm>
            <a:off x="1237404" y="3304746"/>
            <a:ext cx="269625" cy="276999"/>
          </a:xfrm>
          <a:prstGeom prst="rect">
            <a:avLst/>
          </a:prstGeom>
          <a:noFill/>
        </p:spPr>
        <p:txBody>
          <a:bodyPr wrap="none" rtlCol="0">
            <a:spAutoFit/>
          </a:bodyPr>
          <a:lstStyle/>
          <a:p>
            <a:pPr algn="ctr"/>
            <a:r>
              <a:rPr lang="en-US" sz="1200" b="0" i="0" dirty="0">
                <a:solidFill>
                  <a:schemeClr val="bg2"/>
                </a:solidFill>
              </a:rPr>
              <a:t>5</a:t>
            </a:r>
          </a:p>
        </p:txBody>
      </p:sp>
      <p:sp>
        <p:nvSpPr>
          <p:cNvPr id="78" name="TextBox 77">
            <a:extLst>
              <a:ext uri="{FF2B5EF4-FFF2-40B4-BE49-F238E27FC236}">
                <a16:creationId xmlns:a16="http://schemas.microsoft.com/office/drawing/2014/main" id="{115E9D06-FDF4-7B46-A729-462C3CD2BA0E}"/>
              </a:ext>
            </a:extLst>
          </p:cNvPr>
          <p:cNvSpPr txBox="1"/>
          <p:nvPr/>
        </p:nvSpPr>
        <p:spPr>
          <a:xfrm>
            <a:off x="1728324" y="3304746"/>
            <a:ext cx="354584" cy="276999"/>
          </a:xfrm>
          <a:prstGeom prst="rect">
            <a:avLst/>
          </a:prstGeom>
          <a:noFill/>
        </p:spPr>
        <p:txBody>
          <a:bodyPr wrap="none" rtlCol="0">
            <a:spAutoFit/>
          </a:bodyPr>
          <a:lstStyle/>
          <a:p>
            <a:pPr algn="ctr"/>
            <a:r>
              <a:rPr lang="en-US" sz="1200" b="0" i="0" dirty="0">
                <a:solidFill>
                  <a:schemeClr val="bg2"/>
                </a:solidFill>
              </a:rPr>
              <a:t>10</a:t>
            </a:r>
          </a:p>
        </p:txBody>
      </p:sp>
      <p:sp>
        <p:nvSpPr>
          <p:cNvPr id="79" name="TextBox 78">
            <a:extLst>
              <a:ext uri="{FF2B5EF4-FFF2-40B4-BE49-F238E27FC236}">
                <a16:creationId xmlns:a16="http://schemas.microsoft.com/office/drawing/2014/main" id="{94522AA8-4177-5D46-BCE2-B1A1689C8956}"/>
              </a:ext>
            </a:extLst>
          </p:cNvPr>
          <p:cNvSpPr txBox="1"/>
          <p:nvPr/>
        </p:nvSpPr>
        <p:spPr>
          <a:xfrm>
            <a:off x="2276540" y="3304746"/>
            <a:ext cx="354584" cy="276999"/>
          </a:xfrm>
          <a:prstGeom prst="rect">
            <a:avLst/>
          </a:prstGeom>
          <a:noFill/>
        </p:spPr>
        <p:txBody>
          <a:bodyPr wrap="none" rtlCol="0">
            <a:spAutoFit/>
          </a:bodyPr>
          <a:lstStyle/>
          <a:p>
            <a:pPr algn="ctr"/>
            <a:r>
              <a:rPr lang="en-US" sz="1200" b="0" i="0" dirty="0">
                <a:solidFill>
                  <a:schemeClr val="bg2"/>
                </a:solidFill>
              </a:rPr>
              <a:t>15</a:t>
            </a:r>
          </a:p>
        </p:txBody>
      </p:sp>
      <p:sp>
        <p:nvSpPr>
          <p:cNvPr id="80" name="TextBox 79">
            <a:extLst>
              <a:ext uri="{FF2B5EF4-FFF2-40B4-BE49-F238E27FC236}">
                <a16:creationId xmlns:a16="http://schemas.microsoft.com/office/drawing/2014/main" id="{B4C74AFF-87C8-FB45-AF09-06CACE71E272}"/>
              </a:ext>
            </a:extLst>
          </p:cNvPr>
          <p:cNvSpPr txBox="1"/>
          <p:nvPr/>
        </p:nvSpPr>
        <p:spPr>
          <a:xfrm>
            <a:off x="2824757" y="3304746"/>
            <a:ext cx="354584" cy="276999"/>
          </a:xfrm>
          <a:prstGeom prst="rect">
            <a:avLst/>
          </a:prstGeom>
          <a:noFill/>
        </p:spPr>
        <p:txBody>
          <a:bodyPr wrap="none" rtlCol="0">
            <a:spAutoFit/>
          </a:bodyPr>
          <a:lstStyle/>
          <a:p>
            <a:pPr algn="ctr"/>
            <a:r>
              <a:rPr lang="en-US" sz="1200" b="0" i="0" dirty="0">
                <a:solidFill>
                  <a:schemeClr val="bg2"/>
                </a:solidFill>
              </a:rPr>
              <a:t>20</a:t>
            </a:r>
          </a:p>
        </p:txBody>
      </p:sp>
      <p:sp>
        <p:nvSpPr>
          <p:cNvPr id="81" name="TextBox 80">
            <a:extLst>
              <a:ext uri="{FF2B5EF4-FFF2-40B4-BE49-F238E27FC236}">
                <a16:creationId xmlns:a16="http://schemas.microsoft.com/office/drawing/2014/main" id="{14D6B98E-35C8-5748-8653-C41C05851EC8}"/>
              </a:ext>
            </a:extLst>
          </p:cNvPr>
          <p:cNvSpPr txBox="1"/>
          <p:nvPr/>
        </p:nvSpPr>
        <p:spPr>
          <a:xfrm>
            <a:off x="3372974" y="3304746"/>
            <a:ext cx="354584" cy="276999"/>
          </a:xfrm>
          <a:prstGeom prst="rect">
            <a:avLst/>
          </a:prstGeom>
          <a:noFill/>
        </p:spPr>
        <p:txBody>
          <a:bodyPr wrap="none" rtlCol="0">
            <a:spAutoFit/>
          </a:bodyPr>
          <a:lstStyle/>
          <a:p>
            <a:pPr algn="ctr"/>
            <a:r>
              <a:rPr lang="en-US" sz="1200" b="0" i="0" dirty="0">
                <a:solidFill>
                  <a:schemeClr val="bg2"/>
                </a:solidFill>
              </a:rPr>
              <a:t>25</a:t>
            </a:r>
          </a:p>
        </p:txBody>
      </p:sp>
      <p:sp>
        <p:nvSpPr>
          <p:cNvPr id="82" name="TextBox 81">
            <a:extLst>
              <a:ext uri="{FF2B5EF4-FFF2-40B4-BE49-F238E27FC236}">
                <a16:creationId xmlns:a16="http://schemas.microsoft.com/office/drawing/2014/main" id="{CC1D70A5-66F2-9E43-95EA-F269822DBD14}"/>
              </a:ext>
            </a:extLst>
          </p:cNvPr>
          <p:cNvSpPr txBox="1"/>
          <p:nvPr/>
        </p:nvSpPr>
        <p:spPr>
          <a:xfrm>
            <a:off x="3921190" y="3304746"/>
            <a:ext cx="354584" cy="276999"/>
          </a:xfrm>
          <a:prstGeom prst="rect">
            <a:avLst/>
          </a:prstGeom>
          <a:noFill/>
        </p:spPr>
        <p:txBody>
          <a:bodyPr wrap="none" rtlCol="0">
            <a:spAutoFit/>
          </a:bodyPr>
          <a:lstStyle/>
          <a:p>
            <a:pPr algn="ctr"/>
            <a:r>
              <a:rPr lang="en-US" sz="1200" b="0" i="0" dirty="0">
                <a:solidFill>
                  <a:schemeClr val="bg2"/>
                </a:solidFill>
              </a:rPr>
              <a:t>30</a:t>
            </a:r>
          </a:p>
        </p:txBody>
      </p:sp>
      <p:sp>
        <p:nvSpPr>
          <p:cNvPr id="84" name="TextBox 83">
            <a:extLst>
              <a:ext uri="{FF2B5EF4-FFF2-40B4-BE49-F238E27FC236}">
                <a16:creationId xmlns:a16="http://schemas.microsoft.com/office/drawing/2014/main" id="{F1DF86F1-518F-B94D-9FF7-B36767EEC7AC}"/>
              </a:ext>
            </a:extLst>
          </p:cNvPr>
          <p:cNvSpPr txBox="1"/>
          <p:nvPr/>
        </p:nvSpPr>
        <p:spPr>
          <a:xfrm>
            <a:off x="152720" y="3657085"/>
            <a:ext cx="451727" cy="307777"/>
          </a:xfrm>
          <a:prstGeom prst="rect">
            <a:avLst/>
          </a:prstGeom>
          <a:noFill/>
        </p:spPr>
        <p:txBody>
          <a:bodyPr wrap="none" lIns="0" tIns="91440" rIns="45720" bIns="91440" rtlCol="0" anchor="ctr" anchorCtr="0">
            <a:spAutoFit/>
          </a:bodyPr>
          <a:lstStyle/>
          <a:p>
            <a:pPr algn="r"/>
            <a:r>
              <a:rPr lang="en-US" sz="800" b="0" i="0" u="sng" dirty="0">
                <a:solidFill>
                  <a:schemeClr val="bg2"/>
                </a:solidFill>
              </a:rPr>
              <a:t>N at risk</a:t>
            </a:r>
            <a:r>
              <a:rPr lang="en-US" sz="800" b="0" i="0" dirty="0">
                <a:solidFill>
                  <a:schemeClr val="bg2"/>
                </a:solidFill>
              </a:rPr>
              <a:t>:</a:t>
            </a:r>
          </a:p>
        </p:txBody>
      </p:sp>
      <p:sp>
        <p:nvSpPr>
          <p:cNvPr id="89" name="Rectangle 15">
            <a:extLst>
              <a:ext uri="{FF2B5EF4-FFF2-40B4-BE49-F238E27FC236}">
                <a16:creationId xmlns:a16="http://schemas.microsoft.com/office/drawing/2014/main" id="{44276C70-D2D1-C940-88CC-37B1991DD16C}"/>
              </a:ext>
            </a:extLst>
          </p:cNvPr>
          <p:cNvSpPr>
            <a:spLocks noChangeArrowheads="1"/>
          </p:cNvSpPr>
          <p:nvPr/>
        </p:nvSpPr>
        <p:spPr bwMode="auto">
          <a:xfrm>
            <a:off x="650815"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13,346</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14,063</a:t>
            </a:r>
            <a:endParaRPr kumimoji="0" lang="en-US" altLang="en-US" sz="800" b="0" i="0" u="none" strike="noStrike" cap="none" normalizeH="0" baseline="0" dirty="0">
              <a:ln>
                <a:noFill/>
              </a:ln>
              <a:solidFill>
                <a:schemeClr val="tx1"/>
              </a:solidFill>
              <a:effectLst/>
            </a:endParaRPr>
          </a:p>
        </p:txBody>
      </p:sp>
      <p:sp>
        <p:nvSpPr>
          <p:cNvPr id="90" name="Rectangle 16">
            <a:extLst>
              <a:ext uri="{FF2B5EF4-FFF2-40B4-BE49-F238E27FC236}">
                <a16:creationId xmlns:a16="http://schemas.microsoft.com/office/drawing/2014/main" id="{A4CB9AAA-5860-AF4C-A029-BCE71EA48E0C}"/>
              </a:ext>
            </a:extLst>
          </p:cNvPr>
          <p:cNvSpPr>
            <a:spLocks noChangeArrowheads="1"/>
          </p:cNvSpPr>
          <p:nvPr/>
        </p:nvSpPr>
        <p:spPr bwMode="auto">
          <a:xfrm>
            <a:off x="1746191"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13,122</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13,818</a:t>
            </a:r>
            <a:endParaRPr kumimoji="0" lang="en-US" altLang="en-US" sz="800" b="0" i="0" u="none" strike="noStrike" cap="none" normalizeH="0" baseline="0" dirty="0">
              <a:ln>
                <a:noFill/>
              </a:ln>
              <a:solidFill>
                <a:schemeClr val="tx1"/>
              </a:solidFill>
              <a:effectLst/>
            </a:endParaRPr>
          </a:p>
        </p:txBody>
      </p:sp>
      <p:sp>
        <p:nvSpPr>
          <p:cNvPr id="91" name="Rectangle 17">
            <a:extLst>
              <a:ext uri="{FF2B5EF4-FFF2-40B4-BE49-F238E27FC236}">
                <a16:creationId xmlns:a16="http://schemas.microsoft.com/office/drawing/2014/main" id="{03BC2A83-7D93-DE4F-ACF2-22040152E61A}"/>
              </a:ext>
            </a:extLst>
          </p:cNvPr>
          <p:cNvSpPr>
            <a:spLocks noChangeArrowheads="1"/>
          </p:cNvSpPr>
          <p:nvPr/>
        </p:nvSpPr>
        <p:spPr bwMode="auto">
          <a:xfrm>
            <a:off x="2848446"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13,075</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13,747</a:t>
            </a:r>
            <a:endParaRPr kumimoji="0" lang="en-US" altLang="en-US" sz="800" b="0" i="0" u="none" strike="noStrike" cap="none" normalizeH="0" baseline="0" dirty="0">
              <a:ln>
                <a:noFill/>
              </a:ln>
              <a:solidFill>
                <a:schemeClr val="tx1"/>
              </a:solidFill>
              <a:effectLst/>
            </a:endParaRPr>
          </a:p>
        </p:txBody>
      </p:sp>
      <p:sp>
        <p:nvSpPr>
          <p:cNvPr id="92" name="Rectangle 18">
            <a:extLst>
              <a:ext uri="{FF2B5EF4-FFF2-40B4-BE49-F238E27FC236}">
                <a16:creationId xmlns:a16="http://schemas.microsoft.com/office/drawing/2014/main" id="{05AAB105-1749-7440-AA79-D95FF5DB5278}"/>
              </a:ext>
            </a:extLst>
          </p:cNvPr>
          <p:cNvSpPr>
            <a:spLocks noChangeArrowheads="1"/>
          </p:cNvSpPr>
          <p:nvPr/>
        </p:nvSpPr>
        <p:spPr bwMode="auto">
          <a:xfrm>
            <a:off x="3936411"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12,979</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13,637</a:t>
            </a:r>
            <a:endParaRPr kumimoji="0" lang="en-US" altLang="en-US" sz="800" b="0" i="0" u="none" strike="noStrike" cap="none" normalizeH="0" baseline="0" dirty="0">
              <a:ln>
                <a:noFill/>
              </a:ln>
              <a:solidFill>
                <a:schemeClr val="tx1"/>
              </a:solidFill>
              <a:effectLst/>
            </a:endParaRPr>
          </a:p>
        </p:txBody>
      </p:sp>
      <p:sp>
        <p:nvSpPr>
          <p:cNvPr id="93" name="TextBox 92">
            <a:extLst>
              <a:ext uri="{FF2B5EF4-FFF2-40B4-BE49-F238E27FC236}">
                <a16:creationId xmlns:a16="http://schemas.microsoft.com/office/drawing/2014/main" id="{B5F6A24D-BC14-B248-8713-F228932265C2}"/>
              </a:ext>
            </a:extLst>
          </p:cNvPr>
          <p:cNvSpPr txBox="1"/>
          <p:nvPr/>
        </p:nvSpPr>
        <p:spPr>
          <a:xfrm>
            <a:off x="500802" y="713945"/>
            <a:ext cx="269625" cy="276999"/>
          </a:xfrm>
          <a:prstGeom prst="rect">
            <a:avLst/>
          </a:prstGeom>
          <a:noFill/>
        </p:spPr>
        <p:txBody>
          <a:bodyPr wrap="none" rtlCol="0">
            <a:spAutoFit/>
          </a:bodyPr>
          <a:lstStyle/>
          <a:p>
            <a:pPr algn="r"/>
            <a:r>
              <a:rPr lang="en-US" sz="1200" b="0" i="0" dirty="0">
                <a:solidFill>
                  <a:schemeClr val="bg2"/>
                </a:solidFill>
              </a:rPr>
              <a:t>5</a:t>
            </a:r>
          </a:p>
        </p:txBody>
      </p:sp>
      <p:sp>
        <p:nvSpPr>
          <p:cNvPr id="94" name="TextBox 93">
            <a:extLst>
              <a:ext uri="{FF2B5EF4-FFF2-40B4-BE49-F238E27FC236}">
                <a16:creationId xmlns:a16="http://schemas.microsoft.com/office/drawing/2014/main" id="{B57FA6A2-4A64-EB45-9B48-DA759471D166}"/>
              </a:ext>
            </a:extLst>
          </p:cNvPr>
          <p:cNvSpPr txBox="1"/>
          <p:nvPr/>
        </p:nvSpPr>
        <p:spPr>
          <a:xfrm rot="16200000">
            <a:off x="-626013" y="1912895"/>
            <a:ext cx="1976824" cy="307777"/>
          </a:xfrm>
          <a:prstGeom prst="rect">
            <a:avLst/>
          </a:prstGeom>
          <a:noFill/>
        </p:spPr>
        <p:txBody>
          <a:bodyPr wrap="none" rtlCol="0">
            <a:spAutoFit/>
          </a:bodyPr>
          <a:lstStyle/>
          <a:p>
            <a:pPr algn="ctr"/>
            <a:r>
              <a:rPr lang="en-US" sz="1400" i="0" dirty="0">
                <a:solidFill>
                  <a:schemeClr val="bg2"/>
                </a:solidFill>
              </a:rPr>
              <a:t>Cardiac mortality (%)</a:t>
            </a:r>
          </a:p>
        </p:txBody>
      </p:sp>
      <p:cxnSp>
        <p:nvCxnSpPr>
          <p:cNvPr id="95" name="Straight Connector 94">
            <a:extLst>
              <a:ext uri="{FF2B5EF4-FFF2-40B4-BE49-F238E27FC236}">
                <a16:creationId xmlns:a16="http://schemas.microsoft.com/office/drawing/2014/main" id="{9CDDC4A8-BAD8-8142-85A2-5EEA46E0FE5B}"/>
              </a:ext>
            </a:extLst>
          </p:cNvPr>
          <p:cNvCxnSpPr/>
          <p:nvPr/>
        </p:nvCxnSpPr>
        <p:spPr bwMode="auto">
          <a:xfrm rot="5400000">
            <a:off x="773028" y="812160"/>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a:extLst>
              <a:ext uri="{FF2B5EF4-FFF2-40B4-BE49-F238E27FC236}">
                <a16:creationId xmlns:a16="http://schemas.microsoft.com/office/drawing/2014/main" id="{24A60B1C-0E69-AF42-8353-7F1C20EA55E5}"/>
              </a:ext>
            </a:extLst>
          </p:cNvPr>
          <p:cNvCxnSpPr/>
          <p:nvPr/>
        </p:nvCxnSpPr>
        <p:spPr bwMode="auto">
          <a:xfrm rot="5400000">
            <a:off x="773028" y="129137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a:extLst>
              <a:ext uri="{FF2B5EF4-FFF2-40B4-BE49-F238E27FC236}">
                <a16:creationId xmlns:a16="http://schemas.microsoft.com/office/drawing/2014/main" id="{78714EFA-1DDE-7A48-A894-E6C76646DA35}"/>
              </a:ext>
            </a:extLst>
          </p:cNvPr>
          <p:cNvCxnSpPr/>
          <p:nvPr/>
        </p:nvCxnSpPr>
        <p:spPr bwMode="auto">
          <a:xfrm rot="5400000">
            <a:off x="773028" y="1770586"/>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5BF470F7-0772-434E-A524-E3BDE9AC1FD4}"/>
              </a:ext>
            </a:extLst>
          </p:cNvPr>
          <p:cNvCxnSpPr/>
          <p:nvPr/>
        </p:nvCxnSpPr>
        <p:spPr bwMode="auto">
          <a:xfrm rot="5400000">
            <a:off x="773028" y="2249799"/>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a:extLst>
              <a:ext uri="{FF2B5EF4-FFF2-40B4-BE49-F238E27FC236}">
                <a16:creationId xmlns:a16="http://schemas.microsoft.com/office/drawing/2014/main" id="{D9EDA0E3-5338-0949-B1BD-51A518C09C89}"/>
              </a:ext>
            </a:extLst>
          </p:cNvPr>
          <p:cNvCxnSpPr/>
          <p:nvPr/>
        </p:nvCxnSpPr>
        <p:spPr bwMode="auto">
          <a:xfrm rot="5400000">
            <a:off x="773028" y="2729012"/>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a:extLst>
              <a:ext uri="{FF2B5EF4-FFF2-40B4-BE49-F238E27FC236}">
                <a16:creationId xmlns:a16="http://schemas.microsoft.com/office/drawing/2014/main" id="{A33C9E9F-5666-B14A-B448-9812770BC2A9}"/>
              </a:ext>
            </a:extLst>
          </p:cNvPr>
          <p:cNvCxnSpPr/>
          <p:nvPr/>
        </p:nvCxnSpPr>
        <p:spPr bwMode="auto">
          <a:xfrm rot="5400000">
            <a:off x="773028" y="320822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a:extLst>
              <a:ext uri="{FF2B5EF4-FFF2-40B4-BE49-F238E27FC236}">
                <a16:creationId xmlns:a16="http://schemas.microsoft.com/office/drawing/2014/main" id="{128C7F9F-43A4-3141-BFB4-D0C2601C00B3}"/>
              </a:ext>
            </a:extLst>
          </p:cNvPr>
          <p:cNvSpPr txBox="1"/>
          <p:nvPr/>
        </p:nvSpPr>
        <p:spPr>
          <a:xfrm>
            <a:off x="500802" y="1194852"/>
            <a:ext cx="269625" cy="276999"/>
          </a:xfrm>
          <a:prstGeom prst="rect">
            <a:avLst/>
          </a:prstGeom>
          <a:noFill/>
        </p:spPr>
        <p:txBody>
          <a:bodyPr wrap="none" rtlCol="0">
            <a:spAutoFit/>
          </a:bodyPr>
          <a:lstStyle/>
          <a:p>
            <a:pPr algn="r"/>
            <a:r>
              <a:rPr lang="en-US" sz="1200" b="0" i="0" dirty="0">
                <a:solidFill>
                  <a:schemeClr val="bg2"/>
                </a:solidFill>
              </a:rPr>
              <a:t>4</a:t>
            </a:r>
          </a:p>
        </p:txBody>
      </p:sp>
      <p:sp>
        <p:nvSpPr>
          <p:cNvPr id="103" name="TextBox 102">
            <a:extLst>
              <a:ext uri="{FF2B5EF4-FFF2-40B4-BE49-F238E27FC236}">
                <a16:creationId xmlns:a16="http://schemas.microsoft.com/office/drawing/2014/main" id="{8EEE7987-F874-8A40-9D62-C5659095BCD5}"/>
              </a:ext>
            </a:extLst>
          </p:cNvPr>
          <p:cNvSpPr txBox="1"/>
          <p:nvPr/>
        </p:nvSpPr>
        <p:spPr>
          <a:xfrm>
            <a:off x="500802" y="1675759"/>
            <a:ext cx="269625" cy="276999"/>
          </a:xfrm>
          <a:prstGeom prst="rect">
            <a:avLst/>
          </a:prstGeom>
          <a:noFill/>
        </p:spPr>
        <p:txBody>
          <a:bodyPr wrap="none" rtlCol="0">
            <a:spAutoFit/>
          </a:bodyPr>
          <a:lstStyle/>
          <a:p>
            <a:pPr algn="r"/>
            <a:r>
              <a:rPr lang="en-US" sz="1200" b="0" i="0" dirty="0">
                <a:solidFill>
                  <a:schemeClr val="bg2"/>
                </a:solidFill>
              </a:rPr>
              <a:t>3</a:t>
            </a:r>
          </a:p>
        </p:txBody>
      </p:sp>
      <p:sp>
        <p:nvSpPr>
          <p:cNvPr id="104" name="TextBox 103">
            <a:extLst>
              <a:ext uri="{FF2B5EF4-FFF2-40B4-BE49-F238E27FC236}">
                <a16:creationId xmlns:a16="http://schemas.microsoft.com/office/drawing/2014/main" id="{30207B2E-8016-2D42-A321-B6EEDBEF5BBF}"/>
              </a:ext>
            </a:extLst>
          </p:cNvPr>
          <p:cNvSpPr txBox="1"/>
          <p:nvPr/>
        </p:nvSpPr>
        <p:spPr>
          <a:xfrm>
            <a:off x="500802" y="2156666"/>
            <a:ext cx="269625" cy="276999"/>
          </a:xfrm>
          <a:prstGeom prst="rect">
            <a:avLst/>
          </a:prstGeom>
          <a:noFill/>
        </p:spPr>
        <p:txBody>
          <a:bodyPr wrap="none" rtlCol="0">
            <a:spAutoFit/>
          </a:bodyPr>
          <a:lstStyle/>
          <a:p>
            <a:pPr algn="r"/>
            <a:r>
              <a:rPr lang="en-US" sz="1200" b="0" i="0" dirty="0">
                <a:solidFill>
                  <a:schemeClr val="bg2"/>
                </a:solidFill>
              </a:rPr>
              <a:t>2</a:t>
            </a:r>
          </a:p>
        </p:txBody>
      </p:sp>
      <p:sp>
        <p:nvSpPr>
          <p:cNvPr id="105" name="TextBox 104">
            <a:extLst>
              <a:ext uri="{FF2B5EF4-FFF2-40B4-BE49-F238E27FC236}">
                <a16:creationId xmlns:a16="http://schemas.microsoft.com/office/drawing/2014/main" id="{707CA84D-9928-1E44-9BB1-C7B7B22AB90F}"/>
              </a:ext>
            </a:extLst>
          </p:cNvPr>
          <p:cNvSpPr txBox="1"/>
          <p:nvPr/>
        </p:nvSpPr>
        <p:spPr>
          <a:xfrm>
            <a:off x="500802" y="2637573"/>
            <a:ext cx="269625" cy="276999"/>
          </a:xfrm>
          <a:prstGeom prst="rect">
            <a:avLst/>
          </a:prstGeom>
          <a:noFill/>
        </p:spPr>
        <p:txBody>
          <a:bodyPr wrap="none" rtlCol="0">
            <a:spAutoFit/>
          </a:bodyPr>
          <a:lstStyle/>
          <a:p>
            <a:pPr algn="r"/>
            <a:r>
              <a:rPr lang="en-US" sz="1200" b="0" i="0" dirty="0">
                <a:solidFill>
                  <a:schemeClr val="bg2"/>
                </a:solidFill>
              </a:rPr>
              <a:t>1</a:t>
            </a:r>
          </a:p>
        </p:txBody>
      </p:sp>
      <p:sp>
        <p:nvSpPr>
          <p:cNvPr id="106" name="TextBox 105">
            <a:extLst>
              <a:ext uri="{FF2B5EF4-FFF2-40B4-BE49-F238E27FC236}">
                <a16:creationId xmlns:a16="http://schemas.microsoft.com/office/drawing/2014/main" id="{928D5A1F-F57A-F848-85A5-010A087D3CF0}"/>
              </a:ext>
            </a:extLst>
          </p:cNvPr>
          <p:cNvSpPr txBox="1"/>
          <p:nvPr/>
        </p:nvSpPr>
        <p:spPr>
          <a:xfrm>
            <a:off x="500802" y="3118478"/>
            <a:ext cx="269625" cy="276999"/>
          </a:xfrm>
          <a:prstGeom prst="rect">
            <a:avLst/>
          </a:prstGeom>
          <a:noFill/>
        </p:spPr>
        <p:txBody>
          <a:bodyPr wrap="none" rtlCol="0">
            <a:spAutoFit/>
          </a:bodyPr>
          <a:lstStyle/>
          <a:p>
            <a:pPr algn="r"/>
            <a:r>
              <a:rPr lang="en-US" sz="1200" b="0" i="0" dirty="0">
                <a:solidFill>
                  <a:schemeClr val="bg2"/>
                </a:solidFill>
              </a:rPr>
              <a:t>0</a:t>
            </a:r>
          </a:p>
        </p:txBody>
      </p:sp>
      <p:sp>
        <p:nvSpPr>
          <p:cNvPr id="107" name="Rectangle 19">
            <a:extLst>
              <a:ext uri="{FF2B5EF4-FFF2-40B4-BE49-F238E27FC236}">
                <a16:creationId xmlns:a16="http://schemas.microsoft.com/office/drawing/2014/main" id="{2C9A2B3E-E2E0-E342-A8E9-CBD227E50EBC}"/>
              </a:ext>
            </a:extLst>
          </p:cNvPr>
          <p:cNvSpPr>
            <a:spLocks noChangeArrowheads="1"/>
          </p:cNvSpPr>
          <p:nvPr/>
        </p:nvSpPr>
        <p:spPr bwMode="auto">
          <a:xfrm>
            <a:off x="4137980" y="2360083"/>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1.7%</a:t>
            </a:r>
            <a:endParaRPr kumimoji="0" lang="en-US" altLang="en-US" sz="1600" b="0" i="0" u="none" strike="noStrike" cap="none" normalizeH="0" baseline="0" dirty="0">
              <a:ln>
                <a:noFill/>
              </a:ln>
              <a:solidFill>
                <a:schemeClr val="tx1"/>
              </a:solidFill>
              <a:effectLst/>
            </a:endParaRPr>
          </a:p>
        </p:txBody>
      </p:sp>
      <p:sp>
        <p:nvSpPr>
          <p:cNvPr id="108" name="Rectangle 20">
            <a:extLst>
              <a:ext uri="{FF2B5EF4-FFF2-40B4-BE49-F238E27FC236}">
                <a16:creationId xmlns:a16="http://schemas.microsoft.com/office/drawing/2014/main" id="{7D950885-5A2D-A248-8FA7-6637D36053BF}"/>
              </a:ext>
            </a:extLst>
          </p:cNvPr>
          <p:cNvSpPr>
            <a:spLocks noChangeArrowheads="1"/>
          </p:cNvSpPr>
          <p:nvPr/>
        </p:nvSpPr>
        <p:spPr bwMode="auto">
          <a:xfrm>
            <a:off x="4137980" y="2184257"/>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2.0%</a:t>
            </a:r>
            <a:endParaRPr kumimoji="0" lang="en-US" altLang="en-US" sz="1600" b="0" i="0" u="none" strike="noStrike" cap="none" normalizeH="0" baseline="0" dirty="0">
              <a:ln>
                <a:noFill/>
              </a:ln>
              <a:solidFill>
                <a:schemeClr val="tx1"/>
              </a:solidFill>
              <a:effectLst/>
            </a:endParaRPr>
          </a:p>
        </p:txBody>
      </p:sp>
      <p:sp>
        <p:nvSpPr>
          <p:cNvPr id="109" name="Rectangle 57">
            <a:extLst>
              <a:ext uri="{FF2B5EF4-FFF2-40B4-BE49-F238E27FC236}">
                <a16:creationId xmlns:a16="http://schemas.microsoft.com/office/drawing/2014/main" id="{4704186E-1012-4B4E-AF30-C0F65BEFFE0C}"/>
              </a:ext>
            </a:extLst>
          </p:cNvPr>
          <p:cNvSpPr>
            <a:spLocks noChangeArrowheads="1"/>
          </p:cNvSpPr>
          <p:nvPr/>
        </p:nvSpPr>
        <p:spPr bwMode="auto">
          <a:xfrm>
            <a:off x="2733601" y="2567790"/>
            <a:ext cx="827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Arial" pitchFamily="34" charset="0"/>
                <a:cs typeface="Arial" pitchFamily="34" charset="0"/>
              </a:rPr>
              <a:t>Bivalirudin</a:t>
            </a:r>
          </a:p>
        </p:txBody>
      </p:sp>
      <p:sp>
        <p:nvSpPr>
          <p:cNvPr id="110" name="Rectangle 58">
            <a:extLst>
              <a:ext uri="{FF2B5EF4-FFF2-40B4-BE49-F238E27FC236}">
                <a16:creationId xmlns:a16="http://schemas.microsoft.com/office/drawing/2014/main" id="{D481619E-FB42-2942-88CD-DE8D521D5654}"/>
              </a:ext>
            </a:extLst>
          </p:cNvPr>
          <p:cNvSpPr>
            <a:spLocks noChangeArrowheads="1"/>
          </p:cNvSpPr>
          <p:nvPr/>
        </p:nvSpPr>
        <p:spPr bwMode="auto">
          <a:xfrm>
            <a:off x="2972613" y="2057043"/>
            <a:ext cx="62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itchFamily="34" charset="0"/>
                <a:cs typeface="Arial" pitchFamily="34" charset="0"/>
              </a:rPr>
              <a:t>Heparin</a:t>
            </a:r>
          </a:p>
        </p:txBody>
      </p:sp>
      <p:cxnSp>
        <p:nvCxnSpPr>
          <p:cNvPr id="121" name="Straight Connector 120">
            <a:extLst>
              <a:ext uri="{FF2B5EF4-FFF2-40B4-BE49-F238E27FC236}">
                <a16:creationId xmlns:a16="http://schemas.microsoft.com/office/drawing/2014/main" id="{F059A21F-1997-7747-8F69-40AA7F339DD2}"/>
              </a:ext>
            </a:extLst>
          </p:cNvPr>
          <p:cNvCxnSpPr/>
          <p:nvPr/>
        </p:nvCxnSpPr>
        <p:spPr bwMode="auto">
          <a:xfrm>
            <a:off x="5324938" y="860396"/>
            <a:ext cx="0" cy="23960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a:extLst>
              <a:ext uri="{FF2B5EF4-FFF2-40B4-BE49-F238E27FC236}">
                <a16:creationId xmlns:a16="http://schemas.microsoft.com/office/drawing/2014/main" id="{04B4321B-EFD2-7643-A582-BED6D455828A}"/>
              </a:ext>
            </a:extLst>
          </p:cNvPr>
          <p:cNvCxnSpPr/>
          <p:nvPr/>
        </p:nvCxnSpPr>
        <p:spPr bwMode="auto">
          <a:xfrm flipH="1">
            <a:off x="5324939" y="3256463"/>
            <a:ext cx="328506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a:extLst>
              <a:ext uri="{FF2B5EF4-FFF2-40B4-BE49-F238E27FC236}">
                <a16:creationId xmlns:a16="http://schemas.microsoft.com/office/drawing/2014/main" id="{99F170E5-A678-9F4B-8A9A-1DBB95133743}"/>
              </a:ext>
            </a:extLst>
          </p:cNvPr>
          <p:cNvCxnSpPr/>
          <p:nvPr/>
        </p:nvCxnSpPr>
        <p:spPr bwMode="auto">
          <a:xfrm>
            <a:off x="5872450"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FDD0F399-6813-B440-A560-1CDA8E7D0AB7}"/>
              </a:ext>
            </a:extLst>
          </p:cNvPr>
          <p:cNvCxnSpPr/>
          <p:nvPr/>
        </p:nvCxnSpPr>
        <p:spPr bwMode="auto">
          <a:xfrm>
            <a:off x="6419961"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EBB76D0F-04C8-9343-BAEF-ED5C168E1674}"/>
              </a:ext>
            </a:extLst>
          </p:cNvPr>
          <p:cNvCxnSpPr/>
          <p:nvPr/>
        </p:nvCxnSpPr>
        <p:spPr bwMode="auto">
          <a:xfrm>
            <a:off x="6967472"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9DDB5C6E-138F-C740-958E-C64E7B2A54A0}"/>
              </a:ext>
            </a:extLst>
          </p:cNvPr>
          <p:cNvCxnSpPr/>
          <p:nvPr/>
        </p:nvCxnSpPr>
        <p:spPr bwMode="auto">
          <a:xfrm>
            <a:off x="7514983"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CE0C4B0A-2C5A-4B41-A41B-D6E9D72A4850}"/>
              </a:ext>
            </a:extLst>
          </p:cNvPr>
          <p:cNvCxnSpPr/>
          <p:nvPr/>
        </p:nvCxnSpPr>
        <p:spPr bwMode="auto">
          <a:xfrm>
            <a:off x="8062494"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A0D810D2-CC47-BA4E-A1D8-40C366755289}"/>
              </a:ext>
            </a:extLst>
          </p:cNvPr>
          <p:cNvCxnSpPr/>
          <p:nvPr/>
        </p:nvCxnSpPr>
        <p:spPr bwMode="auto">
          <a:xfrm>
            <a:off x="5324939"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5C9946D9-CBF8-F145-A502-3BAC8F33B387}"/>
              </a:ext>
            </a:extLst>
          </p:cNvPr>
          <p:cNvCxnSpPr/>
          <p:nvPr/>
        </p:nvCxnSpPr>
        <p:spPr bwMode="auto">
          <a:xfrm>
            <a:off x="8610007"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129">
            <a:extLst>
              <a:ext uri="{FF2B5EF4-FFF2-40B4-BE49-F238E27FC236}">
                <a16:creationId xmlns:a16="http://schemas.microsoft.com/office/drawing/2014/main" id="{A24F9B26-32A2-4D44-B39E-14F7639AE55F}"/>
              </a:ext>
            </a:extLst>
          </p:cNvPr>
          <p:cNvSpPr txBox="1"/>
          <p:nvPr/>
        </p:nvSpPr>
        <p:spPr>
          <a:xfrm>
            <a:off x="5809071" y="3524880"/>
            <a:ext cx="2323072" cy="307777"/>
          </a:xfrm>
          <a:prstGeom prst="rect">
            <a:avLst/>
          </a:prstGeom>
          <a:noFill/>
        </p:spPr>
        <p:txBody>
          <a:bodyPr wrap="none" rtlCol="0">
            <a:spAutoFit/>
          </a:bodyPr>
          <a:lstStyle/>
          <a:p>
            <a:pPr algn="ctr"/>
            <a:r>
              <a:rPr lang="en-US" sz="1400" i="0" dirty="0">
                <a:solidFill>
                  <a:schemeClr val="bg2"/>
                </a:solidFill>
              </a:rPr>
              <a:t>Days after randomization</a:t>
            </a:r>
          </a:p>
        </p:txBody>
      </p:sp>
      <p:sp>
        <p:nvSpPr>
          <p:cNvPr id="131" name="TextBox 130">
            <a:extLst>
              <a:ext uri="{FF2B5EF4-FFF2-40B4-BE49-F238E27FC236}">
                <a16:creationId xmlns:a16="http://schemas.microsoft.com/office/drawing/2014/main" id="{8D6D0FAE-8044-F440-B63C-DB60A0D02AC8}"/>
              </a:ext>
            </a:extLst>
          </p:cNvPr>
          <p:cNvSpPr txBox="1"/>
          <p:nvPr/>
        </p:nvSpPr>
        <p:spPr>
          <a:xfrm>
            <a:off x="5195051" y="3307262"/>
            <a:ext cx="269625" cy="276999"/>
          </a:xfrm>
          <a:prstGeom prst="rect">
            <a:avLst/>
          </a:prstGeom>
          <a:noFill/>
        </p:spPr>
        <p:txBody>
          <a:bodyPr wrap="none" rtlCol="0">
            <a:spAutoFit/>
          </a:bodyPr>
          <a:lstStyle/>
          <a:p>
            <a:pPr algn="ctr"/>
            <a:r>
              <a:rPr lang="en-US" sz="1200" b="0" i="0" dirty="0">
                <a:solidFill>
                  <a:schemeClr val="bg2"/>
                </a:solidFill>
              </a:rPr>
              <a:t>0</a:t>
            </a:r>
          </a:p>
        </p:txBody>
      </p:sp>
      <p:sp>
        <p:nvSpPr>
          <p:cNvPr id="132" name="TextBox 131">
            <a:extLst>
              <a:ext uri="{FF2B5EF4-FFF2-40B4-BE49-F238E27FC236}">
                <a16:creationId xmlns:a16="http://schemas.microsoft.com/office/drawing/2014/main" id="{1BD283B4-5397-FC4B-9D50-D64BF2D431B4}"/>
              </a:ext>
            </a:extLst>
          </p:cNvPr>
          <p:cNvSpPr txBox="1"/>
          <p:nvPr/>
        </p:nvSpPr>
        <p:spPr>
          <a:xfrm>
            <a:off x="5743594" y="3307262"/>
            <a:ext cx="269625" cy="276999"/>
          </a:xfrm>
          <a:prstGeom prst="rect">
            <a:avLst/>
          </a:prstGeom>
          <a:noFill/>
        </p:spPr>
        <p:txBody>
          <a:bodyPr wrap="none" rtlCol="0">
            <a:spAutoFit/>
          </a:bodyPr>
          <a:lstStyle/>
          <a:p>
            <a:pPr algn="ctr"/>
            <a:r>
              <a:rPr lang="en-US" sz="1200" b="0" i="0" dirty="0">
                <a:solidFill>
                  <a:schemeClr val="bg2"/>
                </a:solidFill>
              </a:rPr>
              <a:t>5</a:t>
            </a:r>
          </a:p>
        </p:txBody>
      </p:sp>
      <p:sp>
        <p:nvSpPr>
          <p:cNvPr id="133" name="TextBox 132">
            <a:extLst>
              <a:ext uri="{FF2B5EF4-FFF2-40B4-BE49-F238E27FC236}">
                <a16:creationId xmlns:a16="http://schemas.microsoft.com/office/drawing/2014/main" id="{E61EC275-3B92-CD4A-A0A6-29E57C92E0E3}"/>
              </a:ext>
            </a:extLst>
          </p:cNvPr>
          <p:cNvSpPr txBox="1"/>
          <p:nvPr/>
        </p:nvSpPr>
        <p:spPr>
          <a:xfrm>
            <a:off x="6235237" y="3307262"/>
            <a:ext cx="354584" cy="276999"/>
          </a:xfrm>
          <a:prstGeom prst="rect">
            <a:avLst/>
          </a:prstGeom>
          <a:noFill/>
        </p:spPr>
        <p:txBody>
          <a:bodyPr wrap="none" rtlCol="0">
            <a:spAutoFit/>
          </a:bodyPr>
          <a:lstStyle/>
          <a:p>
            <a:pPr algn="ctr"/>
            <a:r>
              <a:rPr lang="en-US" sz="1200" b="0" i="0" dirty="0">
                <a:solidFill>
                  <a:schemeClr val="bg2"/>
                </a:solidFill>
              </a:rPr>
              <a:t>10</a:t>
            </a:r>
          </a:p>
        </p:txBody>
      </p:sp>
      <p:sp>
        <p:nvSpPr>
          <p:cNvPr id="134" name="TextBox 133">
            <a:extLst>
              <a:ext uri="{FF2B5EF4-FFF2-40B4-BE49-F238E27FC236}">
                <a16:creationId xmlns:a16="http://schemas.microsoft.com/office/drawing/2014/main" id="{6753FE80-3D3E-D042-923C-75C4E6B4CCE6}"/>
              </a:ext>
            </a:extLst>
          </p:cNvPr>
          <p:cNvSpPr txBox="1"/>
          <p:nvPr/>
        </p:nvSpPr>
        <p:spPr>
          <a:xfrm>
            <a:off x="6782730" y="3307262"/>
            <a:ext cx="354584" cy="276999"/>
          </a:xfrm>
          <a:prstGeom prst="rect">
            <a:avLst/>
          </a:prstGeom>
          <a:noFill/>
        </p:spPr>
        <p:txBody>
          <a:bodyPr wrap="none" rtlCol="0">
            <a:spAutoFit/>
          </a:bodyPr>
          <a:lstStyle/>
          <a:p>
            <a:pPr algn="ctr"/>
            <a:r>
              <a:rPr lang="en-US" sz="1200" b="0" i="0" dirty="0">
                <a:solidFill>
                  <a:schemeClr val="bg2"/>
                </a:solidFill>
              </a:rPr>
              <a:t>15</a:t>
            </a:r>
          </a:p>
        </p:txBody>
      </p:sp>
      <p:sp>
        <p:nvSpPr>
          <p:cNvPr id="135" name="TextBox 134">
            <a:extLst>
              <a:ext uri="{FF2B5EF4-FFF2-40B4-BE49-F238E27FC236}">
                <a16:creationId xmlns:a16="http://schemas.microsoft.com/office/drawing/2014/main" id="{02020DD3-7BB4-B441-A8BD-C1AADD8369A2}"/>
              </a:ext>
            </a:extLst>
          </p:cNvPr>
          <p:cNvSpPr txBox="1"/>
          <p:nvPr/>
        </p:nvSpPr>
        <p:spPr>
          <a:xfrm>
            <a:off x="7334581" y="3307262"/>
            <a:ext cx="354584" cy="276999"/>
          </a:xfrm>
          <a:prstGeom prst="rect">
            <a:avLst/>
          </a:prstGeom>
          <a:noFill/>
        </p:spPr>
        <p:txBody>
          <a:bodyPr wrap="none" rtlCol="0">
            <a:spAutoFit/>
          </a:bodyPr>
          <a:lstStyle/>
          <a:p>
            <a:pPr algn="ctr"/>
            <a:r>
              <a:rPr lang="en-US" sz="1200" b="0" i="0" dirty="0">
                <a:solidFill>
                  <a:schemeClr val="bg2"/>
                </a:solidFill>
              </a:rPr>
              <a:t>20</a:t>
            </a:r>
          </a:p>
        </p:txBody>
      </p:sp>
      <p:sp>
        <p:nvSpPr>
          <p:cNvPr id="136" name="TextBox 135">
            <a:extLst>
              <a:ext uri="{FF2B5EF4-FFF2-40B4-BE49-F238E27FC236}">
                <a16:creationId xmlns:a16="http://schemas.microsoft.com/office/drawing/2014/main" id="{4BFEEA6D-9113-744F-BF83-95FE86E39298}"/>
              </a:ext>
            </a:extLst>
          </p:cNvPr>
          <p:cNvSpPr txBox="1"/>
          <p:nvPr/>
        </p:nvSpPr>
        <p:spPr>
          <a:xfrm>
            <a:off x="7879164" y="3307262"/>
            <a:ext cx="354584" cy="276999"/>
          </a:xfrm>
          <a:prstGeom prst="rect">
            <a:avLst/>
          </a:prstGeom>
          <a:noFill/>
        </p:spPr>
        <p:txBody>
          <a:bodyPr wrap="none" rtlCol="0">
            <a:spAutoFit/>
          </a:bodyPr>
          <a:lstStyle/>
          <a:p>
            <a:pPr algn="ctr"/>
            <a:r>
              <a:rPr lang="en-US" sz="1200" b="0" i="0" dirty="0">
                <a:solidFill>
                  <a:schemeClr val="bg2"/>
                </a:solidFill>
              </a:rPr>
              <a:t>25</a:t>
            </a:r>
          </a:p>
        </p:txBody>
      </p:sp>
      <p:sp>
        <p:nvSpPr>
          <p:cNvPr id="139" name="Rectangle 15">
            <a:extLst>
              <a:ext uri="{FF2B5EF4-FFF2-40B4-BE49-F238E27FC236}">
                <a16:creationId xmlns:a16="http://schemas.microsoft.com/office/drawing/2014/main" id="{45BE6658-BB5F-8242-96A1-C136C57A3117}"/>
              </a:ext>
            </a:extLst>
          </p:cNvPr>
          <p:cNvSpPr>
            <a:spLocks noChangeArrowheads="1"/>
          </p:cNvSpPr>
          <p:nvPr/>
        </p:nvSpPr>
        <p:spPr bwMode="auto">
          <a:xfrm>
            <a:off x="5200020"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7,306</a:t>
            </a:r>
            <a:endParaRPr lang="en-US" altLang="en-US" sz="800" b="0" i="0" dirty="0"/>
          </a:p>
          <a:p>
            <a:pPr lvl="0" algn="ctr"/>
            <a:r>
              <a:rPr lang="en-US" altLang="en-US" sz="800" b="0" i="0" dirty="0">
                <a:solidFill>
                  <a:srgbClr val="000000"/>
                </a:solidFill>
              </a:rPr>
              <a:t>7,948</a:t>
            </a:r>
          </a:p>
          <a:p>
            <a:pPr lvl="0" algn="ctr"/>
            <a:r>
              <a:rPr lang="en-US" altLang="en-US" sz="800" b="0" i="0" dirty="0">
                <a:solidFill>
                  <a:srgbClr val="000000"/>
                </a:solidFill>
              </a:rPr>
              <a:t>6,040</a:t>
            </a:r>
            <a:endParaRPr lang="en-US" altLang="en-US" sz="800" b="0" i="0" dirty="0"/>
          </a:p>
          <a:p>
            <a:pPr lvl="0" algn="ctr"/>
            <a:r>
              <a:rPr lang="en-US" altLang="en-US" sz="800" b="0" i="0" dirty="0">
                <a:solidFill>
                  <a:srgbClr val="000000"/>
                </a:solidFill>
              </a:rPr>
              <a:t>6,115</a:t>
            </a:r>
            <a:endParaRPr lang="en-US" altLang="en-US" sz="800" b="0" i="0" dirty="0"/>
          </a:p>
        </p:txBody>
      </p:sp>
      <p:sp>
        <p:nvSpPr>
          <p:cNvPr id="140" name="Rectangle 16">
            <a:extLst>
              <a:ext uri="{FF2B5EF4-FFF2-40B4-BE49-F238E27FC236}">
                <a16:creationId xmlns:a16="http://schemas.microsoft.com/office/drawing/2014/main" id="{02A4E7B3-1EE9-A84C-9427-C006C0989648}"/>
              </a:ext>
            </a:extLst>
          </p:cNvPr>
          <p:cNvSpPr>
            <a:spLocks noChangeArrowheads="1"/>
          </p:cNvSpPr>
          <p:nvPr/>
        </p:nvSpPr>
        <p:spPr bwMode="auto">
          <a:xfrm>
            <a:off x="6282686"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7,153</a:t>
            </a:r>
            <a:endParaRPr lang="en-US" altLang="en-US" sz="800" b="0" i="0" dirty="0"/>
          </a:p>
          <a:p>
            <a:pPr lvl="0" algn="ctr"/>
            <a:r>
              <a:rPr lang="en-US" altLang="en-US" sz="800" b="0" i="0" dirty="0">
                <a:solidFill>
                  <a:srgbClr val="000000"/>
                </a:solidFill>
              </a:rPr>
              <a:t>7,768</a:t>
            </a:r>
          </a:p>
          <a:p>
            <a:pPr lvl="0" algn="ctr"/>
            <a:r>
              <a:rPr lang="en-US" altLang="en-US" sz="800" b="0" i="0" dirty="0">
                <a:solidFill>
                  <a:srgbClr val="000000"/>
                </a:solidFill>
              </a:rPr>
              <a:t>5,969</a:t>
            </a:r>
            <a:endParaRPr lang="en-US" altLang="en-US" sz="800" b="0" i="0" dirty="0"/>
          </a:p>
          <a:p>
            <a:pPr lvl="0" algn="ctr"/>
            <a:r>
              <a:rPr lang="en-US" altLang="en-US" sz="800" b="0" i="0" dirty="0">
                <a:solidFill>
                  <a:srgbClr val="000000"/>
                </a:solidFill>
              </a:rPr>
              <a:t>6,050</a:t>
            </a:r>
            <a:endParaRPr lang="en-US" altLang="en-US" sz="800" b="0" i="0" dirty="0"/>
          </a:p>
        </p:txBody>
      </p:sp>
      <p:sp>
        <p:nvSpPr>
          <p:cNvPr id="141" name="Rectangle 17">
            <a:extLst>
              <a:ext uri="{FF2B5EF4-FFF2-40B4-BE49-F238E27FC236}">
                <a16:creationId xmlns:a16="http://schemas.microsoft.com/office/drawing/2014/main" id="{5D576F58-A677-AE4F-8B7E-ED496E943BE5}"/>
              </a:ext>
            </a:extLst>
          </p:cNvPr>
          <p:cNvSpPr>
            <a:spLocks noChangeArrowheads="1"/>
          </p:cNvSpPr>
          <p:nvPr/>
        </p:nvSpPr>
        <p:spPr bwMode="auto">
          <a:xfrm>
            <a:off x="7382030"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7,122</a:t>
            </a:r>
            <a:endParaRPr lang="en-US" altLang="en-US" sz="800" b="0" i="0" dirty="0"/>
          </a:p>
          <a:p>
            <a:pPr lvl="0" algn="ctr"/>
            <a:r>
              <a:rPr lang="en-US" altLang="en-US" sz="800" b="0" i="0" dirty="0">
                <a:solidFill>
                  <a:srgbClr val="000000"/>
                </a:solidFill>
              </a:rPr>
              <a:t>7,718</a:t>
            </a:r>
          </a:p>
          <a:p>
            <a:pPr lvl="0" algn="ctr"/>
            <a:r>
              <a:rPr lang="en-US" altLang="en-US" sz="800" b="0" i="0" dirty="0">
                <a:solidFill>
                  <a:srgbClr val="000000"/>
                </a:solidFill>
              </a:rPr>
              <a:t>5,953</a:t>
            </a:r>
            <a:endParaRPr lang="en-US" altLang="en-US" sz="800" b="0" i="0" dirty="0"/>
          </a:p>
          <a:p>
            <a:pPr lvl="0" algn="ctr"/>
            <a:r>
              <a:rPr lang="en-US" altLang="en-US" sz="800" b="0" i="0" dirty="0">
                <a:solidFill>
                  <a:srgbClr val="000000"/>
                </a:solidFill>
              </a:rPr>
              <a:t>6,029</a:t>
            </a:r>
            <a:endParaRPr lang="en-US" altLang="en-US" sz="800" b="0" i="0" dirty="0"/>
          </a:p>
        </p:txBody>
      </p:sp>
      <p:sp>
        <p:nvSpPr>
          <p:cNvPr id="142" name="Rectangle 18">
            <a:extLst>
              <a:ext uri="{FF2B5EF4-FFF2-40B4-BE49-F238E27FC236}">
                <a16:creationId xmlns:a16="http://schemas.microsoft.com/office/drawing/2014/main" id="{87B67834-3FF3-4B43-8A6C-F8E3D73119A1}"/>
              </a:ext>
            </a:extLst>
          </p:cNvPr>
          <p:cNvSpPr>
            <a:spLocks noChangeArrowheads="1"/>
          </p:cNvSpPr>
          <p:nvPr/>
        </p:nvSpPr>
        <p:spPr bwMode="auto">
          <a:xfrm>
            <a:off x="8474229"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7,045</a:t>
            </a:r>
            <a:endParaRPr lang="en-US" altLang="en-US" sz="800" b="0" i="0" dirty="0"/>
          </a:p>
          <a:p>
            <a:pPr lvl="0" algn="ctr"/>
            <a:r>
              <a:rPr lang="en-US" altLang="en-US" sz="800" b="0" i="0" dirty="0">
                <a:solidFill>
                  <a:srgbClr val="000000"/>
                </a:solidFill>
              </a:rPr>
              <a:t>7,621</a:t>
            </a:r>
          </a:p>
          <a:p>
            <a:pPr lvl="0" algn="ctr"/>
            <a:r>
              <a:rPr lang="en-US" altLang="en-US" sz="800" b="0" i="0" dirty="0">
                <a:solidFill>
                  <a:srgbClr val="000000"/>
                </a:solidFill>
              </a:rPr>
              <a:t>5,934</a:t>
            </a:r>
            <a:endParaRPr lang="en-US" altLang="en-US" sz="800" b="0" i="0" dirty="0"/>
          </a:p>
          <a:p>
            <a:pPr lvl="0" algn="ctr"/>
            <a:r>
              <a:rPr lang="en-US" altLang="en-US" sz="800" b="0" i="0" dirty="0">
                <a:solidFill>
                  <a:srgbClr val="000000"/>
                </a:solidFill>
              </a:rPr>
              <a:t>6,016</a:t>
            </a:r>
            <a:endParaRPr lang="en-US" altLang="en-US" sz="800" b="0" i="0" dirty="0"/>
          </a:p>
        </p:txBody>
      </p:sp>
      <p:sp>
        <p:nvSpPr>
          <p:cNvPr id="143" name="TextBox 142">
            <a:extLst>
              <a:ext uri="{FF2B5EF4-FFF2-40B4-BE49-F238E27FC236}">
                <a16:creationId xmlns:a16="http://schemas.microsoft.com/office/drawing/2014/main" id="{31AD952B-B28F-274D-BBF9-1361EC86F378}"/>
              </a:ext>
            </a:extLst>
          </p:cNvPr>
          <p:cNvSpPr txBox="1"/>
          <p:nvPr/>
        </p:nvSpPr>
        <p:spPr>
          <a:xfrm>
            <a:off x="5006992" y="716461"/>
            <a:ext cx="269625" cy="276999"/>
          </a:xfrm>
          <a:prstGeom prst="rect">
            <a:avLst/>
          </a:prstGeom>
          <a:noFill/>
        </p:spPr>
        <p:txBody>
          <a:bodyPr wrap="none" rtlCol="0">
            <a:spAutoFit/>
          </a:bodyPr>
          <a:lstStyle/>
          <a:p>
            <a:pPr algn="r"/>
            <a:r>
              <a:rPr lang="en-US" sz="1200" b="0" i="0" dirty="0">
                <a:solidFill>
                  <a:schemeClr val="bg2"/>
                </a:solidFill>
              </a:rPr>
              <a:t>5</a:t>
            </a:r>
          </a:p>
        </p:txBody>
      </p:sp>
      <p:sp>
        <p:nvSpPr>
          <p:cNvPr id="144" name="TextBox 143">
            <a:extLst>
              <a:ext uri="{FF2B5EF4-FFF2-40B4-BE49-F238E27FC236}">
                <a16:creationId xmlns:a16="http://schemas.microsoft.com/office/drawing/2014/main" id="{43DDF4C6-2607-1D4C-BD59-E6F3D0C73CC1}"/>
              </a:ext>
            </a:extLst>
          </p:cNvPr>
          <p:cNvSpPr txBox="1"/>
          <p:nvPr/>
        </p:nvSpPr>
        <p:spPr>
          <a:xfrm rot="16200000">
            <a:off x="3896653" y="1912895"/>
            <a:ext cx="1976823" cy="307777"/>
          </a:xfrm>
          <a:prstGeom prst="rect">
            <a:avLst/>
          </a:prstGeom>
          <a:noFill/>
        </p:spPr>
        <p:txBody>
          <a:bodyPr wrap="none" rtlCol="0">
            <a:spAutoFit/>
          </a:bodyPr>
          <a:lstStyle/>
          <a:p>
            <a:pPr algn="ctr"/>
            <a:r>
              <a:rPr lang="en-US" sz="1400" i="0" dirty="0">
                <a:solidFill>
                  <a:schemeClr val="bg2"/>
                </a:solidFill>
              </a:rPr>
              <a:t>Cardiac mortality (%)</a:t>
            </a:r>
          </a:p>
        </p:txBody>
      </p:sp>
      <p:cxnSp>
        <p:nvCxnSpPr>
          <p:cNvPr id="145" name="Straight Connector 144">
            <a:extLst>
              <a:ext uri="{FF2B5EF4-FFF2-40B4-BE49-F238E27FC236}">
                <a16:creationId xmlns:a16="http://schemas.microsoft.com/office/drawing/2014/main" id="{AA98E91E-9B99-3246-AFD5-283F1A9FB0EF}"/>
              </a:ext>
            </a:extLst>
          </p:cNvPr>
          <p:cNvCxnSpPr/>
          <p:nvPr/>
        </p:nvCxnSpPr>
        <p:spPr bwMode="auto">
          <a:xfrm rot="5400000">
            <a:off x="5279218" y="814676"/>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a:extLst>
              <a:ext uri="{FF2B5EF4-FFF2-40B4-BE49-F238E27FC236}">
                <a16:creationId xmlns:a16="http://schemas.microsoft.com/office/drawing/2014/main" id="{6C88A88F-F765-5347-B46F-E1F7D35CBC83}"/>
              </a:ext>
            </a:extLst>
          </p:cNvPr>
          <p:cNvCxnSpPr/>
          <p:nvPr/>
        </p:nvCxnSpPr>
        <p:spPr bwMode="auto">
          <a:xfrm rot="5400000">
            <a:off x="5279218" y="1293889"/>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id="{959EA72C-CDFB-A746-850E-94BC48B6B43A}"/>
              </a:ext>
            </a:extLst>
          </p:cNvPr>
          <p:cNvCxnSpPr/>
          <p:nvPr/>
        </p:nvCxnSpPr>
        <p:spPr bwMode="auto">
          <a:xfrm rot="5400000">
            <a:off x="5279218" y="1773102"/>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id="{FEA8423F-3FDF-6A48-AF28-9FE330199D57}"/>
              </a:ext>
            </a:extLst>
          </p:cNvPr>
          <p:cNvCxnSpPr/>
          <p:nvPr/>
        </p:nvCxnSpPr>
        <p:spPr bwMode="auto">
          <a:xfrm rot="5400000">
            <a:off x="5279218" y="2252315"/>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a:extLst>
              <a:ext uri="{FF2B5EF4-FFF2-40B4-BE49-F238E27FC236}">
                <a16:creationId xmlns:a16="http://schemas.microsoft.com/office/drawing/2014/main" id="{A424B87F-D9F5-2644-A691-132A5486F822}"/>
              </a:ext>
            </a:extLst>
          </p:cNvPr>
          <p:cNvCxnSpPr/>
          <p:nvPr/>
        </p:nvCxnSpPr>
        <p:spPr bwMode="auto">
          <a:xfrm rot="5400000">
            <a:off x="5279218" y="2731528"/>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id="{AE67CB86-3473-3C44-B39F-0C38473F4025}"/>
              </a:ext>
            </a:extLst>
          </p:cNvPr>
          <p:cNvCxnSpPr/>
          <p:nvPr/>
        </p:nvCxnSpPr>
        <p:spPr bwMode="auto">
          <a:xfrm rot="5400000">
            <a:off x="5279218" y="321074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50">
            <a:extLst>
              <a:ext uri="{FF2B5EF4-FFF2-40B4-BE49-F238E27FC236}">
                <a16:creationId xmlns:a16="http://schemas.microsoft.com/office/drawing/2014/main" id="{24E0C3F5-DC92-F647-BED4-2393FEE602D5}"/>
              </a:ext>
            </a:extLst>
          </p:cNvPr>
          <p:cNvSpPr txBox="1"/>
          <p:nvPr/>
        </p:nvSpPr>
        <p:spPr>
          <a:xfrm>
            <a:off x="5006992" y="1197368"/>
            <a:ext cx="269625" cy="276999"/>
          </a:xfrm>
          <a:prstGeom prst="rect">
            <a:avLst/>
          </a:prstGeom>
          <a:noFill/>
        </p:spPr>
        <p:txBody>
          <a:bodyPr wrap="none" rtlCol="0">
            <a:spAutoFit/>
          </a:bodyPr>
          <a:lstStyle/>
          <a:p>
            <a:pPr algn="r"/>
            <a:r>
              <a:rPr lang="en-US" sz="1200" b="0" i="0" dirty="0">
                <a:solidFill>
                  <a:schemeClr val="bg2"/>
                </a:solidFill>
              </a:rPr>
              <a:t>4</a:t>
            </a:r>
          </a:p>
        </p:txBody>
      </p:sp>
      <p:sp>
        <p:nvSpPr>
          <p:cNvPr id="152" name="TextBox 151">
            <a:extLst>
              <a:ext uri="{FF2B5EF4-FFF2-40B4-BE49-F238E27FC236}">
                <a16:creationId xmlns:a16="http://schemas.microsoft.com/office/drawing/2014/main" id="{C1AD5044-284A-2741-8113-F7442BCBBFFC}"/>
              </a:ext>
            </a:extLst>
          </p:cNvPr>
          <p:cNvSpPr txBox="1"/>
          <p:nvPr/>
        </p:nvSpPr>
        <p:spPr>
          <a:xfrm>
            <a:off x="5006992" y="1678275"/>
            <a:ext cx="269625" cy="276999"/>
          </a:xfrm>
          <a:prstGeom prst="rect">
            <a:avLst/>
          </a:prstGeom>
          <a:noFill/>
        </p:spPr>
        <p:txBody>
          <a:bodyPr wrap="none" rtlCol="0">
            <a:spAutoFit/>
          </a:bodyPr>
          <a:lstStyle/>
          <a:p>
            <a:pPr algn="r"/>
            <a:r>
              <a:rPr lang="en-US" sz="1200" b="0" i="0" dirty="0">
                <a:solidFill>
                  <a:schemeClr val="bg2"/>
                </a:solidFill>
              </a:rPr>
              <a:t>3</a:t>
            </a:r>
          </a:p>
        </p:txBody>
      </p:sp>
      <p:sp>
        <p:nvSpPr>
          <p:cNvPr id="153" name="TextBox 152">
            <a:extLst>
              <a:ext uri="{FF2B5EF4-FFF2-40B4-BE49-F238E27FC236}">
                <a16:creationId xmlns:a16="http://schemas.microsoft.com/office/drawing/2014/main" id="{81E00F67-28ED-4A45-A45F-3A527AA5FA2E}"/>
              </a:ext>
            </a:extLst>
          </p:cNvPr>
          <p:cNvSpPr txBox="1"/>
          <p:nvPr/>
        </p:nvSpPr>
        <p:spPr>
          <a:xfrm>
            <a:off x="5006992" y="2159182"/>
            <a:ext cx="269625" cy="276999"/>
          </a:xfrm>
          <a:prstGeom prst="rect">
            <a:avLst/>
          </a:prstGeom>
          <a:noFill/>
        </p:spPr>
        <p:txBody>
          <a:bodyPr wrap="none" rtlCol="0">
            <a:spAutoFit/>
          </a:bodyPr>
          <a:lstStyle/>
          <a:p>
            <a:pPr algn="r"/>
            <a:r>
              <a:rPr lang="en-US" sz="1200" b="0" i="0" dirty="0">
                <a:solidFill>
                  <a:schemeClr val="bg2"/>
                </a:solidFill>
              </a:rPr>
              <a:t>2</a:t>
            </a:r>
          </a:p>
        </p:txBody>
      </p:sp>
      <p:sp>
        <p:nvSpPr>
          <p:cNvPr id="155" name="TextBox 154">
            <a:extLst>
              <a:ext uri="{FF2B5EF4-FFF2-40B4-BE49-F238E27FC236}">
                <a16:creationId xmlns:a16="http://schemas.microsoft.com/office/drawing/2014/main" id="{E13C2F6E-856D-CB4A-87EC-1671782820A9}"/>
              </a:ext>
            </a:extLst>
          </p:cNvPr>
          <p:cNvSpPr txBox="1"/>
          <p:nvPr/>
        </p:nvSpPr>
        <p:spPr>
          <a:xfrm>
            <a:off x="5006992" y="3120994"/>
            <a:ext cx="269625" cy="276999"/>
          </a:xfrm>
          <a:prstGeom prst="rect">
            <a:avLst/>
          </a:prstGeom>
          <a:noFill/>
        </p:spPr>
        <p:txBody>
          <a:bodyPr wrap="none" rtlCol="0">
            <a:spAutoFit/>
          </a:bodyPr>
          <a:lstStyle/>
          <a:p>
            <a:pPr algn="r"/>
            <a:r>
              <a:rPr lang="en-US" sz="1200" b="0" i="0" dirty="0">
                <a:solidFill>
                  <a:schemeClr val="bg2"/>
                </a:solidFill>
              </a:rPr>
              <a:t>0</a:t>
            </a:r>
          </a:p>
        </p:txBody>
      </p:sp>
      <p:sp>
        <p:nvSpPr>
          <p:cNvPr id="156" name="Rectangle 19">
            <a:extLst>
              <a:ext uri="{FF2B5EF4-FFF2-40B4-BE49-F238E27FC236}">
                <a16:creationId xmlns:a16="http://schemas.microsoft.com/office/drawing/2014/main" id="{EC965E10-3AF3-5942-89AA-7E7EB6AF7D3A}"/>
              </a:ext>
            </a:extLst>
          </p:cNvPr>
          <p:cNvSpPr>
            <a:spLocks noChangeArrowheads="1"/>
          </p:cNvSpPr>
          <p:nvPr/>
        </p:nvSpPr>
        <p:spPr bwMode="auto">
          <a:xfrm>
            <a:off x="8652407" y="2140179"/>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0" i="0" dirty="0">
                <a:solidFill>
                  <a:srgbClr val="000000"/>
                </a:solidFill>
              </a:rPr>
              <a:t>2.1</a:t>
            </a:r>
            <a:r>
              <a:rPr kumimoji="0" lang="en-US" altLang="en-US" sz="1200" b="0" i="0" u="none" strike="noStrike" cap="none" normalizeH="0" baseline="0" dirty="0">
                <a:ln>
                  <a:noFill/>
                </a:ln>
                <a:solidFill>
                  <a:srgbClr val="000000"/>
                </a:solidFill>
                <a:effectLst/>
              </a:rPr>
              <a:t>%</a:t>
            </a:r>
            <a:endParaRPr kumimoji="0" lang="en-US" altLang="en-US" sz="1600" b="0" i="0" u="none" strike="noStrike" cap="none" normalizeH="0" baseline="0" dirty="0">
              <a:ln>
                <a:noFill/>
              </a:ln>
              <a:solidFill>
                <a:schemeClr val="tx1"/>
              </a:solidFill>
              <a:effectLst/>
            </a:endParaRPr>
          </a:p>
        </p:txBody>
      </p:sp>
      <p:sp>
        <p:nvSpPr>
          <p:cNvPr id="157" name="Rectangle 20">
            <a:extLst>
              <a:ext uri="{FF2B5EF4-FFF2-40B4-BE49-F238E27FC236}">
                <a16:creationId xmlns:a16="http://schemas.microsoft.com/office/drawing/2014/main" id="{2A91B432-20FF-4349-BD5F-6CCBCD8B3847}"/>
              </a:ext>
            </a:extLst>
          </p:cNvPr>
          <p:cNvSpPr>
            <a:spLocks noChangeArrowheads="1"/>
          </p:cNvSpPr>
          <p:nvPr/>
        </p:nvSpPr>
        <p:spPr bwMode="auto">
          <a:xfrm>
            <a:off x="8652407" y="1857260"/>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2.7%</a:t>
            </a:r>
            <a:endParaRPr kumimoji="0" lang="en-US" altLang="en-US" sz="1600" b="0" i="0" u="none" strike="noStrike" cap="none" normalizeH="0" baseline="0" dirty="0">
              <a:ln>
                <a:noFill/>
              </a:ln>
              <a:solidFill>
                <a:schemeClr val="tx1"/>
              </a:solidFill>
              <a:effectLst/>
            </a:endParaRPr>
          </a:p>
        </p:txBody>
      </p:sp>
      <p:sp>
        <p:nvSpPr>
          <p:cNvPr id="168" name="TextBox 167">
            <a:extLst>
              <a:ext uri="{FF2B5EF4-FFF2-40B4-BE49-F238E27FC236}">
                <a16:creationId xmlns:a16="http://schemas.microsoft.com/office/drawing/2014/main" id="{32050AEF-907E-A844-8530-613076F29D8C}"/>
              </a:ext>
            </a:extLst>
          </p:cNvPr>
          <p:cNvSpPr txBox="1"/>
          <p:nvPr/>
        </p:nvSpPr>
        <p:spPr>
          <a:xfrm>
            <a:off x="4654699" y="3657085"/>
            <a:ext cx="451727" cy="307777"/>
          </a:xfrm>
          <a:prstGeom prst="rect">
            <a:avLst/>
          </a:prstGeom>
          <a:noFill/>
        </p:spPr>
        <p:txBody>
          <a:bodyPr wrap="none" lIns="0" tIns="91440" rIns="45720" bIns="91440" rtlCol="0" anchor="ctr" anchorCtr="0">
            <a:spAutoFit/>
          </a:bodyPr>
          <a:lstStyle/>
          <a:p>
            <a:pPr algn="r"/>
            <a:r>
              <a:rPr lang="en-US" sz="800" b="0" i="0" u="sng" dirty="0">
                <a:solidFill>
                  <a:schemeClr val="bg2"/>
                </a:solidFill>
              </a:rPr>
              <a:t>N at risk</a:t>
            </a:r>
            <a:r>
              <a:rPr lang="en-US" sz="800" b="0" i="0" dirty="0">
                <a:solidFill>
                  <a:schemeClr val="bg2"/>
                </a:solidFill>
              </a:rPr>
              <a:t>:</a:t>
            </a:r>
          </a:p>
        </p:txBody>
      </p:sp>
      <p:sp>
        <p:nvSpPr>
          <p:cNvPr id="18443" name="TextBox 18442">
            <a:extLst>
              <a:ext uri="{FF2B5EF4-FFF2-40B4-BE49-F238E27FC236}">
                <a16:creationId xmlns:a16="http://schemas.microsoft.com/office/drawing/2014/main" id="{7C0D2E0C-7F15-364A-BAE3-D330F7348C60}"/>
              </a:ext>
            </a:extLst>
          </p:cNvPr>
          <p:cNvSpPr txBox="1"/>
          <p:nvPr/>
        </p:nvSpPr>
        <p:spPr>
          <a:xfrm>
            <a:off x="881447" y="1219201"/>
            <a:ext cx="3303373" cy="307777"/>
          </a:xfrm>
          <a:prstGeom prst="rect">
            <a:avLst/>
          </a:prstGeom>
          <a:noFill/>
        </p:spPr>
        <p:txBody>
          <a:bodyPr wrap="square" rtlCol="0">
            <a:spAutoFit/>
          </a:bodyPr>
          <a:lstStyle/>
          <a:p>
            <a:pPr algn="ctr"/>
            <a:r>
              <a:rPr lang="en-US" sz="1400" b="0" i="0" dirty="0">
                <a:solidFill>
                  <a:schemeClr val="bg2"/>
                </a:solidFill>
              </a:rPr>
              <a:t>Adj HR 0.85, 95% CI 0.70 - 1.04</a:t>
            </a:r>
          </a:p>
        </p:txBody>
      </p:sp>
      <p:sp>
        <p:nvSpPr>
          <p:cNvPr id="177" name="Rectangle 19">
            <a:extLst>
              <a:ext uri="{FF2B5EF4-FFF2-40B4-BE49-F238E27FC236}">
                <a16:creationId xmlns:a16="http://schemas.microsoft.com/office/drawing/2014/main" id="{2A2FCC83-E855-AA4B-BF1E-1029C53B1E28}"/>
              </a:ext>
            </a:extLst>
          </p:cNvPr>
          <p:cNvSpPr>
            <a:spLocks noChangeArrowheads="1"/>
          </p:cNvSpPr>
          <p:nvPr/>
        </p:nvSpPr>
        <p:spPr bwMode="auto">
          <a:xfrm>
            <a:off x="8652407" y="2556189"/>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1.1%</a:t>
            </a:r>
            <a:endParaRPr kumimoji="0" lang="en-US" altLang="en-US" sz="1600" b="0" i="0" u="none" strike="noStrike" cap="none" normalizeH="0" baseline="0" dirty="0">
              <a:ln>
                <a:noFill/>
              </a:ln>
              <a:solidFill>
                <a:schemeClr val="tx1"/>
              </a:solidFill>
              <a:effectLst/>
            </a:endParaRPr>
          </a:p>
        </p:txBody>
      </p:sp>
      <p:sp>
        <p:nvSpPr>
          <p:cNvPr id="201" name="Rectangle 57">
            <a:extLst>
              <a:ext uri="{FF2B5EF4-FFF2-40B4-BE49-F238E27FC236}">
                <a16:creationId xmlns:a16="http://schemas.microsoft.com/office/drawing/2014/main" id="{298E6B81-1CC4-C64F-8C6F-47705D4B3B83}"/>
              </a:ext>
            </a:extLst>
          </p:cNvPr>
          <p:cNvSpPr>
            <a:spLocks noChangeArrowheads="1"/>
          </p:cNvSpPr>
          <p:nvPr/>
        </p:nvSpPr>
        <p:spPr bwMode="auto">
          <a:xfrm>
            <a:off x="7894697" y="2310815"/>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STEMI</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2" name="Rectangle 58">
            <a:extLst>
              <a:ext uri="{FF2B5EF4-FFF2-40B4-BE49-F238E27FC236}">
                <a16:creationId xmlns:a16="http://schemas.microsoft.com/office/drawing/2014/main" id="{76321B1A-7362-A442-8969-AD51CC5CF01C}"/>
              </a:ext>
            </a:extLst>
          </p:cNvPr>
          <p:cNvSpPr>
            <a:spLocks noChangeArrowheads="1"/>
          </p:cNvSpPr>
          <p:nvPr/>
        </p:nvSpPr>
        <p:spPr bwMode="auto">
          <a:xfrm>
            <a:off x="7828909" y="2829798"/>
            <a:ext cx="6780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NSTEMI</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3" name="TextBox 202">
            <a:extLst>
              <a:ext uri="{FF2B5EF4-FFF2-40B4-BE49-F238E27FC236}">
                <a16:creationId xmlns:a16="http://schemas.microsoft.com/office/drawing/2014/main" id="{05E8CD87-E781-8549-8E42-A83BEF1D47EA}"/>
              </a:ext>
            </a:extLst>
          </p:cNvPr>
          <p:cNvSpPr txBox="1"/>
          <p:nvPr/>
        </p:nvSpPr>
        <p:spPr>
          <a:xfrm>
            <a:off x="5333997" y="803190"/>
            <a:ext cx="3546390" cy="738664"/>
          </a:xfrm>
          <a:prstGeom prst="rect">
            <a:avLst/>
          </a:prstGeom>
          <a:noFill/>
        </p:spPr>
        <p:txBody>
          <a:bodyPr wrap="square" rtlCol="0">
            <a:spAutoFit/>
          </a:bodyPr>
          <a:lstStyle/>
          <a:p>
            <a:pPr algn="ctr"/>
            <a:r>
              <a:rPr lang="en-US" sz="1400" b="0" i="0" dirty="0">
                <a:solidFill>
                  <a:schemeClr val="bg2"/>
                </a:solidFill>
              </a:rPr>
              <a:t>STEMI: Adj HR 0.72, 95% CI 0.57 - 0.91</a:t>
            </a:r>
          </a:p>
          <a:p>
            <a:pPr algn="ctr"/>
            <a:r>
              <a:rPr lang="en-US" sz="1400" b="0" i="0" dirty="0">
                <a:solidFill>
                  <a:schemeClr val="bg2"/>
                </a:solidFill>
              </a:rPr>
              <a:t>NSTEMI: Adj HR 1.27, 95% CI 0.87 - 1.87</a:t>
            </a:r>
          </a:p>
          <a:p>
            <a:pPr algn="ctr"/>
            <a:r>
              <a:rPr lang="en-US" sz="1400" b="0" i="0" dirty="0" err="1">
                <a:solidFill>
                  <a:srgbClr val="00893E"/>
                </a:solidFill>
              </a:rPr>
              <a:t>P</a:t>
            </a:r>
            <a:r>
              <a:rPr lang="en-US" sz="1400" b="0" i="0" baseline="-25000" dirty="0" err="1">
                <a:solidFill>
                  <a:srgbClr val="00893E"/>
                </a:solidFill>
              </a:rPr>
              <a:t>interaction</a:t>
            </a:r>
            <a:r>
              <a:rPr lang="en-US" sz="1400" b="0" i="0" dirty="0">
                <a:solidFill>
                  <a:srgbClr val="00893E"/>
                </a:solidFill>
              </a:rPr>
              <a:t>=0.0002</a:t>
            </a:r>
          </a:p>
        </p:txBody>
      </p:sp>
      <p:sp>
        <p:nvSpPr>
          <p:cNvPr id="120" name="Rectangle 19">
            <a:extLst>
              <a:ext uri="{FF2B5EF4-FFF2-40B4-BE49-F238E27FC236}">
                <a16:creationId xmlns:a16="http://schemas.microsoft.com/office/drawing/2014/main" id="{BD1001C3-C5BD-804C-8FA8-A1828964C463}"/>
              </a:ext>
            </a:extLst>
          </p:cNvPr>
          <p:cNvSpPr>
            <a:spLocks noChangeArrowheads="1"/>
          </p:cNvSpPr>
          <p:nvPr/>
        </p:nvSpPr>
        <p:spPr bwMode="auto">
          <a:xfrm>
            <a:off x="8652407" y="2700350"/>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0" i="0" dirty="0">
                <a:solidFill>
                  <a:srgbClr val="000000"/>
                </a:solidFill>
              </a:rPr>
              <a:t>1.0%</a:t>
            </a:r>
            <a:endParaRPr kumimoji="0" lang="en-US" altLang="en-US" sz="1600" b="0" i="0" u="none" strike="noStrike" cap="none" normalizeH="0" baseline="0" dirty="0">
              <a:ln>
                <a:noFill/>
              </a:ln>
              <a:solidFill>
                <a:schemeClr val="tx1"/>
              </a:solidFill>
              <a:effectLst/>
            </a:endParaRPr>
          </a:p>
        </p:txBody>
      </p:sp>
      <p:sp>
        <p:nvSpPr>
          <p:cNvPr id="138" name="Freeform 61">
            <a:extLst>
              <a:ext uri="{FF2B5EF4-FFF2-40B4-BE49-F238E27FC236}">
                <a16:creationId xmlns:a16="http://schemas.microsoft.com/office/drawing/2014/main" id="{BDB6A36C-EC15-0843-BA0C-5A14586C49EA}"/>
              </a:ext>
            </a:extLst>
          </p:cNvPr>
          <p:cNvSpPr>
            <a:spLocks/>
          </p:cNvSpPr>
          <p:nvPr/>
        </p:nvSpPr>
        <p:spPr bwMode="auto">
          <a:xfrm>
            <a:off x="5326447" y="2692309"/>
            <a:ext cx="3298569" cy="540058"/>
          </a:xfrm>
          <a:custGeom>
            <a:avLst/>
            <a:gdLst>
              <a:gd name="T0" fmla="*/ 0 w 553"/>
              <a:gd name="T1" fmla="*/ 80 h 80"/>
              <a:gd name="T2" fmla="*/ 0 w 553"/>
              <a:gd name="T3" fmla="*/ 80 h 80"/>
              <a:gd name="T4" fmla="*/ 0 w 553"/>
              <a:gd name="T5" fmla="*/ 70 h 80"/>
              <a:gd name="T6" fmla="*/ 19 w 553"/>
              <a:gd name="T7" fmla="*/ 70 h 80"/>
              <a:gd name="T8" fmla="*/ 19 w 553"/>
              <a:gd name="T9" fmla="*/ 61 h 80"/>
              <a:gd name="T10" fmla="*/ 37 w 553"/>
              <a:gd name="T11" fmla="*/ 61 h 80"/>
              <a:gd name="T12" fmla="*/ 37 w 553"/>
              <a:gd name="T13" fmla="*/ 55 h 80"/>
              <a:gd name="T14" fmla="*/ 56 w 553"/>
              <a:gd name="T15" fmla="*/ 55 h 80"/>
              <a:gd name="T16" fmla="*/ 56 w 553"/>
              <a:gd name="T17" fmla="*/ 47 h 80"/>
              <a:gd name="T18" fmla="*/ 74 w 553"/>
              <a:gd name="T19" fmla="*/ 47 h 80"/>
              <a:gd name="T20" fmla="*/ 74 w 553"/>
              <a:gd name="T21" fmla="*/ 39 h 80"/>
              <a:gd name="T22" fmla="*/ 92 w 553"/>
              <a:gd name="T23" fmla="*/ 39 h 80"/>
              <a:gd name="T24" fmla="*/ 92 w 553"/>
              <a:gd name="T25" fmla="*/ 36 h 80"/>
              <a:gd name="T26" fmla="*/ 111 w 553"/>
              <a:gd name="T27" fmla="*/ 36 h 80"/>
              <a:gd name="T28" fmla="*/ 111 w 553"/>
              <a:gd name="T29" fmla="*/ 30 h 80"/>
              <a:gd name="T30" fmla="*/ 129 w 553"/>
              <a:gd name="T31" fmla="*/ 30 h 80"/>
              <a:gd name="T32" fmla="*/ 129 w 553"/>
              <a:gd name="T33" fmla="*/ 27 h 80"/>
              <a:gd name="T34" fmla="*/ 148 w 553"/>
              <a:gd name="T35" fmla="*/ 27 h 80"/>
              <a:gd name="T36" fmla="*/ 148 w 553"/>
              <a:gd name="T37" fmla="*/ 22 h 80"/>
              <a:gd name="T38" fmla="*/ 166 w 553"/>
              <a:gd name="T39" fmla="*/ 22 h 80"/>
              <a:gd name="T40" fmla="*/ 166 w 553"/>
              <a:gd name="T41" fmla="*/ 20 h 80"/>
              <a:gd name="T42" fmla="*/ 184 w 553"/>
              <a:gd name="T43" fmla="*/ 20 h 80"/>
              <a:gd name="T44" fmla="*/ 184 w 553"/>
              <a:gd name="T45" fmla="*/ 20 h 80"/>
              <a:gd name="T46" fmla="*/ 184 w 553"/>
              <a:gd name="T47" fmla="*/ 20 h 80"/>
              <a:gd name="T48" fmla="*/ 184 w 553"/>
              <a:gd name="T49" fmla="*/ 16 h 80"/>
              <a:gd name="T50" fmla="*/ 203 w 553"/>
              <a:gd name="T51" fmla="*/ 16 h 80"/>
              <a:gd name="T52" fmla="*/ 203 w 553"/>
              <a:gd name="T53" fmla="*/ 15 h 80"/>
              <a:gd name="T54" fmla="*/ 258 w 553"/>
              <a:gd name="T55" fmla="*/ 15 h 80"/>
              <a:gd name="T56" fmla="*/ 258 w 553"/>
              <a:gd name="T57" fmla="*/ 15 h 80"/>
              <a:gd name="T58" fmla="*/ 276 w 553"/>
              <a:gd name="T59" fmla="*/ 15 h 80"/>
              <a:gd name="T60" fmla="*/ 276 w 553"/>
              <a:gd name="T61" fmla="*/ 12 h 80"/>
              <a:gd name="T62" fmla="*/ 295 w 553"/>
              <a:gd name="T63" fmla="*/ 12 h 80"/>
              <a:gd name="T64" fmla="*/ 295 w 553"/>
              <a:gd name="T65" fmla="*/ 11 h 80"/>
              <a:gd name="T66" fmla="*/ 313 w 553"/>
              <a:gd name="T67" fmla="*/ 11 h 80"/>
              <a:gd name="T68" fmla="*/ 313 w 553"/>
              <a:gd name="T69" fmla="*/ 9 h 80"/>
              <a:gd name="T70" fmla="*/ 332 w 553"/>
              <a:gd name="T71" fmla="*/ 9 h 80"/>
              <a:gd name="T72" fmla="*/ 332 w 553"/>
              <a:gd name="T73" fmla="*/ 9 h 80"/>
              <a:gd name="T74" fmla="*/ 368 w 553"/>
              <a:gd name="T75" fmla="*/ 9 h 80"/>
              <a:gd name="T76" fmla="*/ 368 w 553"/>
              <a:gd name="T77" fmla="*/ 9 h 80"/>
              <a:gd name="T78" fmla="*/ 368 w 553"/>
              <a:gd name="T79" fmla="*/ 9 h 80"/>
              <a:gd name="T80" fmla="*/ 368 w 553"/>
              <a:gd name="T81" fmla="*/ 9 h 80"/>
              <a:gd name="T82" fmla="*/ 387 w 553"/>
              <a:gd name="T83" fmla="*/ 9 h 80"/>
              <a:gd name="T84" fmla="*/ 387 w 553"/>
              <a:gd name="T85" fmla="*/ 9 h 80"/>
              <a:gd name="T86" fmla="*/ 424 w 553"/>
              <a:gd name="T87" fmla="*/ 9 h 80"/>
              <a:gd name="T88" fmla="*/ 424 w 553"/>
              <a:gd name="T89" fmla="*/ 7 h 80"/>
              <a:gd name="T90" fmla="*/ 442 w 553"/>
              <a:gd name="T91" fmla="*/ 7 h 80"/>
              <a:gd name="T92" fmla="*/ 442 w 553"/>
              <a:gd name="T93" fmla="*/ 3 h 80"/>
              <a:gd name="T94" fmla="*/ 461 w 553"/>
              <a:gd name="T95" fmla="*/ 3 h 80"/>
              <a:gd name="T96" fmla="*/ 461 w 553"/>
              <a:gd name="T97" fmla="*/ 1 h 80"/>
              <a:gd name="T98" fmla="*/ 497 w 553"/>
              <a:gd name="T99" fmla="*/ 1 h 80"/>
              <a:gd name="T100" fmla="*/ 497 w 553"/>
              <a:gd name="T101" fmla="*/ 0 h 80"/>
              <a:gd name="T102" fmla="*/ 553 w 553"/>
              <a:gd name="T103" fmla="*/ 0 h 80"/>
              <a:gd name="T104" fmla="*/ 553 w 553"/>
              <a:gd name="T105" fmla="*/ 0 h 80"/>
              <a:gd name="T106" fmla="*/ 553 w 553"/>
              <a:gd name="T107" fmla="*/ 0 h 80"/>
              <a:gd name="T108" fmla="*/ 553 w 553"/>
              <a:gd name="T109" fmla="*/ 0 h 80"/>
              <a:gd name="T110" fmla="*/ 553 w 553"/>
              <a:gd name="T11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3" h="80">
                <a:moveTo>
                  <a:pt x="0" y="80"/>
                </a:moveTo>
                <a:lnTo>
                  <a:pt x="0" y="80"/>
                </a:lnTo>
                <a:lnTo>
                  <a:pt x="0" y="70"/>
                </a:lnTo>
                <a:lnTo>
                  <a:pt x="19" y="70"/>
                </a:lnTo>
                <a:lnTo>
                  <a:pt x="19" y="61"/>
                </a:lnTo>
                <a:lnTo>
                  <a:pt x="37" y="61"/>
                </a:lnTo>
                <a:lnTo>
                  <a:pt x="37" y="55"/>
                </a:lnTo>
                <a:lnTo>
                  <a:pt x="56" y="55"/>
                </a:lnTo>
                <a:lnTo>
                  <a:pt x="56" y="47"/>
                </a:lnTo>
                <a:lnTo>
                  <a:pt x="74" y="47"/>
                </a:lnTo>
                <a:lnTo>
                  <a:pt x="74" y="39"/>
                </a:lnTo>
                <a:lnTo>
                  <a:pt x="92" y="39"/>
                </a:lnTo>
                <a:lnTo>
                  <a:pt x="92" y="36"/>
                </a:lnTo>
                <a:lnTo>
                  <a:pt x="111" y="36"/>
                </a:lnTo>
                <a:lnTo>
                  <a:pt x="111" y="30"/>
                </a:lnTo>
                <a:lnTo>
                  <a:pt x="129" y="30"/>
                </a:lnTo>
                <a:lnTo>
                  <a:pt x="129" y="27"/>
                </a:lnTo>
                <a:lnTo>
                  <a:pt x="148" y="27"/>
                </a:lnTo>
                <a:lnTo>
                  <a:pt x="148" y="22"/>
                </a:lnTo>
                <a:lnTo>
                  <a:pt x="166" y="22"/>
                </a:lnTo>
                <a:lnTo>
                  <a:pt x="166" y="20"/>
                </a:lnTo>
                <a:lnTo>
                  <a:pt x="184" y="20"/>
                </a:lnTo>
                <a:lnTo>
                  <a:pt x="184" y="20"/>
                </a:lnTo>
                <a:lnTo>
                  <a:pt x="184" y="20"/>
                </a:lnTo>
                <a:lnTo>
                  <a:pt x="184" y="16"/>
                </a:lnTo>
                <a:lnTo>
                  <a:pt x="203" y="16"/>
                </a:lnTo>
                <a:lnTo>
                  <a:pt x="203" y="15"/>
                </a:lnTo>
                <a:lnTo>
                  <a:pt x="258" y="15"/>
                </a:lnTo>
                <a:lnTo>
                  <a:pt x="258" y="15"/>
                </a:lnTo>
                <a:lnTo>
                  <a:pt x="276" y="15"/>
                </a:lnTo>
                <a:lnTo>
                  <a:pt x="276" y="12"/>
                </a:lnTo>
                <a:lnTo>
                  <a:pt x="295" y="12"/>
                </a:lnTo>
                <a:lnTo>
                  <a:pt x="295" y="11"/>
                </a:lnTo>
                <a:lnTo>
                  <a:pt x="313" y="11"/>
                </a:lnTo>
                <a:lnTo>
                  <a:pt x="313" y="9"/>
                </a:lnTo>
                <a:lnTo>
                  <a:pt x="332" y="9"/>
                </a:lnTo>
                <a:lnTo>
                  <a:pt x="332" y="9"/>
                </a:lnTo>
                <a:lnTo>
                  <a:pt x="368" y="9"/>
                </a:lnTo>
                <a:lnTo>
                  <a:pt x="368" y="9"/>
                </a:lnTo>
                <a:lnTo>
                  <a:pt x="368" y="9"/>
                </a:lnTo>
                <a:lnTo>
                  <a:pt x="368" y="9"/>
                </a:lnTo>
                <a:lnTo>
                  <a:pt x="387" y="9"/>
                </a:lnTo>
                <a:lnTo>
                  <a:pt x="387" y="9"/>
                </a:lnTo>
                <a:lnTo>
                  <a:pt x="424" y="9"/>
                </a:lnTo>
                <a:lnTo>
                  <a:pt x="424" y="7"/>
                </a:lnTo>
                <a:lnTo>
                  <a:pt x="442" y="7"/>
                </a:lnTo>
                <a:lnTo>
                  <a:pt x="442" y="3"/>
                </a:lnTo>
                <a:lnTo>
                  <a:pt x="461" y="3"/>
                </a:lnTo>
                <a:lnTo>
                  <a:pt x="461" y="1"/>
                </a:lnTo>
                <a:lnTo>
                  <a:pt x="497" y="1"/>
                </a:lnTo>
                <a:lnTo>
                  <a:pt x="497" y="0"/>
                </a:lnTo>
                <a:lnTo>
                  <a:pt x="553" y="0"/>
                </a:lnTo>
                <a:lnTo>
                  <a:pt x="553" y="0"/>
                </a:lnTo>
                <a:lnTo>
                  <a:pt x="553" y="0"/>
                </a:lnTo>
                <a:lnTo>
                  <a:pt x="553" y="0"/>
                </a:lnTo>
                <a:lnTo>
                  <a:pt x="553" y="0"/>
                </a:lnTo>
              </a:path>
            </a:pathLst>
          </a:custGeom>
          <a:noFill/>
          <a:ln w="28575" cap="rnd">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62">
            <a:extLst>
              <a:ext uri="{FF2B5EF4-FFF2-40B4-BE49-F238E27FC236}">
                <a16:creationId xmlns:a16="http://schemas.microsoft.com/office/drawing/2014/main" id="{7084D122-40C2-204E-A551-599CB00E9255}"/>
              </a:ext>
            </a:extLst>
          </p:cNvPr>
          <p:cNvSpPr>
            <a:spLocks/>
          </p:cNvSpPr>
          <p:nvPr/>
        </p:nvSpPr>
        <p:spPr bwMode="auto">
          <a:xfrm>
            <a:off x="5326449" y="2730011"/>
            <a:ext cx="3273552" cy="502355"/>
          </a:xfrm>
          <a:custGeom>
            <a:avLst/>
            <a:gdLst>
              <a:gd name="T0" fmla="*/ 0 w 553"/>
              <a:gd name="T1" fmla="*/ 70 h 70"/>
              <a:gd name="T2" fmla="*/ 19 w 553"/>
              <a:gd name="T3" fmla="*/ 62 h 70"/>
              <a:gd name="T4" fmla="*/ 37 w 553"/>
              <a:gd name="T5" fmla="*/ 56 h 70"/>
              <a:gd name="T6" fmla="*/ 56 w 553"/>
              <a:gd name="T7" fmla="*/ 50 h 70"/>
              <a:gd name="T8" fmla="*/ 74 w 553"/>
              <a:gd name="T9" fmla="*/ 43 h 70"/>
              <a:gd name="T10" fmla="*/ 92 w 553"/>
              <a:gd name="T11" fmla="*/ 38 h 70"/>
              <a:gd name="T12" fmla="*/ 111 w 553"/>
              <a:gd name="T13" fmla="*/ 35 h 70"/>
              <a:gd name="T14" fmla="*/ 129 w 553"/>
              <a:gd name="T15" fmla="*/ 34 h 70"/>
              <a:gd name="T16" fmla="*/ 148 w 553"/>
              <a:gd name="T17" fmla="*/ 32 h 70"/>
              <a:gd name="T18" fmla="*/ 166 w 553"/>
              <a:gd name="T19" fmla="*/ 28 h 70"/>
              <a:gd name="T20" fmla="*/ 184 w 553"/>
              <a:gd name="T21" fmla="*/ 23 h 70"/>
              <a:gd name="T22" fmla="*/ 184 w 553"/>
              <a:gd name="T23" fmla="*/ 23 h 70"/>
              <a:gd name="T24" fmla="*/ 203 w 553"/>
              <a:gd name="T25" fmla="*/ 22 h 70"/>
              <a:gd name="T26" fmla="*/ 240 w 553"/>
              <a:gd name="T27" fmla="*/ 16 h 70"/>
              <a:gd name="T28" fmla="*/ 258 w 553"/>
              <a:gd name="T29" fmla="*/ 14 h 70"/>
              <a:gd name="T30" fmla="*/ 276 w 553"/>
              <a:gd name="T31" fmla="*/ 12 h 70"/>
              <a:gd name="T32" fmla="*/ 295 w 553"/>
              <a:gd name="T33" fmla="*/ 11 h 70"/>
              <a:gd name="T34" fmla="*/ 313 w 553"/>
              <a:gd name="T35" fmla="*/ 11 h 70"/>
              <a:gd name="T36" fmla="*/ 332 w 553"/>
              <a:gd name="T37" fmla="*/ 9 h 70"/>
              <a:gd name="T38" fmla="*/ 350 w 553"/>
              <a:gd name="T39" fmla="*/ 7 h 70"/>
              <a:gd name="T40" fmla="*/ 368 w 553"/>
              <a:gd name="T41" fmla="*/ 5 h 70"/>
              <a:gd name="T42" fmla="*/ 368 w 553"/>
              <a:gd name="T43" fmla="*/ 5 h 70"/>
              <a:gd name="T44" fmla="*/ 387 w 553"/>
              <a:gd name="T45" fmla="*/ 4 h 70"/>
              <a:gd name="T46" fmla="*/ 405 w 553"/>
              <a:gd name="T47" fmla="*/ 4 h 70"/>
              <a:gd name="T48" fmla="*/ 424 w 553"/>
              <a:gd name="T49" fmla="*/ 4 h 70"/>
              <a:gd name="T50" fmla="*/ 442 w 553"/>
              <a:gd name="T51" fmla="*/ 4 h 70"/>
              <a:gd name="T52" fmla="*/ 461 w 553"/>
              <a:gd name="T53" fmla="*/ 2 h 70"/>
              <a:gd name="T54" fmla="*/ 479 w 553"/>
              <a:gd name="T55" fmla="*/ 2 h 70"/>
              <a:gd name="T56" fmla="*/ 497 w 553"/>
              <a:gd name="T57" fmla="*/ 2 h 70"/>
              <a:gd name="T58" fmla="*/ 516 w 553"/>
              <a:gd name="T59" fmla="*/ 2 h 70"/>
              <a:gd name="T60" fmla="*/ 534 w 553"/>
              <a:gd name="T61" fmla="*/ 2 h 70"/>
              <a:gd name="T62" fmla="*/ 553 w 553"/>
              <a:gd name="T63" fmla="*/ 2 h 70"/>
              <a:gd name="T64" fmla="*/ 553 w 553"/>
              <a:gd name="T65" fmla="*/ 2 h 70"/>
              <a:gd name="T66" fmla="*/ 553 w 553"/>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3" h="70">
                <a:moveTo>
                  <a:pt x="0" y="70"/>
                </a:moveTo>
                <a:lnTo>
                  <a:pt x="0" y="70"/>
                </a:lnTo>
                <a:lnTo>
                  <a:pt x="0" y="62"/>
                </a:lnTo>
                <a:lnTo>
                  <a:pt x="19" y="62"/>
                </a:lnTo>
                <a:lnTo>
                  <a:pt x="19" y="56"/>
                </a:lnTo>
                <a:lnTo>
                  <a:pt x="37" y="56"/>
                </a:lnTo>
                <a:lnTo>
                  <a:pt x="37" y="50"/>
                </a:lnTo>
                <a:lnTo>
                  <a:pt x="56" y="50"/>
                </a:lnTo>
                <a:lnTo>
                  <a:pt x="56" y="43"/>
                </a:lnTo>
                <a:lnTo>
                  <a:pt x="74" y="43"/>
                </a:lnTo>
                <a:lnTo>
                  <a:pt x="74" y="38"/>
                </a:lnTo>
                <a:lnTo>
                  <a:pt x="92" y="38"/>
                </a:lnTo>
                <a:lnTo>
                  <a:pt x="92" y="35"/>
                </a:lnTo>
                <a:lnTo>
                  <a:pt x="111" y="35"/>
                </a:lnTo>
                <a:lnTo>
                  <a:pt x="111" y="34"/>
                </a:lnTo>
                <a:lnTo>
                  <a:pt x="129" y="34"/>
                </a:lnTo>
                <a:lnTo>
                  <a:pt x="129" y="32"/>
                </a:lnTo>
                <a:lnTo>
                  <a:pt x="148" y="32"/>
                </a:lnTo>
                <a:lnTo>
                  <a:pt x="148" y="28"/>
                </a:lnTo>
                <a:lnTo>
                  <a:pt x="166" y="28"/>
                </a:lnTo>
                <a:lnTo>
                  <a:pt x="166" y="23"/>
                </a:lnTo>
                <a:lnTo>
                  <a:pt x="184" y="23"/>
                </a:lnTo>
                <a:lnTo>
                  <a:pt x="184" y="23"/>
                </a:lnTo>
                <a:lnTo>
                  <a:pt x="184" y="23"/>
                </a:lnTo>
                <a:lnTo>
                  <a:pt x="184" y="22"/>
                </a:lnTo>
                <a:lnTo>
                  <a:pt x="203" y="22"/>
                </a:lnTo>
                <a:lnTo>
                  <a:pt x="203" y="16"/>
                </a:lnTo>
                <a:lnTo>
                  <a:pt x="240" y="16"/>
                </a:lnTo>
                <a:lnTo>
                  <a:pt x="240" y="14"/>
                </a:lnTo>
                <a:lnTo>
                  <a:pt x="258" y="14"/>
                </a:lnTo>
                <a:lnTo>
                  <a:pt x="258" y="12"/>
                </a:lnTo>
                <a:lnTo>
                  <a:pt x="276" y="12"/>
                </a:lnTo>
                <a:lnTo>
                  <a:pt x="276" y="11"/>
                </a:lnTo>
                <a:lnTo>
                  <a:pt x="295" y="11"/>
                </a:lnTo>
                <a:lnTo>
                  <a:pt x="295" y="11"/>
                </a:lnTo>
                <a:lnTo>
                  <a:pt x="313" y="11"/>
                </a:lnTo>
                <a:lnTo>
                  <a:pt x="313" y="9"/>
                </a:lnTo>
                <a:lnTo>
                  <a:pt x="332" y="9"/>
                </a:lnTo>
                <a:lnTo>
                  <a:pt x="332" y="7"/>
                </a:lnTo>
                <a:lnTo>
                  <a:pt x="350" y="7"/>
                </a:lnTo>
                <a:lnTo>
                  <a:pt x="350" y="5"/>
                </a:lnTo>
                <a:lnTo>
                  <a:pt x="368" y="5"/>
                </a:lnTo>
                <a:lnTo>
                  <a:pt x="368" y="5"/>
                </a:lnTo>
                <a:lnTo>
                  <a:pt x="368" y="5"/>
                </a:lnTo>
                <a:lnTo>
                  <a:pt x="368" y="4"/>
                </a:lnTo>
                <a:lnTo>
                  <a:pt x="387" y="4"/>
                </a:lnTo>
                <a:lnTo>
                  <a:pt x="387" y="4"/>
                </a:lnTo>
                <a:lnTo>
                  <a:pt x="405" y="4"/>
                </a:lnTo>
                <a:lnTo>
                  <a:pt x="405" y="4"/>
                </a:lnTo>
                <a:lnTo>
                  <a:pt x="424" y="4"/>
                </a:lnTo>
                <a:lnTo>
                  <a:pt x="424" y="4"/>
                </a:lnTo>
                <a:lnTo>
                  <a:pt x="442" y="4"/>
                </a:lnTo>
                <a:lnTo>
                  <a:pt x="442" y="2"/>
                </a:lnTo>
                <a:lnTo>
                  <a:pt x="461" y="2"/>
                </a:lnTo>
                <a:lnTo>
                  <a:pt x="461" y="2"/>
                </a:lnTo>
                <a:lnTo>
                  <a:pt x="479" y="2"/>
                </a:lnTo>
                <a:lnTo>
                  <a:pt x="479" y="2"/>
                </a:lnTo>
                <a:lnTo>
                  <a:pt x="497" y="2"/>
                </a:lnTo>
                <a:lnTo>
                  <a:pt x="497" y="2"/>
                </a:lnTo>
                <a:lnTo>
                  <a:pt x="516" y="2"/>
                </a:lnTo>
                <a:lnTo>
                  <a:pt x="516" y="2"/>
                </a:lnTo>
                <a:lnTo>
                  <a:pt x="534" y="2"/>
                </a:lnTo>
                <a:lnTo>
                  <a:pt x="534" y="2"/>
                </a:lnTo>
                <a:lnTo>
                  <a:pt x="553" y="2"/>
                </a:lnTo>
                <a:lnTo>
                  <a:pt x="553" y="2"/>
                </a:lnTo>
                <a:lnTo>
                  <a:pt x="553" y="2"/>
                </a:lnTo>
                <a:lnTo>
                  <a:pt x="553" y="0"/>
                </a:lnTo>
                <a:lnTo>
                  <a:pt x="553" y="0"/>
                </a:lnTo>
              </a:path>
            </a:pathLst>
          </a:cu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61">
            <a:extLst>
              <a:ext uri="{FF2B5EF4-FFF2-40B4-BE49-F238E27FC236}">
                <a16:creationId xmlns:a16="http://schemas.microsoft.com/office/drawing/2014/main" id="{2B8BC845-7CDF-4E42-89BF-FA21F91B0315}"/>
              </a:ext>
            </a:extLst>
          </p:cNvPr>
          <p:cNvSpPr>
            <a:spLocks/>
          </p:cNvSpPr>
          <p:nvPr/>
        </p:nvSpPr>
        <p:spPr bwMode="auto">
          <a:xfrm>
            <a:off x="812113" y="2430162"/>
            <a:ext cx="3265617" cy="818680"/>
          </a:xfrm>
          <a:custGeom>
            <a:avLst/>
            <a:gdLst>
              <a:gd name="T0" fmla="*/ 0 w 553"/>
              <a:gd name="T1" fmla="*/ 119 h 119"/>
              <a:gd name="T2" fmla="*/ 19 w 553"/>
              <a:gd name="T3" fmla="*/ 93 h 119"/>
              <a:gd name="T4" fmla="*/ 37 w 553"/>
              <a:gd name="T5" fmla="*/ 78 h 119"/>
              <a:gd name="T6" fmla="*/ 56 w 553"/>
              <a:gd name="T7" fmla="*/ 68 h 119"/>
              <a:gd name="T8" fmla="*/ 74 w 553"/>
              <a:gd name="T9" fmla="*/ 61 h 119"/>
              <a:gd name="T10" fmla="*/ 92 w 553"/>
              <a:gd name="T11" fmla="*/ 51 h 119"/>
              <a:gd name="T12" fmla="*/ 111 w 553"/>
              <a:gd name="T13" fmla="*/ 46 h 119"/>
              <a:gd name="T14" fmla="*/ 129 w 553"/>
              <a:gd name="T15" fmla="*/ 36 h 119"/>
              <a:gd name="T16" fmla="*/ 148 w 553"/>
              <a:gd name="T17" fmla="*/ 33 h 119"/>
              <a:gd name="T18" fmla="*/ 166 w 553"/>
              <a:gd name="T19" fmla="*/ 30 h 119"/>
              <a:gd name="T20" fmla="*/ 184 w 553"/>
              <a:gd name="T21" fmla="*/ 27 h 119"/>
              <a:gd name="T22" fmla="*/ 184 w 553"/>
              <a:gd name="T23" fmla="*/ 27 h 119"/>
              <a:gd name="T24" fmla="*/ 203 w 553"/>
              <a:gd name="T25" fmla="*/ 24 h 119"/>
              <a:gd name="T26" fmla="*/ 221 w 553"/>
              <a:gd name="T27" fmla="*/ 23 h 119"/>
              <a:gd name="T28" fmla="*/ 240 w 553"/>
              <a:gd name="T29" fmla="*/ 21 h 119"/>
              <a:gd name="T30" fmla="*/ 258 w 553"/>
              <a:gd name="T31" fmla="*/ 19 h 119"/>
              <a:gd name="T32" fmla="*/ 276 w 553"/>
              <a:gd name="T33" fmla="*/ 18 h 119"/>
              <a:gd name="T34" fmla="*/ 295 w 553"/>
              <a:gd name="T35" fmla="*/ 16 h 119"/>
              <a:gd name="T36" fmla="*/ 313 w 553"/>
              <a:gd name="T37" fmla="*/ 15 h 119"/>
              <a:gd name="T38" fmla="*/ 332 w 553"/>
              <a:gd name="T39" fmla="*/ 13 h 119"/>
              <a:gd name="T40" fmla="*/ 350 w 553"/>
              <a:gd name="T41" fmla="*/ 11 h 119"/>
              <a:gd name="T42" fmla="*/ 368 w 553"/>
              <a:gd name="T43" fmla="*/ 11 h 119"/>
              <a:gd name="T44" fmla="*/ 368 w 553"/>
              <a:gd name="T45" fmla="*/ 11 h 119"/>
              <a:gd name="T46" fmla="*/ 387 w 553"/>
              <a:gd name="T47" fmla="*/ 10 h 119"/>
              <a:gd name="T48" fmla="*/ 405 w 553"/>
              <a:gd name="T49" fmla="*/ 9 h 119"/>
              <a:gd name="T50" fmla="*/ 424 w 553"/>
              <a:gd name="T51" fmla="*/ 9 h 119"/>
              <a:gd name="T52" fmla="*/ 442 w 553"/>
              <a:gd name="T53" fmla="*/ 7 h 119"/>
              <a:gd name="T54" fmla="*/ 461 w 553"/>
              <a:gd name="T55" fmla="*/ 5 h 119"/>
              <a:gd name="T56" fmla="*/ 479 w 553"/>
              <a:gd name="T57" fmla="*/ 2 h 119"/>
              <a:gd name="T58" fmla="*/ 497 w 553"/>
              <a:gd name="T59" fmla="*/ 1 h 119"/>
              <a:gd name="T60" fmla="*/ 516 w 553"/>
              <a:gd name="T61" fmla="*/ 0 h 119"/>
              <a:gd name="T62" fmla="*/ 534 w 553"/>
              <a:gd name="T63" fmla="*/ 0 h 119"/>
              <a:gd name="T64" fmla="*/ 553 w 553"/>
              <a:gd name="T65" fmla="*/ 0 h 119"/>
              <a:gd name="T66" fmla="*/ 553 w 553"/>
              <a:gd name="T67" fmla="*/ 0 h 119"/>
              <a:gd name="T68" fmla="*/ 553 w 553"/>
              <a:gd name="T6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19">
                <a:moveTo>
                  <a:pt x="0" y="119"/>
                </a:moveTo>
                <a:lnTo>
                  <a:pt x="0" y="119"/>
                </a:lnTo>
                <a:lnTo>
                  <a:pt x="0" y="93"/>
                </a:lnTo>
                <a:lnTo>
                  <a:pt x="19" y="93"/>
                </a:lnTo>
                <a:lnTo>
                  <a:pt x="19" y="78"/>
                </a:lnTo>
                <a:lnTo>
                  <a:pt x="37" y="78"/>
                </a:lnTo>
                <a:lnTo>
                  <a:pt x="37" y="68"/>
                </a:lnTo>
                <a:lnTo>
                  <a:pt x="56" y="68"/>
                </a:lnTo>
                <a:lnTo>
                  <a:pt x="56" y="61"/>
                </a:lnTo>
                <a:lnTo>
                  <a:pt x="74" y="61"/>
                </a:lnTo>
                <a:lnTo>
                  <a:pt x="74" y="51"/>
                </a:lnTo>
                <a:lnTo>
                  <a:pt x="92" y="51"/>
                </a:lnTo>
                <a:lnTo>
                  <a:pt x="92" y="46"/>
                </a:lnTo>
                <a:lnTo>
                  <a:pt x="111" y="46"/>
                </a:lnTo>
                <a:lnTo>
                  <a:pt x="111" y="36"/>
                </a:lnTo>
                <a:lnTo>
                  <a:pt x="129" y="36"/>
                </a:lnTo>
                <a:lnTo>
                  <a:pt x="129" y="33"/>
                </a:lnTo>
                <a:lnTo>
                  <a:pt x="148" y="33"/>
                </a:lnTo>
                <a:lnTo>
                  <a:pt x="148" y="30"/>
                </a:lnTo>
                <a:lnTo>
                  <a:pt x="166" y="30"/>
                </a:lnTo>
                <a:lnTo>
                  <a:pt x="166" y="27"/>
                </a:lnTo>
                <a:lnTo>
                  <a:pt x="184" y="27"/>
                </a:lnTo>
                <a:lnTo>
                  <a:pt x="184" y="27"/>
                </a:lnTo>
                <a:lnTo>
                  <a:pt x="184" y="27"/>
                </a:lnTo>
                <a:lnTo>
                  <a:pt x="184" y="24"/>
                </a:lnTo>
                <a:lnTo>
                  <a:pt x="203" y="24"/>
                </a:lnTo>
                <a:lnTo>
                  <a:pt x="203" y="23"/>
                </a:lnTo>
                <a:lnTo>
                  <a:pt x="221" y="23"/>
                </a:lnTo>
                <a:lnTo>
                  <a:pt x="221" y="21"/>
                </a:lnTo>
                <a:lnTo>
                  <a:pt x="240" y="21"/>
                </a:lnTo>
                <a:lnTo>
                  <a:pt x="240" y="19"/>
                </a:lnTo>
                <a:lnTo>
                  <a:pt x="258" y="19"/>
                </a:lnTo>
                <a:lnTo>
                  <a:pt x="258" y="18"/>
                </a:lnTo>
                <a:lnTo>
                  <a:pt x="276" y="18"/>
                </a:lnTo>
                <a:lnTo>
                  <a:pt x="276" y="16"/>
                </a:lnTo>
                <a:lnTo>
                  <a:pt x="295" y="16"/>
                </a:lnTo>
                <a:lnTo>
                  <a:pt x="295" y="15"/>
                </a:lnTo>
                <a:lnTo>
                  <a:pt x="313" y="15"/>
                </a:lnTo>
                <a:lnTo>
                  <a:pt x="313" y="13"/>
                </a:lnTo>
                <a:lnTo>
                  <a:pt x="332" y="13"/>
                </a:lnTo>
                <a:lnTo>
                  <a:pt x="332" y="11"/>
                </a:lnTo>
                <a:lnTo>
                  <a:pt x="350" y="11"/>
                </a:lnTo>
                <a:lnTo>
                  <a:pt x="350" y="11"/>
                </a:lnTo>
                <a:lnTo>
                  <a:pt x="368" y="11"/>
                </a:lnTo>
                <a:lnTo>
                  <a:pt x="368" y="11"/>
                </a:lnTo>
                <a:lnTo>
                  <a:pt x="368" y="11"/>
                </a:lnTo>
                <a:lnTo>
                  <a:pt x="368" y="10"/>
                </a:lnTo>
                <a:lnTo>
                  <a:pt x="387" y="10"/>
                </a:lnTo>
                <a:lnTo>
                  <a:pt x="387" y="9"/>
                </a:lnTo>
                <a:lnTo>
                  <a:pt x="405" y="9"/>
                </a:lnTo>
                <a:lnTo>
                  <a:pt x="405" y="9"/>
                </a:lnTo>
                <a:lnTo>
                  <a:pt x="424" y="9"/>
                </a:lnTo>
                <a:lnTo>
                  <a:pt x="424" y="7"/>
                </a:lnTo>
                <a:lnTo>
                  <a:pt x="442" y="7"/>
                </a:lnTo>
                <a:lnTo>
                  <a:pt x="442" y="5"/>
                </a:lnTo>
                <a:lnTo>
                  <a:pt x="461" y="5"/>
                </a:lnTo>
                <a:lnTo>
                  <a:pt x="461" y="2"/>
                </a:lnTo>
                <a:lnTo>
                  <a:pt x="479" y="2"/>
                </a:lnTo>
                <a:lnTo>
                  <a:pt x="479" y="1"/>
                </a:lnTo>
                <a:lnTo>
                  <a:pt x="497" y="1"/>
                </a:lnTo>
                <a:lnTo>
                  <a:pt x="497" y="0"/>
                </a:lnTo>
                <a:lnTo>
                  <a:pt x="516" y="0"/>
                </a:lnTo>
                <a:lnTo>
                  <a:pt x="516" y="0"/>
                </a:lnTo>
                <a:lnTo>
                  <a:pt x="534" y="0"/>
                </a:lnTo>
                <a:lnTo>
                  <a:pt x="534" y="0"/>
                </a:lnTo>
                <a:lnTo>
                  <a:pt x="553" y="0"/>
                </a:lnTo>
                <a:lnTo>
                  <a:pt x="553" y="0"/>
                </a:lnTo>
                <a:lnTo>
                  <a:pt x="553" y="0"/>
                </a:lnTo>
                <a:lnTo>
                  <a:pt x="553" y="0"/>
                </a:lnTo>
                <a:lnTo>
                  <a:pt x="553" y="0"/>
                </a:lnTo>
              </a:path>
            </a:pathLst>
          </a:custGeom>
          <a:noFill/>
          <a:ln w="28575"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62">
            <a:extLst>
              <a:ext uri="{FF2B5EF4-FFF2-40B4-BE49-F238E27FC236}">
                <a16:creationId xmlns:a16="http://schemas.microsoft.com/office/drawing/2014/main" id="{A52E6915-7A34-4346-AA78-520C71D10AF6}"/>
              </a:ext>
            </a:extLst>
          </p:cNvPr>
          <p:cNvSpPr>
            <a:spLocks/>
          </p:cNvSpPr>
          <p:nvPr/>
        </p:nvSpPr>
        <p:spPr bwMode="auto">
          <a:xfrm>
            <a:off x="812113" y="2292761"/>
            <a:ext cx="3265617" cy="956081"/>
          </a:xfrm>
          <a:custGeom>
            <a:avLst/>
            <a:gdLst>
              <a:gd name="T0" fmla="*/ 0 w 553"/>
              <a:gd name="T1" fmla="*/ 139 h 139"/>
              <a:gd name="T2" fmla="*/ 19 w 553"/>
              <a:gd name="T3" fmla="*/ 110 h 139"/>
              <a:gd name="T4" fmla="*/ 37 w 553"/>
              <a:gd name="T5" fmla="*/ 92 h 139"/>
              <a:gd name="T6" fmla="*/ 56 w 553"/>
              <a:gd name="T7" fmla="*/ 79 h 139"/>
              <a:gd name="T8" fmla="*/ 74 w 553"/>
              <a:gd name="T9" fmla="*/ 69 h 139"/>
              <a:gd name="T10" fmla="*/ 92 w 553"/>
              <a:gd name="T11" fmla="*/ 63 h 139"/>
              <a:gd name="T12" fmla="*/ 111 w 553"/>
              <a:gd name="T13" fmla="*/ 59 h 139"/>
              <a:gd name="T14" fmla="*/ 129 w 553"/>
              <a:gd name="T15" fmla="*/ 56 h 139"/>
              <a:gd name="T16" fmla="*/ 148 w 553"/>
              <a:gd name="T17" fmla="*/ 50 h 139"/>
              <a:gd name="T18" fmla="*/ 166 w 553"/>
              <a:gd name="T19" fmla="*/ 46 h 139"/>
              <a:gd name="T20" fmla="*/ 184 w 553"/>
              <a:gd name="T21" fmla="*/ 42 h 139"/>
              <a:gd name="T22" fmla="*/ 184 w 553"/>
              <a:gd name="T23" fmla="*/ 42 h 139"/>
              <a:gd name="T24" fmla="*/ 203 w 553"/>
              <a:gd name="T25" fmla="*/ 39 h 139"/>
              <a:gd name="T26" fmla="*/ 221 w 553"/>
              <a:gd name="T27" fmla="*/ 33 h 139"/>
              <a:gd name="T28" fmla="*/ 240 w 553"/>
              <a:gd name="T29" fmla="*/ 30 h 139"/>
              <a:gd name="T30" fmla="*/ 258 w 553"/>
              <a:gd name="T31" fmla="*/ 26 h 139"/>
              <a:gd name="T32" fmla="*/ 276 w 553"/>
              <a:gd name="T33" fmla="*/ 23 h 139"/>
              <a:gd name="T34" fmla="*/ 295 w 553"/>
              <a:gd name="T35" fmla="*/ 21 h 139"/>
              <a:gd name="T36" fmla="*/ 313 w 553"/>
              <a:gd name="T37" fmla="*/ 20 h 139"/>
              <a:gd name="T38" fmla="*/ 332 w 553"/>
              <a:gd name="T39" fmla="*/ 19 h 139"/>
              <a:gd name="T40" fmla="*/ 350 w 553"/>
              <a:gd name="T41" fmla="*/ 16 h 139"/>
              <a:gd name="T42" fmla="*/ 368 w 553"/>
              <a:gd name="T43" fmla="*/ 15 h 139"/>
              <a:gd name="T44" fmla="*/ 368 w 553"/>
              <a:gd name="T45" fmla="*/ 15 h 139"/>
              <a:gd name="T46" fmla="*/ 387 w 553"/>
              <a:gd name="T47" fmla="*/ 14 h 139"/>
              <a:gd name="T48" fmla="*/ 405 w 553"/>
              <a:gd name="T49" fmla="*/ 12 h 139"/>
              <a:gd name="T50" fmla="*/ 424 w 553"/>
              <a:gd name="T51" fmla="*/ 10 h 139"/>
              <a:gd name="T52" fmla="*/ 442 w 553"/>
              <a:gd name="T53" fmla="*/ 9 h 139"/>
              <a:gd name="T54" fmla="*/ 461 w 553"/>
              <a:gd name="T55" fmla="*/ 7 h 139"/>
              <a:gd name="T56" fmla="*/ 479 w 553"/>
              <a:gd name="T57" fmla="*/ 5 h 139"/>
              <a:gd name="T58" fmla="*/ 497 w 553"/>
              <a:gd name="T59" fmla="*/ 4 h 139"/>
              <a:gd name="T60" fmla="*/ 516 w 553"/>
              <a:gd name="T61" fmla="*/ 3 h 139"/>
              <a:gd name="T62" fmla="*/ 534 w 553"/>
              <a:gd name="T63" fmla="*/ 2 h 139"/>
              <a:gd name="T64" fmla="*/ 553 w 553"/>
              <a:gd name="T65" fmla="*/ 1 h 139"/>
              <a:gd name="T66" fmla="*/ 553 w 553"/>
              <a:gd name="T67" fmla="*/ 1 h 139"/>
              <a:gd name="T68" fmla="*/ 553 w 553"/>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39">
                <a:moveTo>
                  <a:pt x="0" y="139"/>
                </a:moveTo>
                <a:lnTo>
                  <a:pt x="0" y="139"/>
                </a:lnTo>
                <a:lnTo>
                  <a:pt x="0" y="110"/>
                </a:lnTo>
                <a:lnTo>
                  <a:pt x="19" y="110"/>
                </a:lnTo>
                <a:lnTo>
                  <a:pt x="19" y="92"/>
                </a:lnTo>
                <a:lnTo>
                  <a:pt x="37" y="92"/>
                </a:lnTo>
                <a:lnTo>
                  <a:pt x="37" y="79"/>
                </a:lnTo>
                <a:lnTo>
                  <a:pt x="56" y="79"/>
                </a:lnTo>
                <a:lnTo>
                  <a:pt x="56" y="69"/>
                </a:lnTo>
                <a:lnTo>
                  <a:pt x="74" y="69"/>
                </a:lnTo>
                <a:lnTo>
                  <a:pt x="74" y="63"/>
                </a:lnTo>
                <a:lnTo>
                  <a:pt x="92" y="63"/>
                </a:lnTo>
                <a:lnTo>
                  <a:pt x="92" y="59"/>
                </a:lnTo>
                <a:lnTo>
                  <a:pt x="111" y="59"/>
                </a:lnTo>
                <a:lnTo>
                  <a:pt x="111" y="56"/>
                </a:lnTo>
                <a:lnTo>
                  <a:pt x="129" y="56"/>
                </a:lnTo>
                <a:lnTo>
                  <a:pt x="129" y="50"/>
                </a:lnTo>
                <a:lnTo>
                  <a:pt x="148" y="50"/>
                </a:lnTo>
                <a:lnTo>
                  <a:pt x="148" y="46"/>
                </a:lnTo>
                <a:lnTo>
                  <a:pt x="166" y="46"/>
                </a:lnTo>
                <a:lnTo>
                  <a:pt x="166" y="42"/>
                </a:lnTo>
                <a:lnTo>
                  <a:pt x="184" y="42"/>
                </a:lnTo>
                <a:lnTo>
                  <a:pt x="184" y="42"/>
                </a:lnTo>
                <a:lnTo>
                  <a:pt x="184" y="42"/>
                </a:lnTo>
                <a:lnTo>
                  <a:pt x="184" y="39"/>
                </a:lnTo>
                <a:lnTo>
                  <a:pt x="203" y="39"/>
                </a:lnTo>
                <a:lnTo>
                  <a:pt x="203" y="33"/>
                </a:lnTo>
                <a:lnTo>
                  <a:pt x="221" y="33"/>
                </a:lnTo>
                <a:lnTo>
                  <a:pt x="221" y="30"/>
                </a:lnTo>
                <a:lnTo>
                  <a:pt x="240" y="30"/>
                </a:lnTo>
                <a:lnTo>
                  <a:pt x="240" y="26"/>
                </a:lnTo>
                <a:lnTo>
                  <a:pt x="258" y="26"/>
                </a:lnTo>
                <a:lnTo>
                  <a:pt x="258" y="23"/>
                </a:lnTo>
                <a:lnTo>
                  <a:pt x="276" y="23"/>
                </a:lnTo>
                <a:lnTo>
                  <a:pt x="276" y="21"/>
                </a:lnTo>
                <a:lnTo>
                  <a:pt x="295" y="21"/>
                </a:lnTo>
                <a:lnTo>
                  <a:pt x="295" y="20"/>
                </a:lnTo>
                <a:lnTo>
                  <a:pt x="313" y="20"/>
                </a:lnTo>
                <a:lnTo>
                  <a:pt x="313" y="19"/>
                </a:lnTo>
                <a:lnTo>
                  <a:pt x="332" y="19"/>
                </a:lnTo>
                <a:lnTo>
                  <a:pt x="332" y="16"/>
                </a:lnTo>
                <a:lnTo>
                  <a:pt x="350" y="16"/>
                </a:lnTo>
                <a:lnTo>
                  <a:pt x="350" y="15"/>
                </a:lnTo>
                <a:lnTo>
                  <a:pt x="368" y="15"/>
                </a:lnTo>
                <a:lnTo>
                  <a:pt x="368" y="15"/>
                </a:lnTo>
                <a:lnTo>
                  <a:pt x="368" y="15"/>
                </a:lnTo>
                <a:lnTo>
                  <a:pt x="368" y="14"/>
                </a:lnTo>
                <a:lnTo>
                  <a:pt x="387" y="14"/>
                </a:lnTo>
                <a:lnTo>
                  <a:pt x="387" y="12"/>
                </a:lnTo>
                <a:lnTo>
                  <a:pt x="405" y="12"/>
                </a:lnTo>
                <a:lnTo>
                  <a:pt x="405" y="10"/>
                </a:lnTo>
                <a:lnTo>
                  <a:pt x="424" y="10"/>
                </a:lnTo>
                <a:lnTo>
                  <a:pt x="424" y="9"/>
                </a:lnTo>
                <a:lnTo>
                  <a:pt x="442" y="9"/>
                </a:lnTo>
                <a:lnTo>
                  <a:pt x="442" y="7"/>
                </a:lnTo>
                <a:lnTo>
                  <a:pt x="461" y="7"/>
                </a:lnTo>
                <a:lnTo>
                  <a:pt x="461" y="5"/>
                </a:lnTo>
                <a:lnTo>
                  <a:pt x="479" y="5"/>
                </a:lnTo>
                <a:lnTo>
                  <a:pt x="479" y="4"/>
                </a:lnTo>
                <a:lnTo>
                  <a:pt x="497" y="4"/>
                </a:lnTo>
                <a:lnTo>
                  <a:pt x="497" y="3"/>
                </a:lnTo>
                <a:lnTo>
                  <a:pt x="516" y="3"/>
                </a:lnTo>
                <a:lnTo>
                  <a:pt x="516" y="2"/>
                </a:lnTo>
                <a:lnTo>
                  <a:pt x="534" y="2"/>
                </a:lnTo>
                <a:lnTo>
                  <a:pt x="534" y="1"/>
                </a:lnTo>
                <a:lnTo>
                  <a:pt x="553" y="1"/>
                </a:lnTo>
                <a:lnTo>
                  <a:pt x="553" y="1"/>
                </a:lnTo>
                <a:lnTo>
                  <a:pt x="553" y="1"/>
                </a:lnTo>
                <a:lnTo>
                  <a:pt x="553" y="0"/>
                </a:lnTo>
                <a:lnTo>
                  <a:pt x="553" y="0"/>
                </a:lnTo>
              </a:path>
            </a:pathLst>
          </a:custGeom>
          <a:noFill/>
          <a:ln w="28575"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61">
            <a:extLst>
              <a:ext uri="{FF2B5EF4-FFF2-40B4-BE49-F238E27FC236}">
                <a16:creationId xmlns:a16="http://schemas.microsoft.com/office/drawing/2014/main" id="{973B0A2D-CE21-7C40-A706-075697A12384}"/>
              </a:ext>
            </a:extLst>
          </p:cNvPr>
          <p:cNvSpPr>
            <a:spLocks/>
          </p:cNvSpPr>
          <p:nvPr/>
        </p:nvSpPr>
        <p:spPr bwMode="auto">
          <a:xfrm>
            <a:off x="5318210" y="2232454"/>
            <a:ext cx="3282093" cy="1008150"/>
          </a:xfrm>
          <a:custGeom>
            <a:avLst/>
            <a:gdLst>
              <a:gd name="T0" fmla="*/ 0 w 553"/>
              <a:gd name="T1" fmla="*/ 151 h 151"/>
              <a:gd name="T2" fmla="*/ 19 w 553"/>
              <a:gd name="T3" fmla="*/ 112 h 151"/>
              <a:gd name="T4" fmla="*/ 37 w 553"/>
              <a:gd name="T5" fmla="*/ 93 h 151"/>
              <a:gd name="T6" fmla="*/ 56 w 553"/>
              <a:gd name="T7" fmla="*/ 79 h 151"/>
              <a:gd name="T8" fmla="*/ 74 w 553"/>
              <a:gd name="T9" fmla="*/ 72 h 151"/>
              <a:gd name="T10" fmla="*/ 92 w 553"/>
              <a:gd name="T11" fmla="*/ 61 h 151"/>
              <a:gd name="T12" fmla="*/ 111 w 553"/>
              <a:gd name="T13" fmla="*/ 54 h 151"/>
              <a:gd name="T14" fmla="*/ 129 w 553"/>
              <a:gd name="T15" fmla="*/ 40 h 151"/>
              <a:gd name="T16" fmla="*/ 148 w 553"/>
              <a:gd name="T17" fmla="*/ 37 h 151"/>
              <a:gd name="T18" fmla="*/ 166 w 553"/>
              <a:gd name="T19" fmla="*/ 35 h 151"/>
              <a:gd name="T20" fmla="*/ 184 w 553"/>
              <a:gd name="T21" fmla="*/ 32 h 151"/>
              <a:gd name="T22" fmla="*/ 184 w 553"/>
              <a:gd name="T23" fmla="*/ 32 h 151"/>
              <a:gd name="T24" fmla="*/ 203 w 553"/>
              <a:gd name="T25" fmla="*/ 30 h 151"/>
              <a:gd name="T26" fmla="*/ 221 w 553"/>
              <a:gd name="T27" fmla="*/ 29 h 151"/>
              <a:gd name="T28" fmla="*/ 240 w 553"/>
              <a:gd name="T29" fmla="*/ 26 h 151"/>
              <a:gd name="T30" fmla="*/ 258 w 553"/>
              <a:gd name="T31" fmla="*/ 23 h 151"/>
              <a:gd name="T32" fmla="*/ 276 w 553"/>
              <a:gd name="T33" fmla="*/ 21 h 151"/>
              <a:gd name="T34" fmla="*/ 295 w 553"/>
              <a:gd name="T35" fmla="*/ 19 h 151"/>
              <a:gd name="T36" fmla="*/ 313 w 553"/>
              <a:gd name="T37" fmla="*/ 18 h 151"/>
              <a:gd name="T38" fmla="*/ 332 w 553"/>
              <a:gd name="T39" fmla="*/ 15 h 151"/>
              <a:gd name="T40" fmla="*/ 350 w 553"/>
              <a:gd name="T41" fmla="*/ 13 h 151"/>
              <a:gd name="T42" fmla="*/ 368 w 553"/>
              <a:gd name="T43" fmla="*/ 12 h 151"/>
              <a:gd name="T44" fmla="*/ 368 w 553"/>
              <a:gd name="T45" fmla="*/ 12 h 151"/>
              <a:gd name="T46" fmla="*/ 387 w 553"/>
              <a:gd name="T47" fmla="*/ 11 h 151"/>
              <a:gd name="T48" fmla="*/ 405 w 553"/>
              <a:gd name="T49" fmla="*/ 9 h 151"/>
              <a:gd name="T50" fmla="*/ 424 w 553"/>
              <a:gd name="T51" fmla="*/ 8 h 151"/>
              <a:gd name="T52" fmla="*/ 442 w 553"/>
              <a:gd name="T53" fmla="*/ 7 h 151"/>
              <a:gd name="T54" fmla="*/ 461 w 553"/>
              <a:gd name="T55" fmla="*/ 6 h 151"/>
              <a:gd name="T56" fmla="*/ 479 w 553"/>
              <a:gd name="T57" fmla="*/ 2 h 151"/>
              <a:gd name="T58" fmla="*/ 497 w 553"/>
              <a:gd name="T59" fmla="*/ 0 h 151"/>
              <a:gd name="T60" fmla="*/ 516 w 553"/>
              <a:gd name="T61" fmla="*/ 0 h 151"/>
              <a:gd name="T62" fmla="*/ 534 w 553"/>
              <a:gd name="T63" fmla="*/ 0 h 151"/>
              <a:gd name="T64" fmla="*/ 553 w 553"/>
              <a:gd name="T65" fmla="*/ 0 h 151"/>
              <a:gd name="T66" fmla="*/ 553 w 553"/>
              <a:gd name="T67" fmla="*/ 0 h 151"/>
              <a:gd name="T68" fmla="*/ 553 w 553"/>
              <a:gd name="T6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51">
                <a:moveTo>
                  <a:pt x="0" y="151"/>
                </a:moveTo>
                <a:lnTo>
                  <a:pt x="0" y="151"/>
                </a:lnTo>
                <a:lnTo>
                  <a:pt x="0" y="112"/>
                </a:lnTo>
                <a:lnTo>
                  <a:pt x="19" y="112"/>
                </a:lnTo>
                <a:lnTo>
                  <a:pt x="19" y="93"/>
                </a:lnTo>
                <a:lnTo>
                  <a:pt x="37" y="93"/>
                </a:lnTo>
                <a:lnTo>
                  <a:pt x="37" y="79"/>
                </a:lnTo>
                <a:lnTo>
                  <a:pt x="56" y="79"/>
                </a:lnTo>
                <a:lnTo>
                  <a:pt x="56" y="72"/>
                </a:lnTo>
                <a:lnTo>
                  <a:pt x="74" y="72"/>
                </a:lnTo>
                <a:lnTo>
                  <a:pt x="74" y="61"/>
                </a:lnTo>
                <a:lnTo>
                  <a:pt x="92" y="61"/>
                </a:lnTo>
                <a:lnTo>
                  <a:pt x="92" y="54"/>
                </a:lnTo>
                <a:lnTo>
                  <a:pt x="111" y="54"/>
                </a:lnTo>
                <a:lnTo>
                  <a:pt x="111" y="40"/>
                </a:lnTo>
                <a:lnTo>
                  <a:pt x="129" y="40"/>
                </a:lnTo>
                <a:lnTo>
                  <a:pt x="129" y="37"/>
                </a:lnTo>
                <a:lnTo>
                  <a:pt x="148" y="37"/>
                </a:lnTo>
                <a:lnTo>
                  <a:pt x="148" y="35"/>
                </a:lnTo>
                <a:lnTo>
                  <a:pt x="166" y="35"/>
                </a:lnTo>
                <a:lnTo>
                  <a:pt x="166" y="32"/>
                </a:lnTo>
                <a:lnTo>
                  <a:pt x="184" y="32"/>
                </a:lnTo>
                <a:lnTo>
                  <a:pt x="184" y="32"/>
                </a:lnTo>
                <a:lnTo>
                  <a:pt x="184" y="32"/>
                </a:lnTo>
                <a:lnTo>
                  <a:pt x="184" y="30"/>
                </a:lnTo>
                <a:lnTo>
                  <a:pt x="203" y="30"/>
                </a:lnTo>
                <a:lnTo>
                  <a:pt x="203" y="29"/>
                </a:lnTo>
                <a:lnTo>
                  <a:pt x="221" y="29"/>
                </a:lnTo>
                <a:lnTo>
                  <a:pt x="221" y="26"/>
                </a:lnTo>
                <a:lnTo>
                  <a:pt x="240" y="26"/>
                </a:lnTo>
                <a:lnTo>
                  <a:pt x="240" y="23"/>
                </a:lnTo>
                <a:lnTo>
                  <a:pt x="258" y="23"/>
                </a:lnTo>
                <a:lnTo>
                  <a:pt x="258" y="21"/>
                </a:lnTo>
                <a:lnTo>
                  <a:pt x="276" y="21"/>
                </a:lnTo>
                <a:lnTo>
                  <a:pt x="276" y="19"/>
                </a:lnTo>
                <a:lnTo>
                  <a:pt x="295" y="19"/>
                </a:lnTo>
                <a:lnTo>
                  <a:pt x="295" y="18"/>
                </a:lnTo>
                <a:lnTo>
                  <a:pt x="313" y="18"/>
                </a:lnTo>
                <a:lnTo>
                  <a:pt x="313" y="15"/>
                </a:lnTo>
                <a:lnTo>
                  <a:pt x="332" y="15"/>
                </a:lnTo>
                <a:lnTo>
                  <a:pt x="332" y="13"/>
                </a:lnTo>
                <a:lnTo>
                  <a:pt x="350" y="13"/>
                </a:lnTo>
                <a:lnTo>
                  <a:pt x="350" y="12"/>
                </a:lnTo>
                <a:lnTo>
                  <a:pt x="368" y="12"/>
                </a:lnTo>
                <a:lnTo>
                  <a:pt x="368" y="12"/>
                </a:lnTo>
                <a:lnTo>
                  <a:pt x="368" y="12"/>
                </a:lnTo>
                <a:lnTo>
                  <a:pt x="368" y="11"/>
                </a:lnTo>
                <a:lnTo>
                  <a:pt x="387" y="11"/>
                </a:lnTo>
                <a:lnTo>
                  <a:pt x="387" y="9"/>
                </a:lnTo>
                <a:lnTo>
                  <a:pt x="405" y="9"/>
                </a:lnTo>
                <a:lnTo>
                  <a:pt x="405" y="8"/>
                </a:lnTo>
                <a:lnTo>
                  <a:pt x="424" y="8"/>
                </a:lnTo>
                <a:lnTo>
                  <a:pt x="424" y="7"/>
                </a:lnTo>
                <a:lnTo>
                  <a:pt x="442" y="7"/>
                </a:lnTo>
                <a:lnTo>
                  <a:pt x="442" y="6"/>
                </a:lnTo>
                <a:lnTo>
                  <a:pt x="461" y="6"/>
                </a:lnTo>
                <a:lnTo>
                  <a:pt x="461" y="2"/>
                </a:lnTo>
                <a:lnTo>
                  <a:pt x="479" y="2"/>
                </a:lnTo>
                <a:lnTo>
                  <a:pt x="479" y="0"/>
                </a:lnTo>
                <a:lnTo>
                  <a:pt x="497" y="0"/>
                </a:lnTo>
                <a:lnTo>
                  <a:pt x="497" y="0"/>
                </a:lnTo>
                <a:lnTo>
                  <a:pt x="516" y="0"/>
                </a:lnTo>
                <a:lnTo>
                  <a:pt x="516" y="0"/>
                </a:lnTo>
                <a:lnTo>
                  <a:pt x="534" y="0"/>
                </a:lnTo>
                <a:lnTo>
                  <a:pt x="534" y="0"/>
                </a:lnTo>
                <a:lnTo>
                  <a:pt x="553" y="0"/>
                </a:lnTo>
                <a:lnTo>
                  <a:pt x="553" y="0"/>
                </a:lnTo>
                <a:lnTo>
                  <a:pt x="553" y="0"/>
                </a:lnTo>
                <a:lnTo>
                  <a:pt x="553" y="0"/>
                </a:lnTo>
                <a:lnTo>
                  <a:pt x="553" y="0"/>
                </a:lnTo>
              </a:path>
            </a:pathLst>
          </a:custGeom>
          <a:noFill/>
          <a:ln w="28575" cap="rnd">
            <a:solidFill>
              <a:srgbClr val="0000FF"/>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62">
            <a:extLst>
              <a:ext uri="{FF2B5EF4-FFF2-40B4-BE49-F238E27FC236}">
                <a16:creationId xmlns:a16="http://schemas.microsoft.com/office/drawing/2014/main" id="{01FC024D-3E45-BB40-896F-1A95E115E4E1}"/>
              </a:ext>
            </a:extLst>
          </p:cNvPr>
          <p:cNvSpPr>
            <a:spLocks/>
          </p:cNvSpPr>
          <p:nvPr/>
        </p:nvSpPr>
        <p:spPr bwMode="auto">
          <a:xfrm>
            <a:off x="5318210" y="1951239"/>
            <a:ext cx="3282093" cy="1289364"/>
          </a:xfrm>
          <a:custGeom>
            <a:avLst/>
            <a:gdLst>
              <a:gd name="T0" fmla="*/ 0 w 553"/>
              <a:gd name="T1" fmla="*/ 193 h 193"/>
              <a:gd name="T2" fmla="*/ 19 w 553"/>
              <a:gd name="T3" fmla="*/ 147 h 193"/>
              <a:gd name="T4" fmla="*/ 37 w 553"/>
              <a:gd name="T5" fmla="*/ 121 h 193"/>
              <a:gd name="T6" fmla="*/ 56 w 553"/>
              <a:gd name="T7" fmla="*/ 103 h 193"/>
              <a:gd name="T8" fmla="*/ 74 w 553"/>
              <a:gd name="T9" fmla="*/ 89 h 193"/>
              <a:gd name="T10" fmla="*/ 92 w 553"/>
              <a:gd name="T11" fmla="*/ 83 h 193"/>
              <a:gd name="T12" fmla="*/ 111 w 553"/>
              <a:gd name="T13" fmla="*/ 79 h 193"/>
              <a:gd name="T14" fmla="*/ 129 w 553"/>
              <a:gd name="T15" fmla="*/ 74 h 193"/>
              <a:gd name="T16" fmla="*/ 148 w 553"/>
              <a:gd name="T17" fmla="*/ 65 h 193"/>
              <a:gd name="T18" fmla="*/ 166 w 553"/>
              <a:gd name="T19" fmla="*/ 60 h 193"/>
              <a:gd name="T20" fmla="*/ 184 w 553"/>
              <a:gd name="T21" fmla="*/ 57 h 193"/>
              <a:gd name="T22" fmla="*/ 184 w 553"/>
              <a:gd name="T23" fmla="*/ 57 h 193"/>
              <a:gd name="T24" fmla="*/ 203 w 553"/>
              <a:gd name="T25" fmla="*/ 54 h 193"/>
              <a:gd name="T26" fmla="*/ 221 w 553"/>
              <a:gd name="T27" fmla="*/ 47 h 193"/>
              <a:gd name="T28" fmla="*/ 240 w 553"/>
              <a:gd name="T29" fmla="*/ 42 h 193"/>
              <a:gd name="T30" fmla="*/ 258 w 553"/>
              <a:gd name="T31" fmla="*/ 36 h 193"/>
              <a:gd name="T32" fmla="*/ 276 w 553"/>
              <a:gd name="T33" fmla="*/ 33 h 193"/>
              <a:gd name="T34" fmla="*/ 295 w 553"/>
              <a:gd name="T35" fmla="*/ 30 h 193"/>
              <a:gd name="T36" fmla="*/ 313 w 553"/>
              <a:gd name="T37" fmla="*/ 29 h 193"/>
              <a:gd name="T38" fmla="*/ 332 w 553"/>
              <a:gd name="T39" fmla="*/ 28 h 193"/>
              <a:gd name="T40" fmla="*/ 350 w 553"/>
              <a:gd name="T41" fmla="*/ 24 h 193"/>
              <a:gd name="T42" fmla="*/ 368 w 553"/>
              <a:gd name="T43" fmla="*/ 23 h 193"/>
              <a:gd name="T44" fmla="*/ 368 w 553"/>
              <a:gd name="T45" fmla="*/ 23 h 193"/>
              <a:gd name="T46" fmla="*/ 387 w 553"/>
              <a:gd name="T47" fmla="*/ 22 h 193"/>
              <a:gd name="T48" fmla="*/ 405 w 553"/>
              <a:gd name="T49" fmla="*/ 19 h 193"/>
              <a:gd name="T50" fmla="*/ 424 w 553"/>
              <a:gd name="T51" fmla="*/ 15 h 193"/>
              <a:gd name="T52" fmla="*/ 442 w 553"/>
              <a:gd name="T53" fmla="*/ 13 h 193"/>
              <a:gd name="T54" fmla="*/ 461 w 553"/>
              <a:gd name="T55" fmla="*/ 12 h 193"/>
              <a:gd name="T56" fmla="*/ 479 w 553"/>
              <a:gd name="T57" fmla="*/ 8 h 193"/>
              <a:gd name="T58" fmla="*/ 497 w 553"/>
              <a:gd name="T59" fmla="*/ 5 h 193"/>
              <a:gd name="T60" fmla="*/ 516 w 553"/>
              <a:gd name="T61" fmla="*/ 4 h 193"/>
              <a:gd name="T62" fmla="*/ 534 w 553"/>
              <a:gd name="T63" fmla="*/ 3 h 193"/>
              <a:gd name="T64" fmla="*/ 553 w 553"/>
              <a:gd name="T65" fmla="*/ 0 h 193"/>
              <a:gd name="T66" fmla="*/ 553 w 553"/>
              <a:gd name="T67" fmla="*/ 0 h 193"/>
              <a:gd name="T68" fmla="*/ 553 w 553"/>
              <a:gd name="T6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93">
                <a:moveTo>
                  <a:pt x="0" y="193"/>
                </a:moveTo>
                <a:lnTo>
                  <a:pt x="0" y="193"/>
                </a:lnTo>
                <a:lnTo>
                  <a:pt x="0" y="147"/>
                </a:lnTo>
                <a:lnTo>
                  <a:pt x="19" y="147"/>
                </a:lnTo>
                <a:lnTo>
                  <a:pt x="19" y="121"/>
                </a:lnTo>
                <a:lnTo>
                  <a:pt x="37" y="121"/>
                </a:lnTo>
                <a:lnTo>
                  <a:pt x="37" y="103"/>
                </a:lnTo>
                <a:lnTo>
                  <a:pt x="56" y="103"/>
                </a:lnTo>
                <a:lnTo>
                  <a:pt x="56" y="89"/>
                </a:lnTo>
                <a:lnTo>
                  <a:pt x="74" y="89"/>
                </a:lnTo>
                <a:lnTo>
                  <a:pt x="74" y="83"/>
                </a:lnTo>
                <a:lnTo>
                  <a:pt x="92" y="83"/>
                </a:lnTo>
                <a:lnTo>
                  <a:pt x="92" y="79"/>
                </a:lnTo>
                <a:lnTo>
                  <a:pt x="111" y="79"/>
                </a:lnTo>
                <a:lnTo>
                  <a:pt x="111" y="74"/>
                </a:lnTo>
                <a:lnTo>
                  <a:pt x="129" y="74"/>
                </a:lnTo>
                <a:lnTo>
                  <a:pt x="129" y="65"/>
                </a:lnTo>
                <a:lnTo>
                  <a:pt x="148" y="65"/>
                </a:lnTo>
                <a:lnTo>
                  <a:pt x="148" y="60"/>
                </a:lnTo>
                <a:lnTo>
                  <a:pt x="166" y="60"/>
                </a:lnTo>
                <a:lnTo>
                  <a:pt x="166" y="57"/>
                </a:lnTo>
                <a:lnTo>
                  <a:pt x="184" y="57"/>
                </a:lnTo>
                <a:lnTo>
                  <a:pt x="184" y="57"/>
                </a:lnTo>
                <a:lnTo>
                  <a:pt x="184" y="57"/>
                </a:lnTo>
                <a:lnTo>
                  <a:pt x="184" y="54"/>
                </a:lnTo>
                <a:lnTo>
                  <a:pt x="203" y="54"/>
                </a:lnTo>
                <a:lnTo>
                  <a:pt x="203" y="47"/>
                </a:lnTo>
                <a:lnTo>
                  <a:pt x="221" y="47"/>
                </a:lnTo>
                <a:lnTo>
                  <a:pt x="221" y="42"/>
                </a:lnTo>
                <a:lnTo>
                  <a:pt x="240" y="42"/>
                </a:lnTo>
                <a:lnTo>
                  <a:pt x="240" y="36"/>
                </a:lnTo>
                <a:lnTo>
                  <a:pt x="258" y="36"/>
                </a:lnTo>
                <a:lnTo>
                  <a:pt x="258" y="33"/>
                </a:lnTo>
                <a:lnTo>
                  <a:pt x="276" y="33"/>
                </a:lnTo>
                <a:lnTo>
                  <a:pt x="276" y="30"/>
                </a:lnTo>
                <a:lnTo>
                  <a:pt x="295" y="30"/>
                </a:lnTo>
                <a:lnTo>
                  <a:pt x="295" y="29"/>
                </a:lnTo>
                <a:lnTo>
                  <a:pt x="313" y="29"/>
                </a:lnTo>
                <a:lnTo>
                  <a:pt x="313" y="28"/>
                </a:lnTo>
                <a:lnTo>
                  <a:pt x="332" y="28"/>
                </a:lnTo>
                <a:lnTo>
                  <a:pt x="332" y="24"/>
                </a:lnTo>
                <a:lnTo>
                  <a:pt x="350" y="24"/>
                </a:lnTo>
                <a:lnTo>
                  <a:pt x="350" y="23"/>
                </a:lnTo>
                <a:lnTo>
                  <a:pt x="368" y="23"/>
                </a:lnTo>
                <a:lnTo>
                  <a:pt x="368" y="23"/>
                </a:lnTo>
                <a:lnTo>
                  <a:pt x="368" y="23"/>
                </a:lnTo>
                <a:lnTo>
                  <a:pt x="368" y="22"/>
                </a:lnTo>
                <a:lnTo>
                  <a:pt x="387" y="22"/>
                </a:lnTo>
                <a:lnTo>
                  <a:pt x="387" y="19"/>
                </a:lnTo>
                <a:lnTo>
                  <a:pt x="405" y="19"/>
                </a:lnTo>
                <a:lnTo>
                  <a:pt x="405" y="15"/>
                </a:lnTo>
                <a:lnTo>
                  <a:pt x="424" y="15"/>
                </a:lnTo>
                <a:lnTo>
                  <a:pt x="424" y="13"/>
                </a:lnTo>
                <a:lnTo>
                  <a:pt x="442" y="13"/>
                </a:lnTo>
                <a:lnTo>
                  <a:pt x="442" y="12"/>
                </a:lnTo>
                <a:lnTo>
                  <a:pt x="461" y="12"/>
                </a:lnTo>
                <a:lnTo>
                  <a:pt x="461" y="8"/>
                </a:lnTo>
                <a:lnTo>
                  <a:pt x="479" y="8"/>
                </a:lnTo>
                <a:lnTo>
                  <a:pt x="479" y="5"/>
                </a:lnTo>
                <a:lnTo>
                  <a:pt x="497" y="5"/>
                </a:lnTo>
                <a:lnTo>
                  <a:pt x="497" y="4"/>
                </a:lnTo>
                <a:lnTo>
                  <a:pt x="516" y="4"/>
                </a:lnTo>
                <a:lnTo>
                  <a:pt x="516" y="3"/>
                </a:lnTo>
                <a:lnTo>
                  <a:pt x="534" y="3"/>
                </a:lnTo>
                <a:lnTo>
                  <a:pt x="534" y="0"/>
                </a:lnTo>
                <a:lnTo>
                  <a:pt x="553" y="0"/>
                </a:lnTo>
                <a:lnTo>
                  <a:pt x="553" y="0"/>
                </a:lnTo>
                <a:lnTo>
                  <a:pt x="553" y="0"/>
                </a:lnTo>
                <a:lnTo>
                  <a:pt x="553" y="0"/>
                </a:lnTo>
                <a:lnTo>
                  <a:pt x="553" y="0"/>
                </a:lnTo>
              </a:path>
            </a:pathLst>
          </a:custGeom>
          <a:noFill/>
          <a:ln w="28575" cap="rnd">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
            <a:extLst>
              <a:ext uri="{FF2B5EF4-FFF2-40B4-BE49-F238E27FC236}">
                <a16:creationId xmlns:a16="http://schemas.microsoft.com/office/drawing/2014/main" id="{9A24F7EC-5E41-0E45-9D33-44D75AF0C483}"/>
              </a:ext>
            </a:extLst>
          </p:cNvPr>
          <p:cNvSpPr>
            <a:spLocks noChangeArrowheads="1"/>
          </p:cNvSpPr>
          <p:nvPr/>
        </p:nvSpPr>
        <p:spPr bwMode="auto">
          <a:xfrm>
            <a:off x="83792" y="3843838"/>
            <a:ext cx="5206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4572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sz="800" b="0" i="0" dirty="0">
                <a:solidFill>
                  <a:srgbClr val="0000FF"/>
                </a:solidFill>
              </a:rPr>
              <a:t>Bivalirudin</a:t>
            </a:r>
          </a:p>
          <a:p>
            <a:pPr algn="r"/>
            <a:r>
              <a:rPr lang="en-US" sz="800" b="0" i="0" dirty="0">
                <a:solidFill>
                  <a:srgbClr val="FF0000"/>
                </a:solidFill>
              </a:rPr>
              <a:t>Heparin</a:t>
            </a:r>
            <a:endParaRPr kumimoji="0" lang="en-US" altLang="en-US" sz="800" b="0" i="0" u="none" strike="noStrike" cap="none" normalizeH="0" baseline="0" dirty="0">
              <a:ln>
                <a:noFill/>
              </a:ln>
              <a:solidFill>
                <a:srgbClr val="FF0000"/>
              </a:solidFill>
              <a:effectLst/>
            </a:endParaRPr>
          </a:p>
        </p:txBody>
      </p:sp>
      <p:sp>
        <p:nvSpPr>
          <p:cNvPr id="171" name="Rectangle 15">
            <a:extLst>
              <a:ext uri="{FF2B5EF4-FFF2-40B4-BE49-F238E27FC236}">
                <a16:creationId xmlns:a16="http://schemas.microsoft.com/office/drawing/2014/main" id="{E45F297A-E032-4F40-B51E-8E86F3859C32}"/>
              </a:ext>
            </a:extLst>
          </p:cNvPr>
          <p:cNvSpPr>
            <a:spLocks noChangeArrowheads="1"/>
          </p:cNvSpPr>
          <p:nvPr/>
        </p:nvSpPr>
        <p:spPr bwMode="auto">
          <a:xfrm>
            <a:off x="4507224" y="3843838"/>
            <a:ext cx="59920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4572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sz="800" b="0" i="0" dirty="0">
                <a:solidFill>
                  <a:srgbClr val="0000FF"/>
                </a:solidFill>
              </a:rPr>
              <a:t>STEMI - B</a:t>
            </a:r>
          </a:p>
          <a:p>
            <a:pPr algn="r"/>
            <a:r>
              <a:rPr lang="en-US" sz="800" b="0" i="0" dirty="0">
                <a:solidFill>
                  <a:srgbClr val="FF0000"/>
                </a:solidFill>
              </a:rPr>
              <a:t>STEMI </a:t>
            </a:r>
            <a:r>
              <a:rPr lang="en-US" sz="800" b="0" i="0" dirty="0">
                <a:solidFill>
                  <a:srgbClr val="FF0000"/>
                </a:solidFill>
                <a:latin typeface="Arial" charset="0"/>
                <a:cs typeface="Arial" charset="0"/>
              </a:rPr>
              <a:t>-</a:t>
            </a:r>
            <a:r>
              <a:rPr lang="en-US" sz="800" b="0" i="0" dirty="0">
                <a:solidFill>
                  <a:srgbClr val="FF0000"/>
                </a:solidFill>
              </a:rPr>
              <a:t> H</a:t>
            </a:r>
          </a:p>
          <a:p>
            <a:pPr lvl="0" algn="r"/>
            <a:r>
              <a:rPr lang="en-US" sz="800" b="0" i="0" dirty="0">
                <a:solidFill>
                  <a:srgbClr val="0000FF"/>
                </a:solidFill>
                <a:latin typeface="Arial" charset="0"/>
                <a:cs typeface="Arial" charset="0"/>
              </a:rPr>
              <a:t>NSTEMI - B</a:t>
            </a:r>
          </a:p>
          <a:p>
            <a:pPr lvl="0" algn="r"/>
            <a:r>
              <a:rPr lang="en-US" sz="800" b="0" i="0" dirty="0">
                <a:solidFill>
                  <a:srgbClr val="FF0000"/>
                </a:solidFill>
                <a:latin typeface="Arial" charset="0"/>
                <a:cs typeface="Arial" charset="0"/>
              </a:rPr>
              <a:t>NSTEMI - H</a:t>
            </a:r>
            <a:endParaRPr lang="en-US" altLang="en-US" sz="800" b="0" i="0" dirty="0">
              <a:solidFill>
                <a:srgbClr val="FF0000"/>
              </a:solidFill>
            </a:endParaRPr>
          </a:p>
        </p:txBody>
      </p:sp>
      <p:sp>
        <p:nvSpPr>
          <p:cNvPr id="172" name="TextBox 171">
            <a:extLst>
              <a:ext uri="{FF2B5EF4-FFF2-40B4-BE49-F238E27FC236}">
                <a16:creationId xmlns:a16="http://schemas.microsoft.com/office/drawing/2014/main" id="{D4E27E32-9A98-A842-A0DC-28E1CCE4FAFD}"/>
              </a:ext>
            </a:extLst>
          </p:cNvPr>
          <p:cNvSpPr txBox="1"/>
          <p:nvPr/>
        </p:nvSpPr>
        <p:spPr>
          <a:xfrm>
            <a:off x="0" y="4513645"/>
            <a:ext cx="2492990" cy="646331"/>
          </a:xfrm>
          <a:prstGeom prst="rect">
            <a:avLst/>
          </a:prstGeom>
          <a:noFill/>
        </p:spPr>
        <p:txBody>
          <a:bodyPr wrap="none" rtlCol="0">
            <a:spAutoFit/>
          </a:bodyPr>
          <a:lstStyle/>
          <a:p>
            <a:r>
              <a:rPr lang="en-US" sz="1200" b="0" i="0" u="sng" dirty="0">
                <a:solidFill>
                  <a:schemeClr val="bg1"/>
                </a:solidFill>
              </a:rPr>
              <a:t>30-day follow-up</a:t>
            </a:r>
          </a:p>
          <a:p>
            <a:r>
              <a:rPr lang="en-US" sz="1200" b="0" i="0" dirty="0">
                <a:solidFill>
                  <a:schemeClr val="bg1"/>
                </a:solidFill>
              </a:rPr>
              <a:t>Bivalirudin 13,316/13,346 (99.8%)</a:t>
            </a:r>
          </a:p>
          <a:p>
            <a:r>
              <a:rPr lang="en-US" sz="1200" b="0" i="0" dirty="0">
                <a:solidFill>
                  <a:schemeClr val="bg1"/>
                </a:solidFill>
              </a:rPr>
              <a:t>Heparin 14,025/14,063 (99.7%)</a:t>
            </a:r>
          </a:p>
        </p:txBody>
      </p:sp>
    </p:spTree>
    <p:extLst>
      <p:ext uri="{BB962C8B-B14F-4D97-AF65-F5344CB8AC3E}">
        <p14:creationId xmlns:p14="http://schemas.microsoft.com/office/powerpoint/2010/main" val="265230941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61856"/>
            <a:ext cx="9144000" cy="566738"/>
          </a:xfrm>
        </p:spPr>
        <p:txBody>
          <a:bodyPr/>
          <a:lstStyle/>
          <a:p>
            <a:pPr eaLnBrk="1" hangingPunct="1"/>
            <a:r>
              <a:rPr lang="en-US" sz="2800" dirty="0">
                <a:solidFill>
                  <a:schemeClr val="bg2"/>
                </a:solidFill>
              </a:rPr>
              <a:t>30-Day Serious Bleeding</a:t>
            </a:r>
          </a:p>
        </p:txBody>
      </p:sp>
      <p:cxnSp>
        <p:nvCxnSpPr>
          <p:cNvPr id="3" name="Straight Connector 2">
            <a:extLst>
              <a:ext uri="{FF2B5EF4-FFF2-40B4-BE49-F238E27FC236}">
                <a16:creationId xmlns:a16="http://schemas.microsoft.com/office/drawing/2014/main" id="{A8C372B4-F695-5D4F-9556-E02F92C87AD4}"/>
              </a:ext>
            </a:extLst>
          </p:cNvPr>
          <p:cNvCxnSpPr/>
          <p:nvPr/>
        </p:nvCxnSpPr>
        <p:spPr bwMode="auto">
          <a:xfrm>
            <a:off x="818748" y="857880"/>
            <a:ext cx="0" cy="23960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AED4D330-B1DB-2F40-975F-CF81B5E0669A}"/>
              </a:ext>
            </a:extLst>
          </p:cNvPr>
          <p:cNvCxnSpPr/>
          <p:nvPr/>
        </p:nvCxnSpPr>
        <p:spPr bwMode="auto">
          <a:xfrm flipH="1">
            <a:off x="818749" y="3253947"/>
            <a:ext cx="328506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196F337C-F768-534B-BBD1-28C6A526A2EB}"/>
              </a:ext>
            </a:extLst>
          </p:cNvPr>
          <p:cNvCxnSpPr/>
          <p:nvPr/>
        </p:nvCxnSpPr>
        <p:spPr bwMode="auto">
          <a:xfrm>
            <a:off x="1366260"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25A2F0DE-669D-8346-A262-FE21493A690F}"/>
              </a:ext>
            </a:extLst>
          </p:cNvPr>
          <p:cNvCxnSpPr/>
          <p:nvPr/>
        </p:nvCxnSpPr>
        <p:spPr bwMode="auto">
          <a:xfrm>
            <a:off x="1913771"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F42C3735-5965-C446-8DC9-9561AAE49772}"/>
              </a:ext>
            </a:extLst>
          </p:cNvPr>
          <p:cNvCxnSpPr/>
          <p:nvPr/>
        </p:nvCxnSpPr>
        <p:spPr bwMode="auto">
          <a:xfrm>
            <a:off x="2461282"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6BA49D0-245D-694D-ABB3-C8B782791A81}"/>
              </a:ext>
            </a:extLst>
          </p:cNvPr>
          <p:cNvCxnSpPr/>
          <p:nvPr/>
        </p:nvCxnSpPr>
        <p:spPr bwMode="auto">
          <a:xfrm>
            <a:off x="3008793"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3BE6BB20-B7D2-A842-8BE2-6332AAB3E54C}"/>
              </a:ext>
            </a:extLst>
          </p:cNvPr>
          <p:cNvCxnSpPr/>
          <p:nvPr/>
        </p:nvCxnSpPr>
        <p:spPr bwMode="auto">
          <a:xfrm>
            <a:off x="3556304"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a:extLst>
              <a:ext uri="{FF2B5EF4-FFF2-40B4-BE49-F238E27FC236}">
                <a16:creationId xmlns:a16="http://schemas.microsoft.com/office/drawing/2014/main" id="{EFE4D194-C947-D442-8425-A7C3FB153EE8}"/>
              </a:ext>
            </a:extLst>
          </p:cNvPr>
          <p:cNvCxnSpPr/>
          <p:nvPr/>
        </p:nvCxnSpPr>
        <p:spPr bwMode="auto">
          <a:xfrm>
            <a:off x="818749"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1940FBAC-5683-DD4C-AB40-CD5977E9CECC}"/>
              </a:ext>
            </a:extLst>
          </p:cNvPr>
          <p:cNvCxnSpPr/>
          <p:nvPr/>
        </p:nvCxnSpPr>
        <p:spPr bwMode="auto">
          <a:xfrm>
            <a:off x="4103817" y="325394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5" name="TextBox 18434">
            <a:extLst>
              <a:ext uri="{FF2B5EF4-FFF2-40B4-BE49-F238E27FC236}">
                <a16:creationId xmlns:a16="http://schemas.microsoft.com/office/drawing/2014/main" id="{A84D85F9-C3B9-2448-943B-FDD9C028959C}"/>
              </a:ext>
            </a:extLst>
          </p:cNvPr>
          <p:cNvSpPr txBox="1"/>
          <p:nvPr/>
        </p:nvSpPr>
        <p:spPr>
          <a:xfrm>
            <a:off x="1302881" y="3524880"/>
            <a:ext cx="2323072" cy="307777"/>
          </a:xfrm>
          <a:prstGeom prst="rect">
            <a:avLst/>
          </a:prstGeom>
          <a:noFill/>
        </p:spPr>
        <p:txBody>
          <a:bodyPr wrap="none" rtlCol="0">
            <a:spAutoFit/>
          </a:bodyPr>
          <a:lstStyle/>
          <a:p>
            <a:pPr algn="ctr"/>
            <a:r>
              <a:rPr lang="en-US" sz="1400" i="0" dirty="0">
                <a:solidFill>
                  <a:schemeClr val="bg2"/>
                </a:solidFill>
              </a:rPr>
              <a:t>Days after randomization</a:t>
            </a:r>
          </a:p>
        </p:txBody>
      </p:sp>
      <p:sp>
        <p:nvSpPr>
          <p:cNvPr id="76" name="TextBox 75">
            <a:extLst>
              <a:ext uri="{FF2B5EF4-FFF2-40B4-BE49-F238E27FC236}">
                <a16:creationId xmlns:a16="http://schemas.microsoft.com/office/drawing/2014/main" id="{F3998A5D-7B87-DF4A-953F-0550F1BD633B}"/>
              </a:ext>
            </a:extLst>
          </p:cNvPr>
          <p:cNvSpPr txBox="1"/>
          <p:nvPr/>
        </p:nvSpPr>
        <p:spPr>
          <a:xfrm>
            <a:off x="678603" y="3304746"/>
            <a:ext cx="269625" cy="276999"/>
          </a:xfrm>
          <a:prstGeom prst="rect">
            <a:avLst/>
          </a:prstGeom>
          <a:noFill/>
        </p:spPr>
        <p:txBody>
          <a:bodyPr wrap="none" rtlCol="0">
            <a:spAutoFit/>
          </a:bodyPr>
          <a:lstStyle/>
          <a:p>
            <a:pPr algn="ctr"/>
            <a:r>
              <a:rPr lang="en-US" sz="1200" b="0" i="0" dirty="0">
                <a:solidFill>
                  <a:schemeClr val="bg2"/>
                </a:solidFill>
              </a:rPr>
              <a:t>0</a:t>
            </a:r>
          </a:p>
        </p:txBody>
      </p:sp>
      <p:sp>
        <p:nvSpPr>
          <p:cNvPr id="77" name="TextBox 76">
            <a:extLst>
              <a:ext uri="{FF2B5EF4-FFF2-40B4-BE49-F238E27FC236}">
                <a16:creationId xmlns:a16="http://schemas.microsoft.com/office/drawing/2014/main" id="{C61FDEE3-E3F6-6D49-8799-70E7C73C8628}"/>
              </a:ext>
            </a:extLst>
          </p:cNvPr>
          <p:cNvSpPr txBox="1"/>
          <p:nvPr/>
        </p:nvSpPr>
        <p:spPr>
          <a:xfrm>
            <a:off x="1237404" y="3304746"/>
            <a:ext cx="269625" cy="276999"/>
          </a:xfrm>
          <a:prstGeom prst="rect">
            <a:avLst/>
          </a:prstGeom>
          <a:noFill/>
        </p:spPr>
        <p:txBody>
          <a:bodyPr wrap="none" rtlCol="0">
            <a:spAutoFit/>
          </a:bodyPr>
          <a:lstStyle/>
          <a:p>
            <a:pPr algn="ctr"/>
            <a:r>
              <a:rPr lang="en-US" sz="1200" b="0" i="0" dirty="0">
                <a:solidFill>
                  <a:schemeClr val="bg2"/>
                </a:solidFill>
              </a:rPr>
              <a:t>5</a:t>
            </a:r>
          </a:p>
        </p:txBody>
      </p:sp>
      <p:sp>
        <p:nvSpPr>
          <p:cNvPr id="78" name="TextBox 77">
            <a:extLst>
              <a:ext uri="{FF2B5EF4-FFF2-40B4-BE49-F238E27FC236}">
                <a16:creationId xmlns:a16="http://schemas.microsoft.com/office/drawing/2014/main" id="{115E9D06-FDF4-7B46-A729-462C3CD2BA0E}"/>
              </a:ext>
            </a:extLst>
          </p:cNvPr>
          <p:cNvSpPr txBox="1"/>
          <p:nvPr/>
        </p:nvSpPr>
        <p:spPr>
          <a:xfrm>
            <a:off x="1728324" y="3304746"/>
            <a:ext cx="354584" cy="276999"/>
          </a:xfrm>
          <a:prstGeom prst="rect">
            <a:avLst/>
          </a:prstGeom>
          <a:noFill/>
        </p:spPr>
        <p:txBody>
          <a:bodyPr wrap="none" rtlCol="0">
            <a:spAutoFit/>
          </a:bodyPr>
          <a:lstStyle/>
          <a:p>
            <a:pPr algn="ctr"/>
            <a:r>
              <a:rPr lang="en-US" sz="1200" b="0" i="0" dirty="0">
                <a:solidFill>
                  <a:schemeClr val="bg2"/>
                </a:solidFill>
              </a:rPr>
              <a:t>10</a:t>
            </a:r>
          </a:p>
        </p:txBody>
      </p:sp>
      <p:sp>
        <p:nvSpPr>
          <p:cNvPr id="79" name="TextBox 78">
            <a:extLst>
              <a:ext uri="{FF2B5EF4-FFF2-40B4-BE49-F238E27FC236}">
                <a16:creationId xmlns:a16="http://schemas.microsoft.com/office/drawing/2014/main" id="{94522AA8-4177-5D46-BCE2-B1A1689C8956}"/>
              </a:ext>
            </a:extLst>
          </p:cNvPr>
          <p:cNvSpPr txBox="1"/>
          <p:nvPr/>
        </p:nvSpPr>
        <p:spPr>
          <a:xfrm>
            <a:off x="2276540" y="3304746"/>
            <a:ext cx="354584" cy="276999"/>
          </a:xfrm>
          <a:prstGeom prst="rect">
            <a:avLst/>
          </a:prstGeom>
          <a:noFill/>
        </p:spPr>
        <p:txBody>
          <a:bodyPr wrap="none" rtlCol="0">
            <a:spAutoFit/>
          </a:bodyPr>
          <a:lstStyle/>
          <a:p>
            <a:pPr algn="ctr"/>
            <a:r>
              <a:rPr lang="en-US" sz="1200" b="0" i="0" dirty="0">
                <a:solidFill>
                  <a:schemeClr val="bg2"/>
                </a:solidFill>
              </a:rPr>
              <a:t>15</a:t>
            </a:r>
          </a:p>
        </p:txBody>
      </p:sp>
      <p:sp>
        <p:nvSpPr>
          <p:cNvPr id="80" name="TextBox 79">
            <a:extLst>
              <a:ext uri="{FF2B5EF4-FFF2-40B4-BE49-F238E27FC236}">
                <a16:creationId xmlns:a16="http://schemas.microsoft.com/office/drawing/2014/main" id="{B4C74AFF-87C8-FB45-AF09-06CACE71E272}"/>
              </a:ext>
            </a:extLst>
          </p:cNvPr>
          <p:cNvSpPr txBox="1"/>
          <p:nvPr/>
        </p:nvSpPr>
        <p:spPr>
          <a:xfrm>
            <a:off x="2824757" y="3304746"/>
            <a:ext cx="354584" cy="276999"/>
          </a:xfrm>
          <a:prstGeom prst="rect">
            <a:avLst/>
          </a:prstGeom>
          <a:noFill/>
        </p:spPr>
        <p:txBody>
          <a:bodyPr wrap="none" rtlCol="0">
            <a:spAutoFit/>
          </a:bodyPr>
          <a:lstStyle/>
          <a:p>
            <a:pPr algn="ctr"/>
            <a:r>
              <a:rPr lang="en-US" sz="1200" b="0" i="0" dirty="0">
                <a:solidFill>
                  <a:schemeClr val="bg2"/>
                </a:solidFill>
              </a:rPr>
              <a:t>20</a:t>
            </a:r>
          </a:p>
        </p:txBody>
      </p:sp>
      <p:sp>
        <p:nvSpPr>
          <p:cNvPr id="81" name="TextBox 80">
            <a:extLst>
              <a:ext uri="{FF2B5EF4-FFF2-40B4-BE49-F238E27FC236}">
                <a16:creationId xmlns:a16="http://schemas.microsoft.com/office/drawing/2014/main" id="{14D6B98E-35C8-5748-8653-C41C05851EC8}"/>
              </a:ext>
            </a:extLst>
          </p:cNvPr>
          <p:cNvSpPr txBox="1"/>
          <p:nvPr/>
        </p:nvSpPr>
        <p:spPr>
          <a:xfrm>
            <a:off x="3372974" y="3304746"/>
            <a:ext cx="354584" cy="276999"/>
          </a:xfrm>
          <a:prstGeom prst="rect">
            <a:avLst/>
          </a:prstGeom>
          <a:noFill/>
        </p:spPr>
        <p:txBody>
          <a:bodyPr wrap="none" rtlCol="0">
            <a:spAutoFit/>
          </a:bodyPr>
          <a:lstStyle/>
          <a:p>
            <a:pPr algn="ctr"/>
            <a:r>
              <a:rPr lang="en-US" sz="1200" b="0" i="0" dirty="0">
                <a:solidFill>
                  <a:schemeClr val="bg2"/>
                </a:solidFill>
              </a:rPr>
              <a:t>25</a:t>
            </a:r>
          </a:p>
        </p:txBody>
      </p:sp>
      <p:sp>
        <p:nvSpPr>
          <p:cNvPr id="82" name="TextBox 81">
            <a:extLst>
              <a:ext uri="{FF2B5EF4-FFF2-40B4-BE49-F238E27FC236}">
                <a16:creationId xmlns:a16="http://schemas.microsoft.com/office/drawing/2014/main" id="{CC1D70A5-66F2-9E43-95EA-F269822DBD14}"/>
              </a:ext>
            </a:extLst>
          </p:cNvPr>
          <p:cNvSpPr txBox="1"/>
          <p:nvPr/>
        </p:nvSpPr>
        <p:spPr>
          <a:xfrm>
            <a:off x="3921190" y="3304746"/>
            <a:ext cx="354584" cy="276999"/>
          </a:xfrm>
          <a:prstGeom prst="rect">
            <a:avLst/>
          </a:prstGeom>
          <a:noFill/>
        </p:spPr>
        <p:txBody>
          <a:bodyPr wrap="none" rtlCol="0">
            <a:spAutoFit/>
          </a:bodyPr>
          <a:lstStyle/>
          <a:p>
            <a:pPr algn="ctr"/>
            <a:r>
              <a:rPr lang="en-US" sz="1200" b="0" i="0" dirty="0">
                <a:solidFill>
                  <a:schemeClr val="bg2"/>
                </a:solidFill>
              </a:rPr>
              <a:t>30</a:t>
            </a:r>
          </a:p>
        </p:txBody>
      </p:sp>
      <p:sp>
        <p:nvSpPr>
          <p:cNvPr id="84" name="TextBox 83">
            <a:extLst>
              <a:ext uri="{FF2B5EF4-FFF2-40B4-BE49-F238E27FC236}">
                <a16:creationId xmlns:a16="http://schemas.microsoft.com/office/drawing/2014/main" id="{F1DF86F1-518F-B94D-9FF7-B36767EEC7AC}"/>
              </a:ext>
            </a:extLst>
          </p:cNvPr>
          <p:cNvSpPr txBox="1"/>
          <p:nvPr/>
        </p:nvSpPr>
        <p:spPr>
          <a:xfrm>
            <a:off x="152720" y="3657085"/>
            <a:ext cx="451727" cy="307777"/>
          </a:xfrm>
          <a:prstGeom prst="rect">
            <a:avLst/>
          </a:prstGeom>
          <a:noFill/>
        </p:spPr>
        <p:txBody>
          <a:bodyPr wrap="none" lIns="0" tIns="91440" rIns="45720" bIns="91440" rtlCol="0" anchor="ctr" anchorCtr="0">
            <a:spAutoFit/>
          </a:bodyPr>
          <a:lstStyle/>
          <a:p>
            <a:pPr algn="r"/>
            <a:r>
              <a:rPr lang="en-US" sz="800" b="0" i="0" u="sng" dirty="0">
                <a:solidFill>
                  <a:schemeClr val="bg2"/>
                </a:solidFill>
              </a:rPr>
              <a:t>N at risk</a:t>
            </a:r>
            <a:r>
              <a:rPr lang="en-US" sz="800" b="0" i="0" dirty="0">
                <a:solidFill>
                  <a:schemeClr val="bg2"/>
                </a:solidFill>
              </a:rPr>
              <a:t>:</a:t>
            </a:r>
          </a:p>
        </p:txBody>
      </p:sp>
      <p:sp>
        <p:nvSpPr>
          <p:cNvPr id="89" name="Rectangle 15">
            <a:extLst>
              <a:ext uri="{FF2B5EF4-FFF2-40B4-BE49-F238E27FC236}">
                <a16:creationId xmlns:a16="http://schemas.microsoft.com/office/drawing/2014/main" id="{44276C70-D2D1-C940-88CC-37B1991DD16C}"/>
              </a:ext>
            </a:extLst>
          </p:cNvPr>
          <p:cNvSpPr>
            <a:spLocks noChangeArrowheads="1"/>
          </p:cNvSpPr>
          <p:nvPr/>
        </p:nvSpPr>
        <p:spPr bwMode="auto">
          <a:xfrm>
            <a:off x="650815"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b="0" i="0" dirty="0">
                <a:solidFill>
                  <a:srgbClr val="000000"/>
                </a:solidFill>
              </a:rPr>
              <a:t>13,346</a:t>
            </a:r>
            <a:endParaRPr lang="en-US" altLang="en-US" sz="800" b="0" i="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rPr>
              <a:t>14,063</a:t>
            </a:r>
            <a:endParaRPr kumimoji="0" lang="en-US" altLang="en-US" sz="800" b="0" i="0" u="none" strike="noStrike" cap="none" normalizeH="0" baseline="0" dirty="0">
              <a:ln>
                <a:noFill/>
              </a:ln>
              <a:solidFill>
                <a:schemeClr val="tx1"/>
              </a:solidFill>
              <a:effectLst/>
            </a:endParaRPr>
          </a:p>
        </p:txBody>
      </p:sp>
      <p:sp>
        <p:nvSpPr>
          <p:cNvPr id="90" name="Rectangle 16">
            <a:extLst>
              <a:ext uri="{FF2B5EF4-FFF2-40B4-BE49-F238E27FC236}">
                <a16:creationId xmlns:a16="http://schemas.microsoft.com/office/drawing/2014/main" id="{A4CB9AAA-5860-AF4C-A029-BCE71EA48E0C}"/>
              </a:ext>
            </a:extLst>
          </p:cNvPr>
          <p:cNvSpPr>
            <a:spLocks noChangeArrowheads="1"/>
          </p:cNvSpPr>
          <p:nvPr/>
        </p:nvSpPr>
        <p:spPr bwMode="auto">
          <a:xfrm>
            <a:off x="1723108"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800" b="0" i="0" dirty="0">
                <a:solidFill>
                  <a:srgbClr val="000000"/>
                </a:solidFill>
              </a:rPr>
              <a:t>12,743</a:t>
            </a:r>
            <a:endParaRPr lang="en-US" altLang="en-US" sz="1000" b="0" i="0" dirty="0"/>
          </a:p>
          <a:p>
            <a:pPr lvl="0"/>
            <a:r>
              <a:rPr lang="en-US" altLang="en-US" sz="800" b="0" i="0" dirty="0">
                <a:solidFill>
                  <a:srgbClr val="000000"/>
                </a:solidFill>
              </a:rPr>
              <a:t>13,162</a:t>
            </a:r>
            <a:endParaRPr lang="en-US" altLang="en-US" sz="1000" b="0" i="0" dirty="0"/>
          </a:p>
        </p:txBody>
      </p:sp>
      <p:sp>
        <p:nvSpPr>
          <p:cNvPr id="91" name="Rectangle 17">
            <a:extLst>
              <a:ext uri="{FF2B5EF4-FFF2-40B4-BE49-F238E27FC236}">
                <a16:creationId xmlns:a16="http://schemas.microsoft.com/office/drawing/2014/main" id="{03BC2A83-7D93-DE4F-ACF2-22040152E61A}"/>
              </a:ext>
            </a:extLst>
          </p:cNvPr>
          <p:cNvSpPr>
            <a:spLocks noChangeArrowheads="1"/>
          </p:cNvSpPr>
          <p:nvPr/>
        </p:nvSpPr>
        <p:spPr bwMode="auto">
          <a:xfrm>
            <a:off x="2825363"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800" b="0" i="0" dirty="0">
                <a:solidFill>
                  <a:srgbClr val="000000"/>
                </a:solidFill>
              </a:rPr>
              <a:t>12,657</a:t>
            </a:r>
            <a:endParaRPr lang="en-US" altLang="en-US" sz="1000" b="0" i="0" dirty="0"/>
          </a:p>
          <a:p>
            <a:pPr lvl="0"/>
            <a:r>
              <a:rPr lang="en-US" altLang="en-US" sz="800" b="0" i="0" dirty="0">
                <a:solidFill>
                  <a:srgbClr val="000000"/>
                </a:solidFill>
              </a:rPr>
              <a:t>13,013</a:t>
            </a:r>
            <a:endParaRPr lang="en-US" altLang="en-US" sz="1000" b="0" i="0" dirty="0"/>
          </a:p>
        </p:txBody>
      </p:sp>
      <p:sp>
        <p:nvSpPr>
          <p:cNvPr id="92" name="Rectangle 18">
            <a:extLst>
              <a:ext uri="{FF2B5EF4-FFF2-40B4-BE49-F238E27FC236}">
                <a16:creationId xmlns:a16="http://schemas.microsoft.com/office/drawing/2014/main" id="{05AAB105-1749-7440-AA79-D95FF5DB5278}"/>
              </a:ext>
            </a:extLst>
          </p:cNvPr>
          <p:cNvSpPr>
            <a:spLocks noChangeArrowheads="1"/>
          </p:cNvSpPr>
          <p:nvPr/>
        </p:nvSpPr>
        <p:spPr bwMode="auto">
          <a:xfrm>
            <a:off x="3913328" y="3843838"/>
            <a:ext cx="31739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800" b="0" i="0" dirty="0">
                <a:solidFill>
                  <a:srgbClr val="000000"/>
                </a:solidFill>
              </a:rPr>
              <a:t>11,740</a:t>
            </a:r>
            <a:endParaRPr lang="en-US" altLang="en-US" sz="1000" b="0" i="0" dirty="0"/>
          </a:p>
          <a:p>
            <a:pPr lvl="0"/>
            <a:r>
              <a:rPr lang="en-US" altLang="en-US" sz="800" b="0" i="0" dirty="0">
                <a:solidFill>
                  <a:srgbClr val="000000"/>
                </a:solidFill>
              </a:rPr>
              <a:t>12,074</a:t>
            </a:r>
            <a:endParaRPr lang="en-US" altLang="en-US" sz="1000" b="0" i="0" dirty="0"/>
          </a:p>
        </p:txBody>
      </p:sp>
      <p:sp>
        <p:nvSpPr>
          <p:cNvPr id="93" name="TextBox 92">
            <a:extLst>
              <a:ext uri="{FF2B5EF4-FFF2-40B4-BE49-F238E27FC236}">
                <a16:creationId xmlns:a16="http://schemas.microsoft.com/office/drawing/2014/main" id="{B5F6A24D-BC14-B248-8713-F228932265C2}"/>
              </a:ext>
            </a:extLst>
          </p:cNvPr>
          <p:cNvSpPr txBox="1"/>
          <p:nvPr/>
        </p:nvSpPr>
        <p:spPr>
          <a:xfrm>
            <a:off x="415843" y="713945"/>
            <a:ext cx="354584" cy="276999"/>
          </a:xfrm>
          <a:prstGeom prst="rect">
            <a:avLst/>
          </a:prstGeom>
          <a:noFill/>
        </p:spPr>
        <p:txBody>
          <a:bodyPr wrap="none" rtlCol="0">
            <a:spAutoFit/>
          </a:bodyPr>
          <a:lstStyle/>
          <a:p>
            <a:pPr algn="r"/>
            <a:r>
              <a:rPr lang="en-US" sz="1200" b="0" i="0" dirty="0">
                <a:solidFill>
                  <a:schemeClr val="bg2"/>
                </a:solidFill>
              </a:rPr>
              <a:t>10</a:t>
            </a:r>
          </a:p>
        </p:txBody>
      </p:sp>
      <p:sp>
        <p:nvSpPr>
          <p:cNvPr id="94" name="TextBox 93">
            <a:extLst>
              <a:ext uri="{FF2B5EF4-FFF2-40B4-BE49-F238E27FC236}">
                <a16:creationId xmlns:a16="http://schemas.microsoft.com/office/drawing/2014/main" id="{B57FA6A2-4A64-EB45-9B48-DA759471D166}"/>
              </a:ext>
            </a:extLst>
          </p:cNvPr>
          <p:cNvSpPr txBox="1"/>
          <p:nvPr/>
        </p:nvSpPr>
        <p:spPr>
          <a:xfrm rot="16200000">
            <a:off x="-625212" y="1912895"/>
            <a:ext cx="1975221" cy="307777"/>
          </a:xfrm>
          <a:prstGeom prst="rect">
            <a:avLst/>
          </a:prstGeom>
          <a:noFill/>
        </p:spPr>
        <p:txBody>
          <a:bodyPr wrap="none" rtlCol="0">
            <a:spAutoFit/>
          </a:bodyPr>
          <a:lstStyle/>
          <a:p>
            <a:pPr algn="ctr"/>
            <a:r>
              <a:rPr lang="en-US" sz="1400" i="0" dirty="0">
                <a:solidFill>
                  <a:schemeClr val="bg2"/>
                </a:solidFill>
              </a:rPr>
              <a:t>Serious bleeding (%)</a:t>
            </a:r>
          </a:p>
        </p:txBody>
      </p:sp>
      <p:cxnSp>
        <p:nvCxnSpPr>
          <p:cNvPr id="95" name="Straight Connector 94">
            <a:extLst>
              <a:ext uri="{FF2B5EF4-FFF2-40B4-BE49-F238E27FC236}">
                <a16:creationId xmlns:a16="http://schemas.microsoft.com/office/drawing/2014/main" id="{9CDDC4A8-BAD8-8142-85A2-5EEA46E0FE5B}"/>
              </a:ext>
            </a:extLst>
          </p:cNvPr>
          <p:cNvCxnSpPr/>
          <p:nvPr/>
        </p:nvCxnSpPr>
        <p:spPr bwMode="auto">
          <a:xfrm rot="5400000">
            <a:off x="773028" y="812160"/>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a:extLst>
              <a:ext uri="{FF2B5EF4-FFF2-40B4-BE49-F238E27FC236}">
                <a16:creationId xmlns:a16="http://schemas.microsoft.com/office/drawing/2014/main" id="{24A60B1C-0E69-AF42-8353-7F1C20EA55E5}"/>
              </a:ext>
            </a:extLst>
          </p:cNvPr>
          <p:cNvCxnSpPr/>
          <p:nvPr/>
        </p:nvCxnSpPr>
        <p:spPr bwMode="auto">
          <a:xfrm rot="5400000">
            <a:off x="773028" y="129137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a:extLst>
              <a:ext uri="{FF2B5EF4-FFF2-40B4-BE49-F238E27FC236}">
                <a16:creationId xmlns:a16="http://schemas.microsoft.com/office/drawing/2014/main" id="{78714EFA-1DDE-7A48-A894-E6C76646DA35}"/>
              </a:ext>
            </a:extLst>
          </p:cNvPr>
          <p:cNvCxnSpPr/>
          <p:nvPr/>
        </p:nvCxnSpPr>
        <p:spPr bwMode="auto">
          <a:xfrm rot="5400000">
            <a:off x="773028" y="1770586"/>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5BF470F7-0772-434E-A524-E3BDE9AC1FD4}"/>
              </a:ext>
            </a:extLst>
          </p:cNvPr>
          <p:cNvCxnSpPr/>
          <p:nvPr/>
        </p:nvCxnSpPr>
        <p:spPr bwMode="auto">
          <a:xfrm rot="5400000">
            <a:off x="773028" y="2249799"/>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a:extLst>
              <a:ext uri="{FF2B5EF4-FFF2-40B4-BE49-F238E27FC236}">
                <a16:creationId xmlns:a16="http://schemas.microsoft.com/office/drawing/2014/main" id="{D9EDA0E3-5338-0949-B1BD-51A518C09C89}"/>
              </a:ext>
            </a:extLst>
          </p:cNvPr>
          <p:cNvCxnSpPr/>
          <p:nvPr/>
        </p:nvCxnSpPr>
        <p:spPr bwMode="auto">
          <a:xfrm rot="5400000">
            <a:off x="773028" y="2729012"/>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a:extLst>
              <a:ext uri="{FF2B5EF4-FFF2-40B4-BE49-F238E27FC236}">
                <a16:creationId xmlns:a16="http://schemas.microsoft.com/office/drawing/2014/main" id="{A33C9E9F-5666-B14A-B448-9812770BC2A9}"/>
              </a:ext>
            </a:extLst>
          </p:cNvPr>
          <p:cNvCxnSpPr/>
          <p:nvPr/>
        </p:nvCxnSpPr>
        <p:spPr bwMode="auto">
          <a:xfrm rot="5400000">
            <a:off x="773028" y="3208227"/>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a:extLst>
              <a:ext uri="{FF2B5EF4-FFF2-40B4-BE49-F238E27FC236}">
                <a16:creationId xmlns:a16="http://schemas.microsoft.com/office/drawing/2014/main" id="{128C7F9F-43A4-3141-BFB4-D0C2601C00B3}"/>
              </a:ext>
            </a:extLst>
          </p:cNvPr>
          <p:cNvSpPr txBox="1"/>
          <p:nvPr/>
        </p:nvSpPr>
        <p:spPr>
          <a:xfrm>
            <a:off x="500802" y="1194852"/>
            <a:ext cx="269625" cy="276999"/>
          </a:xfrm>
          <a:prstGeom prst="rect">
            <a:avLst/>
          </a:prstGeom>
          <a:noFill/>
        </p:spPr>
        <p:txBody>
          <a:bodyPr wrap="none" rtlCol="0">
            <a:spAutoFit/>
          </a:bodyPr>
          <a:lstStyle/>
          <a:p>
            <a:pPr algn="r"/>
            <a:r>
              <a:rPr lang="en-US" sz="1200" b="0" i="0" dirty="0">
                <a:solidFill>
                  <a:schemeClr val="bg2"/>
                </a:solidFill>
              </a:rPr>
              <a:t>8</a:t>
            </a:r>
          </a:p>
        </p:txBody>
      </p:sp>
      <p:sp>
        <p:nvSpPr>
          <p:cNvPr id="103" name="TextBox 102">
            <a:extLst>
              <a:ext uri="{FF2B5EF4-FFF2-40B4-BE49-F238E27FC236}">
                <a16:creationId xmlns:a16="http://schemas.microsoft.com/office/drawing/2014/main" id="{8EEE7987-F874-8A40-9D62-C5659095BCD5}"/>
              </a:ext>
            </a:extLst>
          </p:cNvPr>
          <p:cNvSpPr txBox="1"/>
          <p:nvPr/>
        </p:nvSpPr>
        <p:spPr>
          <a:xfrm>
            <a:off x="500802" y="1675759"/>
            <a:ext cx="269625" cy="276999"/>
          </a:xfrm>
          <a:prstGeom prst="rect">
            <a:avLst/>
          </a:prstGeom>
          <a:noFill/>
        </p:spPr>
        <p:txBody>
          <a:bodyPr wrap="none" rtlCol="0">
            <a:spAutoFit/>
          </a:bodyPr>
          <a:lstStyle/>
          <a:p>
            <a:pPr algn="r"/>
            <a:r>
              <a:rPr lang="en-US" sz="1200" b="0" i="0" dirty="0">
                <a:solidFill>
                  <a:schemeClr val="bg2"/>
                </a:solidFill>
              </a:rPr>
              <a:t>6</a:t>
            </a:r>
          </a:p>
        </p:txBody>
      </p:sp>
      <p:sp>
        <p:nvSpPr>
          <p:cNvPr id="104" name="TextBox 103">
            <a:extLst>
              <a:ext uri="{FF2B5EF4-FFF2-40B4-BE49-F238E27FC236}">
                <a16:creationId xmlns:a16="http://schemas.microsoft.com/office/drawing/2014/main" id="{30207B2E-8016-2D42-A321-B6EEDBEF5BBF}"/>
              </a:ext>
            </a:extLst>
          </p:cNvPr>
          <p:cNvSpPr txBox="1"/>
          <p:nvPr/>
        </p:nvSpPr>
        <p:spPr>
          <a:xfrm>
            <a:off x="500802" y="2156666"/>
            <a:ext cx="269625" cy="276999"/>
          </a:xfrm>
          <a:prstGeom prst="rect">
            <a:avLst/>
          </a:prstGeom>
          <a:noFill/>
        </p:spPr>
        <p:txBody>
          <a:bodyPr wrap="none" rtlCol="0">
            <a:spAutoFit/>
          </a:bodyPr>
          <a:lstStyle/>
          <a:p>
            <a:pPr algn="r"/>
            <a:r>
              <a:rPr lang="en-US" sz="1200" b="0" i="0" dirty="0">
                <a:solidFill>
                  <a:schemeClr val="bg2"/>
                </a:solidFill>
              </a:rPr>
              <a:t>4</a:t>
            </a:r>
          </a:p>
        </p:txBody>
      </p:sp>
      <p:sp>
        <p:nvSpPr>
          <p:cNvPr id="105" name="TextBox 104">
            <a:extLst>
              <a:ext uri="{FF2B5EF4-FFF2-40B4-BE49-F238E27FC236}">
                <a16:creationId xmlns:a16="http://schemas.microsoft.com/office/drawing/2014/main" id="{707CA84D-9928-1E44-9BB1-C7B7B22AB90F}"/>
              </a:ext>
            </a:extLst>
          </p:cNvPr>
          <p:cNvSpPr txBox="1"/>
          <p:nvPr/>
        </p:nvSpPr>
        <p:spPr>
          <a:xfrm>
            <a:off x="500802" y="2637573"/>
            <a:ext cx="269625" cy="276999"/>
          </a:xfrm>
          <a:prstGeom prst="rect">
            <a:avLst/>
          </a:prstGeom>
          <a:noFill/>
        </p:spPr>
        <p:txBody>
          <a:bodyPr wrap="none" rtlCol="0">
            <a:spAutoFit/>
          </a:bodyPr>
          <a:lstStyle/>
          <a:p>
            <a:pPr algn="r"/>
            <a:r>
              <a:rPr lang="en-US" sz="1200" b="0" i="0" dirty="0">
                <a:solidFill>
                  <a:schemeClr val="bg2"/>
                </a:solidFill>
              </a:rPr>
              <a:t>1</a:t>
            </a:r>
          </a:p>
        </p:txBody>
      </p:sp>
      <p:sp>
        <p:nvSpPr>
          <p:cNvPr id="106" name="TextBox 105">
            <a:extLst>
              <a:ext uri="{FF2B5EF4-FFF2-40B4-BE49-F238E27FC236}">
                <a16:creationId xmlns:a16="http://schemas.microsoft.com/office/drawing/2014/main" id="{928D5A1F-F57A-F848-85A5-010A087D3CF0}"/>
              </a:ext>
            </a:extLst>
          </p:cNvPr>
          <p:cNvSpPr txBox="1"/>
          <p:nvPr/>
        </p:nvSpPr>
        <p:spPr>
          <a:xfrm>
            <a:off x="500802" y="3118478"/>
            <a:ext cx="269625" cy="276999"/>
          </a:xfrm>
          <a:prstGeom prst="rect">
            <a:avLst/>
          </a:prstGeom>
          <a:noFill/>
        </p:spPr>
        <p:txBody>
          <a:bodyPr wrap="none" rtlCol="0">
            <a:spAutoFit/>
          </a:bodyPr>
          <a:lstStyle/>
          <a:p>
            <a:pPr algn="r"/>
            <a:r>
              <a:rPr lang="en-US" sz="1200" b="0" i="0" dirty="0">
                <a:solidFill>
                  <a:schemeClr val="bg2"/>
                </a:solidFill>
              </a:rPr>
              <a:t>0</a:t>
            </a:r>
          </a:p>
        </p:txBody>
      </p:sp>
      <p:sp>
        <p:nvSpPr>
          <p:cNvPr id="107" name="Rectangle 19">
            <a:extLst>
              <a:ext uri="{FF2B5EF4-FFF2-40B4-BE49-F238E27FC236}">
                <a16:creationId xmlns:a16="http://schemas.microsoft.com/office/drawing/2014/main" id="{2C9A2B3E-E2E0-E342-A8E9-CBD227E50EBC}"/>
              </a:ext>
            </a:extLst>
          </p:cNvPr>
          <p:cNvSpPr>
            <a:spLocks noChangeArrowheads="1"/>
          </p:cNvSpPr>
          <p:nvPr/>
        </p:nvSpPr>
        <p:spPr bwMode="auto">
          <a:xfrm>
            <a:off x="4146218" y="2360083"/>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3.4%</a:t>
            </a:r>
            <a:endParaRPr kumimoji="0" lang="en-US" altLang="en-US" sz="1600" b="0" i="0" u="none" strike="noStrike" cap="none" normalizeH="0" baseline="0" dirty="0">
              <a:ln>
                <a:noFill/>
              </a:ln>
              <a:solidFill>
                <a:schemeClr val="tx1"/>
              </a:solidFill>
              <a:effectLst/>
            </a:endParaRPr>
          </a:p>
        </p:txBody>
      </p:sp>
      <p:sp>
        <p:nvSpPr>
          <p:cNvPr id="108" name="Rectangle 20">
            <a:extLst>
              <a:ext uri="{FF2B5EF4-FFF2-40B4-BE49-F238E27FC236}">
                <a16:creationId xmlns:a16="http://schemas.microsoft.com/office/drawing/2014/main" id="{7D950885-5A2D-A248-8FA7-6637D36053BF}"/>
              </a:ext>
            </a:extLst>
          </p:cNvPr>
          <p:cNvSpPr>
            <a:spLocks noChangeArrowheads="1"/>
          </p:cNvSpPr>
          <p:nvPr/>
        </p:nvSpPr>
        <p:spPr bwMode="auto">
          <a:xfrm>
            <a:off x="4146218" y="1780603"/>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5.7%</a:t>
            </a:r>
            <a:endParaRPr kumimoji="0" lang="en-US" altLang="en-US" sz="1600" b="0" i="0" u="none" strike="noStrike" cap="none" normalizeH="0" baseline="0" dirty="0">
              <a:ln>
                <a:noFill/>
              </a:ln>
              <a:solidFill>
                <a:schemeClr val="tx1"/>
              </a:solidFill>
              <a:effectLst/>
            </a:endParaRPr>
          </a:p>
        </p:txBody>
      </p:sp>
      <p:sp>
        <p:nvSpPr>
          <p:cNvPr id="109" name="Rectangle 57">
            <a:extLst>
              <a:ext uri="{FF2B5EF4-FFF2-40B4-BE49-F238E27FC236}">
                <a16:creationId xmlns:a16="http://schemas.microsoft.com/office/drawing/2014/main" id="{4704186E-1012-4B4E-AF30-C0F65BEFFE0C}"/>
              </a:ext>
            </a:extLst>
          </p:cNvPr>
          <p:cNvSpPr>
            <a:spLocks noChangeArrowheads="1"/>
          </p:cNvSpPr>
          <p:nvPr/>
        </p:nvSpPr>
        <p:spPr bwMode="auto">
          <a:xfrm>
            <a:off x="2807741" y="2518363"/>
            <a:ext cx="827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Arial" pitchFamily="34" charset="0"/>
                <a:cs typeface="Arial" pitchFamily="34" charset="0"/>
              </a:rPr>
              <a:t>Bivalirudin</a:t>
            </a:r>
          </a:p>
        </p:txBody>
      </p:sp>
      <p:sp>
        <p:nvSpPr>
          <p:cNvPr id="110" name="Rectangle 58">
            <a:extLst>
              <a:ext uri="{FF2B5EF4-FFF2-40B4-BE49-F238E27FC236}">
                <a16:creationId xmlns:a16="http://schemas.microsoft.com/office/drawing/2014/main" id="{D481619E-FB42-2942-88CD-DE8D521D5654}"/>
              </a:ext>
            </a:extLst>
          </p:cNvPr>
          <p:cNvSpPr>
            <a:spLocks noChangeArrowheads="1"/>
          </p:cNvSpPr>
          <p:nvPr/>
        </p:nvSpPr>
        <p:spPr bwMode="auto">
          <a:xfrm>
            <a:off x="3030278" y="1612200"/>
            <a:ext cx="62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itchFamily="34" charset="0"/>
                <a:cs typeface="Arial" pitchFamily="34" charset="0"/>
              </a:rPr>
              <a:t>Heparin</a:t>
            </a:r>
          </a:p>
        </p:txBody>
      </p:sp>
      <p:cxnSp>
        <p:nvCxnSpPr>
          <p:cNvPr id="121" name="Straight Connector 120">
            <a:extLst>
              <a:ext uri="{FF2B5EF4-FFF2-40B4-BE49-F238E27FC236}">
                <a16:creationId xmlns:a16="http://schemas.microsoft.com/office/drawing/2014/main" id="{F059A21F-1997-7747-8F69-40AA7F339DD2}"/>
              </a:ext>
            </a:extLst>
          </p:cNvPr>
          <p:cNvCxnSpPr/>
          <p:nvPr/>
        </p:nvCxnSpPr>
        <p:spPr bwMode="auto">
          <a:xfrm>
            <a:off x="5324938" y="860396"/>
            <a:ext cx="0" cy="23960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a:extLst>
              <a:ext uri="{FF2B5EF4-FFF2-40B4-BE49-F238E27FC236}">
                <a16:creationId xmlns:a16="http://schemas.microsoft.com/office/drawing/2014/main" id="{04B4321B-EFD2-7643-A582-BED6D455828A}"/>
              </a:ext>
            </a:extLst>
          </p:cNvPr>
          <p:cNvCxnSpPr/>
          <p:nvPr/>
        </p:nvCxnSpPr>
        <p:spPr bwMode="auto">
          <a:xfrm flipH="1">
            <a:off x="5324939" y="3256463"/>
            <a:ext cx="328506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a:extLst>
              <a:ext uri="{FF2B5EF4-FFF2-40B4-BE49-F238E27FC236}">
                <a16:creationId xmlns:a16="http://schemas.microsoft.com/office/drawing/2014/main" id="{99F170E5-A678-9F4B-8A9A-1DBB95133743}"/>
              </a:ext>
            </a:extLst>
          </p:cNvPr>
          <p:cNvCxnSpPr/>
          <p:nvPr/>
        </p:nvCxnSpPr>
        <p:spPr bwMode="auto">
          <a:xfrm>
            <a:off x="5872450"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FDD0F399-6813-B440-A560-1CDA8E7D0AB7}"/>
              </a:ext>
            </a:extLst>
          </p:cNvPr>
          <p:cNvCxnSpPr/>
          <p:nvPr/>
        </p:nvCxnSpPr>
        <p:spPr bwMode="auto">
          <a:xfrm>
            <a:off x="6419961"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EBB76D0F-04C8-9343-BAEF-ED5C168E1674}"/>
              </a:ext>
            </a:extLst>
          </p:cNvPr>
          <p:cNvCxnSpPr/>
          <p:nvPr/>
        </p:nvCxnSpPr>
        <p:spPr bwMode="auto">
          <a:xfrm>
            <a:off x="6967472"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9DDB5C6E-138F-C740-958E-C64E7B2A54A0}"/>
              </a:ext>
            </a:extLst>
          </p:cNvPr>
          <p:cNvCxnSpPr/>
          <p:nvPr/>
        </p:nvCxnSpPr>
        <p:spPr bwMode="auto">
          <a:xfrm>
            <a:off x="7514983"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CE0C4B0A-2C5A-4B41-A41B-D6E9D72A4850}"/>
              </a:ext>
            </a:extLst>
          </p:cNvPr>
          <p:cNvCxnSpPr/>
          <p:nvPr/>
        </p:nvCxnSpPr>
        <p:spPr bwMode="auto">
          <a:xfrm>
            <a:off x="8062494"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A0D810D2-CC47-BA4E-A1D8-40C366755289}"/>
              </a:ext>
            </a:extLst>
          </p:cNvPr>
          <p:cNvCxnSpPr/>
          <p:nvPr/>
        </p:nvCxnSpPr>
        <p:spPr bwMode="auto">
          <a:xfrm>
            <a:off x="5324939"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5C9946D9-CBF8-F145-A502-3BAC8F33B387}"/>
              </a:ext>
            </a:extLst>
          </p:cNvPr>
          <p:cNvCxnSpPr/>
          <p:nvPr/>
        </p:nvCxnSpPr>
        <p:spPr bwMode="auto">
          <a:xfrm>
            <a:off x="8610007" y="325646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129">
            <a:extLst>
              <a:ext uri="{FF2B5EF4-FFF2-40B4-BE49-F238E27FC236}">
                <a16:creationId xmlns:a16="http://schemas.microsoft.com/office/drawing/2014/main" id="{A24F9B26-32A2-4D44-B39E-14F7639AE55F}"/>
              </a:ext>
            </a:extLst>
          </p:cNvPr>
          <p:cNvSpPr txBox="1"/>
          <p:nvPr/>
        </p:nvSpPr>
        <p:spPr>
          <a:xfrm>
            <a:off x="5809071" y="3524880"/>
            <a:ext cx="2323072" cy="307777"/>
          </a:xfrm>
          <a:prstGeom prst="rect">
            <a:avLst/>
          </a:prstGeom>
          <a:noFill/>
        </p:spPr>
        <p:txBody>
          <a:bodyPr wrap="none" rtlCol="0">
            <a:spAutoFit/>
          </a:bodyPr>
          <a:lstStyle/>
          <a:p>
            <a:pPr algn="ctr"/>
            <a:r>
              <a:rPr lang="en-US" sz="1400" i="0" dirty="0">
                <a:solidFill>
                  <a:schemeClr val="bg2"/>
                </a:solidFill>
              </a:rPr>
              <a:t>Days after randomization</a:t>
            </a:r>
          </a:p>
        </p:txBody>
      </p:sp>
      <p:sp>
        <p:nvSpPr>
          <p:cNvPr id="131" name="TextBox 130">
            <a:extLst>
              <a:ext uri="{FF2B5EF4-FFF2-40B4-BE49-F238E27FC236}">
                <a16:creationId xmlns:a16="http://schemas.microsoft.com/office/drawing/2014/main" id="{8D6D0FAE-8044-F440-B63C-DB60A0D02AC8}"/>
              </a:ext>
            </a:extLst>
          </p:cNvPr>
          <p:cNvSpPr txBox="1"/>
          <p:nvPr/>
        </p:nvSpPr>
        <p:spPr>
          <a:xfrm>
            <a:off x="5195051" y="3307262"/>
            <a:ext cx="269625" cy="276999"/>
          </a:xfrm>
          <a:prstGeom prst="rect">
            <a:avLst/>
          </a:prstGeom>
          <a:noFill/>
        </p:spPr>
        <p:txBody>
          <a:bodyPr wrap="none" rtlCol="0">
            <a:spAutoFit/>
          </a:bodyPr>
          <a:lstStyle/>
          <a:p>
            <a:pPr algn="ctr"/>
            <a:r>
              <a:rPr lang="en-US" sz="1200" b="0" i="0" dirty="0">
                <a:solidFill>
                  <a:schemeClr val="bg2"/>
                </a:solidFill>
              </a:rPr>
              <a:t>0</a:t>
            </a:r>
          </a:p>
        </p:txBody>
      </p:sp>
      <p:sp>
        <p:nvSpPr>
          <p:cNvPr id="132" name="TextBox 131">
            <a:extLst>
              <a:ext uri="{FF2B5EF4-FFF2-40B4-BE49-F238E27FC236}">
                <a16:creationId xmlns:a16="http://schemas.microsoft.com/office/drawing/2014/main" id="{1BD283B4-5397-FC4B-9D50-D64BF2D431B4}"/>
              </a:ext>
            </a:extLst>
          </p:cNvPr>
          <p:cNvSpPr txBox="1"/>
          <p:nvPr/>
        </p:nvSpPr>
        <p:spPr>
          <a:xfrm>
            <a:off x="5743594" y="3307262"/>
            <a:ext cx="269625" cy="276999"/>
          </a:xfrm>
          <a:prstGeom prst="rect">
            <a:avLst/>
          </a:prstGeom>
          <a:noFill/>
        </p:spPr>
        <p:txBody>
          <a:bodyPr wrap="none" rtlCol="0">
            <a:spAutoFit/>
          </a:bodyPr>
          <a:lstStyle/>
          <a:p>
            <a:pPr algn="ctr"/>
            <a:r>
              <a:rPr lang="en-US" sz="1200" b="0" i="0" dirty="0">
                <a:solidFill>
                  <a:schemeClr val="bg2"/>
                </a:solidFill>
              </a:rPr>
              <a:t>5</a:t>
            </a:r>
          </a:p>
        </p:txBody>
      </p:sp>
      <p:sp>
        <p:nvSpPr>
          <p:cNvPr id="133" name="TextBox 132">
            <a:extLst>
              <a:ext uri="{FF2B5EF4-FFF2-40B4-BE49-F238E27FC236}">
                <a16:creationId xmlns:a16="http://schemas.microsoft.com/office/drawing/2014/main" id="{E61EC275-3B92-CD4A-A0A6-29E57C92E0E3}"/>
              </a:ext>
            </a:extLst>
          </p:cNvPr>
          <p:cNvSpPr txBox="1"/>
          <p:nvPr/>
        </p:nvSpPr>
        <p:spPr>
          <a:xfrm>
            <a:off x="6235237" y="3307262"/>
            <a:ext cx="354584" cy="276999"/>
          </a:xfrm>
          <a:prstGeom prst="rect">
            <a:avLst/>
          </a:prstGeom>
          <a:noFill/>
        </p:spPr>
        <p:txBody>
          <a:bodyPr wrap="none" rtlCol="0">
            <a:spAutoFit/>
          </a:bodyPr>
          <a:lstStyle/>
          <a:p>
            <a:pPr algn="ctr"/>
            <a:r>
              <a:rPr lang="en-US" sz="1200" b="0" i="0" dirty="0">
                <a:solidFill>
                  <a:schemeClr val="bg2"/>
                </a:solidFill>
              </a:rPr>
              <a:t>10</a:t>
            </a:r>
          </a:p>
        </p:txBody>
      </p:sp>
      <p:sp>
        <p:nvSpPr>
          <p:cNvPr id="134" name="TextBox 133">
            <a:extLst>
              <a:ext uri="{FF2B5EF4-FFF2-40B4-BE49-F238E27FC236}">
                <a16:creationId xmlns:a16="http://schemas.microsoft.com/office/drawing/2014/main" id="{6753FE80-3D3E-D042-923C-75C4E6B4CCE6}"/>
              </a:ext>
            </a:extLst>
          </p:cNvPr>
          <p:cNvSpPr txBox="1"/>
          <p:nvPr/>
        </p:nvSpPr>
        <p:spPr>
          <a:xfrm>
            <a:off x="6782730" y="3307262"/>
            <a:ext cx="354584" cy="276999"/>
          </a:xfrm>
          <a:prstGeom prst="rect">
            <a:avLst/>
          </a:prstGeom>
          <a:noFill/>
        </p:spPr>
        <p:txBody>
          <a:bodyPr wrap="none" rtlCol="0">
            <a:spAutoFit/>
          </a:bodyPr>
          <a:lstStyle/>
          <a:p>
            <a:pPr algn="ctr"/>
            <a:r>
              <a:rPr lang="en-US" sz="1200" b="0" i="0" dirty="0">
                <a:solidFill>
                  <a:schemeClr val="bg2"/>
                </a:solidFill>
              </a:rPr>
              <a:t>15</a:t>
            </a:r>
          </a:p>
        </p:txBody>
      </p:sp>
      <p:sp>
        <p:nvSpPr>
          <p:cNvPr id="135" name="TextBox 134">
            <a:extLst>
              <a:ext uri="{FF2B5EF4-FFF2-40B4-BE49-F238E27FC236}">
                <a16:creationId xmlns:a16="http://schemas.microsoft.com/office/drawing/2014/main" id="{02020DD3-7BB4-B441-A8BD-C1AADD8369A2}"/>
              </a:ext>
            </a:extLst>
          </p:cNvPr>
          <p:cNvSpPr txBox="1"/>
          <p:nvPr/>
        </p:nvSpPr>
        <p:spPr>
          <a:xfrm>
            <a:off x="7334581" y="3307262"/>
            <a:ext cx="354584" cy="276999"/>
          </a:xfrm>
          <a:prstGeom prst="rect">
            <a:avLst/>
          </a:prstGeom>
          <a:noFill/>
        </p:spPr>
        <p:txBody>
          <a:bodyPr wrap="none" rtlCol="0">
            <a:spAutoFit/>
          </a:bodyPr>
          <a:lstStyle/>
          <a:p>
            <a:pPr algn="ctr"/>
            <a:r>
              <a:rPr lang="en-US" sz="1200" b="0" i="0" dirty="0">
                <a:solidFill>
                  <a:schemeClr val="bg2"/>
                </a:solidFill>
              </a:rPr>
              <a:t>20</a:t>
            </a:r>
          </a:p>
        </p:txBody>
      </p:sp>
      <p:sp>
        <p:nvSpPr>
          <p:cNvPr id="136" name="TextBox 135">
            <a:extLst>
              <a:ext uri="{FF2B5EF4-FFF2-40B4-BE49-F238E27FC236}">
                <a16:creationId xmlns:a16="http://schemas.microsoft.com/office/drawing/2014/main" id="{4BFEEA6D-9113-744F-BF83-95FE86E39298}"/>
              </a:ext>
            </a:extLst>
          </p:cNvPr>
          <p:cNvSpPr txBox="1"/>
          <p:nvPr/>
        </p:nvSpPr>
        <p:spPr>
          <a:xfrm>
            <a:off x="7879164" y="3307262"/>
            <a:ext cx="354584" cy="276999"/>
          </a:xfrm>
          <a:prstGeom prst="rect">
            <a:avLst/>
          </a:prstGeom>
          <a:noFill/>
        </p:spPr>
        <p:txBody>
          <a:bodyPr wrap="none" rtlCol="0">
            <a:spAutoFit/>
          </a:bodyPr>
          <a:lstStyle/>
          <a:p>
            <a:pPr algn="ctr"/>
            <a:r>
              <a:rPr lang="en-US" sz="1200" b="0" i="0" dirty="0">
                <a:solidFill>
                  <a:schemeClr val="bg2"/>
                </a:solidFill>
              </a:rPr>
              <a:t>25</a:t>
            </a:r>
          </a:p>
        </p:txBody>
      </p:sp>
      <p:sp>
        <p:nvSpPr>
          <p:cNvPr id="137" name="TextBox 136">
            <a:extLst>
              <a:ext uri="{FF2B5EF4-FFF2-40B4-BE49-F238E27FC236}">
                <a16:creationId xmlns:a16="http://schemas.microsoft.com/office/drawing/2014/main" id="{0CA541AD-A419-4E46-AE1D-E6E3740A9F6B}"/>
              </a:ext>
            </a:extLst>
          </p:cNvPr>
          <p:cNvSpPr txBox="1"/>
          <p:nvPr/>
        </p:nvSpPr>
        <p:spPr>
          <a:xfrm>
            <a:off x="8426780" y="3307262"/>
            <a:ext cx="354584" cy="276999"/>
          </a:xfrm>
          <a:prstGeom prst="rect">
            <a:avLst/>
          </a:prstGeom>
          <a:noFill/>
        </p:spPr>
        <p:txBody>
          <a:bodyPr wrap="none" rtlCol="0">
            <a:spAutoFit/>
          </a:bodyPr>
          <a:lstStyle/>
          <a:p>
            <a:pPr algn="ctr"/>
            <a:r>
              <a:rPr lang="en-US" sz="1200" b="0" i="0" dirty="0">
                <a:solidFill>
                  <a:schemeClr val="bg2"/>
                </a:solidFill>
              </a:rPr>
              <a:t>30</a:t>
            </a:r>
          </a:p>
        </p:txBody>
      </p:sp>
      <p:sp>
        <p:nvSpPr>
          <p:cNvPr id="139" name="Rectangle 15">
            <a:extLst>
              <a:ext uri="{FF2B5EF4-FFF2-40B4-BE49-F238E27FC236}">
                <a16:creationId xmlns:a16="http://schemas.microsoft.com/office/drawing/2014/main" id="{45BE6658-BB5F-8242-96A1-C136C57A3117}"/>
              </a:ext>
            </a:extLst>
          </p:cNvPr>
          <p:cNvSpPr>
            <a:spLocks noChangeArrowheads="1"/>
          </p:cNvSpPr>
          <p:nvPr/>
        </p:nvSpPr>
        <p:spPr bwMode="auto">
          <a:xfrm>
            <a:off x="5200020" y="3843838"/>
            <a:ext cx="2596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7,306</a:t>
            </a:r>
            <a:endParaRPr lang="en-US" altLang="en-US" sz="800" b="0" i="0" dirty="0"/>
          </a:p>
          <a:p>
            <a:pPr lvl="0" algn="ctr"/>
            <a:r>
              <a:rPr lang="en-US" altLang="en-US" sz="800" b="0" i="0" dirty="0">
                <a:solidFill>
                  <a:srgbClr val="000000"/>
                </a:solidFill>
              </a:rPr>
              <a:t>7,948</a:t>
            </a:r>
          </a:p>
          <a:p>
            <a:pPr lvl="0" algn="ctr"/>
            <a:r>
              <a:rPr lang="en-US" altLang="en-US" sz="800" b="0" i="0" dirty="0">
                <a:solidFill>
                  <a:srgbClr val="000000"/>
                </a:solidFill>
              </a:rPr>
              <a:t>6,040</a:t>
            </a:r>
            <a:endParaRPr lang="en-US" altLang="en-US" sz="800" b="0" i="0" dirty="0"/>
          </a:p>
          <a:p>
            <a:pPr lvl="0" algn="ctr"/>
            <a:r>
              <a:rPr lang="en-US" altLang="en-US" sz="800" b="0" i="0" dirty="0">
                <a:solidFill>
                  <a:srgbClr val="000000"/>
                </a:solidFill>
              </a:rPr>
              <a:t>6,115</a:t>
            </a:r>
            <a:endParaRPr lang="en-US" altLang="en-US" sz="800" b="0" i="0" dirty="0"/>
          </a:p>
        </p:txBody>
      </p:sp>
      <p:sp>
        <p:nvSpPr>
          <p:cNvPr id="140" name="Rectangle 16">
            <a:extLst>
              <a:ext uri="{FF2B5EF4-FFF2-40B4-BE49-F238E27FC236}">
                <a16:creationId xmlns:a16="http://schemas.microsoft.com/office/drawing/2014/main" id="{02A4E7B3-1EE9-A84C-9427-C006C0989648}"/>
              </a:ext>
            </a:extLst>
          </p:cNvPr>
          <p:cNvSpPr>
            <a:spLocks noChangeArrowheads="1"/>
          </p:cNvSpPr>
          <p:nvPr/>
        </p:nvSpPr>
        <p:spPr bwMode="auto">
          <a:xfrm>
            <a:off x="6290194" y="3820755"/>
            <a:ext cx="2596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6,942</a:t>
            </a:r>
            <a:endParaRPr lang="en-US" altLang="en-US" sz="1000" b="0" i="0" dirty="0"/>
          </a:p>
          <a:p>
            <a:pPr lvl="0" algn="ctr"/>
            <a:r>
              <a:rPr lang="en-US" altLang="en-US" sz="800" b="0" i="0" dirty="0">
                <a:solidFill>
                  <a:srgbClr val="000000"/>
                </a:solidFill>
              </a:rPr>
              <a:t>7,397</a:t>
            </a:r>
            <a:endParaRPr lang="en-US" altLang="en-US" sz="1000" b="0" i="0" dirty="0"/>
          </a:p>
          <a:p>
            <a:pPr lvl="0" algn="ctr"/>
            <a:r>
              <a:rPr lang="en-US" altLang="en-US" sz="800" b="0" i="0" dirty="0">
                <a:solidFill>
                  <a:srgbClr val="000000"/>
                </a:solidFill>
              </a:rPr>
              <a:t>5,967</a:t>
            </a:r>
            <a:endParaRPr lang="en-US" altLang="en-US" sz="800" b="0" i="0" dirty="0"/>
          </a:p>
          <a:p>
            <a:pPr lvl="0" algn="ctr"/>
            <a:r>
              <a:rPr lang="en-US" altLang="en-US" sz="800" b="0" i="0" dirty="0">
                <a:solidFill>
                  <a:srgbClr val="000000"/>
                </a:solidFill>
              </a:rPr>
              <a:t>6,046</a:t>
            </a:r>
            <a:endParaRPr lang="en-US" altLang="en-US" sz="800" b="0" i="0" dirty="0"/>
          </a:p>
        </p:txBody>
      </p:sp>
      <p:sp>
        <p:nvSpPr>
          <p:cNvPr id="141" name="Rectangle 17">
            <a:extLst>
              <a:ext uri="{FF2B5EF4-FFF2-40B4-BE49-F238E27FC236}">
                <a16:creationId xmlns:a16="http://schemas.microsoft.com/office/drawing/2014/main" id="{5D576F58-A677-AE4F-8B7E-ED496E943BE5}"/>
              </a:ext>
            </a:extLst>
          </p:cNvPr>
          <p:cNvSpPr>
            <a:spLocks noChangeArrowheads="1"/>
          </p:cNvSpPr>
          <p:nvPr/>
        </p:nvSpPr>
        <p:spPr bwMode="auto">
          <a:xfrm>
            <a:off x="7389538" y="3820755"/>
            <a:ext cx="2596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6,889</a:t>
            </a:r>
            <a:endParaRPr lang="en-US" altLang="en-US" sz="1000" b="0" i="0" dirty="0"/>
          </a:p>
          <a:p>
            <a:pPr lvl="0" algn="ctr"/>
            <a:r>
              <a:rPr lang="en-US" altLang="en-US" sz="800" b="0" i="0" dirty="0">
                <a:solidFill>
                  <a:srgbClr val="000000"/>
                </a:solidFill>
              </a:rPr>
              <a:t>7,284</a:t>
            </a:r>
            <a:endParaRPr lang="en-US" altLang="en-US" sz="1000" b="0" i="0" dirty="0"/>
          </a:p>
          <a:p>
            <a:pPr lvl="0" algn="ctr"/>
            <a:r>
              <a:rPr lang="en-US" altLang="en-US" sz="800" b="0" i="0" dirty="0">
                <a:solidFill>
                  <a:srgbClr val="000000"/>
                </a:solidFill>
              </a:rPr>
              <a:t>5,950</a:t>
            </a:r>
            <a:endParaRPr lang="en-US" altLang="en-US" sz="800" b="0" i="0" dirty="0"/>
          </a:p>
          <a:p>
            <a:pPr lvl="0" algn="ctr"/>
            <a:r>
              <a:rPr lang="en-US" altLang="en-US" sz="800" b="0" i="0" dirty="0">
                <a:solidFill>
                  <a:srgbClr val="000000"/>
                </a:solidFill>
              </a:rPr>
              <a:t>6,025</a:t>
            </a:r>
            <a:endParaRPr lang="en-US" altLang="en-US" sz="800" b="0" i="0" dirty="0"/>
          </a:p>
        </p:txBody>
      </p:sp>
      <p:sp>
        <p:nvSpPr>
          <p:cNvPr id="142" name="Rectangle 18">
            <a:extLst>
              <a:ext uri="{FF2B5EF4-FFF2-40B4-BE49-F238E27FC236}">
                <a16:creationId xmlns:a16="http://schemas.microsoft.com/office/drawing/2014/main" id="{87B67834-3FF3-4B43-8A6C-F8E3D73119A1}"/>
              </a:ext>
            </a:extLst>
          </p:cNvPr>
          <p:cNvSpPr>
            <a:spLocks noChangeArrowheads="1"/>
          </p:cNvSpPr>
          <p:nvPr/>
        </p:nvSpPr>
        <p:spPr bwMode="auto">
          <a:xfrm>
            <a:off x="8481737" y="3820755"/>
            <a:ext cx="2596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800" b="0" i="0" dirty="0">
                <a:solidFill>
                  <a:srgbClr val="000000"/>
                </a:solidFill>
              </a:rPr>
              <a:t>5,995</a:t>
            </a:r>
            <a:endParaRPr lang="en-US" altLang="en-US" sz="1000" b="0" i="0" dirty="0"/>
          </a:p>
          <a:p>
            <a:pPr lvl="0" algn="ctr"/>
            <a:r>
              <a:rPr lang="en-US" altLang="en-US" sz="800" b="0" i="0" dirty="0">
                <a:solidFill>
                  <a:srgbClr val="000000"/>
                </a:solidFill>
              </a:rPr>
              <a:t>6,366</a:t>
            </a:r>
            <a:endParaRPr lang="en-US" altLang="en-US" sz="1000" b="0" i="0" dirty="0"/>
          </a:p>
          <a:p>
            <a:pPr lvl="0" algn="ctr"/>
            <a:r>
              <a:rPr lang="en-US" altLang="en-US" sz="800" b="0" i="0" dirty="0">
                <a:solidFill>
                  <a:srgbClr val="000000"/>
                </a:solidFill>
              </a:rPr>
              <a:t>5,931</a:t>
            </a:r>
            <a:endParaRPr lang="en-US" altLang="en-US" sz="800" b="0" i="0" dirty="0"/>
          </a:p>
          <a:p>
            <a:pPr lvl="0" algn="ctr"/>
            <a:r>
              <a:rPr lang="en-US" altLang="en-US" sz="800" b="0" i="0" dirty="0">
                <a:solidFill>
                  <a:srgbClr val="000000"/>
                </a:solidFill>
              </a:rPr>
              <a:t>6,012</a:t>
            </a:r>
            <a:endParaRPr lang="en-US" altLang="en-US" sz="800" b="0" i="0" dirty="0"/>
          </a:p>
        </p:txBody>
      </p:sp>
      <p:sp>
        <p:nvSpPr>
          <p:cNvPr id="143" name="TextBox 142">
            <a:extLst>
              <a:ext uri="{FF2B5EF4-FFF2-40B4-BE49-F238E27FC236}">
                <a16:creationId xmlns:a16="http://schemas.microsoft.com/office/drawing/2014/main" id="{31AD952B-B28F-274D-BBF9-1361EC86F378}"/>
              </a:ext>
            </a:extLst>
          </p:cNvPr>
          <p:cNvSpPr txBox="1"/>
          <p:nvPr/>
        </p:nvSpPr>
        <p:spPr>
          <a:xfrm>
            <a:off x="4922033" y="716461"/>
            <a:ext cx="354584" cy="276999"/>
          </a:xfrm>
          <a:prstGeom prst="rect">
            <a:avLst/>
          </a:prstGeom>
          <a:noFill/>
        </p:spPr>
        <p:txBody>
          <a:bodyPr wrap="none" rtlCol="0">
            <a:spAutoFit/>
          </a:bodyPr>
          <a:lstStyle/>
          <a:p>
            <a:pPr algn="r"/>
            <a:r>
              <a:rPr lang="en-US" sz="1200" b="0" i="0" dirty="0">
                <a:solidFill>
                  <a:schemeClr val="bg2"/>
                </a:solidFill>
              </a:rPr>
              <a:t>10</a:t>
            </a:r>
          </a:p>
        </p:txBody>
      </p:sp>
      <p:sp>
        <p:nvSpPr>
          <p:cNvPr id="144" name="TextBox 143">
            <a:extLst>
              <a:ext uri="{FF2B5EF4-FFF2-40B4-BE49-F238E27FC236}">
                <a16:creationId xmlns:a16="http://schemas.microsoft.com/office/drawing/2014/main" id="{43DDF4C6-2607-1D4C-BD59-E6F3D0C73CC1}"/>
              </a:ext>
            </a:extLst>
          </p:cNvPr>
          <p:cNvSpPr txBox="1"/>
          <p:nvPr/>
        </p:nvSpPr>
        <p:spPr>
          <a:xfrm rot="16200000">
            <a:off x="3907874" y="1912895"/>
            <a:ext cx="1954381" cy="307777"/>
          </a:xfrm>
          <a:prstGeom prst="rect">
            <a:avLst/>
          </a:prstGeom>
          <a:noFill/>
        </p:spPr>
        <p:txBody>
          <a:bodyPr wrap="none" rtlCol="0">
            <a:spAutoFit/>
          </a:bodyPr>
          <a:lstStyle/>
          <a:p>
            <a:pPr algn="ctr"/>
            <a:r>
              <a:rPr lang="en-US" sz="1400" i="0" dirty="0">
                <a:solidFill>
                  <a:schemeClr val="bg2"/>
                </a:solidFill>
              </a:rPr>
              <a:t>Serious bleeding (%)</a:t>
            </a:r>
          </a:p>
        </p:txBody>
      </p:sp>
      <p:cxnSp>
        <p:nvCxnSpPr>
          <p:cNvPr id="145" name="Straight Connector 144">
            <a:extLst>
              <a:ext uri="{FF2B5EF4-FFF2-40B4-BE49-F238E27FC236}">
                <a16:creationId xmlns:a16="http://schemas.microsoft.com/office/drawing/2014/main" id="{AA98E91E-9B99-3246-AFD5-283F1A9FB0EF}"/>
              </a:ext>
            </a:extLst>
          </p:cNvPr>
          <p:cNvCxnSpPr/>
          <p:nvPr/>
        </p:nvCxnSpPr>
        <p:spPr bwMode="auto">
          <a:xfrm rot="5400000">
            <a:off x="5279218" y="814676"/>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a:extLst>
              <a:ext uri="{FF2B5EF4-FFF2-40B4-BE49-F238E27FC236}">
                <a16:creationId xmlns:a16="http://schemas.microsoft.com/office/drawing/2014/main" id="{6C88A88F-F765-5347-B46F-E1F7D35CBC83}"/>
              </a:ext>
            </a:extLst>
          </p:cNvPr>
          <p:cNvCxnSpPr/>
          <p:nvPr/>
        </p:nvCxnSpPr>
        <p:spPr bwMode="auto">
          <a:xfrm rot="5400000">
            <a:off x="5279218" y="1293889"/>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id="{959EA72C-CDFB-A746-850E-94BC48B6B43A}"/>
              </a:ext>
            </a:extLst>
          </p:cNvPr>
          <p:cNvCxnSpPr/>
          <p:nvPr/>
        </p:nvCxnSpPr>
        <p:spPr bwMode="auto">
          <a:xfrm flipH="1">
            <a:off x="5233498" y="1818822"/>
            <a:ext cx="91440"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id="{FEA8423F-3FDF-6A48-AF28-9FE330199D57}"/>
              </a:ext>
            </a:extLst>
          </p:cNvPr>
          <p:cNvCxnSpPr/>
          <p:nvPr/>
        </p:nvCxnSpPr>
        <p:spPr bwMode="auto">
          <a:xfrm rot="5400000">
            <a:off x="5279218" y="2252315"/>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a:extLst>
              <a:ext uri="{FF2B5EF4-FFF2-40B4-BE49-F238E27FC236}">
                <a16:creationId xmlns:a16="http://schemas.microsoft.com/office/drawing/2014/main" id="{A424B87F-D9F5-2644-A691-132A5486F822}"/>
              </a:ext>
            </a:extLst>
          </p:cNvPr>
          <p:cNvCxnSpPr/>
          <p:nvPr/>
        </p:nvCxnSpPr>
        <p:spPr bwMode="auto">
          <a:xfrm rot="5400000">
            <a:off x="5279218" y="2731528"/>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id="{AE67CB86-3473-3C44-B39F-0C38473F4025}"/>
              </a:ext>
            </a:extLst>
          </p:cNvPr>
          <p:cNvCxnSpPr/>
          <p:nvPr/>
        </p:nvCxnSpPr>
        <p:spPr bwMode="auto">
          <a:xfrm rot="5400000">
            <a:off x="5279218" y="3210743"/>
            <a:ext cx="0" cy="9144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50">
            <a:extLst>
              <a:ext uri="{FF2B5EF4-FFF2-40B4-BE49-F238E27FC236}">
                <a16:creationId xmlns:a16="http://schemas.microsoft.com/office/drawing/2014/main" id="{24E0C3F5-DC92-F647-BED4-2393FEE602D5}"/>
              </a:ext>
            </a:extLst>
          </p:cNvPr>
          <p:cNvSpPr txBox="1"/>
          <p:nvPr/>
        </p:nvSpPr>
        <p:spPr>
          <a:xfrm>
            <a:off x="5006992" y="1197368"/>
            <a:ext cx="269625" cy="276999"/>
          </a:xfrm>
          <a:prstGeom prst="rect">
            <a:avLst/>
          </a:prstGeom>
          <a:noFill/>
        </p:spPr>
        <p:txBody>
          <a:bodyPr wrap="none" rtlCol="0">
            <a:spAutoFit/>
          </a:bodyPr>
          <a:lstStyle/>
          <a:p>
            <a:pPr algn="r"/>
            <a:r>
              <a:rPr lang="en-US" sz="1200" b="0" i="0" dirty="0">
                <a:solidFill>
                  <a:schemeClr val="bg2"/>
                </a:solidFill>
              </a:rPr>
              <a:t>8</a:t>
            </a:r>
          </a:p>
        </p:txBody>
      </p:sp>
      <p:sp>
        <p:nvSpPr>
          <p:cNvPr id="152" name="TextBox 151">
            <a:extLst>
              <a:ext uri="{FF2B5EF4-FFF2-40B4-BE49-F238E27FC236}">
                <a16:creationId xmlns:a16="http://schemas.microsoft.com/office/drawing/2014/main" id="{C1AD5044-284A-2741-8113-F7442BCBBFFC}"/>
              </a:ext>
            </a:extLst>
          </p:cNvPr>
          <p:cNvSpPr txBox="1"/>
          <p:nvPr/>
        </p:nvSpPr>
        <p:spPr>
          <a:xfrm>
            <a:off x="5006992" y="1678275"/>
            <a:ext cx="269625" cy="276999"/>
          </a:xfrm>
          <a:prstGeom prst="rect">
            <a:avLst/>
          </a:prstGeom>
          <a:noFill/>
        </p:spPr>
        <p:txBody>
          <a:bodyPr wrap="none" rtlCol="0">
            <a:spAutoFit/>
          </a:bodyPr>
          <a:lstStyle/>
          <a:p>
            <a:pPr algn="r"/>
            <a:r>
              <a:rPr lang="en-US" sz="1200" b="0" i="0" dirty="0">
                <a:solidFill>
                  <a:schemeClr val="bg2"/>
                </a:solidFill>
              </a:rPr>
              <a:t>6</a:t>
            </a:r>
          </a:p>
        </p:txBody>
      </p:sp>
      <p:sp>
        <p:nvSpPr>
          <p:cNvPr id="153" name="TextBox 152">
            <a:extLst>
              <a:ext uri="{FF2B5EF4-FFF2-40B4-BE49-F238E27FC236}">
                <a16:creationId xmlns:a16="http://schemas.microsoft.com/office/drawing/2014/main" id="{81E00F67-28ED-4A45-A45F-3A527AA5FA2E}"/>
              </a:ext>
            </a:extLst>
          </p:cNvPr>
          <p:cNvSpPr txBox="1"/>
          <p:nvPr/>
        </p:nvSpPr>
        <p:spPr>
          <a:xfrm>
            <a:off x="5006992" y="2159182"/>
            <a:ext cx="269625" cy="276999"/>
          </a:xfrm>
          <a:prstGeom prst="rect">
            <a:avLst/>
          </a:prstGeom>
          <a:noFill/>
        </p:spPr>
        <p:txBody>
          <a:bodyPr wrap="none" rtlCol="0">
            <a:spAutoFit/>
          </a:bodyPr>
          <a:lstStyle/>
          <a:p>
            <a:pPr algn="r"/>
            <a:r>
              <a:rPr lang="en-US" sz="1200" b="0" i="0" dirty="0">
                <a:solidFill>
                  <a:schemeClr val="bg2"/>
                </a:solidFill>
              </a:rPr>
              <a:t>4</a:t>
            </a:r>
          </a:p>
        </p:txBody>
      </p:sp>
      <p:sp>
        <p:nvSpPr>
          <p:cNvPr id="154" name="TextBox 153">
            <a:extLst>
              <a:ext uri="{FF2B5EF4-FFF2-40B4-BE49-F238E27FC236}">
                <a16:creationId xmlns:a16="http://schemas.microsoft.com/office/drawing/2014/main" id="{3D42B6E1-312E-C247-9617-E35AC4E9E9FE}"/>
              </a:ext>
            </a:extLst>
          </p:cNvPr>
          <p:cNvSpPr txBox="1"/>
          <p:nvPr/>
        </p:nvSpPr>
        <p:spPr>
          <a:xfrm>
            <a:off x="5006992" y="2640089"/>
            <a:ext cx="269625" cy="276999"/>
          </a:xfrm>
          <a:prstGeom prst="rect">
            <a:avLst/>
          </a:prstGeom>
          <a:noFill/>
        </p:spPr>
        <p:txBody>
          <a:bodyPr wrap="none" rtlCol="0">
            <a:spAutoFit/>
          </a:bodyPr>
          <a:lstStyle/>
          <a:p>
            <a:pPr algn="r"/>
            <a:r>
              <a:rPr lang="en-US" sz="1200" b="0" i="0" dirty="0">
                <a:solidFill>
                  <a:schemeClr val="bg2"/>
                </a:solidFill>
              </a:rPr>
              <a:t>2</a:t>
            </a:r>
          </a:p>
        </p:txBody>
      </p:sp>
      <p:sp>
        <p:nvSpPr>
          <p:cNvPr id="155" name="TextBox 154">
            <a:extLst>
              <a:ext uri="{FF2B5EF4-FFF2-40B4-BE49-F238E27FC236}">
                <a16:creationId xmlns:a16="http://schemas.microsoft.com/office/drawing/2014/main" id="{E13C2F6E-856D-CB4A-87EC-1671782820A9}"/>
              </a:ext>
            </a:extLst>
          </p:cNvPr>
          <p:cNvSpPr txBox="1"/>
          <p:nvPr/>
        </p:nvSpPr>
        <p:spPr>
          <a:xfrm>
            <a:off x="5006992" y="3120994"/>
            <a:ext cx="269625" cy="276999"/>
          </a:xfrm>
          <a:prstGeom prst="rect">
            <a:avLst/>
          </a:prstGeom>
          <a:noFill/>
        </p:spPr>
        <p:txBody>
          <a:bodyPr wrap="none" rtlCol="0">
            <a:spAutoFit/>
          </a:bodyPr>
          <a:lstStyle/>
          <a:p>
            <a:pPr algn="r"/>
            <a:r>
              <a:rPr lang="en-US" sz="1200" b="0" i="0" dirty="0">
                <a:solidFill>
                  <a:schemeClr val="bg2"/>
                </a:solidFill>
              </a:rPr>
              <a:t>0</a:t>
            </a:r>
          </a:p>
        </p:txBody>
      </p:sp>
      <p:sp>
        <p:nvSpPr>
          <p:cNvPr id="156" name="Rectangle 19">
            <a:extLst>
              <a:ext uri="{FF2B5EF4-FFF2-40B4-BE49-F238E27FC236}">
                <a16:creationId xmlns:a16="http://schemas.microsoft.com/office/drawing/2014/main" id="{EC965E10-3AF3-5942-89AA-7E7EB6AF7D3A}"/>
              </a:ext>
            </a:extLst>
          </p:cNvPr>
          <p:cNvSpPr>
            <a:spLocks noChangeArrowheads="1"/>
          </p:cNvSpPr>
          <p:nvPr/>
        </p:nvSpPr>
        <p:spPr bwMode="auto">
          <a:xfrm>
            <a:off x="8652407" y="1884806"/>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0" i="0" dirty="0">
                <a:solidFill>
                  <a:srgbClr val="000000"/>
                </a:solidFill>
              </a:rPr>
              <a:t>5.3</a:t>
            </a:r>
            <a:r>
              <a:rPr kumimoji="0" lang="en-US" altLang="en-US" sz="1200" b="0" i="0" u="none" strike="noStrike" cap="none" normalizeH="0" baseline="0" dirty="0">
                <a:ln>
                  <a:noFill/>
                </a:ln>
                <a:solidFill>
                  <a:srgbClr val="000000"/>
                </a:solidFill>
                <a:effectLst/>
              </a:rPr>
              <a:t>%</a:t>
            </a:r>
            <a:endParaRPr kumimoji="0" lang="en-US" altLang="en-US" sz="1600" b="0" i="0" u="none" strike="noStrike" cap="none" normalizeH="0" baseline="0" dirty="0">
              <a:ln>
                <a:noFill/>
              </a:ln>
              <a:solidFill>
                <a:schemeClr val="tx1"/>
              </a:solidFill>
              <a:effectLst/>
            </a:endParaRPr>
          </a:p>
        </p:txBody>
      </p:sp>
      <p:sp>
        <p:nvSpPr>
          <p:cNvPr id="157" name="Rectangle 20">
            <a:extLst>
              <a:ext uri="{FF2B5EF4-FFF2-40B4-BE49-F238E27FC236}">
                <a16:creationId xmlns:a16="http://schemas.microsoft.com/office/drawing/2014/main" id="{2A91B432-20FF-4349-BD5F-6CCBCD8B3847}"/>
              </a:ext>
            </a:extLst>
          </p:cNvPr>
          <p:cNvSpPr>
            <a:spLocks noChangeArrowheads="1"/>
          </p:cNvSpPr>
          <p:nvPr/>
        </p:nvSpPr>
        <p:spPr bwMode="auto">
          <a:xfrm>
            <a:off x="8652407" y="1725454"/>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6.0%</a:t>
            </a:r>
            <a:endParaRPr kumimoji="0" lang="en-US" altLang="en-US" sz="1600" b="0" i="0" u="none" strike="noStrike" cap="none" normalizeH="0" baseline="0" dirty="0">
              <a:ln>
                <a:noFill/>
              </a:ln>
              <a:solidFill>
                <a:schemeClr val="tx1"/>
              </a:solidFill>
              <a:effectLst/>
            </a:endParaRPr>
          </a:p>
        </p:txBody>
      </p:sp>
      <p:sp>
        <p:nvSpPr>
          <p:cNvPr id="168" name="TextBox 167">
            <a:extLst>
              <a:ext uri="{FF2B5EF4-FFF2-40B4-BE49-F238E27FC236}">
                <a16:creationId xmlns:a16="http://schemas.microsoft.com/office/drawing/2014/main" id="{32050AEF-907E-A844-8530-613076F29D8C}"/>
              </a:ext>
            </a:extLst>
          </p:cNvPr>
          <p:cNvSpPr txBox="1"/>
          <p:nvPr/>
        </p:nvSpPr>
        <p:spPr>
          <a:xfrm>
            <a:off x="4654699" y="3657085"/>
            <a:ext cx="451727" cy="307777"/>
          </a:xfrm>
          <a:prstGeom prst="rect">
            <a:avLst/>
          </a:prstGeom>
          <a:noFill/>
        </p:spPr>
        <p:txBody>
          <a:bodyPr wrap="none" lIns="0" tIns="91440" rIns="45720" bIns="91440" rtlCol="0" anchor="ctr" anchorCtr="0">
            <a:spAutoFit/>
          </a:bodyPr>
          <a:lstStyle/>
          <a:p>
            <a:pPr algn="r"/>
            <a:r>
              <a:rPr lang="en-US" sz="800" b="0" i="0" u="sng" dirty="0">
                <a:solidFill>
                  <a:schemeClr val="bg2"/>
                </a:solidFill>
              </a:rPr>
              <a:t>N at risk</a:t>
            </a:r>
            <a:r>
              <a:rPr lang="en-US" sz="800" b="0" i="0" dirty="0">
                <a:solidFill>
                  <a:schemeClr val="bg2"/>
                </a:solidFill>
              </a:rPr>
              <a:t>:</a:t>
            </a:r>
          </a:p>
        </p:txBody>
      </p:sp>
      <p:sp>
        <p:nvSpPr>
          <p:cNvPr id="18443" name="TextBox 18442">
            <a:extLst>
              <a:ext uri="{FF2B5EF4-FFF2-40B4-BE49-F238E27FC236}">
                <a16:creationId xmlns:a16="http://schemas.microsoft.com/office/drawing/2014/main" id="{7C0D2E0C-7F15-364A-BAE3-D330F7348C60}"/>
              </a:ext>
            </a:extLst>
          </p:cNvPr>
          <p:cNvSpPr txBox="1"/>
          <p:nvPr/>
        </p:nvSpPr>
        <p:spPr>
          <a:xfrm>
            <a:off x="881447" y="1145060"/>
            <a:ext cx="3303373" cy="307777"/>
          </a:xfrm>
          <a:prstGeom prst="rect">
            <a:avLst/>
          </a:prstGeom>
          <a:noFill/>
        </p:spPr>
        <p:txBody>
          <a:bodyPr wrap="square" rtlCol="0">
            <a:spAutoFit/>
          </a:bodyPr>
          <a:lstStyle/>
          <a:p>
            <a:pPr algn="ctr"/>
            <a:r>
              <a:rPr lang="en-US" sz="1400" b="0" i="0" dirty="0">
                <a:solidFill>
                  <a:schemeClr val="bg2"/>
                </a:solidFill>
              </a:rPr>
              <a:t>Adj HR 0.60, 95% CI 0.52 - 0.68</a:t>
            </a:r>
          </a:p>
        </p:txBody>
      </p:sp>
      <p:sp>
        <p:nvSpPr>
          <p:cNvPr id="177" name="Rectangle 19">
            <a:extLst>
              <a:ext uri="{FF2B5EF4-FFF2-40B4-BE49-F238E27FC236}">
                <a16:creationId xmlns:a16="http://schemas.microsoft.com/office/drawing/2014/main" id="{2A2FCC83-E855-AA4B-BF1E-1029C53B1E28}"/>
              </a:ext>
            </a:extLst>
          </p:cNvPr>
          <p:cNvSpPr>
            <a:spLocks noChangeArrowheads="1"/>
          </p:cNvSpPr>
          <p:nvPr/>
        </p:nvSpPr>
        <p:spPr bwMode="auto">
          <a:xfrm>
            <a:off x="8652407" y="2284340"/>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rPr>
              <a:t>3.5%</a:t>
            </a:r>
            <a:endParaRPr kumimoji="0" lang="en-US" altLang="en-US" sz="1600" b="0" i="0" u="none" strike="noStrike" cap="none" normalizeH="0" baseline="0" dirty="0">
              <a:ln>
                <a:noFill/>
              </a:ln>
              <a:solidFill>
                <a:schemeClr val="tx1"/>
              </a:solidFill>
              <a:effectLst/>
            </a:endParaRPr>
          </a:p>
        </p:txBody>
      </p:sp>
      <p:sp>
        <p:nvSpPr>
          <p:cNvPr id="203" name="TextBox 202">
            <a:extLst>
              <a:ext uri="{FF2B5EF4-FFF2-40B4-BE49-F238E27FC236}">
                <a16:creationId xmlns:a16="http://schemas.microsoft.com/office/drawing/2014/main" id="{05E8CD87-E781-8549-8E42-A83BEF1D47EA}"/>
              </a:ext>
            </a:extLst>
          </p:cNvPr>
          <p:cNvSpPr txBox="1"/>
          <p:nvPr/>
        </p:nvSpPr>
        <p:spPr>
          <a:xfrm>
            <a:off x="5333997" y="803190"/>
            <a:ext cx="3546390" cy="738664"/>
          </a:xfrm>
          <a:prstGeom prst="rect">
            <a:avLst/>
          </a:prstGeom>
          <a:noFill/>
        </p:spPr>
        <p:txBody>
          <a:bodyPr wrap="square" rtlCol="0">
            <a:spAutoFit/>
          </a:bodyPr>
          <a:lstStyle/>
          <a:p>
            <a:pPr algn="ctr"/>
            <a:r>
              <a:rPr lang="en-US" sz="1400" b="0" i="0" dirty="0">
                <a:solidFill>
                  <a:schemeClr val="bg2"/>
                </a:solidFill>
              </a:rPr>
              <a:t>STEMI: Adj HR 0.57, 95% CI 0.47 - 0.68</a:t>
            </a:r>
          </a:p>
          <a:p>
            <a:pPr algn="ctr"/>
            <a:r>
              <a:rPr lang="en-US" sz="1400" b="0" i="0" dirty="0">
                <a:solidFill>
                  <a:schemeClr val="bg2"/>
                </a:solidFill>
              </a:rPr>
              <a:t>NSTEMI: Adj HR 0.63, 95% CI 0.52 - 0.76</a:t>
            </a:r>
          </a:p>
          <a:p>
            <a:pPr algn="ctr"/>
            <a:r>
              <a:rPr lang="en-US" sz="1400" b="0" i="0" dirty="0" err="1">
                <a:solidFill>
                  <a:srgbClr val="00893E"/>
                </a:solidFill>
              </a:rPr>
              <a:t>P</a:t>
            </a:r>
            <a:r>
              <a:rPr lang="en-US" sz="1400" b="0" i="0" baseline="-25000" dirty="0" err="1">
                <a:solidFill>
                  <a:srgbClr val="00893E"/>
                </a:solidFill>
              </a:rPr>
              <a:t>interaction</a:t>
            </a:r>
            <a:r>
              <a:rPr lang="en-US" sz="1400" b="0" i="0" dirty="0">
                <a:solidFill>
                  <a:srgbClr val="00893E"/>
                </a:solidFill>
              </a:rPr>
              <a:t>=0.30</a:t>
            </a:r>
          </a:p>
        </p:txBody>
      </p:sp>
      <p:sp>
        <p:nvSpPr>
          <p:cNvPr id="120" name="Rectangle 19">
            <a:extLst>
              <a:ext uri="{FF2B5EF4-FFF2-40B4-BE49-F238E27FC236}">
                <a16:creationId xmlns:a16="http://schemas.microsoft.com/office/drawing/2014/main" id="{BD1001C3-C5BD-804C-8FA8-A1828964C463}"/>
              </a:ext>
            </a:extLst>
          </p:cNvPr>
          <p:cNvSpPr>
            <a:spLocks noChangeArrowheads="1"/>
          </p:cNvSpPr>
          <p:nvPr/>
        </p:nvSpPr>
        <p:spPr bwMode="auto">
          <a:xfrm>
            <a:off x="8652407" y="2420264"/>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0" i="0" dirty="0">
                <a:solidFill>
                  <a:srgbClr val="000000"/>
                </a:solidFill>
              </a:rPr>
              <a:t>3.3%</a:t>
            </a:r>
            <a:endParaRPr kumimoji="0" lang="en-US" altLang="en-US" sz="1600" b="0" i="0" u="none" strike="noStrike" cap="none" normalizeH="0" baseline="0" dirty="0">
              <a:ln>
                <a:noFill/>
              </a:ln>
              <a:solidFill>
                <a:schemeClr val="tx1"/>
              </a:solidFill>
              <a:effectLst/>
            </a:endParaRPr>
          </a:p>
        </p:txBody>
      </p:sp>
      <p:sp>
        <p:nvSpPr>
          <p:cNvPr id="112" name="Rectangle 15">
            <a:extLst>
              <a:ext uri="{FF2B5EF4-FFF2-40B4-BE49-F238E27FC236}">
                <a16:creationId xmlns:a16="http://schemas.microsoft.com/office/drawing/2014/main" id="{DBA602F2-6FDC-0D4F-B211-2ACB213C818D}"/>
              </a:ext>
            </a:extLst>
          </p:cNvPr>
          <p:cNvSpPr>
            <a:spLocks noChangeArrowheads="1"/>
          </p:cNvSpPr>
          <p:nvPr/>
        </p:nvSpPr>
        <p:spPr bwMode="auto">
          <a:xfrm>
            <a:off x="83792" y="3843838"/>
            <a:ext cx="5206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4572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sz="800" b="0" i="0" dirty="0">
                <a:solidFill>
                  <a:srgbClr val="0000FF"/>
                </a:solidFill>
              </a:rPr>
              <a:t>Bivalirudin</a:t>
            </a:r>
          </a:p>
          <a:p>
            <a:pPr algn="r"/>
            <a:r>
              <a:rPr lang="en-US" sz="800" b="0" i="0" dirty="0">
                <a:solidFill>
                  <a:srgbClr val="FF0000"/>
                </a:solidFill>
              </a:rPr>
              <a:t>Heparin</a:t>
            </a:r>
            <a:endParaRPr kumimoji="0" lang="en-US" altLang="en-US" sz="800" b="0" i="0" u="none" strike="noStrike" cap="none" normalizeH="0" baseline="0" dirty="0">
              <a:ln>
                <a:noFill/>
              </a:ln>
              <a:solidFill>
                <a:srgbClr val="FF0000"/>
              </a:solidFill>
              <a:effectLst/>
            </a:endParaRPr>
          </a:p>
        </p:txBody>
      </p:sp>
      <p:sp>
        <p:nvSpPr>
          <p:cNvPr id="113" name="Rectangle 15">
            <a:extLst>
              <a:ext uri="{FF2B5EF4-FFF2-40B4-BE49-F238E27FC236}">
                <a16:creationId xmlns:a16="http://schemas.microsoft.com/office/drawing/2014/main" id="{5116121A-EECD-8946-BA93-8A8184E3B539}"/>
              </a:ext>
            </a:extLst>
          </p:cNvPr>
          <p:cNvSpPr>
            <a:spLocks noChangeArrowheads="1"/>
          </p:cNvSpPr>
          <p:nvPr/>
        </p:nvSpPr>
        <p:spPr bwMode="auto">
          <a:xfrm>
            <a:off x="4507224" y="3843838"/>
            <a:ext cx="59920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45720" bIns="9144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sz="800" b="0" i="0" dirty="0">
                <a:solidFill>
                  <a:srgbClr val="0000FF"/>
                </a:solidFill>
              </a:rPr>
              <a:t>STEMI - B</a:t>
            </a:r>
          </a:p>
          <a:p>
            <a:pPr algn="r"/>
            <a:r>
              <a:rPr lang="en-US" sz="800" b="0" i="0" dirty="0">
                <a:solidFill>
                  <a:srgbClr val="FF0000"/>
                </a:solidFill>
              </a:rPr>
              <a:t>STEMI </a:t>
            </a:r>
            <a:r>
              <a:rPr lang="en-US" sz="800" b="0" i="0" dirty="0">
                <a:solidFill>
                  <a:srgbClr val="FF0000"/>
                </a:solidFill>
                <a:latin typeface="Arial" charset="0"/>
                <a:cs typeface="Arial" charset="0"/>
              </a:rPr>
              <a:t>-</a:t>
            </a:r>
            <a:r>
              <a:rPr lang="en-US" sz="800" b="0" i="0" dirty="0">
                <a:solidFill>
                  <a:srgbClr val="FF0000"/>
                </a:solidFill>
              </a:rPr>
              <a:t> H</a:t>
            </a:r>
          </a:p>
          <a:p>
            <a:pPr lvl="0" algn="r"/>
            <a:r>
              <a:rPr lang="en-US" sz="800" b="0" i="0" dirty="0">
                <a:solidFill>
                  <a:srgbClr val="0000FF"/>
                </a:solidFill>
                <a:latin typeface="Arial" charset="0"/>
                <a:cs typeface="Arial" charset="0"/>
              </a:rPr>
              <a:t>NSTEMI - B</a:t>
            </a:r>
          </a:p>
          <a:p>
            <a:pPr lvl="0" algn="r"/>
            <a:r>
              <a:rPr lang="en-US" sz="800" b="0" i="0" dirty="0">
                <a:solidFill>
                  <a:srgbClr val="FF0000"/>
                </a:solidFill>
                <a:latin typeface="Arial" charset="0"/>
                <a:cs typeface="Arial" charset="0"/>
              </a:rPr>
              <a:t>NSTEMI - H</a:t>
            </a:r>
            <a:endParaRPr lang="en-US" altLang="en-US" sz="800" b="0" i="0" dirty="0">
              <a:solidFill>
                <a:srgbClr val="FF0000"/>
              </a:solidFill>
            </a:endParaRPr>
          </a:p>
        </p:txBody>
      </p:sp>
      <p:sp>
        <p:nvSpPr>
          <p:cNvPr id="173" name="Freeform 61">
            <a:extLst>
              <a:ext uri="{FF2B5EF4-FFF2-40B4-BE49-F238E27FC236}">
                <a16:creationId xmlns:a16="http://schemas.microsoft.com/office/drawing/2014/main" id="{9D313186-9F46-2A4C-9920-0DFC78F34298}"/>
              </a:ext>
            </a:extLst>
          </p:cNvPr>
          <p:cNvSpPr>
            <a:spLocks/>
          </p:cNvSpPr>
          <p:nvPr/>
        </p:nvSpPr>
        <p:spPr bwMode="auto">
          <a:xfrm>
            <a:off x="820351" y="2429934"/>
            <a:ext cx="3273855" cy="818907"/>
          </a:xfrm>
          <a:custGeom>
            <a:avLst/>
            <a:gdLst>
              <a:gd name="T0" fmla="*/ 0 w 553"/>
              <a:gd name="T1" fmla="*/ 120 h 120"/>
              <a:gd name="T2" fmla="*/ 19 w 553"/>
              <a:gd name="T3" fmla="*/ 100 h 120"/>
              <a:gd name="T4" fmla="*/ 37 w 553"/>
              <a:gd name="T5" fmla="*/ 72 h 120"/>
              <a:gd name="T6" fmla="*/ 56 w 553"/>
              <a:gd name="T7" fmla="*/ 53 h 120"/>
              <a:gd name="T8" fmla="*/ 74 w 553"/>
              <a:gd name="T9" fmla="*/ 42 h 120"/>
              <a:gd name="T10" fmla="*/ 92 w 553"/>
              <a:gd name="T11" fmla="*/ 33 h 120"/>
              <a:gd name="T12" fmla="*/ 111 w 553"/>
              <a:gd name="T13" fmla="*/ 27 h 120"/>
              <a:gd name="T14" fmla="*/ 129 w 553"/>
              <a:gd name="T15" fmla="*/ 22 h 120"/>
              <a:gd name="T16" fmla="*/ 148 w 553"/>
              <a:gd name="T17" fmla="*/ 19 h 120"/>
              <a:gd name="T18" fmla="*/ 166 w 553"/>
              <a:gd name="T19" fmla="*/ 17 h 120"/>
              <a:gd name="T20" fmla="*/ 184 w 553"/>
              <a:gd name="T21" fmla="*/ 15 h 120"/>
              <a:gd name="T22" fmla="*/ 184 w 553"/>
              <a:gd name="T23" fmla="*/ 15 h 120"/>
              <a:gd name="T24" fmla="*/ 203 w 553"/>
              <a:gd name="T25" fmla="*/ 14 h 120"/>
              <a:gd name="T26" fmla="*/ 221 w 553"/>
              <a:gd name="T27" fmla="*/ 13 h 120"/>
              <a:gd name="T28" fmla="*/ 240 w 553"/>
              <a:gd name="T29" fmla="*/ 12 h 120"/>
              <a:gd name="T30" fmla="*/ 258 w 553"/>
              <a:gd name="T31" fmla="*/ 11 h 120"/>
              <a:gd name="T32" fmla="*/ 276 w 553"/>
              <a:gd name="T33" fmla="*/ 10 h 120"/>
              <a:gd name="T34" fmla="*/ 295 w 553"/>
              <a:gd name="T35" fmla="*/ 10 h 120"/>
              <a:gd name="T36" fmla="*/ 313 w 553"/>
              <a:gd name="T37" fmla="*/ 8 h 120"/>
              <a:gd name="T38" fmla="*/ 332 w 553"/>
              <a:gd name="T39" fmla="*/ 7 h 120"/>
              <a:gd name="T40" fmla="*/ 350 w 553"/>
              <a:gd name="T41" fmla="*/ 6 h 120"/>
              <a:gd name="T42" fmla="*/ 368 w 553"/>
              <a:gd name="T43" fmla="*/ 5 h 120"/>
              <a:gd name="T44" fmla="*/ 368 w 553"/>
              <a:gd name="T45" fmla="*/ 5 h 120"/>
              <a:gd name="T46" fmla="*/ 387 w 553"/>
              <a:gd name="T47" fmla="*/ 5 h 120"/>
              <a:gd name="T48" fmla="*/ 405 w 553"/>
              <a:gd name="T49" fmla="*/ 5 h 120"/>
              <a:gd name="T50" fmla="*/ 424 w 553"/>
              <a:gd name="T51" fmla="*/ 4 h 120"/>
              <a:gd name="T52" fmla="*/ 442 w 553"/>
              <a:gd name="T53" fmla="*/ 4 h 120"/>
              <a:gd name="T54" fmla="*/ 461 w 553"/>
              <a:gd name="T55" fmla="*/ 3 h 120"/>
              <a:gd name="T56" fmla="*/ 479 w 553"/>
              <a:gd name="T57" fmla="*/ 2 h 120"/>
              <a:gd name="T58" fmla="*/ 497 w 553"/>
              <a:gd name="T59" fmla="*/ 2 h 120"/>
              <a:gd name="T60" fmla="*/ 516 w 553"/>
              <a:gd name="T61" fmla="*/ 2 h 120"/>
              <a:gd name="T62" fmla="*/ 534 w 553"/>
              <a:gd name="T63" fmla="*/ 2 h 120"/>
              <a:gd name="T64" fmla="*/ 553 w 553"/>
              <a:gd name="T65" fmla="*/ 1 h 120"/>
              <a:gd name="T66" fmla="*/ 553 w 553"/>
              <a:gd name="T67" fmla="*/ 1 h 120"/>
              <a:gd name="T68" fmla="*/ 553 w 553"/>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20">
                <a:moveTo>
                  <a:pt x="0" y="120"/>
                </a:moveTo>
                <a:lnTo>
                  <a:pt x="0" y="120"/>
                </a:lnTo>
                <a:lnTo>
                  <a:pt x="0" y="100"/>
                </a:lnTo>
                <a:lnTo>
                  <a:pt x="19" y="100"/>
                </a:lnTo>
                <a:lnTo>
                  <a:pt x="19" y="72"/>
                </a:lnTo>
                <a:lnTo>
                  <a:pt x="37" y="72"/>
                </a:lnTo>
                <a:lnTo>
                  <a:pt x="37" y="53"/>
                </a:lnTo>
                <a:lnTo>
                  <a:pt x="56" y="53"/>
                </a:lnTo>
                <a:lnTo>
                  <a:pt x="56" y="42"/>
                </a:lnTo>
                <a:lnTo>
                  <a:pt x="74" y="42"/>
                </a:lnTo>
                <a:lnTo>
                  <a:pt x="74" y="33"/>
                </a:lnTo>
                <a:lnTo>
                  <a:pt x="92" y="33"/>
                </a:lnTo>
                <a:lnTo>
                  <a:pt x="92" y="27"/>
                </a:lnTo>
                <a:lnTo>
                  <a:pt x="111" y="27"/>
                </a:lnTo>
                <a:lnTo>
                  <a:pt x="111" y="22"/>
                </a:lnTo>
                <a:lnTo>
                  <a:pt x="129" y="22"/>
                </a:lnTo>
                <a:lnTo>
                  <a:pt x="129" y="19"/>
                </a:lnTo>
                <a:lnTo>
                  <a:pt x="148" y="19"/>
                </a:lnTo>
                <a:lnTo>
                  <a:pt x="148" y="17"/>
                </a:lnTo>
                <a:lnTo>
                  <a:pt x="166" y="17"/>
                </a:lnTo>
                <a:lnTo>
                  <a:pt x="166" y="15"/>
                </a:lnTo>
                <a:lnTo>
                  <a:pt x="184" y="15"/>
                </a:lnTo>
                <a:lnTo>
                  <a:pt x="184" y="15"/>
                </a:lnTo>
                <a:lnTo>
                  <a:pt x="184" y="15"/>
                </a:lnTo>
                <a:lnTo>
                  <a:pt x="184" y="14"/>
                </a:lnTo>
                <a:lnTo>
                  <a:pt x="203" y="14"/>
                </a:lnTo>
                <a:lnTo>
                  <a:pt x="203" y="13"/>
                </a:lnTo>
                <a:lnTo>
                  <a:pt x="221" y="13"/>
                </a:lnTo>
                <a:lnTo>
                  <a:pt x="221" y="12"/>
                </a:lnTo>
                <a:lnTo>
                  <a:pt x="240" y="12"/>
                </a:lnTo>
                <a:lnTo>
                  <a:pt x="240" y="11"/>
                </a:lnTo>
                <a:lnTo>
                  <a:pt x="258" y="11"/>
                </a:lnTo>
                <a:lnTo>
                  <a:pt x="258" y="10"/>
                </a:lnTo>
                <a:lnTo>
                  <a:pt x="276" y="10"/>
                </a:lnTo>
                <a:lnTo>
                  <a:pt x="276" y="10"/>
                </a:lnTo>
                <a:lnTo>
                  <a:pt x="295" y="10"/>
                </a:lnTo>
                <a:lnTo>
                  <a:pt x="295" y="8"/>
                </a:lnTo>
                <a:lnTo>
                  <a:pt x="313" y="8"/>
                </a:lnTo>
                <a:lnTo>
                  <a:pt x="313" y="7"/>
                </a:lnTo>
                <a:lnTo>
                  <a:pt x="332" y="7"/>
                </a:lnTo>
                <a:lnTo>
                  <a:pt x="332" y="6"/>
                </a:lnTo>
                <a:lnTo>
                  <a:pt x="350" y="6"/>
                </a:lnTo>
                <a:lnTo>
                  <a:pt x="350" y="5"/>
                </a:lnTo>
                <a:lnTo>
                  <a:pt x="368" y="5"/>
                </a:lnTo>
                <a:lnTo>
                  <a:pt x="368" y="5"/>
                </a:lnTo>
                <a:lnTo>
                  <a:pt x="368" y="5"/>
                </a:lnTo>
                <a:lnTo>
                  <a:pt x="368" y="5"/>
                </a:lnTo>
                <a:lnTo>
                  <a:pt x="387" y="5"/>
                </a:lnTo>
                <a:lnTo>
                  <a:pt x="387" y="5"/>
                </a:lnTo>
                <a:lnTo>
                  <a:pt x="405" y="5"/>
                </a:lnTo>
                <a:lnTo>
                  <a:pt x="405" y="4"/>
                </a:lnTo>
                <a:lnTo>
                  <a:pt x="424" y="4"/>
                </a:lnTo>
                <a:lnTo>
                  <a:pt x="424" y="4"/>
                </a:lnTo>
                <a:lnTo>
                  <a:pt x="442" y="4"/>
                </a:lnTo>
                <a:lnTo>
                  <a:pt x="442" y="3"/>
                </a:lnTo>
                <a:lnTo>
                  <a:pt x="461" y="3"/>
                </a:lnTo>
                <a:lnTo>
                  <a:pt x="461" y="2"/>
                </a:lnTo>
                <a:lnTo>
                  <a:pt x="479" y="2"/>
                </a:lnTo>
                <a:lnTo>
                  <a:pt x="479" y="2"/>
                </a:lnTo>
                <a:lnTo>
                  <a:pt x="497" y="2"/>
                </a:lnTo>
                <a:lnTo>
                  <a:pt x="497" y="2"/>
                </a:lnTo>
                <a:lnTo>
                  <a:pt x="516" y="2"/>
                </a:lnTo>
                <a:lnTo>
                  <a:pt x="516" y="2"/>
                </a:lnTo>
                <a:lnTo>
                  <a:pt x="534" y="2"/>
                </a:lnTo>
                <a:lnTo>
                  <a:pt x="534" y="1"/>
                </a:lnTo>
                <a:lnTo>
                  <a:pt x="553" y="1"/>
                </a:lnTo>
                <a:lnTo>
                  <a:pt x="553" y="1"/>
                </a:lnTo>
                <a:lnTo>
                  <a:pt x="553" y="1"/>
                </a:lnTo>
                <a:lnTo>
                  <a:pt x="553" y="0"/>
                </a:lnTo>
                <a:lnTo>
                  <a:pt x="553" y="0"/>
                </a:lnTo>
              </a:path>
            </a:pathLst>
          </a:custGeom>
          <a:noFill/>
          <a:ln w="28575"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62">
            <a:extLst>
              <a:ext uri="{FF2B5EF4-FFF2-40B4-BE49-F238E27FC236}">
                <a16:creationId xmlns:a16="http://schemas.microsoft.com/office/drawing/2014/main" id="{5884E28E-FCFA-FF4D-9520-95ABF955384E}"/>
              </a:ext>
            </a:extLst>
          </p:cNvPr>
          <p:cNvSpPr>
            <a:spLocks/>
          </p:cNvSpPr>
          <p:nvPr/>
        </p:nvSpPr>
        <p:spPr bwMode="auto">
          <a:xfrm>
            <a:off x="820351" y="1869989"/>
            <a:ext cx="3273855" cy="1378852"/>
          </a:xfrm>
          <a:custGeom>
            <a:avLst/>
            <a:gdLst>
              <a:gd name="T0" fmla="*/ 0 w 553"/>
              <a:gd name="T1" fmla="*/ 202 h 202"/>
              <a:gd name="T2" fmla="*/ 19 w 553"/>
              <a:gd name="T3" fmla="*/ 156 h 202"/>
              <a:gd name="T4" fmla="*/ 37 w 553"/>
              <a:gd name="T5" fmla="*/ 119 h 202"/>
              <a:gd name="T6" fmla="*/ 56 w 553"/>
              <a:gd name="T7" fmla="*/ 88 h 202"/>
              <a:gd name="T8" fmla="*/ 74 w 553"/>
              <a:gd name="T9" fmla="*/ 72 h 202"/>
              <a:gd name="T10" fmla="*/ 92 w 553"/>
              <a:gd name="T11" fmla="*/ 58 h 202"/>
              <a:gd name="T12" fmla="*/ 111 w 553"/>
              <a:gd name="T13" fmla="*/ 49 h 202"/>
              <a:gd name="T14" fmla="*/ 129 w 553"/>
              <a:gd name="T15" fmla="*/ 42 h 202"/>
              <a:gd name="T16" fmla="*/ 148 w 553"/>
              <a:gd name="T17" fmla="*/ 35 h 202"/>
              <a:gd name="T18" fmla="*/ 166 w 553"/>
              <a:gd name="T19" fmla="*/ 33 h 202"/>
              <a:gd name="T20" fmla="*/ 184 w 553"/>
              <a:gd name="T21" fmla="*/ 30 h 202"/>
              <a:gd name="T22" fmla="*/ 184 w 553"/>
              <a:gd name="T23" fmla="*/ 30 h 202"/>
              <a:gd name="T24" fmla="*/ 203 w 553"/>
              <a:gd name="T25" fmla="*/ 27 h 202"/>
              <a:gd name="T26" fmla="*/ 221 w 553"/>
              <a:gd name="T27" fmla="*/ 25 h 202"/>
              <a:gd name="T28" fmla="*/ 240 w 553"/>
              <a:gd name="T29" fmla="*/ 23 h 202"/>
              <a:gd name="T30" fmla="*/ 258 w 553"/>
              <a:gd name="T31" fmla="*/ 21 h 202"/>
              <a:gd name="T32" fmla="*/ 276 w 553"/>
              <a:gd name="T33" fmla="*/ 18 h 202"/>
              <a:gd name="T34" fmla="*/ 295 w 553"/>
              <a:gd name="T35" fmla="*/ 16 h 202"/>
              <a:gd name="T36" fmla="*/ 313 w 553"/>
              <a:gd name="T37" fmla="*/ 14 h 202"/>
              <a:gd name="T38" fmla="*/ 332 w 553"/>
              <a:gd name="T39" fmla="*/ 13 h 202"/>
              <a:gd name="T40" fmla="*/ 350 w 553"/>
              <a:gd name="T41" fmla="*/ 11 h 202"/>
              <a:gd name="T42" fmla="*/ 368 w 553"/>
              <a:gd name="T43" fmla="*/ 7 h 202"/>
              <a:gd name="T44" fmla="*/ 368 w 553"/>
              <a:gd name="T45" fmla="*/ 7 h 202"/>
              <a:gd name="T46" fmla="*/ 387 w 553"/>
              <a:gd name="T47" fmla="*/ 6 h 202"/>
              <a:gd name="T48" fmla="*/ 405 w 553"/>
              <a:gd name="T49" fmla="*/ 5 h 202"/>
              <a:gd name="T50" fmla="*/ 424 w 553"/>
              <a:gd name="T51" fmla="*/ 5 h 202"/>
              <a:gd name="T52" fmla="*/ 442 w 553"/>
              <a:gd name="T53" fmla="*/ 4 h 202"/>
              <a:gd name="T54" fmla="*/ 461 w 553"/>
              <a:gd name="T55" fmla="*/ 2 h 202"/>
              <a:gd name="T56" fmla="*/ 479 w 553"/>
              <a:gd name="T57" fmla="*/ 2 h 202"/>
              <a:gd name="T58" fmla="*/ 497 w 553"/>
              <a:gd name="T59" fmla="*/ 2 h 202"/>
              <a:gd name="T60" fmla="*/ 516 w 553"/>
              <a:gd name="T61" fmla="*/ 1 h 202"/>
              <a:gd name="T62" fmla="*/ 534 w 553"/>
              <a:gd name="T63" fmla="*/ 0 h 202"/>
              <a:gd name="T64" fmla="*/ 553 w 553"/>
              <a:gd name="T65" fmla="*/ 0 h 202"/>
              <a:gd name="T66" fmla="*/ 553 w 553"/>
              <a:gd name="T67" fmla="*/ 0 h 202"/>
              <a:gd name="T68" fmla="*/ 553 w 553"/>
              <a:gd name="T6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202">
                <a:moveTo>
                  <a:pt x="0" y="202"/>
                </a:moveTo>
                <a:lnTo>
                  <a:pt x="0" y="202"/>
                </a:lnTo>
                <a:lnTo>
                  <a:pt x="0" y="156"/>
                </a:lnTo>
                <a:lnTo>
                  <a:pt x="19" y="156"/>
                </a:lnTo>
                <a:lnTo>
                  <a:pt x="19" y="119"/>
                </a:lnTo>
                <a:lnTo>
                  <a:pt x="37" y="119"/>
                </a:lnTo>
                <a:lnTo>
                  <a:pt x="37" y="88"/>
                </a:lnTo>
                <a:lnTo>
                  <a:pt x="56" y="88"/>
                </a:lnTo>
                <a:lnTo>
                  <a:pt x="56" y="72"/>
                </a:lnTo>
                <a:lnTo>
                  <a:pt x="74" y="72"/>
                </a:lnTo>
                <a:lnTo>
                  <a:pt x="74" y="58"/>
                </a:lnTo>
                <a:lnTo>
                  <a:pt x="92" y="58"/>
                </a:lnTo>
                <a:lnTo>
                  <a:pt x="92" y="49"/>
                </a:lnTo>
                <a:lnTo>
                  <a:pt x="111" y="49"/>
                </a:lnTo>
                <a:lnTo>
                  <a:pt x="111" y="42"/>
                </a:lnTo>
                <a:lnTo>
                  <a:pt x="129" y="42"/>
                </a:lnTo>
                <a:lnTo>
                  <a:pt x="129" y="35"/>
                </a:lnTo>
                <a:lnTo>
                  <a:pt x="148" y="35"/>
                </a:lnTo>
                <a:lnTo>
                  <a:pt x="148" y="33"/>
                </a:lnTo>
                <a:lnTo>
                  <a:pt x="166" y="33"/>
                </a:lnTo>
                <a:lnTo>
                  <a:pt x="166" y="30"/>
                </a:lnTo>
                <a:lnTo>
                  <a:pt x="184" y="30"/>
                </a:lnTo>
                <a:lnTo>
                  <a:pt x="184" y="30"/>
                </a:lnTo>
                <a:lnTo>
                  <a:pt x="184" y="30"/>
                </a:lnTo>
                <a:lnTo>
                  <a:pt x="184" y="27"/>
                </a:lnTo>
                <a:lnTo>
                  <a:pt x="203" y="27"/>
                </a:lnTo>
                <a:lnTo>
                  <a:pt x="203" y="25"/>
                </a:lnTo>
                <a:lnTo>
                  <a:pt x="221" y="25"/>
                </a:lnTo>
                <a:lnTo>
                  <a:pt x="221" y="23"/>
                </a:lnTo>
                <a:lnTo>
                  <a:pt x="240" y="23"/>
                </a:lnTo>
                <a:lnTo>
                  <a:pt x="240" y="21"/>
                </a:lnTo>
                <a:lnTo>
                  <a:pt x="258" y="21"/>
                </a:lnTo>
                <a:lnTo>
                  <a:pt x="258" y="18"/>
                </a:lnTo>
                <a:lnTo>
                  <a:pt x="276" y="18"/>
                </a:lnTo>
                <a:lnTo>
                  <a:pt x="276" y="16"/>
                </a:lnTo>
                <a:lnTo>
                  <a:pt x="295" y="16"/>
                </a:lnTo>
                <a:lnTo>
                  <a:pt x="295" y="14"/>
                </a:lnTo>
                <a:lnTo>
                  <a:pt x="313" y="14"/>
                </a:lnTo>
                <a:lnTo>
                  <a:pt x="313" y="13"/>
                </a:lnTo>
                <a:lnTo>
                  <a:pt x="332" y="13"/>
                </a:lnTo>
                <a:lnTo>
                  <a:pt x="332" y="11"/>
                </a:lnTo>
                <a:lnTo>
                  <a:pt x="350" y="11"/>
                </a:lnTo>
                <a:lnTo>
                  <a:pt x="350" y="7"/>
                </a:lnTo>
                <a:lnTo>
                  <a:pt x="368" y="7"/>
                </a:lnTo>
                <a:lnTo>
                  <a:pt x="368" y="7"/>
                </a:lnTo>
                <a:lnTo>
                  <a:pt x="368" y="7"/>
                </a:lnTo>
                <a:lnTo>
                  <a:pt x="368" y="6"/>
                </a:lnTo>
                <a:lnTo>
                  <a:pt x="387" y="6"/>
                </a:lnTo>
                <a:lnTo>
                  <a:pt x="387" y="5"/>
                </a:lnTo>
                <a:lnTo>
                  <a:pt x="405" y="5"/>
                </a:lnTo>
                <a:lnTo>
                  <a:pt x="405" y="5"/>
                </a:lnTo>
                <a:lnTo>
                  <a:pt x="424" y="5"/>
                </a:lnTo>
                <a:lnTo>
                  <a:pt x="424" y="4"/>
                </a:lnTo>
                <a:lnTo>
                  <a:pt x="442" y="4"/>
                </a:lnTo>
                <a:lnTo>
                  <a:pt x="442" y="2"/>
                </a:lnTo>
                <a:lnTo>
                  <a:pt x="461" y="2"/>
                </a:lnTo>
                <a:lnTo>
                  <a:pt x="461" y="2"/>
                </a:lnTo>
                <a:lnTo>
                  <a:pt x="479" y="2"/>
                </a:lnTo>
                <a:lnTo>
                  <a:pt x="479" y="2"/>
                </a:lnTo>
                <a:lnTo>
                  <a:pt x="497" y="2"/>
                </a:lnTo>
                <a:lnTo>
                  <a:pt x="497" y="1"/>
                </a:lnTo>
                <a:lnTo>
                  <a:pt x="516" y="1"/>
                </a:lnTo>
                <a:lnTo>
                  <a:pt x="516" y="0"/>
                </a:lnTo>
                <a:lnTo>
                  <a:pt x="534" y="0"/>
                </a:lnTo>
                <a:lnTo>
                  <a:pt x="534" y="0"/>
                </a:lnTo>
                <a:lnTo>
                  <a:pt x="553" y="0"/>
                </a:lnTo>
                <a:lnTo>
                  <a:pt x="553" y="0"/>
                </a:lnTo>
                <a:lnTo>
                  <a:pt x="553" y="0"/>
                </a:lnTo>
                <a:lnTo>
                  <a:pt x="553" y="0"/>
                </a:lnTo>
                <a:lnTo>
                  <a:pt x="553" y="0"/>
                </a:lnTo>
              </a:path>
            </a:pathLst>
          </a:custGeom>
          <a:noFill/>
          <a:ln w="28575"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61">
            <a:extLst>
              <a:ext uri="{FF2B5EF4-FFF2-40B4-BE49-F238E27FC236}">
                <a16:creationId xmlns:a16="http://schemas.microsoft.com/office/drawing/2014/main" id="{665BA10D-A95D-4944-B84D-B5473FD08668}"/>
              </a:ext>
            </a:extLst>
          </p:cNvPr>
          <p:cNvSpPr>
            <a:spLocks/>
          </p:cNvSpPr>
          <p:nvPr/>
        </p:nvSpPr>
        <p:spPr bwMode="auto">
          <a:xfrm>
            <a:off x="5326450" y="2420752"/>
            <a:ext cx="3273854" cy="819852"/>
          </a:xfrm>
          <a:custGeom>
            <a:avLst/>
            <a:gdLst>
              <a:gd name="T0" fmla="*/ 0 w 553"/>
              <a:gd name="T1" fmla="*/ 123 h 123"/>
              <a:gd name="T2" fmla="*/ 19 w 553"/>
              <a:gd name="T3" fmla="*/ 101 h 123"/>
              <a:gd name="T4" fmla="*/ 37 w 553"/>
              <a:gd name="T5" fmla="*/ 74 h 123"/>
              <a:gd name="T6" fmla="*/ 56 w 553"/>
              <a:gd name="T7" fmla="*/ 54 h 123"/>
              <a:gd name="T8" fmla="*/ 74 w 553"/>
              <a:gd name="T9" fmla="*/ 45 h 123"/>
              <a:gd name="T10" fmla="*/ 92 w 553"/>
              <a:gd name="T11" fmla="*/ 36 h 123"/>
              <a:gd name="T12" fmla="*/ 111 w 553"/>
              <a:gd name="T13" fmla="*/ 31 h 123"/>
              <a:gd name="T14" fmla="*/ 129 w 553"/>
              <a:gd name="T15" fmla="*/ 24 h 123"/>
              <a:gd name="T16" fmla="*/ 148 w 553"/>
              <a:gd name="T17" fmla="*/ 22 h 123"/>
              <a:gd name="T18" fmla="*/ 166 w 553"/>
              <a:gd name="T19" fmla="*/ 18 h 123"/>
              <a:gd name="T20" fmla="*/ 184 w 553"/>
              <a:gd name="T21" fmla="*/ 16 h 123"/>
              <a:gd name="T22" fmla="*/ 184 w 553"/>
              <a:gd name="T23" fmla="*/ 16 h 123"/>
              <a:gd name="T24" fmla="*/ 203 w 553"/>
              <a:gd name="T25" fmla="*/ 14 h 123"/>
              <a:gd name="T26" fmla="*/ 221 w 553"/>
              <a:gd name="T27" fmla="*/ 13 h 123"/>
              <a:gd name="T28" fmla="*/ 240 w 553"/>
              <a:gd name="T29" fmla="*/ 12 h 123"/>
              <a:gd name="T30" fmla="*/ 258 w 553"/>
              <a:gd name="T31" fmla="*/ 11 h 123"/>
              <a:gd name="T32" fmla="*/ 276 w 553"/>
              <a:gd name="T33" fmla="*/ 10 h 123"/>
              <a:gd name="T34" fmla="*/ 295 w 553"/>
              <a:gd name="T35" fmla="*/ 10 h 123"/>
              <a:gd name="T36" fmla="*/ 313 w 553"/>
              <a:gd name="T37" fmla="*/ 8 h 123"/>
              <a:gd name="T38" fmla="*/ 332 w 553"/>
              <a:gd name="T39" fmla="*/ 7 h 123"/>
              <a:gd name="T40" fmla="*/ 350 w 553"/>
              <a:gd name="T41" fmla="*/ 6 h 123"/>
              <a:gd name="T42" fmla="*/ 368 w 553"/>
              <a:gd name="T43" fmla="*/ 6 h 123"/>
              <a:gd name="T44" fmla="*/ 368 w 553"/>
              <a:gd name="T45" fmla="*/ 6 h 123"/>
              <a:gd name="T46" fmla="*/ 387 w 553"/>
              <a:gd name="T47" fmla="*/ 6 h 123"/>
              <a:gd name="T48" fmla="*/ 405 w 553"/>
              <a:gd name="T49" fmla="*/ 6 h 123"/>
              <a:gd name="T50" fmla="*/ 424 w 553"/>
              <a:gd name="T51" fmla="*/ 5 h 123"/>
              <a:gd name="T52" fmla="*/ 442 w 553"/>
              <a:gd name="T53" fmla="*/ 5 h 123"/>
              <a:gd name="T54" fmla="*/ 461 w 553"/>
              <a:gd name="T55" fmla="*/ 5 h 123"/>
              <a:gd name="T56" fmla="*/ 479 w 553"/>
              <a:gd name="T57" fmla="*/ 3 h 123"/>
              <a:gd name="T58" fmla="*/ 497 w 553"/>
              <a:gd name="T59" fmla="*/ 3 h 123"/>
              <a:gd name="T60" fmla="*/ 516 w 553"/>
              <a:gd name="T61" fmla="*/ 3 h 123"/>
              <a:gd name="T62" fmla="*/ 534 w 553"/>
              <a:gd name="T63" fmla="*/ 2 h 123"/>
              <a:gd name="T64" fmla="*/ 553 w 553"/>
              <a:gd name="T65" fmla="*/ 2 h 123"/>
              <a:gd name="T66" fmla="*/ 553 w 553"/>
              <a:gd name="T67" fmla="*/ 2 h 123"/>
              <a:gd name="T68" fmla="*/ 553 w 553"/>
              <a:gd name="T6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123">
                <a:moveTo>
                  <a:pt x="0" y="123"/>
                </a:moveTo>
                <a:lnTo>
                  <a:pt x="0" y="123"/>
                </a:lnTo>
                <a:lnTo>
                  <a:pt x="0" y="101"/>
                </a:lnTo>
                <a:lnTo>
                  <a:pt x="19" y="101"/>
                </a:lnTo>
                <a:lnTo>
                  <a:pt x="19" y="74"/>
                </a:lnTo>
                <a:lnTo>
                  <a:pt x="37" y="74"/>
                </a:lnTo>
                <a:lnTo>
                  <a:pt x="37" y="54"/>
                </a:lnTo>
                <a:lnTo>
                  <a:pt x="56" y="54"/>
                </a:lnTo>
                <a:lnTo>
                  <a:pt x="56" y="45"/>
                </a:lnTo>
                <a:lnTo>
                  <a:pt x="74" y="45"/>
                </a:lnTo>
                <a:lnTo>
                  <a:pt x="74" y="36"/>
                </a:lnTo>
                <a:lnTo>
                  <a:pt x="92" y="36"/>
                </a:lnTo>
                <a:lnTo>
                  <a:pt x="92" y="31"/>
                </a:lnTo>
                <a:lnTo>
                  <a:pt x="111" y="31"/>
                </a:lnTo>
                <a:lnTo>
                  <a:pt x="111" y="24"/>
                </a:lnTo>
                <a:lnTo>
                  <a:pt x="129" y="24"/>
                </a:lnTo>
                <a:lnTo>
                  <a:pt x="129" y="22"/>
                </a:lnTo>
                <a:lnTo>
                  <a:pt x="148" y="22"/>
                </a:lnTo>
                <a:lnTo>
                  <a:pt x="148" y="18"/>
                </a:lnTo>
                <a:lnTo>
                  <a:pt x="166" y="18"/>
                </a:lnTo>
                <a:lnTo>
                  <a:pt x="166" y="16"/>
                </a:lnTo>
                <a:lnTo>
                  <a:pt x="184" y="16"/>
                </a:lnTo>
                <a:lnTo>
                  <a:pt x="184" y="16"/>
                </a:lnTo>
                <a:lnTo>
                  <a:pt x="184" y="16"/>
                </a:lnTo>
                <a:lnTo>
                  <a:pt x="184" y="14"/>
                </a:lnTo>
                <a:lnTo>
                  <a:pt x="203" y="14"/>
                </a:lnTo>
                <a:lnTo>
                  <a:pt x="203" y="13"/>
                </a:lnTo>
                <a:lnTo>
                  <a:pt x="221" y="13"/>
                </a:lnTo>
                <a:lnTo>
                  <a:pt x="221" y="12"/>
                </a:lnTo>
                <a:lnTo>
                  <a:pt x="240" y="12"/>
                </a:lnTo>
                <a:lnTo>
                  <a:pt x="240" y="11"/>
                </a:lnTo>
                <a:lnTo>
                  <a:pt x="258" y="11"/>
                </a:lnTo>
                <a:lnTo>
                  <a:pt x="258" y="10"/>
                </a:lnTo>
                <a:lnTo>
                  <a:pt x="276" y="10"/>
                </a:lnTo>
                <a:lnTo>
                  <a:pt x="276" y="10"/>
                </a:lnTo>
                <a:lnTo>
                  <a:pt x="295" y="10"/>
                </a:lnTo>
                <a:lnTo>
                  <a:pt x="295" y="8"/>
                </a:lnTo>
                <a:lnTo>
                  <a:pt x="313" y="8"/>
                </a:lnTo>
                <a:lnTo>
                  <a:pt x="313" y="7"/>
                </a:lnTo>
                <a:lnTo>
                  <a:pt x="332" y="7"/>
                </a:lnTo>
                <a:lnTo>
                  <a:pt x="332" y="6"/>
                </a:lnTo>
                <a:lnTo>
                  <a:pt x="350" y="6"/>
                </a:lnTo>
                <a:lnTo>
                  <a:pt x="350" y="6"/>
                </a:lnTo>
                <a:lnTo>
                  <a:pt x="368" y="6"/>
                </a:lnTo>
                <a:lnTo>
                  <a:pt x="368" y="6"/>
                </a:lnTo>
                <a:lnTo>
                  <a:pt x="368" y="6"/>
                </a:lnTo>
                <a:lnTo>
                  <a:pt x="368" y="6"/>
                </a:lnTo>
                <a:lnTo>
                  <a:pt x="387" y="6"/>
                </a:lnTo>
                <a:lnTo>
                  <a:pt x="387" y="6"/>
                </a:lnTo>
                <a:lnTo>
                  <a:pt x="405" y="6"/>
                </a:lnTo>
                <a:lnTo>
                  <a:pt x="405" y="5"/>
                </a:lnTo>
                <a:lnTo>
                  <a:pt x="424" y="5"/>
                </a:lnTo>
                <a:lnTo>
                  <a:pt x="424" y="5"/>
                </a:lnTo>
                <a:lnTo>
                  <a:pt x="442" y="5"/>
                </a:lnTo>
                <a:lnTo>
                  <a:pt x="442" y="5"/>
                </a:lnTo>
                <a:lnTo>
                  <a:pt x="461" y="5"/>
                </a:lnTo>
                <a:lnTo>
                  <a:pt x="461" y="3"/>
                </a:lnTo>
                <a:lnTo>
                  <a:pt x="479" y="3"/>
                </a:lnTo>
                <a:lnTo>
                  <a:pt x="479" y="3"/>
                </a:lnTo>
                <a:lnTo>
                  <a:pt x="497" y="3"/>
                </a:lnTo>
                <a:lnTo>
                  <a:pt x="497" y="3"/>
                </a:lnTo>
                <a:lnTo>
                  <a:pt x="516" y="3"/>
                </a:lnTo>
                <a:lnTo>
                  <a:pt x="516" y="2"/>
                </a:lnTo>
                <a:lnTo>
                  <a:pt x="534" y="2"/>
                </a:lnTo>
                <a:lnTo>
                  <a:pt x="534" y="2"/>
                </a:lnTo>
                <a:lnTo>
                  <a:pt x="553" y="2"/>
                </a:lnTo>
                <a:lnTo>
                  <a:pt x="553" y="2"/>
                </a:lnTo>
                <a:lnTo>
                  <a:pt x="553" y="2"/>
                </a:lnTo>
                <a:lnTo>
                  <a:pt x="553" y="0"/>
                </a:lnTo>
                <a:lnTo>
                  <a:pt x="553" y="0"/>
                </a:lnTo>
              </a:path>
            </a:pathLst>
          </a:custGeom>
          <a:noFill/>
          <a:ln w="28575" cap="rnd">
            <a:solidFill>
              <a:srgbClr val="0000FF"/>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62">
            <a:extLst>
              <a:ext uri="{FF2B5EF4-FFF2-40B4-BE49-F238E27FC236}">
                <a16:creationId xmlns:a16="http://schemas.microsoft.com/office/drawing/2014/main" id="{75C8915E-B110-A443-927C-61BC5C8EA2F1}"/>
              </a:ext>
            </a:extLst>
          </p:cNvPr>
          <p:cNvSpPr>
            <a:spLocks/>
          </p:cNvSpPr>
          <p:nvPr/>
        </p:nvSpPr>
        <p:spPr bwMode="auto">
          <a:xfrm>
            <a:off x="5326450" y="1820561"/>
            <a:ext cx="3273854" cy="1420041"/>
          </a:xfrm>
          <a:custGeom>
            <a:avLst/>
            <a:gdLst>
              <a:gd name="T0" fmla="*/ 0 w 553"/>
              <a:gd name="T1" fmla="*/ 213 h 213"/>
              <a:gd name="T2" fmla="*/ 19 w 553"/>
              <a:gd name="T3" fmla="*/ 160 h 213"/>
              <a:gd name="T4" fmla="*/ 37 w 553"/>
              <a:gd name="T5" fmla="*/ 128 h 213"/>
              <a:gd name="T6" fmla="*/ 56 w 553"/>
              <a:gd name="T7" fmla="*/ 100 h 213"/>
              <a:gd name="T8" fmla="*/ 74 w 553"/>
              <a:gd name="T9" fmla="*/ 89 h 213"/>
              <a:gd name="T10" fmla="*/ 92 w 553"/>
              <a:gd name="T11" fmla="*/ 71 h 213"/>
              <a:gd name="T12" fmla="*/ 111 w 553"/>
              <a:gd name="T13" fmla="*/ 61 h 213"/>
              <a:gd name="T14" fmla="*/ 129 w 553"/>
              <a:gd name="T15" fmla="*/ 53 h 213"/>
              <a:gd name="T16" fmla="*/ 148 w 553"/>
              <a:gd name="T17" fmla="*/ 46 h 213"/>
              <a:gd name="T18" fmla="*/ 166 w 553"/>
              <a:gd name="T19" fmla="*/ 44 h 213"/>
              <a:gd name="T20" fmla="*/ 184 w 553"/>
              <a:gd name="T21" fmla="*/ 40 h 213"/>
              <a:gd name="T22" fmla="*/ 184 w 553"/>
              <a:gd name="T23" fmla="*/ 40 h 213"/>
              <a:gd name="T24" fmla="*/ 203 w 553"/>
              <a:gd name="T25" fmla="*/ 38 h 213"/>
              <a:gd name="T26" fmla="*/ 221 w 553"/>
              <a:gd name="T27" fmla="*/ 35 h 213"/>
              <a:gd name="T28" fmla="*/ 240 w 553"/>
              <a:gd name="T29" fmla="*/ 32 h 213"/>
              <a:gd name="T30" fmla="*/ 258 w 553"/>
              <a:gd name="T31" fmla="*/ 30 h 213"/>
              <a:gd name="T32" fmla="*/ 276 w 553"/>
              <a:gd name="T33" fmla="*/ 26 h 213"/>
              <a:gd name="T34" fmla="*/ 295 w 553"/>
              <a:gd name="T35" fmla="*/ 23 h 213"/>
              <a:gd name="T36" fmla="*/ 313 w 553"/>
              <a:gd name="T37" fmla="*/ 21 h 213"/>
              <a:gd name="T38" fmla="*/ 332 w 553"/>
              <a:gd name="T39" fmla="*/ 18 h 213"/>
              <a:gd name="T40" fmla="*/ 350 w 553"/>
              <a:gd name="T41" fmla="*/ 15 h 213"/>
              <a:gd name="T42" fmla="*/ 368 w 553"/>
              <a:gd name="T43" fmla="*/ 10 h 213"/>
              <a:gd name="T44" fmla="*/ 368 w 553"/>
              <a:gd name="T45" fmla="*/ 10 h 213"/>
              <a:gd name="T46" fmla="*/ 387 w 553"/>
              <a:gd name="T47" fmla="*/ 9 h 213"/>
              <a:gd name="T48" fmla="*/ 405 w 553"/>
              <a:gd name="T49" fmla="*/ 8 h 213"/>
              <a:gd name="T50" fmla="*/ 424 w 553"/>
              <a:gd name="T51" fmla="*/ 8 h 213"/>
              <a:gd name="T52" fmla="*/ 442 w 553"/>
              <a:gd name="T53" fmla="*/ 6 h 213"/>
              <a:gd name="T54" fmla="*/ 461 w 553"/>
              <a:gd name="T55" fmla="*/ 4 h 213"/>
              <a:gd name="T56" fmla="*/ 479 w 553"/>
              <a:gd name="T57" fmla="*/ 4 h 213"/>
              <a:gd name="T58" fmla="*/ 497 w 553"/>
              <a:gd name="T59" fmla="*/ 3 h 213"/>
              <a:gd name="T60" fmla="*/ 516 w 553"/>
              <a:gd name="T61" fmla="*/ 2 h 213"/>
              <a:gd name="T62" fmla="*/ 534 w 553"/>
              <a:gd name="T63" fmla="*/ 1 h 213"/>
              <a:gd name="T64" fmla="*/ 553 w 553"/>
              <a:gd name="T65" fmla="*/ 0 h 213"/>
              <a:gd name="T66" fmla="*/ 553 w 553"/>
              <a:gd name="T67" fmla="*/ 0 h 213"/>
              <a:gd name="T68" fmla="*/ 553 w 553"/>
              <a:gd name="T6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3" h="213">
                <a:moveTo>
                  <a:pt x="0" y="213"/>
                </a:moveTo>
                <a:lnTo>
                  <a:pt x="0" y="213"/>
                </a:lnTo>
                <a:lnTo>
                  <a:pt x="0" y="160"/>
                </a:lnTo>
                <a:lnTo>
                  <a:pt x="19" y="160"/>
                </a:lnTo>
                <a:lnTo>
                  <a:pt x="19" y="128"/>
                </a:lnTo>
                <a:lnTo>
                  <a:pt x="37" y="128"/>
                </a:lnTo>
                <a:lnTo>
                  <a:pt x="37" y="100"/>
                </a:lnTo>
                <a:lnTo>
                  <a:pt x="56" y="100"/>
                </a:lnTo>
                <a:lnTo>
                  <a:pt x="56" y="89"/>
                </a:lnTo>
                <a:lnTo>
                  <a:pt x="74" y="89"/>
                </a:lnTo>
                <a:lnTo>
                  <a:pt x="74" y="71"/>
                </a:lnTo>
                <a:lnTo>
                  <a:pt x="92" y="71"/>
                </a:lnTo>
                <a:lnTo>
                  <a:pt x="92" y="61"/>
                </a:lnTo>
                <a:lnTo>
                  <a:pt x="111" y="61"/>
                </a:lnTo>
                <a:lnTo>
                  <a:pt x="111" y="53"/>
                </a:lnTo>
                <a:lnTo>
                  <a:pt x="129" y="53"/>
                </a:lnTo>
                <a:lnTo>
                  <a:pt x="129" y="46"/>
                </a:lnTo>
                <a:lnTo>
                  <a:pt x="148" y="46"/>
                </a:lnTo>
                <a:lnTo>
                  <a:pt x="148" y="44"/>
                </a:lnTo>
                <a:lnTo>
                  <a:pt x="166" y="44"/>
                </a:lnTo>
                <a:lnTo>
                  <a:pt x="166" y="40"/>
                </a:lnTo>
                <a:lnTo>
                  <a:pt x="184" y="40"/>
                </a:lnTo>
                <a:lnTo>
                  <a:pt x="184" y="40"/>
                </a:lnTo>
                <a:lnTo>
                  <a:pt x="184" y="40"/>
                </a:lnTo>
                <a:lnTo>
                  <a:pt x="184" y="38"/>
                </a:lnTo>
                <a:lnTo>
                  <a:pt x="203" y="38"/>
                </a:lnTo>
                <a:lnTo>
                  <a:pt x="203" y="35"/>
                </a:lnTo>
                <a:lnTo>
                  <a:pt x="221" y="35"/>
                </a:lnTo>
                <a:lnTo>
                  <a:pt x="221" y="32"/>
                </a:lnTo>
                <a:lnTo>
                  <a:pt x="240" y="32"/>
                </a:lnTo>
                <a:lnTo>
                  <a:pt x="240" y="30"/>
                </a:lnTo>
                <a:lnTo>
                  <a:pt x="258" y="30"/>
                </a:lnTo>
                <a:lnTo>
                  <a:pt x="258" y="26"/>
                </a:lnTo>
                <a:lnTo>
                  <a:pt x="276" y="26"/>
                </a:lnTo>
                <a:lnTo>
                  <a:pt x="276" y="23"/>
                </a:lnTo>
                <a:lnTo>
                  <a:pt x="295" y="23"/>
                </a:lnTo>
                <a:lnTo>
                  <a:pt x="295" y="21"/>
                </a:lnTo>
                <a:lnTo>
                  <a:pt x="313" y="21"/>
                </a:lnTo>
                <a:lnTo>
                  <a:pt x="313" y="18"/>
                </a:lnTo>
                <a:lnTo>
                  <a:pt x="332" y="18"/>
                </a:lnTo>
                <a:lnTo>
                  <a:pt x="332" y="15"/>
                </a:lnTo>
                <a:lnTo>
                  <a:pt x="350" y="15"/>
                </a:lnTo>
                <a:lnTo>
                  <a:pt x="350" y="10"/>
                </a:lnTo>
                <a:lnTo>
                  <a:pt x="368" y="10"/>
                </a:lnTo>
                <a:lnTo>
                  <a:pt x="368" y="10"/>
                </a:lnTo>
                <a:lnTo>
                  <a:pt x="368" y="10"/>
                </a:lnTo>
                <a:lnTo>
                  <a:pt x="368" y="9"/>
                </a:lnTo>
                <a:lnTo>
                  <a:pt x="387" y="9"/>
                </a:lnTo>
                <a:lnTo>
                  <a:pt x="387" y="8"/>
                </a:lnTo>
                <a:lnTo>
                  <a:pt x="405" y="8"/>
                </a:lnTo>
                <a:lnTo>
                  <a:pt x="405" y="8"/>
                </a:lnTo>
                <a:lnTo>
                  <a:pt x="424" y="8"/>
                </a:lnTo>
                <a:lnTo>
                  <a:pt x="424" y="6"/>
                </a:lnTo>
                <a:lnTo>
                  <a:pt x="442" y="6"/>
                </a:lnTo>
                <a:lnTo>
                  <a:pt x="442" y="4"/>
                </a:lnTo>
                <a:lnTo>
                  <a:pt x="461" y="4"/>
                </a:lnTo>
                <a:lnTo>
                  <a:pt x="461" y="4"/>
                </a:lnTo>
                <a:lnTo>
                  <a:pt x="479" y="4"/>
                </a:lnTo>
                <a:lnTo>
                  <a:pt x="479" y="3"/>
                </a:lnTo>
                <a:lnTo>
                  <a:pt x="497" y="3"/>
                </a:lnTo>
                <a:lnTo>
                  <a:pt x="497" y="2"/>
                </a:lnTo>
                <a:lnTo>
                  <a:pt x="516" y="2"/>
                </a:lnTo>
                <a:lnTo>
                  <a:pt x="516" y="1"/>
                </a:lnTo>
                <a:lnTo>
                  <a:pt x="534" y="1"/>
                </a:lnTo>
                <a:lnTo>
                  <a:pt x="534" y="0"/>
                </a:lnTo>
                <a:lnTo>
                  <a:pt x="553" y="0"/>
                </a:lnTo>
                <a:lnTo>
                  <a:pt x="553" y="0"/>
                </a:lnTo>
                <a:lnTo>
                  <a:pt x="553" y="0"/>
                </a:lnTo>
                <a:lnTo>
                  <a:pt x="553" y="0"/>
                </a:lnTo>
                <a:lnTo>
                  <a:pt x="553" y="0"/>
                </a:lnTo>
              </a:path>
            </a:pathLst>
          </a:custGeom>
          <a:noFill/>
          <a:ln w="28575" cap="rnd">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61">
            <a:extLst>
              <a:ext uri="{FF2B5EF4-FFF2-40B4-BE49-F238E27FC236}">
                <a16:creationId xmlns:a16="http://schemas.microsoft.com/office/drawing/2014/main" id="{7439D884-4A49-6D4E-814F-D0380ADB1D79}"/>
              </a:ext>
            </a:extLst>
          </p:cNvPr>
          <p:cNvSpPr>
            <a:spLocks/>
          </p:cNvSpPr>
          <p:nvPr/>
        </p:nvSpPr>
        <p:spPr bwMode="auto">
          <a:xfrm>
            <a:off x="5326450" y="2463114"/>
            <a:ext cx="3265615" cy="785728"/>
          </a:xfrm>
          <a:custGeom>
            <a:avLst/>
            <a:gdLst>
              <a:gd name="T0" fmla="*/ 0 w 553"/>
              <a:gd name="T1" fmla="*/ 117 h 117"/>
              <a:gd name="T2" fmla="*/ 19 w 553"/>
              <a:gd name="T3" fmla="*/ 100 h 117"/>
              <a:gd name="T4" fmla="*/ 37 w 553"/>
              <a:gd name="T5" fmla="*/ 69 h 117"/>
              <a:gd name="T6" fmla="*/ 56 w 553"/>
              <a:gd name="T7" fmla="*/ 52 h 117"/>
              <a:gd name="T8" fmla="*/ 74 w 553"/>
              <a:gd name="T9" fmla="*/ 39 h 117"/>
              <a:gd name="T10" fmla="*/ 92 w 553"/>
              <a:gd name="T11" fmla="*/ 29 h 117"/>
              <a:gd name="T12" fmla="*/ 111 w 553"/>
              <a:gd name="T13" fmla="*/ 23 h 117"/>
              <a:gd name="T14" fmla="*/ 129 w 553"/>
              <a:gd name="T15" fmla="*/ 19 h 117"/>
              <a:gd name="T16" fmla="*/ 148 w 553"/>
              <a:gd name="T17" fmla="*/ 17 h 117"/>
              <a:gd name="T18" fmla="*/ 166 w 553"/>
              <a:gd name="T19" fmla="*/ 16 h 117"/>
              <a:gd name="T20" fmla="*/ 184 w 553"/>
              <a:gd name="T21" fmla="*/ 16 h 117"/>
              <a:gd name="T22" fmla="*/ 184 w 553"/>
              <a:gd name="T23" fmla="*/ 16 h 117"/>
              <a:gd name="T24" fmla="*/ 203 w 553"/>
              <a:gd name="T25" fmla="*/ 14 h 117"/>
              <a:gd name="T26" fmla="*/ 221 w 553"/>
              <a:gd name="T27" fmla="*/ 14 h 117"/>
              <a:gd name="T28" fmla="*/ 240 w 553"/>
              <a:gd name="T29" fmla="*/ 13 h 117"/>
              <a:gd name="T30" fmla="*/ 258 w 553"/>
              <a:gd name="T31" fmla="*/ 12 h 117"/>
              <a:gd name="T32" fmla="*/ 276 w 553"/>
              <a:gd name="T33" fmla="*/ 10 h 117"/>
              <a:gd name="T34" fmla="*/ 295 w 553"/>
              <a:gd name="T35" fmla="*/ 10 h 117"/>
              <a:gd name="T36" fmla="*/ 313 w 553"/>
              <a:gd name="T37" fmla="*/ 9 h 117"/>
              <a:gd name="T38" fmla="*/ 332 w 553"/>
              <a:gd name="T39" fmla="*/ 7 h 117"/>
              <a:gd name="T40" fmla="*/ 350 w 553"/>
              <a:gd name="T41" fmla="*/ 6 h 117"/>
              <a:gd name="T42" fmla="*/ 368 w 553"/>
              <a:gd name="T43" fmla="*/ 5 h 117"/>
              <a:gd name="T44" fmla="*/ 368 w 553"/>
              <a:gd name="T45" fmla="*/ 5 h 117"/>
              <a:gd name="T46" fmla="*/ 387 w 553"/>
              <a:gd name="T47" fmla="*/ 4 h 117"/>
              <a:gd name="T48" fmla="*/ 424 w 553"/>
              <a:gd name="T49" fmla="*/ 4 h 117"/>
              <a:gd name="T50" fmla="*/ 442 w 553"/>
              <a:gd name="T51" fmla="*/ 3 h 117"/>
              <a:gd name="T52" fmla="*/ 461 w 553"/>
              <a:gd name="T53" fmla="*/ 2 h 117"/>
              <a:gd name="T54" fmla="*/ 497 w 553"/>
              <a:gd name="T55" fmla="*/ 2 h 117"/>
              <a:gd name="T56" fmla="*/ 534 w 553"/>
              <a:gd name="T57" fmla="*/ 2 h 117"/>
              <a:gd name="T58" fmla="*/ 553 w 553"/>
              <a:gd name="T59" fmla="*/ 1 h 117"/>
              <a:gd name="T60" fmla="*/ 553 w 553"/>
              <a:gd name="T61" fmla="*/ 1 h 117"/>
              <a:gd name="T62" fmla="*/ 553 w 553"/>
              <a:gd name="T6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117">
                <a:moveTo>
                  <a:pt x="0" y="117"/>
                </a:moveTo>
                <a:lnTo>
                  <a:pt x="0" y="117"/>
                </a:lnTo>
                <a:lnTo>
                  <a:pt x="0" y="100"/>
                </a:lnTo>
                <a:lnTo>
                  <a:pt x="19" y="100"/>
                </a:lnTo>
                <a:lnTo>
                  <a:pt x="19" y="69"/>
                </a:lnTo>
                <a:lnTo>
                  <a:pt x="37" y="69"/>
                </a:lnTo>
                <a:lnTo>
                  <a:pt x="37" y="52"/>
                </a:lnTo>
                <a:lnTo>
                  <a:pt x="56" y="52"/>
                </a:lnTo>
                <a:lnTo>
                  <a:pt x="56" y="39"/>
                </a:lnTo>
                <a:lnTo>
                  <a:pt x="74" y="39"/>
                </a:lnTo>
                <a:lnTo>
                  <a:pt x="74" y="29"/>
                </a:lnTo>
                <a:lnTo>
                  <a:pt x="92" y="29"/>
                </a:lnTo>
                <a:lnTo>
                  <a:pt x="92" y="23"/>
                </a:lnTo>
                <a:lnTo>
                  <a:pt x="111" y="23"/>
                </a:lnTo>
                <a:lnTo>
                  <a:pt x="111" y="19"/>
                </a:lnTo>
                <a:lnTo>
                  <a:pt x="129" y="19"/>
                </a:lnTo>
                <a:lnTo>
                  <a:pt x="129" y="17"/>
                </a:lnTo>
                <a:lnTo>
                  <a:pt x="148" y="17"/>
                </a:lnTo>
                <a:lnTo>
                  <a:pt x="148" y="16"/>
                </a:lnTo>
                <a:lnTo>
                  <a:pt x="166" y="16"/>
                </a:lnTo>
                <a:lnTo>
                  <a:pt x="166" y="16"/>
                </a:lnTo>
                <a:lnTo>
                  <a:pt x="184" y="16"/>
                </a:lnTo>
                <a:lnTo>
                  <a:pt x="184" y="16"/>
                </a:lnTo>
                <a:lnTo>
                  <a:pt x="184" y="16"/>
                </a:lnTo>
                <a:lnTo>
                  <a:pt x="184" y="14"/>
                </a:lnTo>
                <a:lnTo>
                  <a:pt x="203" y="14"/>
                </a:lnTo>
                <a:lnTo>
                  <a:pt x="203" y="14"/>
                </a:lnTo>
                <a:lnTo>
                  <a:pt x="221" y="14"/>
                </a:lnTo>
                <a:lnTo>
                  <a:pt x="221" y="13"/>
                </a:lnTo>
                <a:lnTo>
                  <a:pt x="240" y="13"/>
                </a:lnTo>
                <a:lnTo>
                  <a:pt x="240" y="12"/>
                </a:lnTo>
                <a:lnTo>
                  <a:pt x="258" y="12"/>
                </a:lnTo>
                <a:lnTo>
                  <a:pt x="258" y="10"/>
                </a:lnTo>
                <a:lnTo>
                  <a:pt x="276" y="10"/>
                </a:lnTo>
                <a:lnTo>
                  <a:pt x="276" y="10"/>
                </a:lnTo>
                <a:lnTo>
                  <a:pt x="295" y="10"/>
                </a:lnTo>
                <a:lnTo>
                  <a:pt x="295" y="9"/>
                </a:lnTo>
                <a:lnTo>
                  <a:pt x="313" y="9"/>
                </a:lnTo>
                <a:lnTo>
                  <a:pt x="313" y="7"/>
                </a:lnTo>
                <a:lnTo>
                  <a:pt x="332" y="7"/>
                </a:lnTo>
                <a:lnTo>
                  <a:pt x="332" y="6"/>
                </a:lnTo>
                <a:lnTo>
                  <a:pt x="350" y="6"/>
                </a:lnTo>
                <a:lnTo>
                  <a:pt x="350" y="5"/>
                </a:lnTo>
                <a:lnTo>
                  <a:pt x="368" y="5"/>
                </a:lnTo>
                <a:lnTo>
                  <a:pt x="368" y="5"/>
                </a:lnTo>
                <a:lnTo>
                  <a:pt x="368" y="5"/>
                </a:lnTo>
                <a:lnTo>
                  <a:pt x="368" y="4"/>
                </a:lnTo>
                <a:lnTo>
                  <a:pt x="387" y="4"/>
                </a:lnTo>
                <a:lnTo>
                  <a:pt x="387" y="4"/>
                </a:lnTo>
                <a:lnTo>
                  <a:pt x="424" y="4"/>
                </a:lnTo>
                <a:lnTo>
                  <a:pt x="424" y="3"/>
                </a:lnTo>
                <a:lnTo>
                  <a:pt x="442" y="3"/>
                </a:lnTo>
                <a:lnTo>
                  <a:pt x="442" y="2"/>
                </a:lnTo>
                <a:lnTo>
                  <a:pt x="461" y="2"/>
                </a:lnTo>
                <a:lnTo>
                  <a:pt x="461" y="2"/>
                </a:lnTo>
                <a:lnTo>
                  <a:pt x="497" y="2"/>
                </a:lnTo>
                <a:lnTo>
                  <a:pt x="497" y="2"/>
                </a:lnTo>
                <a:lnTo>
                  <a:pt x="534" y="2"/>
                </a:lnTo>
                <a:lnTo>
                  <a:pt x="534" y="1"/>
                </a:lnTo>
                <a:lnTo>
                  <a:pt x="553" y="1"/>
                </a:lnTo>
                <a:lnTo>
                  <a:pt x="553" y="1"/>
                </a:lnTo>
                <a:lnTo>
                  <a:pt x="553" y="1"/>
                </a:lnTo>
                <a:lnTo>
                  <a:pt x="553" y="0"/>
                </a:lnTo>
                <a:lnTo>
                  <a:pt x="553" y="0"/>
                </a:lnTo>
              </a:path>
            </a:pathLst>
          </a:custGeom>
          <a:noFill/>
          <a:ln w="28575" cap="rnd">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62">
            <a:extLst>
              <a:ext uri="{FF2B5EF4-FFF2-40B4-BE49-F238E27FC236}">
                <a16:creationId xmlns:a16="http://schemas.microsoft.com/office/drawing/2014/main" id="{6E6F38E5-6AB2-2B40-B042-C9FB7AD9323E}"/>
              </a:ext>
            </a:extLst>
          </p:cNvPr>
          <p:cNvSpPr>
            <a:spLocks/>
          </p:cNvSpPr>
          <p:nvPr/>
        </p:nvSpPr>
        <p:spPr bwMode="auto">
          <a:xfrm>
            <a:off x="5326450" y="1979159"/>
            <a:ext cx="3265615" cy="1269682"/>
          </a:xfrm>
          <a:custGeom>
            <a:avLst/>
            <a:gdLst>
              <a:gd name="T0" fmla="*/ 0 w 553"/>
              <a:gd name="T1" fmla="*/ 189 h 189"/>
              <a:gd name="T2" fmla="*/ 19 w 553"/>
              <a:gd name="T3" fmla="*/ 152 h 189"/>
              <a:gd name="T4" fmla="*/ 37 w 553"/>
              <a:gd name="T5" fmla="*/ 107 h 189"/>
              <a:gd name="T6" fmla="*/ 56 w 553"/>
              <a:gd name="T7" fmla="*/ 73 h 189"/>
              <a:gd name="T8" fmla="*/ 74 w 553"/>
              <a:gd name="T9" fmla="*/ 52 h 189"/>
              <a:gd name="T10" fmla="*/ 92 w 553"/>
              <a:gd name="T11" fmla="*/ 42 h 189"/>
              <a:gd name="T12" fmla="*/ 111 w 553"/>
              <a:gd name="T13" fmla="*/ 34 h 189"/>
              <a:gd name="T14" fmla="*/ 129 w 553"/>
              <a:gd name="T15" fmla="*/ 30 h 189"/>
              <a:gd name="T16" fmla="*/ 148 w 553"/>
              <a:gd name="T17" fmla="*/ 22 h 189"/>
              <a:gd name="T18" fmla="*/ 166 w 553"/>
              <a:gd name="T19" fmla="*/ 19 h 189"/>
              <a:gd name="T20" fmla="*/ 184 w 553"/>
              <a:gd name="T21" fmla="*/ 18 h 189"/>
              <a:gd name="T22" fmla="*/ 184 w 553"/>
              <a:gd name="T23" fmla="*/ 18 h 189"/>
              <a:gd name="T24" fmla="*/ 203 w 553"/>
              <a:gd name="T25" fmla="*/ 15 h 189"/>
              <a:gd name="T26" fmla="*/ 221 w 553"/>
              <a:gd name="T27" fmla="*/ 13 h 189"/>
              <a:gd name="T28" fmla="*/ 240 w 553"/>
              <a:gd name="T29" fmla="*/ 13 h 189"/>
              <a:gd name="T30" fmla="*/ 258 w 553"/>
              <a:gd name="T31" fmla="*/ 11 h 189"/>
              <a:gd name="T32" fmla="*/ 276 w 553"/>
              <a:gd name="T33" fmla="*/ 9 h 189"/>
              <a:gd name="T34" fmla="*/ 295 w 553"/>
              <a:gd name="T35" fmla="*/ 8 h 189"/>
              <a:gd name="T36" fmla="*/ 313 w 553"/>
              <a:gd name="T37" fmla="*/ 7 h 189"/>
              <a:gd name="T38" fmla="*/ 332 w 553"/>
              <a:gd name="T39" fmla="*/ 7 h 189"/>
              <a:gd name="T40" fmla="*/ 350 w 553"/>
              <a:gd name="T41" fmla="*/ 6 h 189"/>
              <a:gd name="T42" fmla="*/ 368 w 553"/>
              <a:gd name="T43" fmla="*/ 5 h 189"/>
              <a:gd name="T44" fmla="*/ 368 w 553"/>
              <a:gd name="T45" fmla="*/ 5 h 189"/>
              <a:gd name="T46" fmla="*/ 387 w 553"/>
              <a:gd name="T47" fmla="*/ 4 h 189"/>
              <a:gd name="T48" fmla="*/ 405 w 553"/>
              <a:gd name="T49" fmla="*/ 4 h 189"/>
              <a:gd name="T50" fmla="*/ 424 w 553"/>
              <a:gd name="T51" fmla="*/ 4 h 189"/>
              <a:gd name="T52" fmla="*/ 442 w 553"/>
              <a:gd name="T53" fmla="*/ 4 h 189"/>
              <a:gd name="T54" fmla="*/ 479 w 553"/>
              <a:gd name="T55" fmla="*/ 1 h 189"/>
              <a:gd name="T56" fmla="*/ 497 w 553"/>
              <a:gd name="T57" fmla="*/ 1 h 189"/>
              <a:gd name="T58" fmla="*/ 516 w 553"/>
              <a:gd name="T59" fmla="*/ 1 h 189"/>
              <a:gd name="T60" fmla="*/ 534 w 553"/>
              <a:gd name="T61" fmla="*/ 0 h 189"/>
              <a:gd name="T62" fmla="*/ 553 w 553"/>
              <a:gd name="T63" fmla="*/ 0 h 189"/>
              <a:gd name="T64" fmla="*/ 553 w 553"/>
              <a:gd name="T65" fmla="*/ 0 h 189"/>
              <a:gd name="T66" fmla="*/ 553 w 553"/>
              <a:gd name="T6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3" h="189">
                <a:moveTo>
                  <a:pt x="0" y="189"/>
                </a:moveTo>
                <a:lnTo>
                  <a:pt x="0" y="189"/>
                </a:lnTo>
                <a:lnTo>
                  <a:pt x="0" y="152"/>
                </a:lnTo>
                <a:lnTo>
                  <a:pt x="19" y="152"/>
                </a:lnTo>
                <a:lnTo>
                  <a:pt x="19" y="107"/>
                </a:lnTo>
                <a:lnTo>
                  <a:pt x="37" y="107"/>
                </a:lnTo>
                <a:lnTo>
                  <a:pt x="37" y="73"/>
                </a:lnTo>
                <a:lnTo>
                  <a:pt x="56" y="73"/>
                </a:lnTo>
                <a:lnTo>
                  <a:pt x="56" y="52"/>
                </a:lnTo>
                <a:lnTo>
                  <a:pt x="74" y="52"/>
                </a:lnTo>
                <a:lnTo>
                  <a:pt x="74" y="42"/>
                </a:lnTo>
                <a:lnTo>
                  <a:pt x="92" y="42"/>
                </a:lnTo>
                <a:lnTo>
                  <a:pt x="92" y="34"/>
                </a:lnTo>
                <a:lnTo>
                  <a:pt x="111" y="34"/>
                </a:lnTo>
                <a:lnTo>
                  <a:pt x="111" y="30"/>
                </a:lnTo>
                <a:lnTo>
                  <a:pt x="129" y="30"/>
                </a:lnTo>
                <a:lnTo>
                  <a:pt x="129" y="22"/>
                </a:lnTo>
                <a:lnTo>
                  <a:pt x="148" y="22"/>
                </a:lnTo>
                <a:lnTo>
                  <a:pt x="148" y="19"/>
                </a:lnTo>
                <a:lnTo>
                  <a:pt x="166" y="19"/>
                </a:lnTo>
                <a:lnTo>
                  <a:pt x="166" y="18"/>
                </a:lnTo>
                <a:lnTo>
                  <a:pt x="184" y="18"/>
                </a:lnTo>
                <a:lnTo>
                  <a:pt x="184" y="18"/>
                </a:lnTo>
                <a:lnTo>
                  <a:pt x="184" y="18"/>
                </a:lnTo>
                <a:lnTo>
                  <a:pt x="184" y="15"/>
                </a:lnTo>
                <a:lnTo>
                  <a:pt x="203" y="15"/>
                </a:lnTo>
                <a:lnTo>
                  <a:pt x="203" y="13"/>
                </a:lnTo>
                <a:lnTo>
                  <a:pt x="221" y="13"/>
                </a:lnTo>
                <a:lnTo>
                  <a:pt x="221" y="13"/>
                </a:lnTo>
                <a:lnTo>
                  <a:pt x="240" y="13"/>
                </a:lnTo>
                <a:lnTo>
                  <a:pt x="240" y="11"/>
                </a:lnTo>
                <a:lnTo>
                  <a:pt x="258" y="11"/>
                </a:lnTo>
                <a:lnTo>
                  <a:pt x="258" y="9"/>
                </a:lnTo>
                <a:lnTo>
                  <a:pt x="276" y="9"/>
                </a:lnTo>
                <a:lnTo>
                  <a:pt x="276" y="8"/>
                </a:lnTo>
                <a:lnTo>
                  <a:pt x="295" y="8"/>
                </a:lnTo>
                <a:lnTo>
                  <a:pt x="295" y="7"/>
                </a:lnTo>
                <a:lnTo>
                  <a:pt x="313" y="7"/>
                </a:lnTo>
                <a:lnTo>
                  <a:pt x="313" y="7"/>
                </a:lnTo>
                <a:lnTo>
                  <a:pt x="332" y="7"/>
                </a:lnTo>
                <a:lnTo>
                  <a:pt x="332" y="6"/>
                </a:lnTo>
                <a:lnTo>
                  <a:pt x="350" y="6"/>
                </a:lnTo>
                <a:lnTo>
                  <a:pt x="350" y="5"/>
                </a:lnTo>
                <a:lnTo>
                  <a:pt x="368" y="5"/>
                </a:lnTo>
                <a:lnTo>
                  <a:pt x="368" y="5"/>
                </a:lnTo>
                <a:lnTo>
                  <a:pt x="368" y="5"/>
                </a:lnTo>
                <a:lnTo>
                  <a:pt x="368" y="4"/>
                </a:lnTo>
                <a:lnTo>
                  <a:pt x="387" y="4"/>
                </a:lnTo>
                <a:lnTo>
                  <a:pt x="387" y="4"/>
                </a:lnTo>
                <a:lnTo>
                  <a:pt x="405" y="4"/>
                </a:lnTo>
                <a:lnTo>
                  <a:pt x="405" y="4"/>
                </a:lnTo>
                <a:lnTo>
                  <a:pt x="424" y="4"/>
                </a:lnTo>
                <a:lnTo>
                  <a:pt x="424" y="4"/>
                </a:lnTo>
                <a:lnTo>
                  <a:pt x="442" y="4"/>
                </a:lnTo>
                <a:lnTo>
                  <a:pt x="442" y="1"/>
                </a:lnTo>
                <a:lnTo>
                  <a:pt x="479" y="1"/>
                </a:lnTo>
                <a:lnTo>
                  <a:pt x="479" y="1"/>
                </a:lnTo>
                <a:lnTo>
                  <a:pt x="497" y="1"/>
                </a:lnTo>
                <a:lnTo>
                  <a:pt x="497" y="1"/>
                </a:lnTo>
                <a:lnTo>
                  <a:pt x="516" y="1"/>
                </a:lnTo>
                <a:lnTo>
                  <a:pt x="516" y="0"/>
                </a:lnTo>
                <a:lnTo>
                  <a:pt x="534" y="0"/>
                </a:lnTo>
                <a:lnTo>
                  <a:pt x="534" y="0"/>
                </a:lnTo>
                <a:lnTo>
                  <a:pt x="553" y="0"/>
                </a:lnTo>
                <a:lnTo>
                  <a:pt x="553" y="0"/>
                </a:lnTo>
                <a:lnTo>
                  <a:pt x="553" y="0"/>
                </a:lnTo>
                <a:lnTo>
                  <a:pt x="553" y="0"/>
                </a:lnTo>
                <a:lnTo>
                  <a:pt x="553" y="0"/>
                </a:lnTo>
              </a:path>
            </a:pathLst>
          </a:cu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DFD582F7-6D86-A441-A53C-590069E897BA}"/>
              </a:ext>
            </a:extLst>
          </p:cNvPr>
          <p:cNvGrpSpPr/>
          <p:nvPr/>
        </p:nvGrpSpPr>
        <p:grpSpPr>
          <a:xfrm>
            <a:off x="6203092" y="2825679"/>
            <a:ext cx="2205033" cy="215444"/>
            <a:chOff x="5931243" y="2833917"/>
            <a:chExt cx="2205033" cy="215444"/>
          </a:xfrm>
        </p:grpSpPr>
        <p:sp>
          <p:nvSpPr>
            <p:cNvPr id="201" name="Rectangle 57">
              <a:extLst>
                <a:ext uri="{FF2B5EF4-FFF2-40B4-BE49-F238E27FC236}">
                  <a16:creationId xmlns:a16="http://schemas.microsoft.com/office/drawing/2014/main" id="{298E6B81-1CC4-C64F-8C6F-47705D4B3B83}"/>
                </a:ext>
              </a:extLst>
            </p:cNvPr>
            <p:cNvSpPr>
              <a:spLocks noChangeArrowheads="1"/>
            </p:cNvSpPr>
            <p:nvPr/>
          </p:nvSpPr>
          <p:spPr bwMode="auto">
            <a:xfrm>
              <a:off x="6378935" y="2833917"/>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STEMI</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2" name="Rectangle 58">
              <a:extLst>
                <a:ext uri="{FF2B5EF4-FFF2-40B4-BE49-F238E27FC236}">
                  <a16:creationId xmlns:a16="http://schemas.microsoft.com/office/drawing/2014/main" id="{76321B1A-7362-A442-8969-AD51CC5CF01C}"/>
                </a:ext>
              </a:extLst>
            </p:cNvPr>
            <p:cNvSpPr>
              <a:spLocks noChangeArrowheads="1"/>
            </p:cNvSpPr>
            <p:nvPr/>
          </p:nvSpPr>
          <p:spPr bwMode="auto">
            <a:xfrm>
              <a:off x="7458205" y="2833917"/>
              <a:ext cx="6780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NSTEMI</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EDD9E7EE-5742-1744-8E25-A9514EC2CBD6}"/>
                </a:ext>
              </a:extLst>
            </p:cNvPr>
            <p:cNvCxnSpPr/>
            <p:nvPr/>
          </p:nvCxnSpPr>
          <p:spPr bwMode="auto">
            <a:xfrm>
              <a:off x="5931243" y="2941639"/>
              <a:ext cx="378940" cy="0"/>
            </a:xfrm>
            <a:prstGeom prst="line">
              <a:avLst/>
            </a:prstGeom>
            <a:solidFill>
              <a:schemeClr val="accent1"/>
            </a:solidFill>
            <a:ln w="28575" cap="flat" cmpd="sng" algn="ctr">
              <a:solidFill>
                <a:srgbClr val="00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a:extLst>
                <a:ext uri="{FF2B5EF4-FFF2-40B4-BE49-F238E27FC236}">
                  <a16:creationId xmlns:a16="http://schemas.microsoft.com/office/drawing/2014/main" id="{F81646E9-7FA9-B645-9BD4-5C788C89043D}"/>
                </a:ext>
              </a:extLst>
            </p:cNvPr>
            <p:cNvCxnSpPr/>
            <p:nvPr/>
          </p:nvCxnSpPr>
          <p:spPr bwMode="auto">
            <a:xfrm>
              <a:off x="7022757" y="2941639"/>
              <a:ext cx="378940" cy="0"/>
            </a:xfrm>
            <a:prstGeom prst="line">
              <a:avLst/>
            </a:prstGeom>
            <a:solidFill>
              <a:schemeClr val="accent1"/>
            </a:solidFill>
            <a:ln w="28575"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8" name="TextBox 187">
            <a:extLst>
              <a:ext uri="{FF2B5EF4-FFF2-40B4-BE49-F238E27FC236}">
                <a16:creationId xmlns:a16="http://schemas.microsoft.com/office/drawing/2014/main" id="{A0E7E823-02B6-1048-8AA8-75FB79690B6B}"/>
              </a:ext>
            </a:extLst>
          </p:cNvPr>
          <p:cNvSpPr txBox="1"/>
          <p:nvPr/>
        </p:nvSpPr>
        <p:spPr>
          <a:xfrm>
            <a:off x="0" y="4513645"/>
            <a:ext cx="2492990" cy="646331"/>
          </a:xfrm>
          <a:prstGeom prst="rect">
            <a:avLst/>
          </a:prstGeom>
          <a:noFill/>
        </p:spPr>
        <p:txBody>
          <a:bodyPr wrap="none" rtlCol="0">
            <a:spAutoFit/>
          </a:bodyPr>
          <a:lstStyle/>
          <a:p>
            <a:r>
              <a:rPr lang="en-US" sz="1200" b="0" i="0" u="sng" dirty="0">
                <a:solidFill>
                  <a:schemeClr val="bg1"/>
                </a:solidFill>
              </a:rPr>
              <a:t>30-day follow-up</a:t>
            </a:r>
          </a:p>
          <a:p>
            <a:r>
              <a:rPr lang="en-US" sz="1200" b="0" i="0" dirty="0">
                <a:solidFill>
                  <a:schemeClr val="bg1"/>
                </a:solidFill>
              </a:rPr>
              <a:t>Bivalirudin 13,316/13,346 (99.8%)</a:t>
            </a:r>
          </a:p>
          <a:p>
            <a:r>
              <a:rPr lang="en-US" sz="1200" b="0" i="0" dirty="0">
                <a:solidFill>
                  <a:schemeClr val="bg1"/>
                </a:solidFill>
              </a:rPr>
              <a:t>Heparin 14,025/14,063 (99.7%)</a:t>
            </a:r>
          </a:p>
        </p:txBody>
      </p:sp>
    </p:spTree>
    <p:extLst>
      <p:ext uri="{BB962C8B-B14F-4D97-AF65-F5344CB8AC3E}">
        <p14:creationId xmlns:p14="http://schemas.microsoft.com/office/powerpoint/2010/main" val="375006271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3200" dirty="0">
                <a:solidFill>
                  <a:schemeClr val="bg2"/>
                </a:solidFill>
              </a:rPr>
              <a:t>30-Day Outcomes: </a:t>
            </a:r>
            <a:r>
              <a:rPr lang="en-US" sz="3200" dirty="0">
                <a:solidFill>
                  <a:srgbClr val="C00000"/>
                </a:solidFill>
              </a:rPr>
              <a:t>STEMI (n=15,254)</a:t>
            </a:r>
            <a:endParaRPr lang="en-US" sz="32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1121681225"/>
              </p:ext>
            </p:extLst>
          </p:nvPr>
        </p:nvGraphicFramePr>
        <p:xfrm>
          <a:off x="576577" y="734995"/>
          <a:ext cx="7990846" cy="3696963"/>
        </p:xfrm>
        <a:graphic>
          <a:graphicData uri="http://schemas.openxmlformats.org/drawingml/2006/table">
            <a:tbl>
              <a:tblPr firstRow="1" bandRow="1">
                <a:tableStyleId>{5C22544A-7EE6-4342-B048-85BDC9FD1C3A}</a:tableStyleId>
              </a:tblPr>
              <a:tblGrid>
                <a:gridCol w="2281953">
                  <a:extLst>
                    <a:ext uri="{9D8B030D-6E8A-4147-A177-3AD203B41FA5}">
                      <a16:colId xmlns:a16="http://schemas.microsoft.com/office/drawing/2014/main" val="4028316261"/>
                    </a:ext>
                  </a:extLst>
                </a:gridCol>
                <a:gridCol w="1993556">
                  <a:extLst>
                    <a:ext uri="{9D8B030D-6E8A-4147-A177-3AD203B41FA5}">
                      <a16:colId xmlns:a16="http://schemas.microsoft.com/office/drawing/2014/main" val="4270828499"/>
                    </a:ext>
                  </a:extLst>
                </a:gridCol>
                <a:gridCol w="1826753">
                  <a:extLst>
                    <a:ext uri="{9D8B030D-6E8A-4147-A177-3AD203B41FA5}">
                      <a16:colId xmlns:a16="http://schemas.microsoft.com/office/drawing/2014/main" val="2145640585"/>
                    </a:ext>
                  </a:extLst>
                </a:gridCol>
                <a:gridCol w="1888584">
                  <a:extLst>
                    <a:ext uri="{9D8B030D-6E8A-4147-A177-3AD203B41FA5}">
                      <a16:colId xmlns:a16="http://schemas.microsoft.com/office/drawing/2014/main" val="3421402845"/>
                    </a:ext>
                  </a:extLst>
                </a:gridCol>
              </a:tblGrid>
              <a:tr h="355812">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a:t>
                      </a:r>
                      <a:r>
                        <a:rPr lang="en-US" sz="1350" b="1" kern="1200" dirty="0">
                          <a:solidFill>
                            <a:schemeClr val="lt1"/>
                          </a:solidFill>
                          <a:effectLst/>
                          <a:latin typeface="+mn-lt"/>
                          <a:ea typeface="+mn-ea"/>
                          <a:cs typeface="+mn-cs"/>
                        </a:rPr>
                        <a:t>7306</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a:t>
                      </a:r>
                      <a:r>
                        <a:rPr lang="en-US" sz="1350" b="1" kern="1200" dirty="0">
                          <a:solidFill>
                            <a:schemeClr val="lt1"/>
                          </a:solidFill>
                          <a:effectLst/>
                          <a:latin typeface="+mn-lt"/>
                          <a:ea typeface="+mn-ea"/>
                          <a:cs typeface="+mn-cs"/>
                        </a:rPr>
                        <a:t>7948</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Adj HR (95% CI)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All-cause death</a:t>
                      </a: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 (179)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2.9% (228)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AB8201"/>
                          </a:solidFill>
                          <a:effectLst/>
                          <a:latin typeface="Arial" panose="020B0604020202020204" pitchFamily="34" charset="0"/>
                          <a:ea typeface="Calibri" panose="020F0502020204030204" pitchFamily="34" charset="0"/>
                          <a:cs typeface="Arial" panose="020B0604020202020204" pitchFamily="34" charset="0"/>
                        </a:rPr>
                        <a:t>0.80 (0.64, 1.01)</a:t>
                      </a: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Cardiac death</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 (156)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 (216)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0.72 (0.57, 0.91)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MI (reinfarction)</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(171)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 (135)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1.29 (1.02, 1.64)</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Stent thrombosis</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 (126)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(93)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1.45 (1.05, 1.91)</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76998341"/>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Stroke</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 (40)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0.8% (61)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0.76 (0.49, 1.18)</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Clinically-driven TVR</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(171)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 (160)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1.16 (0.92, 1.47)</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MACCE</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 (440)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6.2% (488)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0.98 (0.85, 1.13)</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Serious bleeding</a:t>
                      </a: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3.5% (251)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 (472)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0.57 (0.47, 0.68)</a:t>
                      </a: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539939225"/>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Access site-related</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0.7% (48)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1.3% (101)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0.45 (0.31, 0.67)</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47213953"/>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Non-access site-related</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2.8% (203)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4.7% (371)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0.61 (0.50, 0.75)</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NACE</a:t>
                      </a: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8.7% (634)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11.2% (886)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0.78 (0.70, 0.88)</a:t>
                      </a: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
        <p:nvSpPr>
          <p:cNvPr id="2" name="TextBox 1">
            <a:extLst>
              <a:ext uri="{FF2B5EF4-FFF2-40B4-BE49-F238E27FC236}">
                <a16:creationId xmlns:a16="http://schemas.microsoft.com/office/drawing/2014/main" id="{AEE2ECD2-9C01-714E-8134-D06D3750A5E5}"/>
              </a:ext>
            </a:extLst>
          </p:cNvPr>
          <p:cNvSpPr txBox="1"/>
          <p:nvPr/>
        </p:nvSpPr>
        <p:spPr>
          <a:xfrm>
            <a:off x="57665" y="4654379"/>
            <a:ext cx="3145413" cy="577081"/>
          </a:xfrm>
          <a:prstGeom prst="rect">
            <a:avLst/>
          </a:prstGeom>
          <a:noFill/>
        </p:spPr>
        <p:txBody>
          <a:bodyPr wrap="none" rtlCol="0">
            <a:spAutoFit/>
          </a:bodyPr>
          <a:lstStyle/>
          <a:p>
            <a:r>
              <a:rPr lang="en-US" sz="1050" b="0" i="0" dirty="0">
                <a:solidFill>
                  <a:schemeClr val="bg1"/>
                </a:solidFill>
              </a:rPr>
              <a:t>MACCE = all-cause death, MI, stroke, or CD-TVR</a:t>
            </a:r>
          </a:p>
          <a:p>
            <a:r>
              <a:rPr lang="en-US" sz="1050" b="0" i="0" dirty="0">
                <a:solidFill>
                  <a:schemeClr val="bg1"/>
                </a:solidFill>
              </a:rPr>
              <a:t>NACE = MACCE or serious bleeding</a:t>
            </a:r>
          </a:p>
          <a:p>
            <a:r>
              <a:rPr lang="en-US" sz="1050" b="0" i="0" dirty="0">
                <a:solidFill>
                  <a:schemeClr val="bg1"/>
                </a:solidFill>
              </a:rPr>
              <a:t>  </a:t>
            </a:r>
          </a:p>
        </p:txBody>
      </p:sp>
    </p:spTree>
    <p:extLst>
      <p:ext uri="{BB962C8B-B14F-4D97-AF65-F5344CB8AC3E}">
        <p14:creationId xmlns:p14="http://schemas.microsoft.com/office/powerpoint/2010/main" val="42006018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3200" dirty="0">
                <a:solidFill>
                  <a:schemeClr val="bg2"/>
                </a:solidFill>
              </a:rPr>
              <a:t>30-Day Outcomes: </a:t>
            </a:r>
            <a:r>
              <a:rPr lang="en-US" sz="3200" dirty="0">
                <a:solidFill>
                  <a:srgbClr val="C00000"/>
                </a:solidFill>
              </a:rPr>
              <a:t>NSTEMI (n=12,155)</a:t>
            </a:r>
            <a:endParaRPr lang="en-US" sz="32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2039902546"/>
              </p:ext>
            </p:extLst>
          </p:nvPr>
        </p:nvGraphicFramePr>
        <p:xfrm>
          <a:off x="576577" y="734996"/>
          <a:ext cx="7990846" cy="3696961"/>
        </p:xfrm>
        <a:graphic>
          <a:graphicData uri="http://schemas.openxmlformats.org/drawingml/2006/table">
            <a:tbl>
              <a:tblPr firstRow="1" bandRow="1">
                <a:tableStyleId>{5C22544A-7EE6-4342-B048-85BDC9FD1C3A}</a:tableStyleId>
              </a:tblPr>
              <a:tblGrid>
                <a:gridCol w="2257239">
                  <a:extLst>
                    <a:ext uri="{9D8B030D-6E8A-4147-A177-3AD203B41FA5}">
                      <a16:colId xmlns:a16="http://schemas.microsoft.com/office/drawing/2014/main" val="4028316261"/>
                    </a:ext>
                  </a:extLst>
                </a:gridCol>
                <a:gridCol w="2026508">
                  <a:extLst>
                    <a:ext uri="{9D8B030D-6E8A-4147-A177-3AD203B41FA5}">
                      <a16:colId xmlns:a16="http://schemas.microsoft.com/office/drawing/2014/main" val="4270828499"/>
                    </a:ext>
                  </a:extLst>
                </a:gridCol>
                <a:gridCol w="1818515">
                  <a:extLst>
                    <a:ext uri="{9D8B030D-6E8A-4147-A177-3AD203B41FA5}">
                      <a16:colId xmlns:a16="http://schemas.microsoft.com/office/drawing/2014/main" val="2145640585"/>
                    </a:ext>
                  </a:extLst>
                </a:gridCol>
                <a:gridCol w="1888584">
                  <a:extLst>
                    <a:ext uri="{9D8B030D-6E8A-4147-A177-3AD203B41FA5}">
                      <a16:colId xmlns:a16="http://schemas.microsoft.com/office/drawing/2014/main" val="3421402845"/>
                    </a:ext>
                  </a:extLst>
                </a:gridCol>
              </a:tblGrid>
              <a:tr h="355810">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R="45720" marT="18288" marB="18288"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(n=</a:t>
                      </a:r>
                      <a:r>
                        <a:rPr lang="en-US" sz="1350" b="1" kern="1200" dirty="0">
                          <a:solidFill>
                            <a:schemeClr val="lt1"/>
                          </a:solidFill>
                          <a:effectLst/>
                          <a:latin typeface="+mn-lt"/>
                          <a:ea typeface="+mn-ea"/>
                          <a:cs typeface="+mn-cs"/>
                        </a:rPr>
                        <a:t>6040</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Heparin (n=</a:t>
                      </a:r>
                      <a:r>
                        <a:rPr lang="en-US" sz="1350" b="1" kern="1200" dirty="0">
                          <a:solidFill>
                            <a:schemeClr val="lt1"/>
                          </a:solidFill>
                          <a:effectLst/>
                          <a:latin typeface="+mn-lt"/>
                          <a:ea typeface="+mn-ea"/>
                          <a:cs typeface="+mn-cs"/>
                        </a:rPr>
                        <a:t>6115</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Adj HR (95% CI)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All-cause death</a:t>
                      </a: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 (75)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 (68)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 (0.84, 1.73)</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Cardiac death</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 (68)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 (0.87, 1.87)</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MI (reinfarction)</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(480)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 (482)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0.98 (0.86, 1.12)</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Stent thrombosis</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 (52)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 (53)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0.91 (0.59, 1.41)</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098335729"/>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Stroke</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 (29)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 (22)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1.41 (0.77, 2.59)</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887441838"/>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Clinically-driven TVR</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 (100)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 (97)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0.95 (0.70, 1.30)</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883946041"/>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MACCE</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 (617)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 (602)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 (0.91, 1.15)</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502787095"/>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Serious bleeding</a:t>
                      </a: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 (198)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 (325)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b="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0.63 (0.52, 0.76)</a:t>
                      </a:r>
                      <a:endParaRPr lang="en-US" sz="24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897604056"/>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Access site-related</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0.8% (51)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1.9% (113)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0.50 (0.35, 0.73)</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3206991"/>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Non-access site-related</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2.4% (147)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3.5% (212)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0.70 (0.56, 0.88)</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750873962"/>
                  </a:ext>
                </a:extLst>
              </a:tr>
              <a:tr h="30374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NACE</a:t>
                      </a: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 (773)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14.1% (863)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algn="ctr">
                        <a:spcBef>
                          <a:spcPts val="0"/>
                        </a:spcBef>
                        <a:spcAft>
                          <a:spcPts val="0"/>
                        </a:spcAft>
                      </a:pPr>
                      <a:r>
                        <a:rPr lang="en-US" sz="1400" dirty="0">
                          <a:solidFill>
                            <a:srgbClr val="AB8201"/>
                          </a:solidFill>
                          <a:effectLst/>
                          <a:latin typeface="Arial" panose="020B0604020202020204" pitchFamily="34" charset="0"/>
                          <a:ea typeface="Calibri" panose="020F0502020204030204" pitchFamily="34" charset="0"/>
                          <a:cs typeface="Times New Roman" panose="02020603050405020304" pitchFamily="18" charset="0"/>
                        </a:rPr>
                        <a:t>0.91 (0.82, 1.01)</a:t>
                      </a:r>
                      <a:endParaRPr lang="en-US" sz="2400" dirty="0">
                        <a:solidFill>
                          <a:srgbClr val="AB820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
        <p:nvSpPr>
          <p:cNvPr id="5" name="TextBox 4">
            <a:extLst>
              <a:ext uri="{FF2B5EF4-FFF2-40B4-BE49-F238E27FC236}">
                <a16:creationId xmlns:a16="http://schemas.microsoft.com/office/drawing/2014/main" id="{CC5DE39B-175D-A24F-AACE-4D854607E9D4}"/>
              </a:ext>
            </a:extLst>
          </p:cNvPr>
          <p:cNvSpPr txBox="1"/>
          <p:nvPr/>
        </p:nvSpPr>
        <p:spPr>
          <a:xfrm>
            <a:off x="57665" y="4654379"/>
            <a:ext cx="3145413" cy="577081"/>
          </a:xfrm>
          <a:prstGeom prst="rect">
            <a:avLst/>
          </a:prstGeom>
          <a:noFill/>
        </p:spPr>
        <p:txBody>
          <a:bodyPr wrap="none" rtlCol="0">
            <a:spAutoFit/>
          </a:bodyPr>
          <a:lstStyle/>
          <a:p>
            <a:r>
              <a:rPr lang="en-US" sz="1050" b="0" i="0" dirty="0">
                <a:solidFill>
                  <a:schemeClr val="bg1"/>
                </a:solidFill>
              </a:rPr>
              <a:t>MACCE = all-cause death, MI, stroke, or CD-TVR</a:t>
            </a:r>
          </a:p>
          <a:p>
            <a:r>
              <a:rPr lang="en-US" sz="1050" b="0" i="0" dirty="0">
                <a:solidFill>
                  <a:schemeClr val="bg1"/>
                </a:solidFill>
              </a:rPr>
              <a:t>NACE = MACCE or serious bleeding</a:t>
            </a:r>
          </a:p>
          <a:p>
            <a:r>
              <a:rPr lang="en-US" sz="1050" b="0" i="0" dirty="0">
                <a:solidFill>
                  <a:schemeClr val="bg1"/>
                </a:solidFill>
              </a:rPr>
              <a:t>  </a:t>
            </a:r>
          </a:p>
        </p:txBody>
      </p:sp>
    </p:spTree>
    <p:extLst>
      <p:ext uri="{BB962C8B-B14F-4D97-AF65-F5344CB8AC3E}">
        <p14:creationId xmlns:p14="http://schemas.microsoft.com/office/powerpoint/2010/main" val="73142312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a:t>
            </a:r>
            <a:br>
              <a:rPr lang="en-US" sz="2400" dirty="0">
                <a:solidFill>
                  <a:schemeClr val="bg2"/>
                </a:solidFill>
              </a:rPr>
            </a:br>
            <a:r>
              <a:rPr lang="en-US" sz="2400" dirty="0">
                <a:solidFill>
                  <a:schemeClr val="bg2"/>
                </a:solidFill>
              </a:rPr>
              <a:t>Models Accounting for Post-PCI Bivalirudin Infusion</a:t>
            </a:r>
            <a:br>
              <a:rPr lang="en-US" sz="2400" dirty="0">
                <a:solidFill>
                  <a:schemeClr val="bg2"/>
                </a:solidFill>
              </a:rPr>
            </a:br>
            <a:r>
              <a:rPr lang="en-US" sz="2400" dirty="0">
                <a:solidFill>
                  <a:srgbClr val="C00000"/>
                </a:solidFill>
              </a:rPr>
              <a:t>All-cause Death</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3875962159"/>
              </p:ext>
            </p:extLst>
          </p:nvPr>
        </p:nvGraphicFramePr>
        <p:xfrm>
          <a:off x="0" y="1285102"/>
          <a:ext cx="9144000" cy="1681589"/>
        </p:xfrm>
        <a:graphic>
          <a:graphicData uri="http://schemas.openxmlformats.org/drawingml/2006/table">
            <a:tbl>
              <a:tblPr firstRow="1" bandRow="1">
                <a:tableStyleId>{5C22544A-7EE6-4342-B048-85BDC9FD1C3A}</a:tableStyleId>
              </a:tblPr>
              <a:tblGrid>
                <a:gridCol w="2975909">
                  <a:extLst>
                    <a:ext uri="{9D8B030D-6E8A-4147-A177-3AD203B41FA5}">
                      <a16:colId xmlns:a16="http://schemas.microsoft.com/office/drawing/2014/main" val="1497723562"/>
                    </a:ext>
                  </a:extLst>
                </a:gridCol>
                <a:gridCol w="271638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all (± planned GPI use)</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1.00 (0.75, 1.33)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1.20 (0.78, 1.84)</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0.67 (0.50, 0.89)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1.22 (0.79, 1.88)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648600835"/>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84319801"/>
                  </a:ext>
                </a:extLst>
              </a:tr>
            </a:tbl>
          </a:graphicData>
        </a:graphic>
      </p:graphicFrame>
      <p:sp>
        <p:nvSpPr>
          <p:cNvPr id="2" name="Rectangle 1">
            <a:extLst>
              <a:ext uri="{FF2B5EF4-FFF2-40B4-BE49-F238E27FC236}">
                <a16:creationId xmlns:a16="http://schemas.microsoft.com/office/drawing/2014/main" id="{5E844F3D-5310-3849-818E-7054F74FF4EB}"/>
              </a:ext>
            </a:extLst>
          </p:cNvPr>
          <p:cNvSpPr/>
          <p:nvPr/>
        </p:nvSpPr>
        <p:spPr>
          <a:xfrm>
            <a:off x="3444127" y="3013160"/>
            <a:ext cx="2255747" cy="461665"/>
          </a:xfrm>
          <a:prstGeom prst="rect">
            <a:avLst/>
          </a:prstGeom>
        </p:spPr>
        <p:txBody>
          <a:bodyPr wrap="none">
            <a:spAutoFit/>
          </a:bodyPr>
          <a:lstStyle/>
          <a:p>
            <a:pPr algn="ctr"/>
            <a:r>
              <a:rPr lang="en-US" sz="2400" i="0" kern="0" dirty="0">
                <a:solidFill>
                  <a:srgbClr val="C00000"/>
                </a:solidFill>
                <a:latin typeface="Arial"/>
                <a:ea typeface="+mj-ea"/>
                <a:cs typeface="+mj-cs"/>
              </a:rPr>
              <a:t>Cardiac Death</a:t>
            </a:r>
            <a:endParaRPr lang="en-US" dirty="0"/>
          </a:p>
        </p:txBody>
      </p:sp>
      <p:graphicFrame>
        <p:nvGraphicFramePr>
          <p:cNvPr id="6" name="Table 4">
            <a:extLst>
              <a:ext uri="{FF2B5EF4-FFF2-40B4-BE49-F238E27FC236}">
                <a16:creationId xmlns:a16="http://schemas.microsoft.com/office/drawing/2014/main" id="{89E52693-B1D9-A243-ABD5-5FCE151C8D3E}"/>
              </a:ext>
            </a:extLst>
          </p:cNvPr>
          <p:cNvGraphicFramePr>
            <a:graphicFrameLocks/>
          </p:cNvGraphicFramePr>
          <p:nvPr>
            <p:extLst>
              <p:ext uri="{D42A27DB-BD31-4B8C-83A1-F6EECF244321}">
                <p14:modId xmlns:p14="http://schemas.microsoft.com/office/powerpoint/2010/main" val="1924335573"/>
              </p:ext>
            </p:extLst>
          </p:nvPr>
        </p:nvGraphicFramePr>
        <p:xfrm>
          <a:off x="0" y="3461911"/>
          <a:ext cx="9143998" cy="1681589"/>
        </p:xfrm>
        <a:graphic>
          <a:graphicData uri="http://schemas.openxmlformats.org/drawingml/2006/table">
            <a:tbl>
              <a:tblPr firstRow="1" bandRow="1">
                <a:tableStyleId>{5C22544A-7EE6-4342-B048-85BDC9FD1C3A}</a:tableStyleId>
              </a:tblPr>
              <a:tblGrid>
                <a:gridCol w="2975908">
                  <a:extLst>
                    <a:ext uri="{9D8B030D-6E8A-4147-A177-3AD203B41FA5}">
                      <a16:colId xmlns:a16="http://schemas.microsoft.com/office/drawing/2014/main" val="1497723562"/>
                    </a:ext>
                  </a:extLst>
                </a:gridCol>
                <a:gridCol w="2716381">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0.89 (0.66, 1.20)</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1.31 (0.83, 2.06)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0.60 (0.44, 0.81)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1.23 (0.77, 1.96)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Tree>
    <p:extLst>
      <p:ext uri="{BB962C8B-B14F-4D97-AF65-F5344CB8AC3E}">
        <p14:creationId xmlns:p14="http://schemas.microsoft.com/office/powerpoint/2010/main" val="315494082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a:t>
            </a:r>
            <a:br>
              <a:rPr lang="en-US" sz="2400" dirty="0">
                <a:solidFill>
                  <a:schemeClr val="bg2"/>
                </a:solidFill>
              </a:rPr>
            </a:br>
            <a:r>
              <a:rPr lang="en-US" sz="2400" dirty="0">
                <a:solidFill>
                  <a:schemeClr val="bg2"/>
                </a:solidFill>
              </a:rPr>
              <a:t>Models Accounting for Post-PCI Bivalirudin Infusion</a:t>
            </a:r>
            <a:br>
              <a:rPr lang="en-US" sz="2400" dirty="0">
                <a:solidFill>
                  <a:schemeClr val="bg2"/>
                </a:solidFill>
              </a:rPr>
            </a:br>
            <a:r>
              <a:rPr lang="en-US" sz="2400" dirty="0">
                <a:solidFill>
                  <a:srgbClr val="C00000"/>
                </a:solidFill>
              </a:rPr>
              <a:t>All-cause Death</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nvPr>
        </p:nvGraphicFramePr>
        <p:xfrm>
          <a:off x="0" y="1285102"/>
          <a:ext cx="9144000" cy="1681589"/>
        </p:xfrm>
        <a:graphic>
          <a:graphicData uri="http://schemas.openxmlformats.org/drawingml/2006/table">
            <a:tbl>
              <a:tblPr firstRow="1" bandRow="1">
                <a:tableStyleId>{5C22544A-7EE6-4342-B048-85BDC9FD1C3A}</a:tableStyleId>
              </a:tblPr>
              <a:tblGrid>
                <a:gridCol w="2975909">
                  <a:extLst>
                    <a:ext uri="{9D8B030D-6E8A-4147-A177-3AD203B41FA5}">
                      <a16:colId xmlns:a16="http://schemas.microsoft.com/office/drawing/2014/main" val="1497723562"/>
                    </a:ext>
                  </a:extLst>
                </a:gridCol>
                <a:gridCol w="271638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all (± planned GPI use)</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1.00 (0.75, 1.33)</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1.20 (0.78, 1.84)</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0.67 (0.50, 0.89)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1.22 (0.79, 1.88)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   - High-dose post-PCI infusion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0.70 (0.51, 0.96)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1.25 (0.76, 2.04)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3648600835"/>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   - Low-dose post-PCI infusion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Heparin, all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0.49 (0.26, 0.94)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1.24 (0.63, 2.43)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684319801"/>
                  </a:ext>
                </a:extLst>
              </a:tr>
            </a:tbl>
          </a:graphicData>
        </a:graphic>
      </p:graphicFrame>
      <p:sp>
        <p:nvSpPr>
          <p:cNvPr id="2" name="Rectangle 1">
            <a:extLst>
              <a:ext uri="{FF2B5EF4-FFF2-40B4-BE49-F238E27FC236}">
                <a16:creationId xmlns:a16="http://schemas.microsoft.com/office/drawing/2014/main" id="{5E844F3D-5310-3849-818E-7054F74FF4EB}"/>
              </a:ext>
            </a:extLst>
          </p:cNvPr>
          <p:cNvSpPr/>
          <p:nvPr/>
        </p:nvSpPr>
        <p:spPr>
          <a:xfrm>
            <a:off x="3444127" y="3013160"/>
            <a:ext cx="2255747" cy="461665"/>
          </a:xfrm>
          <a:prstGeom prst="rect">
            <a:avLst/>
          </a:prstGeom>
        </p:spPr>
        <p:txBody>
          <a:bodyPr wrap="none">
            <a:spAutoFit/>
          </a:bodyPr>
          <a:lstStyle/>
          <a:p>
            <a:pPr algn="ctr"/>
            <a:r>
              <a:rPr lang="en-US" sz="2400" i="0" kern="0" dirty="0">
                <a:solidFill>
                  <a:srgbClr val="C00000"/>
                </a:solidFill>
                <a:latin typeface="Arial"/>
                <a:ea typeface="+mj-ea"/>
                <a:cs typeface="+mj-cs"/>
              </a:rPr>
              <a:t>Cardiac Death</a:t>
            </a:r>
            <a:endParaRPr lang="en-US" dirty="0"/>
          </a:p>
        </p:txBody>
      </p:sp>
      <p:graphicFrame>
        <p:nvGraphicFramePr>
          <p:cNvPr id="6" name="Table 4">
            <a:extLst>
              <a:ext uri="{FF2B5EF4-FFF2-40B4-BE49-F238E27FC236}">
                <a16:creationId xmlns:a16="http://schemas.microsoft.com/office/drawing/2014/main" id="{89E52693-B1D9-A243-ABD5-5FCE151C8D3E}"/>
              </a:ext>
            </a:extLst>
          </p:cNvPr>
          <p:cNvGraphicFramePr>
            <a:graphicFrameLocks/>
          </p:cNvGraphicFramePr>
          <p:nvPr/>
        </p:nvGraphicFramePr>
        <p:xfrm>
          <a:off x="0" y="3461911"/>
          <a:ext cx="9143998" cy="1681589"/>
        </p:xfrm>
        <a:graphic>
          <a:graphicData uri="http://schemas.openxmlformats.org/drawingml/2006/table">
            <a:tbl>
              <a:tblPr firstRow="1" bandRow="1">
                <a:tableStyleId>{5C22544A-7EE6-4342-B048-85BDC9FD1C3A}</a:tableStyleId>
              </a:tblPr>
              <a:tblGrid>
                <a:gridCol w="2975908">
                  <a:extLst>
                    <a:ext uri="{9D8B030D-6E8A-4147-A177-3AD203B41FA5}">
                      <a16:colId xmlns:a16="http://schemas.microsoft.com/office/drawing/2014/main" val="1497723562"/>
                    </a:ext>
                  </a:extLst>
                </a:gridCol>
                <a:gridCol w="2716381">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0.89 (0.66, 1.20)</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1.31 (0.83, 2.06)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0.60 (0.44, 0.81)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1.23 (0.77, 1.96)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   - High-dose post-PCI infusion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0.63 (0.45, 0.88)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1.42 (0.85, 2.38)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   - Low-dose post-PCI infusion</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Heparin, all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0.41 (0.20, 0.85)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1.00 (0.45, 2.25)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Tree>
    <p:extLst>
      <p:ext uri="{BB962C8B-B14F-4D97-AF65-F5344CB8AC3E}">
        <p14:creationId xmlns:p14="http://schemas.microsoft.com/office/powerpoint/2010/main" val="46912286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 Models Accounting for Post-PCI Bivalirudin Infusion and Planned GPI Use with Heparin</a:t>
            </a:r>
            <a:br>
              <a:rPr lang="en-US" sz="2400" dirty="0">
                <a:solidFill>
                  <a:schemeClr val="bg2"/>
                </a:solidFill>
              </a:rPr>
            </a:br>
            <a:r>
              <a:rPr lang="en-US" sz="2400" dirty="0">
                <a:solidFill>
                  <a:srgbClr val="C00000"/>
                </a:solidFill>
              </a:rPr>
              <a:t>All-cause Death</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1013571349"/>
              </p:ext>
            </p:extLst>
          </p:nvPr>
        </p:nvGraphicFramePr>
        <p:xfrm>
          <a:off x="0" y="1285102"/>
          <a:ext cx="9144000" cy="1681589"/>
        </p:xfrm>
        <a:graphic>
          <a:graphicData uri="http://schemas.openxmlformats.org/drawingml/2006/table">
            <a:tbl>
              <a:tblPr firstRow="1" bandRow="1">
                <a:tableStyleId>{5C22544A-7EE6-4342-B048-85BDC9FD1C3A}</a:tableStyleId>
              </a:tblPr>
              <a:tblGrid>
                <a:gridCol w="2975909">
                  <a:extLst>
                    <a:ext uri="{9D8B030D-6E8A-4147-A177-3AD203B41FA5}">
                      <a16:colId xmlns:a16="http://schemas.microsoft.com/office/drawing/2014/main" val="1497723562"/>
                    </a:ext>
                  </a:extLst>
                </a:gridCol>
                <a:gridCol w="271638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0.88 (0.62, 1.25)</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1.48 (0.86, 2.56)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1.07 (0.79, 1.46)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1.00 (0.61, 1.64)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
        <p:nvSpPr>
          <p:cNvPr id="2" name="Rectangle 1">
            <a:extLst>
              <a:ext uri="{FF2B5EF4-FFF2-40B4-BE49-F238E27FC236}">
                <a16:creationId xmlns:a16="http://schemas.microsoft.com/office/drawing/2014/main" id="{5E844F3D-5310-3849-818E-7054F74FF4EB}"/>
              </a:ext>
            </a:extLst>
          </p:cNvPr>
          <p:cNvSpPr/>
          <p:nvPr/>
        </p:nvSpPr>
        <p:spPr>
          <a:xfrm>
            <a:off x="3444127" y="3013160"/>
            <a:ext cx="2255747" cy="461665"/>
          </a:xfrm>
          <a:prstGeom prst="rect">
            <a:avLst/>
          </a:prstGeom>
        </p:spPr>
        <p:txBody>
          <a:bodyPr wrap="none">
            <a:spAutoFit/>
          </a:bodyPr>
          <a:lstStyle/>
          <a:p>
            <a:pPr algn="ctr"/>
            <a:r>
              <a:rPr lang="en-US" sz="2400" i="0" kern="0" dirty="0">
                <a:solidFill>
                  <a:srgbClr val="C00000"/>
                </a:solidFill>
                <a:latin typeface="Arial"/>
                <a:ea typeface="+mj-ea"/>
                <a:cs typeface="+mj-cs"/>
              </a:rPr>
              <a:t>Cardiac Death</a:t>
            </a:r>
            <a:endParaRPr lang="en-US" dirty="0"/>
          </a:p>
        </p:txBody>
      </p:sp>
      <p:graphicFrame>
        <p:nvGraphicFramePr>
          <p:cNvPr id="6" name="Table 4">
            <a:extLst>
              <a:ext uri="{FF2B5EF4-FFF2-40B4-BE49-F238E27FC236}">
                <a16:creationId xmlns:a16="http://schemas.microsoft.com/office/drawing/2014/main" id="{89E52693-B1D9-A243-ABD5-5FCE151C8D3E}"/>
              </a:ext>
            </a:extLst>
          </p:cNvPr>
          <p:cNvGraphicFramePr>
            <a:graphicFrameLocks/>
          </p:cNvGraphicFramePr>
          <p:nvPr>
            <p:extLst>
              <p:ext uri="{D42A27DB-BD31-4B8C-83A1-F6EECF244321}">
                <p14:modId xmlns:p14="http://schemas.microsoft.com/office/powerpoint/2010/main" val="2292831836"/>
              </p:ext>
            </p:extLst>
          </p:nvPr>
        </p:nvGraphicFramePr>
        <p:xfrm>
          <a:off x="0" y="3461911"/>
          <a:ext cx="9143998" cy="1681589"/>
        </p:xfrm>
        <a:graphic>
          <a:graphicData uri="http://schemas.openxmlformats.org/drawingml/2006/table">
            <a:tbl>
              <a:tblPr firstRow="1" bandRow="1">
                <a:tableStyleId>{5C22544A-7EE6-4342-B048-85BDC9FD1C3A}</a:tableStyleId>
              </a:tblPr>
              <a:tblGrid>
                <a:gridCol w="2975908">
                  <a:extLst>
                    <a:ext uri="{9D8B030D-6E8A-4147-A177-3AD203B41FA5}">
                      <a16:colId xmlns:a16="http://schemas.microsoft.com/office/drawing/2014/main" val="1497723562"/>
                    </a:ext>
                  </a:extLst>
                </a:gridCol>
                <a:gridCol w="2716381">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0.79 (0.55, 1.16)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1.55 (0.87, 2.77)</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0.94 (0.68, 1.31)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1.11 (0.65, 1.91)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11336">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Tree>
    <p:extLst>
      <p:ext uri="{BB962C8B-B14F-4D97-AF65-F5344CB8AC3E}">
        <p14:creationId xmlns:p14="http://schemas.microsoft.com/office/powerpoint/2010/main" val="391789089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 Models Accounting for Post-PCI Bivalirudin Infusion and Planned GPI Use with Heparin</a:t>
            </a:r>
            <a:br>
              <a:rPr lang="en-US" sz="2400" dirty="0">
                <a:solidFill>
                  <a:schemeClr val="bg2"/>
                </a:solidFill>
              </a:rPr>
            </a:br>
            <a:r>
              <a:rPr lang="en-US" sz="2400" dirty="0">
                <a:solidFill>
                  <a:srgbClr val="C00000"/>
                </a:solidFill>
              </a:rPr>
              <a:t>All-cause Death</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nvPr>
        </p:nvGraphicFramePr>
        <p:xfrm>
          <a:off x="0" y="1285102"/>
          <a:ext cx="9144000" cy="1681589"/>
        </p:xfrm>
        <a:graphic>
          <a:graphicData uri="http://schemas.openxmlformats.org/drawingml/2006/table">
            <a:tbl>
              <a:tblPr firstRow="1" bandRow="1">
                <a:tableStyleId>{5C22544A-7EE6-4342-B048-85BDC9FD1C3A}</a:tableStyleId>
              </a:tblPr>
              <a:tblGrid>
                <a:gridCol w="2975909">
                  <a:extLst>
                    <a:ext uri="{9D8B030D-6E8A-4147-A177-3AD203B41FA5}">
                      <a16:colId xmlns:a16="http://schemas.microsoft.com/office/drawing/2014/main" val="1497723562"/>
                    </a:ext>
                  </a:extLst>
                </a:gridCol>
                <a:gridCol w="271638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0.88 (0.62, 1.25)</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1.48 (0.86, 2.56)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1.07 (0.79, 1.46)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1.00 (0.61, 1.64)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0.59 (0.42, 0.83)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1.51 (0.87, 2.62)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0.72 (0.53, 1.00)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1.02 (0.62, 1.68)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
        <p:nvSpPr>
          <p:cNvPr id="2" name="Rectangle 1">
            <a:extLst>
              <a:ext uri="{FF2B5EF4-FFF2-40B4-BE49-F238E27FC236}">
                <a16:creationId xmlns:a16="http://schemas.microsoft.com/office/drawing/2014/main" id="{5E844F3D-5310-3849-818E-7054F74FF4EB}"/>
              </a:ext>
            </a:extLst>
          </p:cNvPr>
          <p:cNvSpPr/>
          <p:nvPr/>
        </p:nvSpPr>
        <p:spPr>
          <a:xfrm>
            <a:off x="3444127" y="3013160"/>
            <a:ext cx="2255747" cy="461665"/>
          </a:xfrm>
          <a:prstGeom prst="rect">
            <a:avLst/>
          </a:prstGeom>
        </p:spPr>
        <p:txBody>
          <a:bodyPr wrap="none">
            <a:spAutoFit/>
          </a:bodyPr>
          <a:lstStyle/>
          <a:p>
            <a:pPr algn="ctr"/>
            <a:r>
              <a:rPr lang="en-US" sz="2400" i="0" kern="0" dirty="0">
                <a:solidFill>
                  <a:srgbClr val="C00000"/>
                </a:solidFill>
                <a:latin typeface="Arial"/>
                <a:ea typeface="+mj-ea"/>
                <a:cs typeface="+mj-cs"/>
              </a:rPr>
              <a:t>Cardiac Death</a:t>
            </a:r>
            <a:endParaRPr lang="en-US" dirty="0"/>
          </a:p>
        </p:txBody>
      </p:sp>
      <p:graphicFrame>
        <p:nvGraphicFramePr>
          <p:cNvPr id="6" name="Table 4">
            <a:extLst>
              <a:ext uri="{FF2B5EF4-FFF2-40B4-BE49-F238E27FC236}">
                <a16:creationId xmlns:a16="http://schemas.microsoft.com/office/drawing/2014/main" id="{89E52693-B1D9-A243-ABD5-5FCE151C8D3E}"/>
              </a:ext>
            </a:extLst>
          </p:cNvPr>
          <p:cNvGraphicFramePr>
            <a:graphicFrameLocks/>
          </p:cNvGraphicFramePr>
          <p:nvPr/>
        </p:nvGraphicFramePr>
        <p:xfrm>
          <a:off x="0" y="3461911"/>
          <a:ext cx="9143998" cy="1681589"/>
        </p:xfrm>
        <a:graphic>
          <a:graphicData uri="http://schemas.openxmlformats.org/drawingml/2006/table">
            <a:tbl>
              <a:tblPr firstRow="1" bandRow="1">
                <a:tableStyleId>{5C22544A-7EE6-4342-B048-85BDC9FD1C3A}</a:tableStyleId>
              </a:tblPr>
              <a:tblGrid>
                <a:gridCol w="2975908">
                  <a:extLst>
                    <a:ext uri="{9D8B030D-6E8A-4147-A177-3AD203B41FA5}">
                      <a16:colId xmlns:a16="http://schemas.microsoft.com/office/drawing/2014/main" val="1497723562"/>
                    </a:ext>
                  </a:extLst>
                </a:gridCol>
                <a:gridCol w="2716381">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364707">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0.79 (0.55, 1.16)</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1.55 (0.87, 2.77)</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0.94 (0.68, 1.31)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1.11 (0.65, 1.91)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311336">
                <a:tc>
                  <a:txBody>
                    <a:bodyPr/>
                    <a:lstStyle/>
                    <a:p>
                      <a:pPr algn="l" fontAlgn="b"/>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0.54 (0.38, 0.78)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1.50 (0.83, 2.72)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31133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0.64 (0.46, 0.90)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1.08 (0.62, 1.86)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Tree>
    <p:extLst>
      <p:ext uri="{BB962C8B-B14F-4D97-AF65-F5344CB8AC3E}">
        <p14:creationId xmlns:p14="http://schemas.microsoft.com/office/powerpoint/2010/main" val="16615118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 Models Accounting for Post-PCI Bivalirudin Infusion and Planned GPI Use with Heparin</a:t>
            </a:r>
            <a:br>
              <a:rPr lang="en-US" sz="2400" dirty="0">
                <a:solidFill>
                  <a:schemeClr val="bg2"/>
                </a:solidFill>
              </a:rPr>
            </a:br>
            <a:r>
              <a:rPr lang="en-US" sz="2400" dirty="0">
                <a:solidFill>
                  <a:srgbClr val="C00000"/>
                </a:solidFill>
              </a:rPr>
              <a:t>Serious Bleeding</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1554377258"/>
              </p:ext>
            </p:extLst>
          </p:nvPr>
        </p:nvGraphicFramePr>
        <p:xfrm>
          <a:off x="0" y="1285101"/>
          <a:ext cx="9144000" cy="3039764"/>
        </p:xfrm>
        <a:graphic>
          <a:graphicData uri="http://schemas.openxmlformats.org/drawingml/2006/table">
            <a:tbl>
              <a:tblPr firstRow="1" bandRow="1">
                <a:tableStyleId>{5C22544A-7EE6-4342-B048-85BDC9FD1C3A}</a:tableStyleId>
              </a:tblPr>
              <a:tblGrid>
                <a:gridCol w="2973859">
                  <a:extLst>
                    <a:ext uri="{9D8B030D-6E8A-4147-A177-3AD203B41FA5}">
                      <a16:colId xmlns:a16="http://schemas.microsoft.com/office/drawing/2014/main" val="1497723562"/>
                    </a:ext>
                  </a:extLst>
                </a:gridCol>
                <a:gridCol w="271843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788588">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562794">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0.68 (0.51, 0.89)</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0.60 (0.47, 0.77)</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56279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Heparin, all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0.53 (0.43, 0.65)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0.66 (0.51, 0.85)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562794">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562794">
                <a:tc>
                  <a:txBody>
                    <a:bodyPr/>
                    <a:lstStyle/>
                    <a:p>
                      <a:endParaRPr lang="en-US"/>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endParaRPr lang="en-US" dirty="0"/>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Tree>
    <p:extLst>
      <p:ext uri="{BB962C8B-B14F-4D97-AF65-F5344CB8AC3E}">
        <p14:creationId xmlns:p14="http://schemas.microsoft.com/office/powerpoint/2010/main" val="245650990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 Models Accounting for Post-PCI Bivalirudin Infusion and Planned GPI Use with Heparin</a:t>
            </a:r>
            <a:br>
              <a:rPr lang="en-US" sz="2400" dirty="0">
                <a:solidFill>
                  <a:schemeClr val="bg2"/>
                </a:solidFill>
              </a:rPr>
            </a:br>
            <a:r>
              <a:rPr lang="en-US" sz="2400" dirty="0">
                <a:solidFill>
                  <a:srgbClr val="C00000"/>
                </a:solidFill>
              </a:rPr>
              <a:t>Serious Bleeding</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3498874040"/>
              </p:ext>
            </p:extLst>
          </p:nvPr>
        </p:nvGraphicFramePr>
        <p:xfrm>
          <a:off x="0" y="1285101"/>
          <a:ext cx="9144000" cy="3039764"/>
        </p:xfrm>
        <a:graphic>
          <a:graphicData uri="http://schemas.openxmlformats.org/drawingml/2006/table">
            <a:tbl>
              <a:tblPr firstRow="1" bandRow="1">
                <a:tableStyleId>{5C22544A-7EE6-4342-B048-85BDC9FD1C3A}</a:tableStyleId>
              </a:tblPr>
              <a:tblGrid>
                <a:gridCol w="2973859">
                  <a:extLst>
                    <a:ext uri="{9D8B030D-6E8A-4147-A177-3AD203B41FA5}">
                      <a16:colId xmlns:a16="http://schemas.microsoft.com/office/drawing/2014/main" val="1497723562"/>
                    </a:ext>
                  </a:extLst>
                </a:gridCol>
                <a:gridCol w="271843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788588">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562794">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Heparin, all (± planned GPI use)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0.68 (0.51, 0.89)</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0.60 (0.47, 0.77)</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56279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Heparin, all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0.53 (0.43, 0.65)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0.66 (0.51, 0.85)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562794">
                <a:tc>
                  <a:txBody>
                    <a:bodyPr/>
                    <a:lstStyle/>
                    <a:p>
                      <a:pPr algn="l" fontAlgn="b"/>
                      <a:r>
                        <a:rPr lang="en-US" sz="1400" b="0" i="0" u="none" strike="noStrike" dirty="0">
                          <a:solidFill>
                            <a:srgbClr val="000000"/>
                          </a:solidFill>
                          <a:effectLst/>
                          <a:latin typeface="Arial" panose="020B0604020202020204" pitchFamily="34" charset="0"/>
                        </a:rPr>
                        <a:t>Bivalirudin, all (± post-PCI infusion) </a:t>
                      </a:r>
                    </a:p>
                  </a:txBody>
                  <a:tcPr marR="45720"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cs typeface="Arial" panose="020B0604020202020204" pitchFamily="34" charset="0"/>
                        </a:rPr>
                        <a:t>0.47 (0.38, 0.58)</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cs typeface="Arial" panose="020B0604020202020204" pitchFamily="34" charset="0"/>
                        </a:rPr>
                        <a:t>0.60 (0.49, 0.75)</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56279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all (±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cs typeface="Arial" panose="020B0604020202020204" pitchFamily="34" charset="0"/>
                        </a:rPr>
                        <a:t>0.72 (0.57, 0.90)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0.73 (0.49, 1.08)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bl>
          </a:graphicData>
        </a:graphic>
      </p:graphicFrame>
    </p:spTree>
    <p:extLst>
      <p:ext uri="{BB962C8B-B14F-4D97-AF65-F5344CB8AC3E}">
        <p14:creationId xmlns:p14="http://schemas.microsoft.com/office/powerpoint/2010/main" val="17974633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37147"/>
            <a:ext cx="9144000" cy="566738"/>
          </a:xfrm>
        </p:spPr>
        <p:txBody>
          <a:bodyPr/>
          <a:lstStyle/>
          <a:p>
            <a:pPr eaLnBrk="1" hangingPunct="1"/>
            <a:r>
              <a:rPr lang="en-US" sz="3200" dirty="0">
                <a:solidFill>
                  <a:schemeClr val="bg2"/>
                </a:solidFill>
              </a:rPr>
              <a:t>Background</a:t>
            </a:r>
          </a:p>
        </p:txBody>
      </p:sp>
      <p:sp>
        <p:nvSpPr>
          <p:cNvPr id="18435" name="Rectangle 3"/>
          <p:cNvSpPr>
            <a:spLocks noGrp="1" noChangeArrowheads="1"/>
          </p:cNvSpPr>
          <p:nvPr>
            <p:ph idx="1"/>
          </p:nvPr>
        </p:nvSpPr>
        <p:spPr>
          <a:xfrm>
            <a:off x="528472" y="894051"/>
            <a:ext cx="8253063" cy="3086100"/>
          </a:xfrm>
        </p:spPr>
        <p:txBody>
          <a:bodyPr/>
          <a:lstStyle/>
          <a:p>
            <a:pPr marL="214313" indent="-214313" eaLnBrk="1" hangingPunct="1">
              <a:spcBef>
                <a:spcPts val="1956"/>
              </a:spcBef>
              <a:buClr>
                <a:srgbClr val="00415D"/>
              </a:buClr>
            </a:pPr>
            <a:r>
              <a:rPr lang="en-US" sz="2800" b="0" dirty="0"/>
              <a:t>Individual RCTs of periprocedural anticoagulation with bivalirudin versus heparin during PCI in AMI have reported conflicting results </a:t>
            </a:r>
          </a:p>
          <a:p>
            <a:pPr marL="214313" indent="-214313" eaLnBrk="1" hangingPunct="1">
              <a:spcBef>
                <a:spcPts val="1956"/>
              </a:spcBef>
              <a:buClr>
                <a:srgbClr val="00415D"/>
              </a:buClr>
            </a:pPr>
            <a:r>
              <a:rPr lang="en-US" sz="2800" b="0" dirty="0"/>
              <a:t>Study-level meta-analyses lack granularity to adjust for confounders, explore heterogeneity, or identify subgroups that may particularly benefit or be harmed</a:t>
            </a:r>
            <a:endParaRPr lang="en-US" sz="3200" b="0" dirty="0"/>
          </a:p>
        </p:txBody>
      </p:sp>
    </p:spTree>
    <p:extLst>
      <p:ext uri="{BB962C8B-B14F-4D97-AF65-F5344CB8AC3E}">
        <p14:creationId xmlns:p14="http://schemas.microsoft.com/office/powerpoint/2010/main" val="3146676975"/>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85656"/>
            <a:ext cx="9144000" cy="566738"/>
          </a:xfrm>
        </p:spPr>
        <p:txBody>
          <a:bodyPr/>
          <a:lstStyle/>
          <a:p>
            <a:pPr eaLnBrk="1" hangingPunct="1"/>
            <a:r>
              <a:rPr lang="en-US" sz="2400" dirty="0">
                <a:solidFill>
                  <a:schemeClr val="bg2"/>
                </a:solidFill>
              </a:rPr>
              <a:t>30-Day Outcomes: Models Accounting for Post-PCI Bivalirudin Infusion Dose and Planned GPI Use with Heparin</a:t>
            </a:r>
            <a:br>
              <a:rPr lang="en-US" sz="2400" dirty="0">
                <a:solidFill>
                  <a:schemeClr val="bg2"/>
                </a:solidFill>
              </a:rPr>
            </a:br>
            <a:r>
              <a:rPr lang="en-US" sz="2400" dirty="0">
                <a:solidFill>
                  <a:srgbClr val="C00000"/>
                </a:solidFill>
              </a:rPr>
              <a:t>MI (Reinfarction)</a:t>
            </a:r>
            <a:endParaRPr lang="en-US" sz="2400" dirty="0">
              <a:solidFill>
                <a:schemeClr val="bg2"/>
              </a:solidFill>
            </a:endParaRPr>
          </a:p>
        </p:txBody>
      </p:sp>
      <p:graphicFrame>
        <p:nvGraphicFramePr>
          <p:cNvPr id="4" name="Table 4">
            <a:extLst>
              <a:ext uri="{FF2B5EF4-FFF2-40B4-BE49-F238E27FC236}">
                <a16:creationId xmlns:a16="http://schemas.microsoft.com/office/drawing/2014/main" id="{B165A08B-1DBF-0945-A38B-3A0C22B8561D}"/>
              </a:ext>
            </a:extLst>
          </p:cNvPr>
          <p:cNvGraphicFramePr>
            <a:graphicFrameLocks noGrp="1"/>
          </p:cNvGraphicFramePr>
          <p:nvPr>
            <p:ph idx="1"/>
            <p:extLst>
              <p:ext uri="{D42A27DB-BD31-4B8C-83A1-F6EECF244321}">
                <p14:modId xmlns:p14="http://schemas.microsoft.com/office/powerpoint/2010/main" val="1976328004"/>
              </p:ext>
            </p:extLst>
          </p:nvPr>
        </p:nvGraphicFramePr>
        <p:xfrm>
          <a:off x="0" y="1252151"/>
          <a:ext cx="9144000" cy="1773555"/>
        </p:xfrm>
        <a:graphic>
          <a:graphicData uri="http://schemas.openxmlformats.org/drawingml/2006/table">
            <a:tbl>
              <a:tblPr firstRow="1" bandRow="1">
                <a:tableStyleId>{5C22544A-7EE6-4342-B048-85BDC9FD1C3A}</a:tableStyleId>
              </a:tblPr>
              <a:tblGrid>
                <a:gridCol w="2975909">
                  <a:extLst>
                    <a:ext uri="{9D8B030D-6E8A-4147-A177-3AD203B41FA5}">
                      <a16:colId xmlns:a16="http://schemas.microsoft.com/office/drawing/2014/main" val="1497723562"/>
                    </a:ext>
                  </a:extLst>
                </a:gridCol>
                <a:gridCol w="271638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252178">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179972">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1.34 (0.91, 1.98)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1.04 (0.85, 1.26)</a:t>
                      </a: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17997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1.30 (0.92, 1.84)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0.96 (0.78, 1.19)</a:t>
                      </a:r>
                    </a:p>
                  </a:txBody>
                  <a:tcPr marL="9525" marR="9525" marT="9525" marB="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179972">
                <a:tc>
                  <a:txBody>
                    <a:bodyPr/>
                    <a:lstStyle/>
                    <a:p>
                      <a:pPr algn="l" fontAlgn="b"/>
                      <a:r>
                        <a:rPr lang="en-US" sz="1400" b="0" i="0" u="none" strike="noStrike" dirty="0">
                          <a:solidFill>
                            <a:srgbClr val="000000"/>
                          </a:solidFill>
                          <a:effectLst/>
                          <a:latin typeface="Arial" panose="020B0604020202020204" pitchFamily="34" charset="0"/>
                        </a:rPr>
                        <a:t>Bivalirudin + LD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2.01 (1.29, 3.16)</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1.10 (0.83, 1.47)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17997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LD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1.96 (1.29, 2.96)</a:t>
                      </a: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1.02 (0.79, 1.30)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r h="179972">
                <a:tc>
                  <a:txBody>
                    <a:bodyPr/>
                    <a:lstStyle/>
                    <a:p>
                      <a:pPr algn="l" fontAlgn="b"/>
                      <a:r>
                        <a:rPr lang="en-US" sz="1400" b="0" i="0" u="none" strike="noStrike" dirty="0">
                          <a:solidFill>
                            <a:srgbClr val="000000"/>
                          </a:solidFill>
                          <a:effectLst/>
                          <a:latin typeface="Arial" panose="020B0604020202020204" pitchFamily="34" charset="0"/>
                        </a:rPr>
                        <a:t>Bivalirudin + HD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893E"/>
                          </a:solidFill>
                          <a:effectLst/>
                          <a:latin typeface="Arial" panose="020B0604020202020204" pitchFamily="34" charset="0"/>
                        </a:rPr>
                        <a:t>1.02 (0.68, 1.53)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0.91 (0.71, 1.17)</a:t>
                      </a:r>
                    </a:p>
                  </a:txBody>
                  <a:tcPr marL="9525" marR="9525" marT="9525" marB="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742415211"/>
                  </a:ext>
                </a:extLst>
              </a:tr>
              <a:tr h="17997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HD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893E"/>
                          </a:solidFill>
                          <a:effectLst/>
                          <a:latin typeface="Arial" panose="020B0604020202020204" pitchFamily="34" charset="0"/>
                        </a:rPr>
                        <a:t>0.99 (0.67, 1.45)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0.84 (0.64, 1.11)</a:t>
                      </a:r>
                    </a:p>
                  </a:txBody>
                  <a:tcPr marL="9525" marR="9525" marT="9525" marB="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650263978"/>
                  </a:ext>
                </a:extLst>
              </a:tr>
            </a:tbl>
          </a:graphicData>
        </a:graphic>
      </p:graphicFrame>
      <p:sp>
        <p:nvSpPr>
          <p:cNvPr id="2" name="Rectangle 1">
            <a:extLst>
              <a:ext uri="{FF2B5EF4-FFF2-40B4-BE49-F238E27FC236}">
                <a16:creationId xmlns:a16="http://schemas.microsoft.com/office/drawing/2014/main" id="{5E844F3D-5310-3849-818E-7054F74FF4EB}"/>
              </a:ext>
            </a:extLst>
          </p:cNvPr>
          <p:cNvSpPr/>
          <p:nvPr/>
        </p:nvSpPr>
        <p:spPr>
          <a:xfrm>
            <a:off x="3172418" y="2971970"/>
            <a:ext cx="2799164" cy="461665"/>
          </a:xfrm>
          <a:prstGeom prst="rect">
            <a:avLst/>
          </a:prstGeom>
        </p:spPr>
        <p:txBody>
          <a:bodyPr wrap="none">
            <a:spAutoFit/>
          </a:bodyPr>
          <a:lstStyle/>
          <a:p>
            <a:pPr algn="ctr"/>
            <a:r>
              <a:rPr lang="en-US" sz="2400" i="0" kern="0" dirty="0">
                <a:solidFill>
                  <a:srgbClr val="C00000"/>
                </a:solidFill>
                <a:latin typeface="Arial"/>
              </a:rPr>
              <a:t>Stent Thrombosis</a:t>
            </a:r>
            <a:endParaRPr lang="en-US" sz="2400" dirty="0"/>
          </a:p>
        </p:txBody>
      </p:sp>
      <p:graphicFrame>
        <p:nvGraphicFramePr>
          <p:cNvPr id="7" name="Table 4">
            <a:extLst>
              <a:ext uri="{FF2B5EF4-FFF2-40B4-BE49-F238E27FC236}">
                <a16:creationId xmlns:a16="http://schemas.microsoft.com/office/drawing/2014/main" id="{B17293CD-798F-1D4D-B2E4-065C24997EF8}"/>
              </a:ext>
            </a:extLst>
          </p:cNvPr>
          <p:cNvGraphicFramePr>
            <a:graphicFrameLocks/>
          </p:cNvGraphicFramePr>
          <p:nvPr>
            <p:extLst>
              <p:ext uri="{D42A27DB-BD31-4B8C-83A1-F6EECF244321}">
                <p14:modId xmlns:p14="http://schemas.microsoft.com/office/powerpoint/2010/main" val="3757653847"/>
              </p:ext>
            </p:extLst>
          </p:nvPr>
        </p:nvGraphicFramePr>
        <p:xfrm>
          <a:off x="0" y="3369945"/>
          <a:ext cx="9144000" cy="1773555"/>
        </p:xfrm>
        <a:graphic>
          <a:graphicData uri="http://schemas.openxmlformats.org/drawingml/2006/table">
            <a:tbl>
              <a:tblPr firstRow="1" bandRow="1">
                <a:tableStyleId>{5C22544A-7EE6-4342-B048-85BDC9FD1C3A}</a:tableStyleId>
              </a:tblPr>
              <a:tblGrid>
                <a:gridCol w="2975909">
                  <a:extLst>
                    <a:ext uri="{9D8B030D-6E8A-4147-A177-3AD203B41FA5}">
                      <a16:colId xmlns:a16="http://schemas.microsoft.com/office/drawing/2014/main" val="1497723562"/>
                    </a:ext>
                  </a:extLst>
                </a:gridCol>
                <a:gridCol w="2716382">
                  <a:extLst>
                    <a:ext uri="{9D8B030D-6E8A-4147-A177-3AD203B41FA5}">
                      <a16:colId xmlns:a16="http://schemas.microsoft.com/office/drawing/2014/main" val="1123681409"/>
                    </a:ext>
                  </a:extLst>
                </a:gridCol>
                <a:gridCol w="1730180">
                  <a:extLst>
                    <a:ext uri="{9D8B030D-6E8A-4147-A177-3AD203B41FA5}">
                      <a16:colId xmlns:a16="http://schemas.microsoft.com/office/drawing/2014/main" val="4270828499"/>
                    </a:ext>
                  </a:extLst>
                </a:gridCol>
                <a:gridCol w="1721529">
                  <a:extLst>
                    <a:ext uri="{9D8B030D-6E8A-4147-A177-3AD203B41FA5}">
                      <a16:colId xmlns:a16="http://schemas.microsoft.com/office/drawing/2014/main" val="2145640585"/>
                    </a:ext>
                  </a:extLst>
                </a:gridCol>
              </a:tblGrid>
              <a:tr h="252178">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Bivalirudin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Heparin regimen</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D206F"/>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Adj HR (95% CI)</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NSTEMI</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D206F"/>
                    </a:solidFill>
                  </a:tcPr>
                </a:tc>
                <a:extLst>
                  <a:ext uri="{0D108BD9-81ED-4DB2-BD59-A6C34878D82A}">
                    <a16:rowId xmlns:a16="http://schemas.microsoft.com/office/drawing/2014/main" val="11618041"/>
                  </a:ext>
                </a:extLst>
              </a:tr>
              <a:tr h="179972">
                <a:tc>
                  <a:txBody>
                    <a:bodyPr/>
                    <a:lstStyle/>
                    <a:p>
                      <a:pPr algn="l" fontAlgn="b"/>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1.43 (0.91, 2.25)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0.96 (0.51, 1.81)</a:t>
                      </a: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207552086"/>
                  </a:ext>
                </a:extLst>
              </a:tr>
              <a:tr h="17997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no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1.84 (1.16, 2.93)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0.59 (0.26, 1.35)</a:t>
                      </a:r>
                    </a:p>
                  </a:txBody>
                  <a:tcPr marL="9525" marR="9525" marT="9525" marB="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730409"/>
                  </a:ext>
                </a:extLst>
              </a:tr>
              <a:tr h="179972">
                <a:tc>
                  <a:txBody>
                    <a:bodyPr/>
                    <a:lstStyle/>
                    <a:p>
                      <a:pPr algn="l" fontAlgn="b"/>
                      <a:r>
                        <a:rPr lang="en-US" sz="1400" b="0" i="0" u="none" strike="noStrike" dirty="0">
                          <a:solidFill>
                            <a:srgbClr val="000000"/>
                          </a:solidFill>
                          <a:effectLst/>
                          <a:latin typeface="Arial" panose="020B0604020202020204" pitchFamily="34" charset="0"/>
                        </a:rPr>
                        <a:t>Bivalirudin + LD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2.49 (1.42, 4.35)</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a:solidFill>
                            <a:srgbClr val="000000"/>
                          </a:solidFill>
                          <a:effectLst/>
                          <a:latin typeface="Arial" panose="020B0604020202020204" pitchFamily="34" charset="0"/>
                        </a:rPr>
                        <a:t>1.72 (0.69, 4.29)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473562080"/>
                  </a:ext>
                </a:extLst>
              </a:tr>
              <a:tr h="17997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LD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FF0000"/>
                          </a:solidFill>
                          <a:effectLst/>
                          <a:latin typeface="Arial" panose="020B0604020202020204" pitchFamily="34" charset="0"/>
                        </a:rPr>
                        <a:t>3.21 (1.81, 5.69)</a:t>
                      </a: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1.06 (0.44, 2.59)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921896668"/>
                  </a:ext>
                </a:extLst>
              </a:tr>
              <a:tr h="179972">
                <a:tc>
                  <a:txBody>
                    <a:bodyPr/>
                    <a:lstStyle/>
                    <a:p>
                      <a:pPr algn="l" fontAlgn="b"/>
                      <a:r>
                        <a:rPr lang="en-US" sz="1400" b="0" i="0" u="none" strike="noStrike" dirty="0">
                          <a:solidFill>
                            <a:srgbClr val="000000"/>
                          </a:solidFill>
                          <a:effectLst/>
                          <a:latin typeface="Arial" panose="020B0604020202020204" pitchFamily="34" charset="0"/>
                        </a:rPr>
                        <a:t>Bivalirudin + HD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l" fontAlgn="b"/>
                      <a:r>
                        <a:rPr lang="en-US" sz="1400" b="0" i="0" u="none" strike="noStrike" dirty="0">
                          <a:solidFill>
                            <a:srgbClr val="000000"/>
                          </a:solidFill>
                          <a:effectLst/>
                          <a:latin typeface="Arial" panose="020B0604020202020204" pitchFamily="34" charset="0"/>
                        </a:rPr>
                        <a:t>Heparin +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893E"/>
                          </a:solidFill>
                          <a:effectLst/>
                          <a:latin typeface="Arial" panose="020B0604020202020204" pitchFamily="34" charset="0"/>
                        </a:rPr>
                        <a:t>0.88 (0.55, 1.41)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0.95 (0.47, 1.92)</a:t>
                      </a:r>
                    </a:p>
                  </a:txBody>
                  <a:tcPr marL="9525" marR="9525" marT="9525" marB="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1742415211"/>
                  </a:ext>
                </a:extLst>
              </a:tr>
              <a:tr h="17997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Bivalirudin + HD post-PCI infusion </a:t>
                      </a:r>
                    </a:p>
                  </a:txBody>
                  <a:tcPr marR="45720"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Heparin + no planned GPI use</a:t>
                      </a:r>
                    </a:p>
                  </a:txBody>
                  <a:tcPr marL="9525" marR="9525" marT="9525" marB="0"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893E"/>
                          </a:solidFill>
                          <a:effectLst/>
                          <a:latin typeface="Arial" panose="020B0604020202020204" pitchFamily="34" charset="0"/>
                        </a:rPr>
                        <a:t>1.14 (0.68, 1.90)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tc>
                  <a:txBody>
                    <a:bodyPr/>
                    <a:lstStyle/>
                    <a:p>
                      <a:pPr algn="ctr" fontAlgn="b"/>
                      <a:r>
                        <a:rPr lang="en-US" sz="1400" b="0" i="0" u="none" strike="noStrike" dirty="0">
                          <a:solidFill>
                            <a:srgbClr val="000000"/>
                          </a:solidFill>
                          <a:effectLst/>
                          <a:latin typeface="Arial" panose="020B0604020202020204" pitchFamily="34" charset="0"/>
                        </a:rPr>
                        <a:t>0.59 (0.24, 1.46)</a:t>
                      </a:r>
                    </a:p>
                  </a:txBody>
                  <a:tcPr marL="9525" marR="9525" marT="9525" marB="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BFF"/>
                    </a:solidFill>
                  </a:tcPr>
                </a:tc>
                <a:extLst>
                  <a:ext uri="{0D108BD9-81ED-4DB2-BD59-A6C34878D82A}">
                    <a16:rowId xmlns:a16="http://schemas.microsoft.com/office/drawing/2014/main" val="2650263978"/>
                  </a:ext>
                </a:extLst>
              </a:tr>
            </a:tbl>
          </a:graphicData>
        </a:graphic>
      </p:graphicFrame>
    </p:spTree>
    <p:extLst>
      <p:ext uri="{BB962C8B-B14F-4D97-AF65-F5344CB8AC3E}">
        <p14:creationId xmlns:p14="http://schemas.microsoft.com/office/powerpoint/2010/main" val="50845819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37147"/>
            <a:ext cx="9144000" cy="566738"/>
          </a:xfrm>
        </p:spPr>
        <p:txBody>
          <a:bodyPr/>
          <a:lstStyle/>
          <a:p>
            <a:pPr eaLnBrk="1" hangingPunct="1"/>
            <a:r>
              <a:rPr lang="en-US" sz="3200" dirty="0">
                <a:solidFill>
                  <a:schemeClr val="bg2"/>
                </a:solidFill>
              </a:rPr>
              <a:t>Conclusions</a:t>
            </a:r>
          </a:p>
        </p:txBody>
      </p:sp>
      <p:sp>
        <p:nvSpPr>
          <p:cNvPr id="18435" name="Rectangle 3"/>
          <p:cNvSpPr>
            <a:spLocks noGrp="1" noChangeArrowheads="1"/>
          </p:cNvSpPr>
          <p:nvPr>
            <p:ph idx="1"/>
          </p:nvPr>
        </p:nvSpPr>
        <p:spPr>
          <a:xfrm>
            <a:off x="347240" y="820597"/>
            <a:ext cx="8253063" cy="3086100"/>
          </a:xfrm>
        </p:spPr>
        <p:txBody>
          <a:bodyPr/>
          <a:lstStyle/>
          <a:p>
            <a:pPr marL="214313" indent="-214313" eaLnBrk="1" hangingPunct="1">
              <a:spcBef>
                <a:spcPts val="1800"/>
              </a:spcBef>
              <a:buClr>
                <a:srgbClr val="00415D"/>
              </a:buClr>
            </a:pPr>
            <a:r>
              <a:rPr lang="en-US" sz="2000" b="0" dirty="0"/>
              <a:t>In pts with </a:t>
            </a:r>
            <a:r>
              <a:rPr lang="en-US" sz="2000" b="0" u="sng" dirty="0"/>
              <a:t>STEMI</a:t>
            </a:r>
            <a:r>
              <a:rPr lang="en-US" sz="2000" b="0" dirty="0"/>
              <a:t> undergoing primary PCI, bivalirudin use was associated with reductions in the 30-day rates of mortality, serious bleeding and NACE despite increased rates of MI and stent thrombosis compared with heparin</a:t>
            </a:r>
          </a:p>
          <a:p>
            <a:pPr marL="514351" lvl="1" eaLnBrk="1" hangingPunct="1">
              <a:spcBef>
                <a:spcPts val="1800"/>
              </a:spcBef>
              <a:buClr>
                <a:srgbClr val="00415D"/>
              </a:buClr>
            </a:pPr>
            <a:r>
              <a:rPr lang="en-US" sz="2000" b="0" dirty="0">
                <a:solidFill>
                  <a:srgbClr val="4D206F"/>
                </a:solidFill>
              </a:rPr>
              <a:t>The mortality benefit of bivalirudin in STEMI was pronounced in pts treated with a post-PCI bivalirudin infusion (low-dose or high-dose); a high-dose infusion mitigated the MI and stent thrombosis risk  </a:t>
            </a:r>
          </a:p>
          <a:p>
            <a:pPr marL="214313" indent="-214313" eaLnBrk="1" hangingPunct="1">
              <a:spcBef>
                <a:spcPts val="1800"/>
              </a:spcBef>
              <a:buClr>
                <a:srgbClr val="00415D"/>
              </a:buClr>
            </a:pPr>
            <a:r>
              <a:rPr lang="en-US" sz="2000" b="0" dirty="0"/>
              <a:t>In pts with </a:t>
            </a:r>
            <a:r>
              <a:rPr lang="en-US" sz="2000" b="0" u="sng" dirty="0"/>
              <a:t>NSTEMI</a:t>
            </a:r>
            <a:r>
              <a:rPr lang="en-US" sz="2000" b="0" dirty="0"/>
              <a:t> undergoing PCI, bivalirudin use was associated with a reduction in the 30-day rate of serious bleeding but similar rates of mortality, MI, and stent thrombosis compared with heparin</a:t>
            </a:r>
            <a:endParaRPr lang="en-US" sz="2400" b="0" dirty="0"/>
          </a:p>
        </p:txBody>
      </p:sp>
    </p:spTree>
    <p:extLst>
      <p:ext uri="{BB962C8B-B14F-4D97-AF65-F5344CB8AC3E}">
        <p14:creationId xmlns:p14="http://schemas.microsoft.com/office/powerpoint/2010/main" val="25013093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87947"/>
            <a:ext cx="9144000" cy="566738"/>
          </a:xfrm>
        </p:spPr>
        <p:txBody>
          <a:bodyPr/>
          <a:lstStyle/>
          <a:p>
            <a:pPr eaLnBrk="1" hangingPunct="1"/>
            <a:r>
              <a:rPr lang="en-US" sz="3200" dirty="0">
                <a:solidFill>
                  <a:schemeClr val="bg2"/>
                </a:solidFill>
              </a:rPr>
              <a:t>Objective</a:t>
            </a:r>
          </a:p>
        </p:txBody>
      </p:sp>
      <p:sp>
        <p:nvSpPr>
          <p:cNvPr id="18435" name="Rectangle 3"/>
          <p:cNvSpPr>
            <a:spLocks noGrp="1" noChangeArrowheads="1"/>
          </p:cNvSpPr>
          <p:nvPr>
            <p:ph idx="1"/>
          </p:nvPr>
        </p:nvSpPr>
        <p:spPr>
          <a:xfrm>
            <a:off x="528472" y="961784"/>
            <a:ext cx="8253063" cy="3086100"/>
          </a:xfrm>
        </p:spPr>
        <p:txBody>
          <a:bodyPr/>
          <a:lstStyle/>
          <a:p>
            <a:pPr marL="214313" indent="-214313" eaLnBrk="1" hangingPunct="1">
              <a:spcBef>
                <a:spcPts val="1956"/>
              </a:spcBef>
              <a:buClr>
                <a:srgbClr val="00415D"/>
              </a:buClr>
            </a:pPr>
            <a:r>
              <a:rPr lang="en-US" sz="2800" b="0" dirty="0"/>
              <a:t>We therefore performed an individual patient data pooled analysis of all the major RCTs comparing bivalirudin versus heparin to determine the optimal anticoagulant to be used during PCI in patients with AMI</a:t>
            </a:r>
            <a:endParaRPr lang="en-US" sz="3200" b="0" dirty="0"/>
          </a:p>
        </p:txBody>
      </p:sp>
    </p:spTree>
    <p:extLst>
      <p:ext uri="{BB962C8B-B14F-4D97-AF65-F5344CB8AC3E}">
        <p14:creationId xmlns:p14="http://schemas.microsoft.com/office/powerpoint/2010/main" val="153913302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37147"/>
            <a:ext cx="9144000" cy="566738"/>
          </a:xfrm>
        </p:spPr>
        <p:txBody>
          <a:bodyPr/>
          <a:lstStyle/>
          <a:p>
            <a:pPr eaLnBrk="1" hangingPunct="1"/>
            <a:r>
              <a:rPr lang="en-US" sz="3200" dirty="0">
                <a:solidFill>
                  <a:schemeClr val="bg2"/>
                </a:solidFill>
              </a:rPr>
              <a:t>Methods</a:t>
            </a:r>
          </a:p>
        </p:txBody>
      </p:sp>
      <p:sp>
        <p:nvSpPr>
          <p:cNvPr id="18435" name="Rectangle 3"/>
          <p:cNvSpPr>
            <a:spLocks noGrp="1" noChangeArrowheads="1"/>
          </p:cNvSpPr>
          <p:nvPr>
            <p:ph idx="1"/>
          </p:nvPr>
        </p:nvSpPr>
        <p:spPr>
          <a:xfrm>
            <a:off x="419320" y="820596"/>
            <a:ext cx="8453747" cy="3685500"/>
          </a:xfrm>
        </p:spPr>
        <p:txBody>
          <a:bodyPr/>
          <a:lstStyle/>
          <a:p>
            <a:pPr marL="214313" indent="-214313" eaLnBrk="1" hangingPunct="1">
              <a:spcBef>
                <a:spcPts val="600"/>
              </a:spcBef>
              <a:buClr>
                <a:srgbClr val="00415D"/>
              </a:buClr>
            </a:pPr>
            <a:r>
              <a:rPr lang="en-US" sz="1800" b="0" dirty="0"/>
              <a:t>A systematic review identified all RCTs in which ≥1000 pts with AMI (STEMI or biomarker + NSTEMI) undergoing PCI were assigned to bivalirudin without routine GPI (± post-PCI bivalirudin infusion) vs. heparin (UFH or LMWH, ± routine GPI) </a:t>
            </a:r>
          </a:p>
          <a:p>
            <a:pPr marL="214313" indent="-214313" eaLnBrk="1" hangingPunct="1">
              <a:spcBef>
                <a:spcPts val="600"/>
              </a:spcBef>
              <a:buClr>
                <a:srgbClr val="00415D"/>
              </a:buClr>
            </a:pPr>
            <a:r>
              <a:rPr lang="en-US" sz="1800" b="0" dirty="0"/>
              <a:t>The PI from each trial sent de-identified raw data to be pooled into a database at the Cardiovascular Research Foundation in NY </a:t>
            </a:r>
          </a:p>
          <a:p>
            <a:pPr marL="214313" indent="-214313" eaLnBrk="1" hangingPunct="1">
              <a:spcBef>
                <a:spcPts val="600"/>
              </a:spcBef>
              <a:buClr>
                <a:srgbClr val="00415D"/>
              </a:buClr>
            </a:pPr>
            <a:r>
              <a:rPr lang="en-US" sz="1800" b="0" dirty="0"/>
              <a:t>Data accuracy was validated against all published reports with discrepancies addressed by consulting with the trialists; consensus-based definitions were created to resolve differing antithrombotic, procedural, and outcome definitions; a pre-specified statistical analysis plan was published before data unblinding*</a:t>
            </a:r>
          </a:p>
          <a:p>
            <a:pPr marL="214313" indent="-214313" eaLnBrk="1" hangingPunct="1">
              <a:spcBef>
                <a:spcPts val="600"/>
              </a:spcBef>
              <a:buClr>
                <a:srgbClr val="00415D"/>
              </a:buClr>
            </a:pPr>
            <a:r>
              <a:rPr lang="en-US" sz="1800" b="0" dirty="0"/>
              <a:t>The study was performed according to the PRISMA-IPD statement, was registered at PROSPERO and required 3.5 years to complete</a:t>
            </a:r>
          </a:p>
          <a:p>
            <a:pPr marL="214313" indent="-214313" eaLnBrk="1" hangingPunct="1">
              <a:spcBef>
                <a:spcPts val="600"/>
              </a:spcBef>
              <a:buClr>
                <a:srgbClr val="00415D"/>
              </a:buClr>
            </a:pPr>
            <a:endParaRPr lang="en-US" sz="2000" b="0" dirty="0"/>
          </a:p>
        </p:txBody>
      </p:sp>
      <p:sp>
        <p:nvSpPr>
          <p:cNvPr id="4" name="Rectangle 3">
            <a:extLst>
              <a:ext uri="{FF2B5EF4-FFF2-40B4-BE49-F238E27FC236}">
                <a16:creationId xmlns:a16="http://schemas.microsoft.com/office/drawing/2014/main" id="{A8721AC0-53E7-0340-B001-074427CB5F56}"/>
              </a:ext>
            </a:extLst>
          </p:cNvPr>
          <p:cNvSpPr/>
          <p:nvPr/>
        </p:nvSpPr>
        <p:spPr>
          <a:xfrm>
            <a:off x="70021" y="4678401"/>
            <a:ext cx="4572000" cy="307777"/>
          </a:xfrm>
          <a:prstGeom prst="rect">
            <a:avLst/>
          </a:prstGeom>
        </p:spPr>
        <p:txBody>
          <a:bodyPr>
            <a:spAutoFit/>
          </a:bodyPr>
          <a:lstStyle/>
          <a:p>
            <a:r>
              <a:rPr lang="en-US" sz="1400" b="0" i="0" dirty="0">
                <a:solidFill>
                  <a:schemeClr val="bg2"/>
                </a:solidFill>
              </a:rPr>
              <a:t>*</a:t>
            </a:r>
            <a:r>
              <a:rPr lang="en-US" sz="1400" b="0" i="0" dirty="0" err="1">
                <a:solidFill>
                  <a:schemeClr val="bg2"/>
                </a:solidFill>
              </a:rPr>
              <a:t>Bikdeli</a:t>
            </a:r>
            <a:r>
              <a:rPr lang="en-US" sz="1400" b="0" i="0" dirty="0">
                <a:solidFill>
                  <a:schemeClr val="bg2"/>
                </a:solidFill>
              </a:rPr>
              <a:t> B et al. </a:t>
            </a:r>
            <a:r>
              <a:rPr lang="en-US" sz="1400" b="0" i="0" dirty="0" err="1">
                <a:solidFill>
                  <a:schemeClr val="bg2"/>
                </a:solidFill>
              </a:rPr>
              <a:t>Thromb</a:t>
            </a:r>
            <a:r>
              <a:rPr lang="en-US" sz="1400" b="0" i="0" dirty="0">
                <a:solidFill>
                  <a:schemeClr val="bg2"/>
                </a:solidFill>
              </a:rPr>
              <a:t> </a:t>
            </a:r>
            <a:r>
              <a:rPr lang="en-US" sz="1400" b="0" i="0" dirty="0" err="1">
                <a:solidFill>
                  <a:schemeClr val="bg2"/>
                </a:solidFill>
              </a:rPr>
              <a:t>Haemost</a:t>
            </a:r>
            <a:r>
              <a:rPr lang="en-US" sz="1400" b="0" i="0" dirty="0">
                <a:solidFill>
                  <a:schemeClr val="bg2"/>
                </a:solidFill>
              </a:rPr>
              <a:t>. 2020;120:348-62 </a:t>
            </a:r>
          </a:p>
        </p:txBody>
      </p:sp>
    </p:spTree>
    <p:extLst>
      <p:ext uri="{BB962C8B-B14F-4D97-AF65-F5344CB8AC3E}">
        <p14:creationId xmlns:p14="http://schemas.microsoft.com/office/powerpoint/2010/main" val="114676340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37147"/>
            <a:ext cx="9144000" cy="566738"/>
          </a:xfrm>
        </p:spPr>
        <p:txBody>
          <a:bodyPr/>
          <a:lstStyle/>
          <a:p>
            <a:pPr eaLnBrk="1" hangingPunct="1"/>
            <a:r>
              <a:rPr lang="en-US" sz="3200" dirty="0">
                <a:solidFill>
                  <a:schemeClr val="bg2"/>
                </a:solidFill>
              </a:rPr>
              <a:t>Methods</a:t>
            </a:r>
          </a:p>
        </p:txBody>
      </p:sp>
      <p:sp>
        <p:nvSpPr>
          <p:cNvPr id="18435" name="Rectangle 3"/>
          <p:cNvSpPr>
            <a:spLocks noGrp="1" noChangeArrowheads="1"/>
          </p:cNvSpPr>
          <p:nvPr>
            <p:ph idx="1"/>
          </p:nvPr>
        </p:nvSpPr>
        <p:spPr>
          <a:xfrm>
            <a:off x="330764" y="935010"/>
            <a:ext cx="8664955" cy="3086100"/>
          </a:xfrm>
        </p:spPr>
        <p:txBody>
          <a:bodyPr/>
          <a:lstStyle/>
          <a:p>
            <a:pPr marL="214313" indent="-214313" eaLnBrk="1" hangingPunct="1">
              <a:spcBef>
                <a:spcPts val="2800"/>
              </a:spcBef>
              <a:buClr>
                <a:srgbClr val="00415D"/>
              </a:buClr>
            </a:pPr>
            <a:r>
              <a:rPr lang="en-US" sz="2400" b="0" dirty="0"/>
              <a:t>The primary analysis population was pts in whom PCI was attempted as first treatment (modified ITT)</a:t>
            </a:r>
          </a:p>
          <a:p>
            <a:pPr marL="214313" indent="-214313" eaLnBrk="1" hangingPunct="1">
              <a:spcBef>
                <a:spcPts val="2800"/>
              </a:spcBef>
              <a:buClr>
                <a:srgbClr val="00415D"/>
              </a:buClr>
            </a:pPr>
            <a:r>
              <a:rPr lang="en-US" sz="2400" b="0" dirty="0"/>
              <a:t>The primary effectiveness outcome was mortality at 30 days</a:t>
            </a:r>
          </a:p>
          <a:p>
            <a:pPr marL="214313" indent="-214313" eaLnBrk="1" hangingPunct="1">
              <a:spcBef>
                <a:spcPts val="2800"/>
              </a:spcBef>
              <a:buClr>
                <a:srgbClr val="00415D"/>
              </a:buClr>
            </a:pPr>
            <a:r>
              <a:rPr lang="en-US" sz="2400" b="0" dirty="0"/>
              <a:t>The primary safety outcome was serious bleeding at 30 days</a:t>
            </a:r>
          </a:p>
          <a:p>
            <a:pPr marL="514351" lvl="1" eaLnBrk="1" hangingPunct="1">
              <a:spcBef>
                <a:spcPts val="2800"/>
              </a:spcBef>
              <a:buClr>
                <a:srgbClr val="00415D"/>
              </a:buClr>
            </a:pPr>
            <a:r>
              <a:rPr lang="en-US" sz="2000" b="0" dirty="0"/>
              <a:t>Defined as TIMI major or minor (if available); BARC type 3 or 5 otherwise</a:t>
            </a:r>
          </a:p>
        </p:txBody>
      </p:sp>
      <p:sp>
        <p:nvSpPr>
          <p:cNvPr id="4" name="Rectangle 3">
            <a:extLst>
              <a:ext uri="{FF2B5EF4-FFF2-40B4-BE49-F238E27FC236}">
                <a16:creationId xmlns:a16="http://schemas.microsoft.com/office/drawing/2014/main" id="{0B19CFDC-8082-EA41-BE02-A2612E130DDC}"/>
              </a:ext>
            </a:extLst>
          </p:cNvPr>
          <p:cNvSpPr/>
          <p:nvPr/>
        </p:nvSpPr>
        <p:spPr>
          <a:xfrm>
            <a:off x="70021" y="4678401"/>
            <a:ext cx="4572000" cy="307777"/>
          </a:xfrm>
          <a:prstGeom prst="rect">
            <a:avLst/>
          </a:prstGeom>
        </p:spPr>
        <p:txBody>
          <a:bodyPr>
            <a:spAutoFit/>
          </a:bodyPr>
          <a:lstStyle/>
          <a:p>
            <a:r>
              <a:rPr lang="en-US" sz="1400" b="0" i="0" dirty="0">
                <a:solidFill>
                  <a:schemeClr val="bg2"/>
                </a:solidFill>
              </a:rPr>
              <a:t>*</a:t>
            </a:r>
            <a:r>
              <a:rPr lang="en-US" sz="1400" b="0" i="0" dirty="0" err="1">
                <a:solidFill>
                  <a:schemeClr val="bg2"/>
                </a:solidFill>
              </a:rPr>
              <a:t>Bikdeli</a:t>
            </a:r>
            <a:r>
              <a:rPr lang="en-US" sz="1400" b="0" i="0" dirty="0">
                <a:solidFill>
                  <a:schemeClr val="bg2"/>
                </a:solidFill>
              </a:rPr>
              <a:t> B et al. </a:t>
            </a:r>
            <a:r>
              <a:rPr lang="en-US" sz="1400" b="0" i="0" dirty="0" err="1">
                <a:solidFill>
                  <a:schemeClr val="bg2"/>
                </a:solidFill>
              </a:rPr>
              <a:t>Thromb</a:t>
            </a:r>
            <a:r>
              <a:rPr lang="en-US" sz="1400" b="0" i="0" dirty="0">
                <a:solidFill>
                  <a:schemeClr val="bg2"/>
                </a:solidFill>
              </a:rPr>
              <a:t> </a:t>
            </a:r>
            <a:r>
              <a:rPr lang="en-US" sz="1400" b="0" i="0" dirty="0" err="1">
                <a:solidFill>
                  <a:schemeClr val="bg2"/>
                </a:solidFill>
              </a:rPr>
              <a:t>Haemost</a:t>
            </a:r>
            <a:r>
              <a:rPr lang="en-US" sz="1400" b="0" i="0" dirty="0">
                <a:solidFill>
                  <a:schemeClr val="bg2"/>
                </a:solidFill>
              </a:rPr>
              <a:t>. 2020;120:348-62 </a:t>
            </a:r>
          </a:p>
        </p:txBody>
      </p:sp>
    </p:spTree>
    <p:extLst>
      <p:ext uri="{BB962C8B-B14F-4D97-AF65-F5344CB8AC3E}">
        <p14:creationId xmlns:p14="http://schemas.microsoft.com/office/powerpoint/2010/main" val="176745426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20214"/>
            <a:ext cx="9144000" cy="566738"/>
          </a:xfrm>
        </p:spPr>
        <p:txBody>
          <a:bodyPr/>
          <a:lstStyle/>
          <a:p>
            <a:pPr eaLnBrk="1" hangingPunct="1"/>
            <a:r>
              <a:rPr lang="en-US" sz="3200" dirty="0">
                <a:solidFill>
                  <a:schemeClr val="bg2"/>
                </a:solidFill>
              </a:rPr>
              <a:t>Methods</a:t>
            </a:r>
          </a:p>
        </p:txBody>
      </p:sp>
      <p:sp>
        <p:nvSpPr>
          <p:cNvPr id="18435" name="Rectangle 3"/>
          <p:cNvSpPr>
            <a:spLocks noGrp="1" noChangeArrowheads="1"/>
          </p:cNvSpPr>
          <p:nvPr>
            <p:ph idx="1"/>
          </p:nvPr>
        </p:nvSpPr>
        <p:spPr>
          <a:xfrm>
            <a:off x="262467" y="810984"/>
            <a:ext cx="8741490" cy="3086100"/>
          </a:xfrm>
        </p:spPr>
        <p:txBody>
          <a:bodyPr/>
          <a:lstStyle/>
          <a:p>
            <a:pPr marL="214313" indent="-214313" eaLnBrk="1" hangingPunct="1">
              <a:spcBef>
                <a:spcPts val="1500"/>
              </a:spcBef>
              <a:buClr>
                <a:srgbClr val="00415D"/>
              </a:buClr>
            </a:pPr>
            <a:r>
              <a:rPr lang="en-US" sz="1800" b="0" dirty="0"/>
              <a:t>Outcomes are reported from Cox models adjusted for age, sex, weight, recent smoker, diabetes mellitus, hypertension, previous MI, presentation (STEMI vs. NSTEMI), access site, serum creatinine, pre-Rx with heparin, pre-Rx with a P2Y12 inhibitor (clopidogrel/ticlopidine vs. prasugrel/ticagrelor vs. none) and study as a random effect</a:t>
            </a:r>
          </a:p>
          <a:p>
            <a:pPr marL="214313" indent="-214313" eaLnBrk="1" hangingPunct="1">
              <a:spcBef>
                <a:spcPts val="1500"/>
              </a:spcBef>
              <a:buClr>
                <a:srgbClr val="00415D"/>
              </a:buClr>
            </a:pPr>
            <a:r>
              <a:rPr lang="en-US" sz="1800" b="0" dirty="0"/>
              <a:t>Heterogeneity was assessed and identified in pts with STEMI vs. NSTEMI; outcomes in these two groups are reported separately</a:t>
            </a:r>
          </a:p>
          <a:p>
            <a:pPr marL="214313" indent="-214313" eaLnBrk="1" hangingPunct="1">
              <a:spcBef>
                <a:spcPts val="1500"/>
              </a:spcBef>
              <a:buClr>
                <a:srgbClr val="00415D"/>
              </a:buClr>
            </a:pPr>
            <a:r>
              <a:rPr lang="en-US" sz="1800" b="0" dirty="0"/>
              <a:t>Models were further adjusted for:</a:t>
            </a:r>
          </a:p>
          <a:p>
            <a:pPr marL="514351" lvl="1" eaLnBrk="1" hangingPunct="1">
              <a:spcBef>
                <a:spcPts val="1500"/>
              </a:spcBef>
              <a:buClr>
                <a:srgbClr val="00415D"/>
              </a:buClr>
            </a:pPr>
            <a:r>
              <a:rPr lang="en-US" b="0" dirty="0"/>
              <a:t>Randomized planned vs. unplanned GPI use in the heparin arm</a:t>
            </a:r>
          </a:p>
          <a:p>
            <a:pPr marL="514351" lvl="1" eaLnBrk="1" hangingPunct="1">
              <a:spcBef>
                <a:spcPts val="1500"/>
              </a:spcBef>
              <a:buClr>
                <a:srgbClr val="00415D"/>
              </a:buClr>
            </a:pPr>
            <a:r>
              <a:rPr lang="en-US" b="0" dirty="0"/>
              <a:t>Randomized planned vs. unplanned post-PCI bivalirudin infusion (and its dose)</a:t>
            </a:r>
          </a:p>
        </p:txBody>
      </p:sp>
      <p:sp>
        <p:nvSpPr>
          <p:cNvPr id="4" name="Rectangle 3">
            <a:extLst>
              <a:ext uri="{FF2B5EF4-FFF2-40B4-BE49-F238E27FC236}">
                <a16:creationId xmlns:a16="http://schemas.microsoft.com/office/drawing/2014/main" id="{C6F12BC9-5B39-CC45-820F-509475F8FD19}"/>
              </a:ext>
            </a:extLst>
          </p:cNvPr>
          <p:cNvSpPr/>
          <p:nvPr/>
        </p:nvSpPr>
        <p:spPr>
          <a:xfrm>
            <a:off x="70021" y="4678401"/>
            <a:ext cx="4572000" cy="307777"/>
          </a:xfrm>
          <a:prstGeom prst="rect">
            <a:avLst/>
          </a:prstGeom>
        </p:spPr>
        <p:txBody>
          <a:bodyPr>
            <a:spAutoFit/>
          </a:bodyPr>
          <a:lstStyle/>
          <a:p>
            <a:r>
              <a:rPr lang="en-US" sz="1400" b="0" i="0" dirty="0">
                <a:solidFill>
                  <a:schemeClr val="bg2"/>
                </a:solidFill>
              </a:rPr>
              <a:t>*</a:t>
            </a:r>
            <a:r>
              <a:rPr lang="en-US" sz="1400" b="0" i="0" dirty="0" err="1">
                <a:solidFill>
                  <a:schemeClr val="bg2"/>
                </a:solidFill>
              </a:rPr>
              <a:t>Bikdeli</a:t>
            </a:r>
            <a:r>
              <a:rPr lang="en-US" sz="1400" b="0" i="0" dirty="0">
                <a:solidFill>
                  <a:schemeClr val="bg2"/>
                </a:solidFill>
              </a:rPr>
              <a:t> B et al. </a:t>
            </a:r>
            <a:r>
              <a:rPr lang="en-US" sz="1400" b="0" i="0" dirty="0" err="1">
                <a:solidFill>
                  <a:schemeClr val="bg2"/>
                </a:solidFill>
              </a:rPr>
              <a:t>Thromb</a:t>
            </a:r>
            <a:r>
              <a:rPr lang="en-US" sz="1400" b="0" i="0" dirty="0">
                <a:solidFill>
                  <a:schemeClr val="bg2"/>
                </a:solidFill>
              </a:rPr>
              <a:t> </a:t>
            </a:r>
            <a:r>
              <a:rPr lang="en-US" sz="1400" b="0" i="0" dirty="0" err="1">
                <a:solidFill>
                  <a:schemeClr val="bg2"/>
                </a:solidFill>
              </a:rPr>
              <a:t>Haemost</a:t>
            </a:r>
            <a:r>
              <a:rPr lang="en-US" sz="1400" b="0" i="0" dirty="0">
                <a:solidFill>
                  <a:schemeClr val="bg2"/>
                </a:solidFill>
              </a:rPr>
              <a:t>. 2020;120:348-62 </a:t>
            </a:r>
          </a:p>
        </p:txBody>
      </p:sp>
    </p:spTree>
    <p:extLst>
      <p:ext uri="{BB962C8B-B14F-4D97-AF65-F5344CB8AC3E}">
        <p14:creationId xmlns:p14="http://schemas.microsoft.com/office/powerpoint/2010/main" val="225292606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46758"/>
            <a:ext cx="9144000" cy="566738"/>
          </a:xfrm>
        </p:spPr>
        <p:txBody>
          <a:bodyPr/>
          <a:lstStyle/>
          <a:p>
            <a:pPr eaLnBrk="1" hangingPunct="1"/>
            <a:r>
              <a:rPr lang="en-US" sz="3600" dirty="0">
                <a:solidFill>
                  <a:schemeClr val="bg2"/>
                </a:solidFill>
              </a:rPr>
              <a:t>Study Screening</a:t>
            </a:r>
          </a:p>
        </p:txBody>
      </p:sp>
      <p:grpSp>
        <p:nvGrpSpPr>
          <p:cNvPr id="7" name="Group 6">
            <a:extLst>
              <a:ext uri="{FF2B5EF4-FFF2-40B4-BE49-F238E27FC236}">
                <a16:creationId xmlns:a16="http://schemas.microsoft.com/office/drawing/2014/main" id="{5EE3C08B-B000-8144-9042-A1290371D3D9}"/>
              </a:ext>
            </a:extLst>
          </p:cNvPr>
          <p:cNvGrpSpPr/>
          <p:nvPr/>
        </p:nvGrpSpPr>
        <p:grpSpPr>
          <a:xfrm>
            <a:off x="125398" y="1711754"/>
            <a:ext cx="2158313" cy="1029730"/>
            <a:chOff x="477795" y="1672281"/>
            <a:chExt cx="2158313" cy="1029730"/>
          </a:xfrm>
        </p:grpSpPr>
        <p:sp>
          <p:nvSpPr>
            <p:cNvPr id="5" name="Rounded Rectangle 4">
              <a:extLst>
                <a:ext uri="{FF2B5EF4-FFF2-40B4-BE49-F238E27FC236}">
                  <a16:creationId xmlns:a16="http://schemas.microsoft.com/office/drawing/2014/main" id="{D3B8A34A-2164-EF4C-BF43-00EDFD569147}"/>
                </a:ext>
              </a:extLst>
            </p:cNvPr>
            <p:cNvSpPr/>
            <p:nvPr/>
          </p:nvSpPr>
          <p:spPr bwMode="auto">
            <a:xfrm>
              <a:off x="477795" y="1672281"/>
              <a:ext cx="2158313" cy="1029730"/>
            </a:xfrm>
            <a:prstGeom prst="roundRect">
              <a:avLst/>
            </a:prstGeom>
            <a:solidFill>
              <a:srgbClr val="C00000"/>
            </a:solidFill>
            <a:ln w="9525" cap="flat" cmpd="sng" algn="ctr">
              <a:solidFill>
                <a:schemeClr val="tx1"/>
              </a:solidFill>
              <a:prstDash val="solid"/>
              <a:round/>
              <a:headEnd type="none" w="med" len="med"/>
              <a:tailEnd type="none" w="med" len="med"/>
            </a:ln>
            <a:effectLst>
              <a:outerShdw dist="35921" dir="2700000" algn="ctr" rotWithShape="0">
                <a:srgbClr val="FF0000"/>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effectLst>
                  <a:outerShdw blurRad="38100" dist="38100" dir="2700000" algn="tl">
                    <a:srgbClr val="000000">
                      <a:alpha val="43137"/>
                    </a:srgbClr>
                  </a:outerShdw>
                </a:effectLst>
                <a:latin typeface="Arial" charset="0"/>
                <a:ea typeface="ヒラギノ角ゴ Pro W3" pitchFamily="-111" charset="-128"/>
              </a:endParaRPr>
            </a:p>
          </p:txBody>
        </p:sp>
        <p:sp>
          <p:nvSpPr>
            <p:cNvPr id="4" name="TextBox 3">
              <a:extLst>
                <a:ext uri="{FF2B5EF4-FFF2-40B4-BE49-F238E27FC236}">
                  <a16:creationId xmlns:a16="http://schemas.microsoft.com/office/drawing/2014/main" id="{40CB1E6E-B8E6-E64E-9223-22C22B43706E}"/>
                </a:ext>
              </a:extLst>
            </p:cNvPr>
            <p:cNvSpPr txBox="1"/>
            <p:nvPr/>
          </p:nvSpPr>
          <p:spPr>
            <a:xfrm>
              <a:off x="498389" y="1725481"/>
              <a:ext cx="2117125" cy="923330"/>
            </a:xfrm>
            <a:prstGeom prst="rect">
              <a:avLst/>
            </a:prstGeom>
            <a:noFill/>
          </p:spPr>
          <p:txBody>
            <a:bodyPr wrap="square" rtlCol="0">
              <a:spAutoFit/>
            </a:bodyPr>
            <a:lstStyle/>
            <a:p>
              <a:pPr algn="ctr"/>
              <a:r>
                <a:rPr lang="en-US" b="0" i="0" dirty="0">
                  <a:solidFill>
                    <a:schemeClr val="tx1"/>
                  </a:solidFill>
                </a:rPr>
                <a:t>738 citations were identified from PubMed search</a:t>
              </a:r>
            </a:p>
          </p:txBody>
        </p:sp>
      </p:grpSp>
      <p:grpSp>
        <p:nvGrpSpPr>
          <p:cNvPr id="12" name="Group 11">
            <a:extLst>
              <a:ext uri="{FF2B5EF4-FFF2-40B4-BE49-F238E27FC236}">
                <a16:creationId xmlns:a16="http://schemas.microsoft.com/office/drawing/2014/main" id="{45A6DFB6-E5AE-214B-935E-23A0F1DB0EB7}"/>
              </a:ext>
            </a:extLst>
          </p:cNvPr>
          <p:cNvGrpSpPr/>
          <p:nvPr/>
        </p:nvGrpSpPr>
        <p:grpSpPr>
          <a:xfrm>
            <a:off x="2853723" y="1711754"/>
            <a:ext cx="2648464" cy="1029730"/>
            <a:chOff x="2862993" y="1697681"/>
            <a:chExt cx="2648464" cy="1029730"/>
          </a:xfrm>
        </p:grpSpPr>
        <p:sp>
          <p:nvSpPr>
            <p:cNvPr id="13" name="Rounded Rectangle 12">
              <a:extLst>
                <a:ext uri="{FF2B5EF4-FFF2-40B4-BE49-F238E27FC236}">
                  <a16:creationId xmlns:a16="http://schemas.microsoft.com/office/drawing/2014/main" id="{1EB12396-A033-5246-B90A-909970A09E0B}"/>
                </a:ext>
              </a:extLst>
            </p:cNvPr>
            <p:cNvSpPr/>
            <p:nvPr/>
          </p:nvSpPr>
          <p:spPr bwMode="auto">
            <a:xfrm>
              <a:off x="2880956" y="1697681"/>
              <a:ext cx="2612539" cy="1029730"/>
            </a:xfrm>
            <a:prstGeom prst="roundRect">
              <a:avLst/>
            </a:prstGeom>
            <a:solidFill>
              <a:srgbClr val="4D206F"/>
            </a:solidFill>
            <a:ln w="9525" cap="flat" cmpd="sng" algn="ctr">
              <a:solidFill>
                <a:schemeClr val="tx1"/>
              </a:solidFill>
              <a:prstDash val="solid"/>
              <a:round/>
              <a:headEnd type="none" w="med" len="med"/>
              <a:tailEnd type="none" w="med" len="med"/>
            </a:ln>
            <a:effectLst>
              <a:outerShdw dist="35921" dir="2700000" algn="ctr" rotWithShape="0">
                <a:schemeClr val="accent1">
                  <a:lumMod val="75000"/>
                  <a:lumOff val="25000"/>
                </a:scheme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effectLst>
                  <a:outerShdw blurRad="38100" dist="38100" dir="2700000" algn="tl">
                    <a:srgbClr val="000000">
                      <a:alpha val="43137"/>
                    </a:srgbClr>
                  </a:outerShdw>
                </a:effectLst>
                <a:latin typeface="Arial" charset="0"/>
                <a:ea typeface="ヒラギノ角ゴ Pro W3" pitchFamily="-111" charset="-128"/>
              </a:endParaRPr>
            </a:p>
          </p:txBody>
        </p:sp>
        <p:sp>
          <p:nvSpPr>
            <p:cNvPr id="8" name="TextBox 7">
              <a:extLst>
                <a:ext uri="{FF2B5EF4-FFF2-40B4-BE49-F238E27FC236}">
                  <a16:creationId xmlns:a16="http://schemas.microsoft.com/office/drawing/2014/main" id="{45364749-620B-AE40-8E2D-3A5CC1587071}"/>
                </a:ext>
              </a:extLst>
            </p:cNvPr>
            <p:cNvSpPr txBox="1"/>
            <p:nvPr/>
          </p:nvSpPr>
          <p:spPr>
            <a:xfrm>
              <a:off x="2862993" y="1750881"/>
              <a:ext cx="2648464" cy="923330"/>
            </a:xfrm>
            <a:prstGeom prst="rect">
              <a:avLst/>
            </a:prstGeom>
            <a:noFill/>
          </p:spPr>
          <p:txBody>
            <a:bodyPr wrap="square" rtlCol="0">
              <a:spAutoFit/>
            </a:bodyPr>
            <a:lstStyle/>
            <a:p>
              <a:pPr algn="ctr"/>
              <a:r>
                <a:rPr lang="en-US" b="0" i="0" dirty="0">
                  <a:solidFill>
                    <a:schemeClr val="tx1"/>
                  </a:solidFill>
                </a:rPr>
                <a:t>29 RCTs of bivalirudin vs. heparin were considered for inclusion</a:t>
              </a:r>
            </a:p>
          </p:txBody>
        </p:sp>
      </p:grpSp>
      <p:grpSp>
        <p:nvGrpSpPr>
          <p:cNvPr id="15" name="Group 14">
            <a:extLst>
              <a:ext uri="{FF2B5EF4-FFF2-40B4-BE49-F238E27FC236}">
                <a16:creationId xmlns:a16="http://schemas.microsoft.com/office/drawing/2014/main" id="{D05622E5-0022-284B-943F-B1D3ECD8DE18}"/>
              </a:ext>
            </a:extLst>
          </p:cNvPr>
          <p:cNvGrpSpPr/>
          <p:nvPr/>
        </p:nvGrpSpPr>
        <p:grpSpPr>
          <a:xfrm>
            <a:off x="6061731" y="815547"/>
            <a:ext cx="2975175" cy="2826270"/>
            <a:chOff x="6329461" y="329970"/>
            <a:chExt cx="2975175" cy="2826270"/>
          </a:xfrm>
        </p:grpSpPr>
        <p:sp>
          <p:nvSpPr>
            <p:cNvPr id="14" name="Rounded Rectangle 13">
              <a:extLst>
                <a:ext uri="{FF2B5EF4-FFF2-40B4-BE49-F238E27FC236}">
                  <a16:creationId xmlns:a16="http://schemas.microsoft.com/office/drawing/2014/main" id="{BA7541E6-B55E-4448-989E-009E7F7653CE}"/>
                </a:ext>
              </a:extLst>
            </p:cNvPr>
            <p:cNvSpPr/>
            <p:nvPr/>
          </p:nvSpPr>
          <p:spPr bwMode="auto">
            <a:xfrm>
              <a:off x="6369821" y="329970"/>
              <a:ext cx="2894455" cy="2826270"/>
            </a:xfrm>
            <a:prstGeom prst="roundRect">
              <a:avLst/>
            </a:prstGeom>
            <a:solidFill>
              <a:srgbClr val="006250"/>
            </a:solidFill>
            <a:ln w="9525" cap="flat" cmpd="sng" algn="ctr">
              <a:solidFill>
                <a:schemeClr val="tx1"/>
              </a:solidFill>
              <a:prstDash val="solid"/>
              <a:round/>
              <a:headEnd type="none" w="med" len="med"/>
              <a:tailEnd type="none" w="med" len="med"/>
            </a:ln>
            <a:effectLst>
              <a:outerShdw dist="35921" dir="2700000" algn="ctr" rotWithShape="0">
                <a:srgbClr val="00B050"/>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 name="TextBox 8">
              <a:extLst>
                <a:ext uri="{FF2B5EF4-FFF2-40B4-BE49-F238E27FC236}">
                  <a16:creationId xmlns:a16="http://schemas.microsoft.com/office/drawing/2014/main" id="{B0E2DAE8-8D21-AA46-9508-A3A214E3B15F}"/>
                </a:ext>
              </a:extLst>
            </p:cNvPr>
            <p:cNvSpPr txBox="1"/>
            <p:nvPr/>
          </p:nvSpPr>
          <p:spPr>
            <a:xfrm>
              <a:off x="6329461" y="368370"/>
              <a:ext cx="2975175" cy="2749471"/>
            </a:xfrm>
            <a:prstGeom prst="rect">
              <a:avLst/>
            </a:prstGeom>
            <a:noFill/>
          </p:spPr>
          <p:txBody>
            <a:bodyPr wrap="square" rtlCol="0" anchor="ctr" anchorCtr="0">
              <a:spAutoFit/>
            </a:bodyPr>
            <a:lstStyle/>
            <a:p>
              <a:pPr algn="ctr"/>
              <a:r>
                <a:rPr lang="en-US" b="0" i="0" dirty="0">
                  <a:solidFill>
                    <a:schemeClr val="tx1"/>
                  </a:solidFill>
                </a:rPr>
                <a:t>8 RCTs selected for            the pooled analysis</a:t>
              </a:r>
            </a:p>
            <a:p>
              <a:pPr algn="ctr"/>
              <a:r>
                <a:rPr lang="en-US" b="0" i="0" dirty="0">
                  <a:solidFill>
                    <a:schemeClr val="tx1"/>
                  </a:solidFill>
                </a:rPr>
                <a:t>(N=38,565 pts at 832 sites)</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ACUITY</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BRIGHT</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EUROMAX</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HEAT-PPCI</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HORIZONS-AMI</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ISAR-REACT 4</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MATRIX</a:t>
              </a:r>
            </a:p>
            <a:p>
              <a:pPr marL="114300" indent="-114300" algn="ctr">
                <a:spcBef>
                  <a:spcPts val="100"/>
                </a:spcBef>
                <a:buFont typeface="Arial" panose="020B0604020202020204" pitchFamily="34" charset="0"/>
                <a:buChar char="•"/>
              </a:pPr>
              <a:r>
                <a:rPr lang="en-US" sz="1400" b="0" i="0" dirty="0">
                  <a:solidFill>
                    <a:schemeClr val="accent3">
                      <a:lumMod val="40000"/>
                      <a:lumOff val="60000"/>
                    </a:schemeClr>
                  </a:solidFill>
                </a:rPr>
                <a:t>VALIDATE-SWEDEHEART</a:t>
              </a:r>
            </a:p>
          </p:txBody>
        </p:sp>
      </p:grpSp>
      <p:sp>
        <p:nvSpPr>
          <p:cNvPr id="10" name="TextBox 9">
            <a:extLst>
              <a:ext uri="{FF2B5EF4-FFF2-40B4-BE49-F238E27FC236}">
                <a16:creationId xmlns:a16="http://schemas.microsoft.com/office/drawing/2014/main" id="{157352BE-C8B1-3F4A-BD00-8FD7155FEA97}"/>
              </a:ext>
            </a:extLst>
          </p:cNvPr>
          <p:cNvSpPr txBox="1"/>
          <p:nvPr/>
        </p:nvSpPr>
        <p:spPr>
          <a:xfrm>
            <a:off x="1764269" y="3313669"/>
            <a:ext cx="4827373" cy="800219"/>
          </a:xfrm>
          <a:prstGeom prst="rect">
            <a:avLst/>
          </a:prstGeom>
          <a:noFill/>
        </p:spPr>
        <p:txBody>
          <a:bodyPr wrap="square" rtlCol="0">
            <a:spAutoFit/>
          </a:bodyPr>
          <a:lstStyle/>
          <a:p>
            <a:pPr algn="ctr"/>
            <a:r>
              <a:rPr lang="en-US" b="0" i="0" dirty="0">
                <a:solidFill>
                  <a:srgbClr val="00415D"/>
                </a:solidFill>
              </a:rPr>
              <a:t>21 RCTs were excluded </a:t>
            </a:r>
          </a:p>
          <a:p>
            <a:pPr marL="171450" indent="-171450" algn="ctr">
              <a:buFont typeface="Arial" panose="020B0604020202020204" pitchFamily="34" charset="0"/>
              <a:buChar char="•"/>
            </a:pPr>
            <a:r>
              <a:rPr lang="en-US" sz="1400" b="0" i="0" dirty="0">
                <a:solidFill>
                  <a:schemeClr val="bg2"/>
                </a:solidFill>
              </a:rPr>
              <a:t>&lt;1000 pts (n=18)</a:t>
            </a:r>
          </a:p>
          <a:p>
            <a:pPr marL="171450" indent="-171450" algn="ctr">
              <a:buFont typeface="Arial" panose="020B0604020202020204" pitchFamily="34" charset="0"/>
              <a:buChar char="•"/>
            </a:pPr>
            <a:r>
              <a:rPr lang="en-US" sz="1400" b="0" i="0" dirty="0">
                <a:solidFill>
                  <a:schemeClr val="bg2"/>
                </a:solidFill>
              </a:rPr>
              <a:t>&gt;1000 pts total, but &lt;1000 MI pts (n=3)</a:t>
            </a:r>
          </a:p>
        </p:txBody>
      </p:sp>
      <p:sp>
        <p:nvSpPr>
          <p:cNvPr id="11" name="TextBox 10">
            <a:extLst>
              <a:ext uri="{FF2B5EF4-FFF2-40B4-BE49-F238E27FC236}">
                <a16:creationId xmlns:a16="http://schemas.microsoft.com/office/drawing/2014/main" id="{B4C5853F-7650-2C44-B708-0708D502A1DF}"/>
              </a:ext>
            </a:extLst>
          </p:cNvPr>
          <p:cNvSpPr txBox="1"/>
          <p:nvPr/>
        </p:nvSpPr>
        <p:spPr>
          <a:xfrm>
            <a:off x="6350713" y="4106107"/>
            <a:ext cx="2397210" cy="369332"/>
          </a:xfrm>
          <a:prstGeom prst="rect">
            <a:avLst/>
          </a:prstGeom>
          <a:noFill/>
        </p:spPr>
        <p:txBody>
          <a:bodyPr wrap="square" rtlCol="0">
            <a:spAutoFit/>
          </a:bodyPr>
          <a:lstStyle/>
          <a:p>
            <a:pPr algn="ctr"/>
            <a:r>
              <a:rPr lang="en-US" b="0" i="0" dirty="0">
                <a:solidFill>
                  <a:srgbClr val="00415D"/>
                </a:solidFill>
              </a:rPr>
              <a:t>No studies excluded</a:t>
            </a:r>
          </a:p>
        </p:txBody>
      </p:sp>
      <p:sp>
        <p:nvSpPr>
          <p:cNvPr id="17" name="Right Arrow 16">
            <a:extLst>
              <a:ext uri="{FF2B5EF4-FFF2-40B4-BE49-F238E27FC236}">
                <a16:creationId xmlns:a16="http://schemas.microsoft.com/office/drawing/2014/main" id="{90E0DAD5-29C9-DD4F-9569-3543B10E764C}"/>
              </a:ext>
            </a:extLst>
          </p:cNvPr>
          <p:cNvSpPr/>
          <p:nvPr/>
        </p:nvSpPr>
        <p:spPr bwMode="auto">
          <a:xfrm>
            <a:off x="2375013" y="2116552"/>
            <a:ext cx="440266" cy="220134"/>
          </a:xfrm>
          <a:prstGeom prst="rightArrow">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0" name="Right Arrow 19">
            <a:extLst>
              <a:ext uri="{FF2B5EF4-FFF2-40B4-BE49-F238E27FC236}">
                <a16:creationId xmlns:a16="http://schemas.microsoft.com/office/drawing/2014/main" id="{F9DE5B00-7947-3D4A-AB6A-ECEC4339232D}"/>
              </a:ext>
            </a:extLst>
          </p:cNvPr>
          <p:cNvSpPr/>
          <p:nvPr/>
        </p:nvSpPr>
        <p:spPr bwMode="auto">
          <a:xfrm>
            <a:off x="5592347" y="2116552"/>
            <a:ext cx="440266" cy="220134"/>
          </a:xfrm>
          <a:prstGeom prst="rightArrow">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1" name="Right Arrow 20">
            <a:extLst>
              <a:ext uri="{FF2B5EF4-FFF2-40B4-BE49-F238E27FC236}">
                <a16:creationId xmlns:a16="http://schemas.microsoft.com/office/drawing/2014/main" id="{266A5AC7-00B8-C14F-8E39-B356634303C8}"/>
              </a:ext>
            </a:extLst>
          </p:cNvPr>
          <p:cNvSpPr/>
          <p:nvPr/>
        </p:nvSpPr>
        <p:spPr bwMode="auto">
          <a:xfrm rot="5400000">
            <a:off x="3957822" y="2997085"/>
            <a:ext cx="440266" cy="220134"/>
          </a:xfrm>
          <a:prstGeom prst="rightArrow">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2" name="Right Arrow 21">
            <a:extLst>
              <a:ext uri="{FF2B5EF4-FFF2-40B4-BE49-F238E27FC236}">
                <a16:creationId xmlns:a16="http://schemas.microsoft.com/office/drawing/2014/main" id="{A03AEC35-185E-2A44-AD94-48D7B14E9155}"/>
              </a:ext>
            </a:extLst>
          </p:cNvPr>
          <p:cNvSpPr/>
          <p:nvPr/>
        </p:nvSpPr>
        <p:spPr bwMode="auto">
          <a:xfrm rot="5400000">
            <a:off x="7329185" y="3849017"/>
            <a:ext cx="440266" cy="220134"/>
          </a:xfrm>
          <a:prstGeom prst="rightArrow">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 name="Rectangle 22">
            <a:extLst>
              <a:ext uri="{FF2B5EF4-FFF2-40B4-BE49-F238E27FC236}">
                <a16:creationId xmlns:a16="http://schemas.microsoft.com/office/drawing/2014/main" id="{A948F71A-4560-D74B-B2A1-CBB36DEE7454}"/>
              </a:ext>
            </a:extLst>
          </p:cNvPr>
          <p:cNvSpPr/>
          <p:nvPr/>
        </p:nvSpPr>
        <p:spPr>
          <a:xfrm>
            <a:off x="70021" y="4678401"/>
            <a:ext cx="4572000" cy="307777"/>
          </a:xfrm>
          <a:prstGeom prst="rect">
            <a:avLst/>
          </a:prstGeom>
        </p:spPr>
        <p:txBody>
          <a:bodyPr>
            <a:spAutoFit/>
          </a:bodyPr>
          <a:lstStyle/>
          <a:p>
            <a:r>
              <a:rPr lang="en-US" sz="1400" b="0" i="0" dirty="0">
                <a:solidFill>
                  <a:schemeClr val="bg2"/>
                </a:solidFill>
              </a:rPr>
              <a:t>*</a:t>
            </a:r>
            <a:r>
              <a:rPr lang="en-US" sz="1400" b="0" i="0" dirty="0" err="1">
                <a:solidFill>
                  <a:schemeClr val="bg2"/>
                </a:solidFill>
              </a:rPr>
              <a:t>Bikdeli</a:t>
            </a:r>
            <a:r>
              <a:rPr lang="en-US" sz="1400" b="0" i="0" dirty="0">
                <a:solidFill>
                  <a:schemeClr val="bg2"/>
                </a:solidFill>
              </a:rPr>
              <a:t> B et al. </a:t>
            </a:r>
            <a:r>
              <a:rPr lang="en-US" sz="1400" b="0" i="0" dirty="0" err="1">
                <a:solidFill>
                  <a:schemeClr val="bg2"/>
                </a:solidFill>
              </a:rPr>
              <a:t>Thromb</a:t>
            </a:r>
            <a:r>
              <a:rPr lang="en-US" sz="1400" b="0" i="0" dirty="0">
                <a:solidFill>
                  <a:schemeClr val="bg2"/>
                </a:solidFill>
              </a:rPr>
              <a:t> </a:t>
            </a:r>
            <a:r>
              <a:rPr lang="en-US" sz="1400" b="0" i="0" dirty="0" err="1">
                <a:solidFill>
                  <a:schemeClr val="bg2"/>
                </a:solidFill>
              </a:rPr>
              <a:t>Haemost</a:t>
            </a:r>
            <a:r>
              <a:rPr lang="en-US" sz="1400" b="0" i="0" dirty="0">
                <a:solidFill>
                  <a:schemeClr val="bg2"/>
                </a:solidFill>
              </a:rPr>
              <a:t>. 2020;120:348-62 </a:t>
            </a:r>
          </a:p>
        </p:txBody>
      </p:sp>
    </p:spTree>
    <p:extLst>
      <p:ext uri="{BB962C8B-B14F-4D97-AF65-F5344CB8AC3E}">
        <p14:creationId xmlns:p14="http://schemas.microsoft.com/office/powerpoint/2010/main" val="405557551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AAB74C-A9F1-8148-8B28-90F98A5B6353}"/>
              </a:ext>
            </a:extLst>
          </p:cNvPr>
          <p:cNvSpPr/>
          <p:nvPr/>
        </p:nvSpPr>
        <p:spPr bwMode="auto">
          <a:xfrm>
            <a:off x="1" y="4250724"/>
            <a:ext cx="9144000" cy="8927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434" name="Rectangle 4"/>
          <p:cNvSpPr>
            <a:spLocks noGrp="1" noChangeArrowheads="1"/>
          </p:cNvSpPr>
          <p:nvPr>
            <p:ph type="title"/>
          </p:nvPr>
        </p:nvSpPr>
        <p:spPr>
          <a:xfrm>
            <a:off x="0" y="41187"/>
            <a:ext cx="9144000" cy="566738"/>
          </a:xfrm>
        </p:spPr>
        <p:txBody>
          <a:bodyPr/>
          <a:lstStyle/>
          <a:p>
            <a:pPr eaLnBrk="1" hangingPunct="1"/>
            <a:r>
              <a:rPr lang="en-US" sz="2600" dirty="0">
                <a:solidFill>
                  <a:schemeClr val="bg2"/>
                </a:solidFill>
              </a:rPr>
              <a:t>Study Characteristics of the 8 Trials: </a:t>
            </a:r>
            <a:r>
              <a:rPr lang="en-US" sz="2600" dirty="0">
                <a:solidFill>
                  <a:srgbClr val="C00000"/>
                </a:solidFill>
              </a:rPr>
              <a:t>N=38,565 </a:t>
            </a:r>
          </a:p>
        </p:txBody>
      </p:sp>
      <p:pic>
        <p:nvPicPr>
          <p:cNvPr id="5" name="Picture 4">
            <a:extLst>
              <a:ext uri="{FF2B5EF4-FFF2-40B4-BE49-F238E27FC236}">
                <a16:creationId xmlns:a16="http://schemas.microsoft.com/office/drawing/2014/main" id="{5C4DB5C4-5E37-7147-8A71-05165EA79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9" y="477655"/>
            <a:ext cx="7590703" cy="4665845"/>
          </a:xfrm>
          <a:prstGeom prst="rect">
            <a:avLst/>
          </a:prstGeom>
        </p:spPr>
      </p:pic>
    </p:spTree>
    <p:extLst>
      <p:ext uri="{BB962C8B-B14F-4D97-AF65-F5344CB8AC3E}">
        <p14:creationId xmlns:p14="http://schemas.microsoft.com/office/powerpoint/2010/main" val="1682159227"/>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Custom 9">
      <a:dk1>
        <a:srgbClr val="000000"/>
      </a:dk1>
      <a:lt1>
        <a:srgbClr val="FFFFFF"/>
      </a:lt1>
      <a:dk2>
        <a:srgbClr val="050B36"/>
      </a:dk2>
      <a:lt2>
        <a:srgbClr val="050B36"/>
      </a:lt2>
      <a:accent1>
        <a:srgbClr val="210032"/>
      </a:accent1>
      <a:accent2>
        <a:srgbClr val="00D1DE"/>
      </a:accent2>
      <a:accent3>
        <a:srgbClr val="F3BD00"/>
      </a:accent3>
      <a:accent4>
        <a:srgbClr val="00415D"/>
      </a:accent4>
      <a:accent5>
        <a:srgbClr val="FFADAA"/>
      </a:accent5>
      <a:accent6>
        <a:srgbClr val="2D2D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34110</TotalTime>
  <Words>9677</Words>
  <Application>Microsoft Macintosh PowerPoint</Application>
  <PresentationFormat>On-screen Show (16:9)</PresentationFormat>
  <Paragraphs>1269</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 2</vt:lpstr>
      <vt:lpstr>CRF_2006_background</vt:lpstr>
      <vt:lpstr>Individual Patient Data Pooled Analysis of Randomized Trials of Bivalirudin Versus Heparin in Acute Myocardial Infarction </vt:lpstr>
      <vt:lpstr>Disclosures     Relevant disclosures</vt:lpstr>
      <vt:lpstr>Background</vt:lpstr>
      <vt:lpstr>Objective</vt:lpstr>
      <vt:lpstr>Methods</vt:lpstr>
      <vt:lpstr>Methods</vt:lpstr>
      <vt:lpstr>Methods</vt:lpstr>
      <vt:lpstr>Study Screening</vt:lpstr>
      <vt:lpstr>Study Characteristics of the 8 Trials: N=38,565 </vt:lpstr>
      <vt:lpstr>mITT Patient Population Selection: N=27,409</vt:lpstr>
      <vt:lpstr>Baseline Characteristics</vt:lpstr>
      <vt:lpstr>Baseline Characteristics</vt:lpstr>
      <vt:lpstr>Clinical Presentation</vt:lpstr>
      <vt:lpstr>Baseline Laboratory Findings</vt:lpstr>
      <vt:lpstr>Pharmacology Administration I</vt:lpstr>
      <vt:lpstr>Pharmacology Administration II</vt:lpstr>
      <vt:lpstr>Access Site</vt:lpstr>
      <vt:lpstr>PCI Procedure</vt:lpstr>
      <vt:lpstr>30-Day All-cause Mortality</vt:lpstr>
      <vt:lpstr>30-Day Cardiac Mortality</vt:lpstr>
      <vt:lpstr>30-Day Serious Bleeding</vt:lpstr>
      <vt:lpstr>30-Day Outcomes: STEMI (n=15,254)</vt:lpstr>
      <vt:lpstr>30-Day Outcomes: NSTEMI (n=12,155)</vt:lpstr>
      <vt:lpstr>30-Day Outcomes Models Accounting for Post-PCI Bivalirudin Infusion All-cause Death</vt:lpstr>
      <vt:lpstr>30-Day Outcomes Models Accounting for Post-PCI Bivalirudin Infusion All-cause Death</vt:lpstr>
      <vt:lpstr>30-Day Outcomes: Models Accounting for Post-PCI Bivalirudin Infusion and Planned GPI Use with Heparin All-cause Death</vt:lpstr>
      <vt:lpstr>30-Day Outcomes: Models Accounting for Post-PCI Bivalirudin Infusion and Planned GPI Use with Heparin All-cause Death</vt:lpstr>
      <vt:lpstr>30-Day Outcomes: Models Accounting for Post-PCI Bivalirudin Infusion and Planned GPI Use with Heparin Serious Bleeding</vt:lpstr>
      <vt:lpstr>30-Day Outcomes: Models Accounting for Post-PCI Bivalirudin Infusion and Planned GPI Use with Heparin Serious Bleeding</vt:lpstr>
      <vt:lpstr>30-Day Outcomes: Models Accounting for Post-PCI Bivalirudin Infusion Dose and Planned GPI Use with Heparin MI (Reinfarction)</vt:lpstr>
      <vt:lpstr>Conclusions</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Gregg Stone</cp:lastModifiedBy>
  <cp:revision>521</cp:revision>
  <dcterms:created xsi:type="dcterms:W3CDTF">2015-03-17T14:58:49Z</dcterms:created>
  <dcterms:modified xsi:type="dcterms:W3CDTF">2020-10-11T13:17:02Z</dcterms:modified>
</cp:coreProperties>
</file>