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2" r:id="rId3"/>
    <p:sldId id="274" r:id="rId4"/>
    <p:sldId id="275" r:id="rId5"/>
    <p:sldId id="276" r:id="rId6"/>
    <p:sldId id="279" r:id="rId7"/>
    <p:sldId id="288" r:id="rId8"/>
    <p:sldId id="282" r:id="rId9"/>
    <p:sldId id="280" r:id="rId10"/>
    <p:sldId id="281" r:id="rId11"/>
    <p:sldId id="283" r:id="rId12"/>
    <p:sldId id="284" r:id="rId13"/>
    <p:sldId id="285" r:id="rId14"/>
    <p:sldId id="28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6"/>
    <p:restoredTop sz="95915"/>
  </p:normalViewPr>
  <p:slideViewPr>
    <p:cSldViewPr snapToGrid="0" snapToObjects="1">
      <p:cViewPr>
        <p:scale>
          <a:sx n="110" d="100"/>
          <a:sy n="110" d="100"/>
        </p:scale>
        <p:origin x="51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CA668-32F8-3843-8B7C-A25B25C3AEC9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A75EB-0C08-844A-95FC-47B83B46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4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01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0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32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0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20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3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7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43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8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6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A75EB-0C08-844A-95FC-47B83B4695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6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C0B4C-DAA4-5640-ABAE-F20281C31BC6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9B5BE-403C-4E43-8A14-BC0F87D0159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4390" y="-17662"/>
            <a:ext cx="1124593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IMPACT-</a:t>
            </a:r>
            <a:r>
              <a:rPr lang="en-US" dirty="0" err="1"/>
              <a:t>AFib</a:t>
            </a:r>
            <a:r>
              <a:rPr lang="en-US" dirty="0"/>
              <a:t> Implementation of Stroke Prevention in Atrial Fibrillation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719449"/>
            <a:ext cx="9144000" cy="3408219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Tuesday, September 1</a:t>
            </a:r>
            <a:r>
              <a:rPr lang="en-US" i="1" baseline="30000" dirty="0"/>
              <a:t>st</a:t>
            </a:r>
            <a:r>
              <a:rPr lang="en-US" i="1" dirty="0"/>
              <a:t>, 2020 – ESC Hotline</a:t>
            </a:r>
          </a:p>
          <a:p>
            <a:endParaRPr lang="en-US" dirty="0"/>
          </a:p>
          <a:p>
            <a:r>
              <a:rPr lang="en-US" dirty="0"/>
              <a:t>Sean D. </a:t>
            </a:r>
            <a:r>
              <a:rPr lang="en-US" dirty="0" err="1"/>
              <a:t>Pokorney</a:t>
            </a:r>
            <a:r>
              <a:rPr lang="en-US" dirty="0"/>
              <a:t>, MD, MBA</a:t>
            </a:r>
          </a:p>
          <a:p>
            <a:r>
              <a:rPr lang="en-US" dirty="0"/>
              <a:t>Assistant Professor of Medicine</a:t>
            </a:r>
          </a:p>
          <a:p>
            <a:r>
              <a:rPr lang="en-US" dirty="0"/>
              <a:t>Director of the Arrhythmia Core Laboratory</a:t>
            </a:r>
          </a:p>
          <a:p>
            <a:r>
              <a:rPr lang="en-US" dirty="0"/>
              <a:t>Duke Clinical Research Institute</a:t>
            </a:r>
          </a:p>
          <a:p>
            <a:r>
              <a:rPr lang="en-US" dirty="0"/>
              <a:t>Duke University</a:t>
            </a:r>
          </a:p>
          <a:p>
            <a:r>
              <a:rPr lang="en-US" dirty="0"/>
              <a:t>Durham, NC, United States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30525CD-C8B2-DA48-8C15-CEA82BC2FB60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Patient Baseline Characteristics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83E0CF5-CE10-2D47-8A31-42D2D1EDE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337199"/>
              </p:ext>
            </p:extLst>
          </p:nvPr>
        </p:nvGraphicFramePr>
        <p:xfrm>
          <a:off x="1327355" y="1362074"/>
          <a:ext cx="9537290" cy="430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3971">
                  <a:extLst>
                    <a:ext uri="{9D8B030D-6E8A-4147-A177-3AD203B41FA5}">
                      <a16:colId xmlns:a16="http://schemas.microsoft.com/office/drawing/2014/main" val="3366901005"/>
                    </a:ext>
                  </a:extLst>
                </a:gridCol>
                <a:gridCol w="2370935">
                  <a:extLst>
                    <a:ext uri="{9D8B030D-6E8A-4147-A177-3AD203B41FA5}">
                      <a16:colId xmlns:a16="http://schemas.microsoft.com/office/drawing/2014/main" val="97077949"/>
                    </a:ext>
                  </a:extLst>
                </a:gridCol>
                <a:gridCol w="2472384">
                  <a:extLst>
                    <a:ext uri="{9D8B030D-6E8A-4147-A177-3AD203B41FA5}">
                      <a16:colId xmlns:a16="http://schemas.microsoft.com/office/drawing/2014/main" val="426372658"/>
                    </a:ext>
                  </a:extLst>
                </a:gridCol>
              </a:tblGrid>
              <a:tr h="92368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Intervention</a:t>
                      </a:r>
                      <a:b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N=23,546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Delayed Intervention</a:t>
                      </a:r>
                      <a:b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N=23,787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4829068"/>
                  </a:ext>
                </a:extLst>
              </a:tr>
              <a:tr h="56305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(years), Mean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77.8 (9.7)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77.9 (9.7)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2974519"/>
                  </a:ext>
                </a:extLst>
              </a:tr>
              <a:tr h="563055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≥ 75 years old 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14,589 (62.0%)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14,688 (61.7%)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613055757"/>
                  </a:ext>
                </a:extLst>
              </a:tr>
              <a:tr h="563055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11,262 (47.8%)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11,162 (46.9%)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3308263396"/>
                  </a:ext>
                </a:extLst>
              </a:tr>
              <a:tr h="5630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145"/>
                        </a:spcBef>
                        <a:spcAft>
                          <a:spcPts val="145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DS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-VASc score, Mean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45"/>
                        </a:spcBef>
                        <a:spcAft>
                          <a:spcPts val="145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4.53 (1.68)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45"/>
                        </a:spcBef>
                        <a:spcAft>
                          <a:spcPts val="145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4.50 (1.65)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2458022162"/>
                  </a:ext>
                </a:extLst>
              </a:tr>
              <a:tr h="5630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145"/>
                        </a:spcBef>
                        <a:spcAft>
                          <a:spcPts val="145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ATRIA Score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45"/>
                        </a:spcBef>
                        <a:spcAft>
                          <a:spcPts val="145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11,165 (47.4%)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45"/>
                        </a:spcBef>
                        <a:spcAft>
                          <a:spcPts val="145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11,239 (47.3%)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105829683"/>
                  </a:ext>
                </a:extLst>
              </a:tr>
              <a:tr h="5630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145"/>
                        </a:spcBef>
                        <a:spcAft>
                          <a:spcPts val="145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History of Hospitalization for Bleeding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45"/>
                        </a:spcBef>
                        <a:spcAft>
                          <a:spcPts val="145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4,409 (18.7%)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45"/>
                        </a:spcBef>
                        <a:spcAft>
                          <a:spcPts val="145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4,481 (18.8%)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2275253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798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Primary Outcome: At Least One OAC Fill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198701-4E01-8249-8EC6-6939756DF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69" y="861604"/>
            <a:ext cx="7605785" cy="53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12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Secondary Endpoints: Clinical Outcomes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EE4BB-D344-A54A-A5D8-6D788E4D4573}"/>
              </a:ext>
            </a:extLst>
          </p:cNvPr>
          <p:cNvSpPr txBox="1"/>
          <p:nvPr/>
        </p:nvSpPr>
        <p:spPr>
          <a:xfrm>
            <a:off x="9969910" y="5198439"/>
            <a:ext cx="195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**Meta-analyses were conducted using data from 2 sites.</a:t>
            </a:r>
          </a:p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*Meta-analyses were conducted using data from 3 sites.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8F272-7D5D-F94E-87E4-38C6BA60C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05905"/>
            <a:ext cx="9271819" cy="529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21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E2B6FB-29F5-724B-BC42-495DB226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2" y="971175"/>
            <a:ext cx="10515600" cy="5327387"/>
          </a:xfrm>
        </p:spPr>
        <p:txBody>
          <a:bodyPr>
            <a:normAutofit/>
          </a:bodyPr>
          <a:lstStyle/>
          <a:p>
            <a:r>
              <a:rPr lang="en-US" dirty="0"/>
              <a:t>Among a population with a guideline indication for OAC for stroke prevention with AF, there was no statistically significant difference in rates of OAC initiation at 1 year with a single education mailing</a:t>
            </a:r>
          </a:p>
          <a:p>
            <a:pPr lvl="1"/>
            <a:r>
              <a:rPr lang="en-US" dirty="0"/>
              <a:t>Rates of OAC initiation were low (1 in 10)</a:t>
            </a:r>
          </a:p>
          <a:p>
            <a:pPr lvl="1"/>
            <a:r>
              <a:rPr lang="en-US" dirty="0"/>
              <a:t>Numerically more patients initiated OAC early after mailing, raising question of whether multiple mailings or further contact may have been beneficial</a:t>
            </a:r>
          </a:p>
          <a:p>
            <a:r>
              <a:rPr lang="en-US" dirty="0"/>
              <a:t>It was feasible to identify, enroll, and obtain outcomes through this novel study design using the FDA-Catalyst Network </a:t>
            </a:r>
          </a:p>
          <a:p>
            <a:pPr lvl="1"/>
            <a:r>
              <a:rPr lang="en-US" dirty="0"/>
              <a:t>Additional trials are needed to assess feasibility of patient consent and repeat patient interactions</a:t>
            </a:r>
          </a:p>
          <a:p>
            <a:r>
              <a:rPr lang="en-US" dirty="0"/>
              <a:t>The randomized design with a no intervention control arm through 1 year was critical to evaluate the intervention, given a nearly 10% increase in OAC use without intervention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0540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E2B6FB-29F5-724B-BC42-495DB226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2" y="1357319"/>
            <a:ext cx="10515600" cy="508634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Aetna: </a:t>
            </a:r>
            <a:r>
              <a:rPr lang="en-US" dirty="0"/>
              <a:t>Cheryl </a:t>
            </a:r>
            <a:r>
              <a:rPr lang="en-US" dirty="0" err="1"/>
              <a:t>McMahill-Walraven</a:t>
            </a:r>
            <a:r>
              <a:rPr lang="en-US" dirty="0"/>
              <a:t>, Annemarie Kline, Daniel Knecht, </a:t>
            </a:r>
            <a:r>
              <a:rPr lang="en-US" dirty="0" err="1"/>
              <a:t>Smita</a:t>
            </a:r>
            <a:r>
              <a:rPr lang="en-US" dirty="0"/>
              <a:t> Bhatia</a:t>
            </a:r>
          </a:p>
          <a:p>
            <a:r>
              <a:rPr lang="en-US" b="1" dirty="0"/>
              <a:t>Clinical Trials Transformation Initiative: </a:t>
            </a:r>
            <a:r>
              <a:rPr lang="en-US" dirty="0"/>
              <a:t>Sara Calvert, Jennifer </a:t>
            </a:r>
            <a:r>
              <a:rPr lang="en-US" dirty="0" err="1"/>
              <a:t>Goldsack</a:t>
            </a:r>
            <a:endParaRPr lang="en-US" dirty="0"/>
          </a:p>
          <a:p>
            <a:r>
              <a:rPr lang="en-US" b="1" dirty="0"/>
              <a:t>Duke Clinical Research Institute: </a:t>
            </a:r>
            <a:r>
              <a:rPr lang="en-US" dirty="0"/>
              <a:t>Christopher Granger, Hussein Al-</a:t>
            </a:r>
            <a:r>
              <a:rPr lang="en-US" dirty="0" err="1"/>
              <a:t>Khalidi</a:t>
            </a:r>
            <a:r>
              <a:rPr lang="en-US" dirty="0"/>
              <a:t>, Shuang Li, </a:t>
            </a:r>
            <a:r>
              <a:rPr lang="en-US" dirty="0" err="1"/>
              <a:t>Wensheng</a:t>
            </a:r>
            <a:r>
              <a:rPr lang="en-US" dirty="0"/>
              <a:t> He, Emily O’Brien, Jennifer </a:t>
            </a:r>
            <a:r>
              <a:rPr lang="en-US" dirty="0" err="1"/>
              <a:t>Rymer</a:t>
            </a:r>
            <a:r>
              <a:rPr lang="en-US" dirty="0"/>
              <a:t>, Sana Al-Khatib</a:t>
            </a:r>
          </a:p>
          <a:p>
            <a:r>
              <a:rPr lang="en-US" b="1" dirty="0"/>
              <a:t>DPM/HPHCI: </a:t>
            </a:r>
            <a:r>
              <a:rPr lang="en-US" dirty="0"/>
              <a:t>Richard Platt, Noelle </a:t>
            </a:r>
            <a:r>
              <a:rPr lang="en-US" dirty="0" err="1"/>
              <a:t>Cocoros</a:t>
            </a:r>
            <a:r>
              <a:rPr lang="en-US" dirty="0"/>
              <a:t>, Meighan Rogers Driscoll, Crystal Garcia, Robert </a:t>
            </a:r>
            <a:r>
              <a:rPr lang="en-US" dirty="0" err="1"/>
              <a:t>Jin</a:t>
            </a:r>
            <a:r>
              <a:rPr lang="en-US" dirty="0"/>
              <a:t>, Hana </a:t>
            </a:r>
            <a:r>
              <a:rPr lang="en-US" dirty="0" err="1"/>
              <a:t>Lipowicz</a:t>
            </a:r>
            <a:endParaRPr lang="en-US" dirty="0"/>
          </a:p>
          <a:p>
            <a:r>
              <a:rPr lang="en-US" b="1" dirty="0" err="1"/>
              <a:t>HealthCore</a:t>
            </a:r>
            <a:r>
              <a:rPr lang="en-US" b="1" dirty="0"/>
              <a:t>: </a:t>
            </a:r>
            <a:r>
              <a:rPr lang="en-US" dirty="0"/>
              <a:t>Kevin Haynes, Lauren </a:t>
            </a:r>
            <a:r>
              <a:rPr lang="en-US" dirty="0" err="1"/>
              <a:t>Parlett</a:t>
            </a:r>
            <a:endParaRPr lang="en-US" dirty="0"/>
          </a:p>
          <a:p>
            <a:r>
              <a:rPr lang="en-US" b="1" dirty="0"/>
              <a:t>Humana: </a:t>
            </a:r>
            <a:r>
              <a:rPr lang="en-US" dirty="0"/>
              <a:t>Vinit Nair, Thomas Harkins, </a:t>
            </a:r>
            <a:r>
              <a:rPr lang="en-US" dirty="0" err="1"/>
              <a:t>Yunping</a:t>
            </a:r>
            <a:r>
              <a:rPr lang="en-US" dirty="0"/>
              <a:t> Zhou</a:t>
            </a:r>
          </a:p>
          <a:p>
            <a:r>
              <a:rPr lang="en-US" b="1" dirty="0"/>
              <a:t>Optum: </a:t>
            </a:r>
            <a:r>
              <a:rPr lang="en-US" dirty="0"/>
              <a:t>Nancy Lin</a:t>
            </a:r>
          </a:p>
          <a:p>
            <a:r>
              <a:rPr lang="en-US" b="1" dirty="0"/>
              <a:t>Patient Representative: </a:t>
            </a:r>
            <a:r>
              <a:rPr lang="en-US" dirty="0" err="1"/>
              <a:t>Debbe</a:t>
            </a:r>
            <a:r>
              <a:rPr lang="en-US" dirty="0"/>
              <a:t> McCall</a:t>
            </a:r>
          </a:p>
          <a:p>
            <a:r>
              <a:rPr lang="en-US" b="1" dirty="0"/>
              <a:t>U.S. Food &amp; Drug Administration: </a:t>
            </a:r>
            <a:r>
              <a:rPr lang="en-US" dirty="0"/>
              <a:t>Bob Temple, Jacqueline Corrigan-</a:t>
            </a:r>
            <a:r>
              <a:rPr lang="en-US" dirty="0" err="1"/>
              <a:t>Curay</a:t>
            </a:r>
            <a:r>
              <a:rPr lang="en-US" dirty="0"/>
              <a:t>, Dianne </a:t>
            </a:r>
            <a:r>
              <a:rPr lang="en-US" dirty="0" err="1"/>
              <a:t>Paraoan</a:t>
            </a:r>
            <a:r>
              <a:rPr lang="en-US" dirty="0"/>
              <a:t>, David Martin, Melissa Robb, Patrick Archdeacon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64087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E2B6FB-29F5-724B-BC42-495DB226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2" y="1357319"/>
            <a:ext cx="10515600" cy="5086349"/>
          </a:xfrm>
        </p:spPr>
        <p:txBody>
          <a:bodyPr/>
          <a:lstStyle/>
          <a:p>
            <a:r>
              <a:rPr lang="en-US" sz="3200" dirty="0"/>
              <a:t>IMPACT-</a:t>
            </a:r>
            <a:r>
              <a:rPr lang="en-US" sz="3200" dirty="0" err="1"/>
              <a:t>AFib</a:t>
            </a:r>
            <a:r>
              <a:rPr lang="en-US" sz="3200" dirty="0"/>
              <a:t> was funded by a grant from the United States Food and Drug Administration</a:t>
            </a:r>
          </a:p>
          <a:p>
            <a:endParaRPr lang="en-US" sz="1600" dirty="0"/>
          </a:p>
          <a:p>
            <a:r>
              <a:rPr lang="en-US" sz="3200" dirty="0"/>
              <a:t>Co-Principal Investigators: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  </a:t>
            </a:r>
            <a:r>
              <a:rPr lang="en-US" sz="2800" dirty="0"/>
              <a:t>Christopher Granger, MD</a:t>
            </a:r>
          </a:p>
          <a:p>
            <a:pPr marL="457200" lvl="1" indent="0">
              <a:buNone/>
            </a:pPr>
            <a:r>
              <a:rPr lang="en-US" sz="2800" dirty="0"/>
              <a:t>    	Duke Clinical Research Institute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   Richard Platt, MD, MSc</a:t>
            </a:r>
          </a:p>
          <a:p>
            <a:pPr marL="457200" lvl="1" indent="0">
              <a:buNone/>
            </a:pPr>
            <a:r>
              <a:rPr lang="en-US" sz="2800" dirty="0"/>
              <a:t>    	Department of Population Medicine, Harvard Medical School &amp; 	Harvard Pilgrim Health Care Institute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Funding and Trial Leadership</a:t>
            </a:r>
          </a:p>
        </p:txBody>
      </p:sp>
    </p:spTree>
    <p:extLst>
      <p:ext uri="{BB962C8B-B14F-4D97-AF65-F5344CB8AC3E}">
        <p14:creationId xmlns:p14="http://schemas.microsoft.com/office/powerpoint/2010/main" val="412363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32AE-3B05-5A46-BC60-81879E64F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-20641"/>
            <a:ext cx="11039475" cy="1325563"/>
          </a:xfrm>
        </p:spPr>
        <p:txBody>
          <a:bodyPr/>
          <a:lstStyle/>
          <a:p>
            <a:r>
              <a:rPr lang="en-US" dirty="0"/>
              <a:t>Anticoagulation Prevents the Majority of Strokes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C2D24A4-24CE-4948-9DF8-A588F56BCB1E}"/>
              </a:ext>
            </a:extLst>
          </p:cNvPr>
          <p:cNvGrpSpPr>
            <a:grpSpLocks noChangeAspect="1"/>
          </p:cNvGrpSpPr>
          <p:nvPr/>
        </p:nvGrpSpPr>
        <p:grpSpPr>
          <a:xfrm>
            <a:off x="628650" y="980297"/>
            <a:ext cx="11549061" cy="5176890"/>
            <a:chOff x="1126242" y="1382682"/>
            <a:chExt cx="11065758" cy="4960250"/>
          </a:xfrm>
        </p:grpSpPr>
        <p:sp>
          <p:nvSpPr>
            <p:cNvPr id="4" name="Text Box 47">
              <a:extLst>
                <a:ext uri="{FF2B5EF4-FFF2-40B4-BE49-F238E27FC236}">
                  <a16:creationId xmlns:a16="http://schemas.microsoft.com/office/drawing/2014/main" id="{E855623C-174B-9B45-927B-3257E356B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1423" y="6099653"/>
              <a:ext cx="2976900" cy="243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4" rIns="91429" bIns="45714" anchor="b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>
                <a:defRPr/>
              </a:pPr>
              <a:r>
                <a:rPr lang="en-US" altLang="en-US" sz="1050" b="0" kern="0" dirty="0"/>
                <a:t>Hart R, et al. Ann Intern Med. 2007;146:857-867.</a:t>
              </a:r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206E86F0-1A4D-794E-B9D0-BE26C871C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65" y="5457765"/>
              <a:ext cx="3886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en-US" altLang="en-US" sz="1600" kern="0" dirty="0">
                  <a:solidFill>
                    <a:sysClr val="windowText" lastClr="000000"/>
                  </a:solidFill>
                </a:rPr>
                <a:t>Warfarin vs. Placebo or Control</a:t>
              </a:r>
            </a:p>
            <a:p>
              <a:pPr algn="ctr" defTabSz="914400">
                <a:defRPr/>
              </a:pPr>
              <a:r>
                <a:rPr lang="en-US" altLang="en-US" sz="1600" kern="0" dirty="0">
                  <a:solidFill>
                    <a:sysClr val="windowText" lastClr="000000"/>
                  </a:solidFill>
                </a:rPr>
                <a:t>(6 trials, total n=2,900)</a:t>
              </a:r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2DCBC55E-3E6C-224A-8DE2-46B863241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2621" y="5468511"/>
              <a:ext cx="633937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en-US" sz="1600" kern="0" dirty="0"/>
                <a:t>Non-vitamin K antagonist Oral Anticoagulant (NOAC) vs. Warfarin</a:t>
              </a:r>
            </a:p>
            <a:p>
              <a:pPr algn="ctr" defTabSz="914400">
                <a:defRPr/>
              </a:pPr>
              <a:r>
                <a:rPr lang="en-US" altLang="en-US" sz="1600" kern="0" dirty="0"/>
                <a:t>(4 trials, total n=71,683)</a:t>
              </a:r>
            </a:p>
          </p:txBody>
        </p:sp>
        <p:sp>
          <p:nvSpPr>
            <p:cNvPr id="7" name="Text Box 47">
              <a:extLst>
                <a:ext uri="{FF2B5EF4-FFF2-40B4-BE49-F238E27FC236}">
                  <a16:creationId xmlns:a16="http://schemas.microsoft.com/office/drawing/2014/main" id="{84811C00-6269-7D43-A37F-D6E6B82EE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8880" y="6093510"/>
              <a:ext cx="2503838" cy="243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4" rIns="91429" bIns="45714" anchor="b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>
                <a:defRPr/>
              </a:pPr>
              <a:r>
                <a:rPr lang="en-US" altLang="en-US" sz="1050" b="0" kern="0" dirty="0"/>
                <a:t>Ruff C, et al. Lancet. 2014;383:955–962.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E1C546-196D-E84E-8F14-0EC0BFF0B17B}"/>
                </a:ext>
              </a:extLst>
            </p:cNvPr>
            <p:cNvGrpSpPr/>
            <p:nvPr/>
          </p:nvGrpSpPr>
          <p:grpSpPr>
            <a:xfrm>
              <a:off x="1126242" y="1382682"/>
              <a:ext cx="5483022" cy="4284544"/>
              <a:chOff x="1126242" y="1119925"/>
              <a:chExt cx="5483022" cy="428454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36CA6C9-E993-9E40-9480-7F7999F0846E}"/>
                  </a:ext>
                </a:extLst>
              </p:cNvPr>
              <p:cNvSpPr/>
              <p:nvPr/>
            </p:nvSpPr>
            <p:spPr>
              <a:xfrm>
                <a:off x="1126242" y="2310825"/>
                <a:ext cx="669925" cy="1349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id="{DFC56CE0-31A8-B84A-9114-10D265F281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350" y="1132463"/>
                <a:ext cx="1646814" cy="501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altLang="en-US" sz="1400" kern="0" dirty="0"/>
                  <a:t>Warfarin compared </a:t>
                </a:r>
                <a:br>
                  <a:rPr lang="en-US" altLang="en-US" sz="1400" kern="0" dirty="0"/>
                </a:br>
                <a:r>
                  <a:rPr lang="en-US" altLang="en-US" sz="1400" kern="0" dirty="0"/>
                  <a:t>to control or placebo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A0A262D-AEC9-F241-9600-7CC3FEF04838}"/>
                  </a:ext>
                </a:extLst>
              </p:cNvPr>
              <p:cNvSpPr/>
              <p:nvPr/>
            </p:nvSpPr>
            <p:spPr>
              <a:xfrm>
                <a:off x="2069932" y="2615625"/>
                <a:ext cx="685800" cy="1063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9FB9A9A-6693-EA4E-8117-C53FF238E83B}"/>
                  </a:ext>
                </a:extLst>
              </p:cNvPr>
              <p:cNvSpPr/>
              <p:nvPr/>
            </p:nvSpPr>
            <p:spPr>
              <a:xfrm>
                <a:off x="1917532" y="2780725"/>
                <a:ext cx="228600" cy="139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9E8B55-72B3-594D-8623-919C153D3174}"/>
                  </a:ext>
                </a:extLst>
              </p:cNvPr>
              <p:cNvSpPr/>
              <p:nvPr/>
            </p:nvSpPr>
            <p:spPr>
              <a:xfrm>
                <a:off x="1993732" y="2920425"/>
                <a:ext cx="152400" cy="161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852025C-4F79-3041-ADFE-149E9E93F0CD}"/>
                  </a:ext>
                </a:extLst>
              </p:cNvPr>
              <p:cNvSpPr/>
              <p:nvPr/>
            </p:nvSpPr>
            <p:spPr>
              <a:xfrm>
                <a:off x="1917532" y="3139500"/>
                <a:ext cx="152400" cy="161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2AA2BD7-623A-8341-9463-0C6376DFD51E}"/>
                  </a:ext>
                </a:extLst>
              </p:cNvPr>
              <p:cNvSpPr/>
              <p:nvPr/>
            </p:nvSpPr>
            <p:spPr>
              <a:xfrm>
                <a:off x="1917532" y="3291900"/>
                <a:ext cx="152400" cy="161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122A2B-93C1-524C-AF1A-375939C4E419}"/>
                  </a:ext>
                </a:extLst>
              </p:cNvPr>
              <p:cNvSpPr/>
              <p:nvPr/>
            </p:nvSpPr>
            <p:spPr>
              <a:xfrm>
                <a:off x="1812042" y="3453825"/>
                <a:ext cx="152400" cy="161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762F61F-F3EE-4D43-8C6C-929FF1DC31BD}"/>
                  </a:ext>
                </a:extLst>
              </p:cNvPr>
              <p:cNvSpPr/>
              <p:nvPr/>
            </p:nvSpPr>
            <p:spPr>
              <a:xfrm>
                <a:off x="1735842" y="3815775"/>
                <a:ext cx="457200" cy="1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472FDA64-BF66-3549-8BA4-597F30ABA7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7879" y="1119925"/>
                <a:ext cx="1811158" cy="501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100"/>
                </a:lvl1pPr>
              </a:lstStyle>
              <a:p>
                <a:pPr algn="ctr" defTabSz="914400">
                  <a:defRPr/>
                </a:pPr>
                <a:r>
                  <a:rPr lang="en-US" altLang="en-US" sz="1400" kern="0" dirty="0"/>
                  <a:t>Relative Risk Reduction</a:t>
                </a:r>
              </a:p>
              <a:p>
                <a:pPr algn="ctr" defTabSz="914400">
                  <a:defRPr/>
                </a:pPr>
                <a:r>
                  <a:rPr lang="en-US" altLang="en-US" sz="1400" kern="0" dirty="0"/>
                  <a:t>(95% CI)</a:t>
                </a: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2F1358EE-1BE9-454E-80A1-76FEBBAA31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7355" y="1728199"/>
                <a:ext cx="484123" cy="294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altLang="en-US" sz="1400" kern="0" dirty="0"/>
                  <a:t>Trial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859CD8-244C-9541-B9D9-6A426B77FC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7355" y="2080119"/>
                <a:ext cx="1588640" cy="20621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AFASAK I (1990)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SPAF I (1991)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BAATAF (1990)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CAFA (1991)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SPINAF (1992)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EAFT (1993)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Combined</a:t>
                </a:r>
              </a:p>
            </p:txBody>
          </p:sp>
          <p:sp>
            <p:nvSpPr>
              <p:cNvPr id="21" name="TextBox 19">
                <a:extLst>
                  <a:ext uri="{FF2B5EF4-FFF2-40B4-BE49-F238E27FC236}">
                    <a16:creationId xmlns:a16="http://schemas.microsoft.com/office/drawing/2014/main" id="{9F5C1510-3FA4-874F-9BB8-D6CE178704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8260" y="4250418"/>
                <a:ext cx="57579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sz="1200" kern="0" dirty="0">
                    <a:solidFill>
                      <a:sysClr val="windowText" lastClr="000000"/>
                    </a:solidFill>
                  </a:rPr>
                  <a:t>100%</a:t>
                </a:r>
              </a:p>
            </p:txBody>
          </p:sp>
          <p:sp>
            <p:nvSpPr>
              <p:cNvPr id="22" name="TextBox 19">
                <a:extLst>
                  <a:ext uri="{FF2B5EF4-FFF2-40B4-BE49-F238E27FC236}">
                    <a16:creationId xmlns:a16="http://schemas.microsoft.com/office/drawing/2014/main" id="{53E1EA5E-6294-8D4C-B7E5-14CC26FF7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2578" y="4250418"/>
                <a:ext cx="49084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sz="1200" kern="0" dirty="0">
                    <a:solidFill>
                      <a:sysClr val="windowText" lastClr="000000"/>
                    </a:solidFill>
                  </a:rPr>
                  <a:t>50%</a:t>
                </a:r>
              </a:p>
            </p:txBody>
          </p:sp>
          <p:sp>
            <p:nvSpPr>
              <p:cNvPr id="23" name="TextBox 19">
                <a:extLst>
                  <a:ext uri="{FF2B5EF4-FFF2-40B4-BE49-F238E27FC236}">
                    <a16:creationId xmlns:a16="http://schemas.microsoft.com/office/drawing/2014/main" id="{4534089C-C70D-1A42-9AA7-3F6E6D5CA8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1936" y="4250418"/>
                <a:ext cx="2696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sz="1200" kern="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24" name="TextBox 19">
                <a:extLst>
                  <a:ext uri="{FF2B5EF4-FFF2-40B4-BE49-F238E27FC236}">
                    <a16:creationId xmlns:a16="http://schemas.microsoft.com/office/drawing/2014/main" id="{1CD7F292-8EE0-9B4A-9811-5DA36E8F3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3223" y="4250418"/>
                <a:ext cx="58060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sz="1200" kern="0" dirty="0">
                    <a:solidFill>
                      <a:sysClr val="windowText" lastClr="000000"/>
                    </a:solidFill>
                  </a:rPr>
                  <a:t>−50%</a:t>
                </a:r>
              </a:p>
            </p:txBody>
          </p:sp>
          <p:sp>
            <p:nvSpPr>
              <p:cNvPr id="25" name="TextBox 19">
                <a:extLst>
                  <a:ext uri="{FF2B5EF4-FFF2-40B4-BE49-F238E27FC236}">
                    <a16:creationId xmlns:a16="http://schemas.microsoft.com/office/drawing/2014/main" id="{2117123E-5D90-7C47-9CF0-76393EB2A0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01985" y="4250418"/>
                <a:ext cx="66556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sz="1200" kern="0" dirty="0">
                    <a:solidFill>
                      <a:sysClr val="windowText" lastClr="000000"/>
                    </a:solidFill>
                  </a:rPr>
                  <a:t>−100%</a:t>
                </a:r>
              </a:p>
            </p:txBody>
          </p:sp>
          <p:sp>
            <p:nvSpPr>
              <p:cNvPr id="26" name="Left Bracket 25">
                <a:extLst>
                  <a:ext uri="{FF2B5EF4-FFF2-40B4-BE49-F238E27FC236}">
                    <a16:creationId xmlns:a16="http://schemas.microsoft.com/office/drawing/2014/main" id="{91D90BFB-3457-EB4A-8E53-75C01CF759C4}"/>
                  </a:ext>
                </a:extLst>
              </p:cNvPr>
              <p:cNvSpPr/>
              <p:nvPr/>
            </p:nvSpPr>
            <p:spPr>
              <a:xfrm rot="16200000">
                <a:off x="3787031" y="3163569"/>
                <a:ext cx="0" cy="2204602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TextBox 19">
                <a:extLst>
                  <a:ext uri="{FF2B5EF4-FFF2-40B4-BE49-F238E27FC236}">
                    <a16:creationId xmlns:a16="http://schemas.microsoft.com/office/drawing/2014/main" id="{9CFA479D-9455-E042-B341-99FA0DEA79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4214" y="4490473"/>
                <a:ext cx="14173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 defTabSz="914400"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Favors warfarin</a:t>
                </a:r>
              </a:p>
            </p:txBody>
          </p:sp>
          <p:sp>
            <p:nvSpPr>
              <p:cNvPr id="28" name="TextBox 19">
                <a:extLst>
                  <a:ext uri="{FF2B5EF4-FFF2-40B4-BE49-F238E27FC236}">
                    <a16:creationId xmlns:a16="http://schemas.microsoft.com/office/drawing/2014/main" id="{1425D53A-3C98-EA4B-932A-66E2F3E77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2925" y="4490473"/>
                <a:ext cx="282633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Favors placebo or control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C3CE973-0A32-9B43-8103-62CEDA0EC23A}"/>
                  </a:ext>
                </a:extLst>
              </p:cNvPr>
              <p:cNvGrpSpPr/>
              <p:nvPr/>
            </p:nvGrpSpPr>
            <p:grpSpPr>
              <a:xfrm>
                <a:off x="2978235" y="3922900"/>
                <a:ext cx="260605" cy="133350"/>
                <a:chOff x="3359349" y="3657600"/>
                <a:chExt cx="603051" cy="133350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DE0E9825-FDF9-E14F-B1AD-306174F36231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FA4CAA57-16AF-2347-9FEF-C64149A47419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CD9E4AD9-F0BA-714C-A4E3-9E1E7365BC8F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1BED8DF-D435-B841-B12D-7AB9B38791A5}"/>
                  </a:ext>
                </a:extLst>
              </p:cNvPr>
              <p:cNvSpPr/>
              <p:nvPr/>
            </p:nvSpPr>
            <p:spPr>
              <a:xfrm>
                <a:off x="3024308" y="3935575"/>
                <a:ext cx="108000" cy="108000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E4391C2-B637-3A4C-9D11-844E6256431E}"/>
                  </a:ext>
                </a:extLst>
              </p:cNvPr>
              <p:cNvGrpSpPr/>
              <p:nvPr/>
            </p:nvGrpSpPr>
            <p:grpSpPr>
              <a:xfrm>
                <a:off x="2877652" y="3631214"/>
                <a:ext cx="411480" cy="133350"/>
                <a:chOff x="3359349" y="3657600"/>
                <a:chExt cx="603051" cy="133350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C0699E4E-4D6D-D945-87FE-6CCF62E8625A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3A85754-2AA5-1446-BA7F-26F96300204B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2B6D9DB-C7DB-0340-BB75-9B310C42A34B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7198DBB-24C6-3E49-9556-EB4F0EA13FCE}"/>
                  </a:ext>
                </a:extLst>
              </p:cNvPr>
              <p:cNvSpPr/>
              <p:nvPr/>
            </p:nvSpPr>
            <p:spPr>
              <a:xfrm>
                <a:off x="2973127" y="364388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1F1211C-95E4-0147-9958-3393B7B5FD2B}"/>
                  </a:ext>
                </a:extLst>
              </p:cNvPr>
              <p:cNvGrpSpPr/>
              <p:nvPr/>
            </p:nvGrpSpPr>
            <p:grpSpPr>
              <a:xfrm>
                <a:off x="2809072" y="3339530"/>
                <a:ext cx="640080" cy="133350"/>
                <a:chOff x="3359349" y="3657600"/>
                <a:chExt cx="603051" cy="133350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0CD5BA06-A4C0-4044-9388-D5973286DAAE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A85C359B-BF99-5D49-A04D-4C70BE5FF3A1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B3E45E9-7338-FD4D-8C6D-15CD31C8D399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EBDD314-EB0B-0B44-8E75-35FB1F52FD98}"/>
                  </a:ext>
                </a:extLst>
              </p:cNvPr>
              <p:cNvSpPr/>
              <p:nvPr/>
            </p:nvSpPr>
            <p:spPr>
              <a:xfrm>
                <a:off x="2948958" y="335220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5F60D3D-08F1-1E42-B98C-34F12138C45F}"/>
                  </a:ext>
                </a:extLst>
              </p:cNvPr>
              <p:cNvGrpSpPr/>
              <p:nvPr/>
            </p:nvGrpSpPr>
            <p:grpSpPr>
              <a:xfrm>
                <a:off x="2923372" y="3047846"/>
                <a:ext cx="1874520" cy="133350"/>
                <a:chOff x="3359349" y="3657600"/>
                <a:chExt cx="603051" cy="133350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D91EFE6-B597-E74B-8DFF-94094CB10194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DE87D07-5BC2-474F-AB40-DE311CFB01BE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B9BB135-A2B4-2C44-92D6-76D62A18E0CB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C71EC7-DEA3-0D45-B731-9C1746B76F36}"/>
                  </a:ext>
                </a:extLst>
              </p:cNvPr>
              <p:cNvSpPr/>
              <p:nvPr/>
            </p:nvSpPr>
            <p:spPr>
              <a:xfrm>
                <a:off x="3360438" y="306052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D4478B1-DA4C-BE4D-B2AB-6BE694DF2B3D}"/>
                  </a:ext>
                </a:extLst>
              </p:cNvPr>
              <p:cNvGrpSpPr/>
              <p:nvPr/>
            </p:nvGrpSpPr>
            <p:grpSpPr>
              <a:xfrm>
                <a:off x="2749636" y="2756162"/>
                <a:ext cx="772668" cy="133350"/>
                <a:chOff x="3359349" y="3657600"/>
                <a:chExt cx="603051" cy="133350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7A5808D-7A4B-8442-8DB8-2B45C1D024A4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CB387A9-11D7-D74A-95E2-553F89E91669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87CB7DF-C216-AB48-943F-8FA64D28C4A7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325AF6D-4DA8-844A-A773-FD80900EB89D}"/>
                  </a:ext>
                </a:extLst>
              </p:cNvPr>
              <p:cNvSpPr/>
              <p:nvPr/>
            </p:nvSpPr>
            <p:spPr>
              <a:xfrm>
                <a:off x="2862090" y="276883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4A00C66-BBD0-AB4F-9462-41A03781E1C7}"/>
                  </a:ext>
                </a:extLst>
              </p:cNvPr>
              <p:cNvGrpSpPr/>
              <p:nvPr/>
            </p:nvGrpSpPr>
            <p:grpSpPr>
              <a:xfrm>
                <a:off x="2873080" y="2464478"/>
                <a:ext cx="850392" cy="133350"/>
                <a:chOff x="3359349" y="3657600"/>
                <a:chExt cx="603051" cy="133350"/>
              </a:xfrm>
            </p:grpSpPr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BF3EE96-E4CC-9641-88B6-C8E984A0D968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F7906BD-46E4-8543-8E23-33BDCC44653F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D28E4748-E85C-DE47-B346-C494BC0AF6C0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F97C5A5-D6CD-334B-9AEC-7F841726C471}"/>
                  </a:ext>
                </a:extLst>
              </p:cNvPr>
              <p:cNvSpPr/>
              <p:nvPr/>
            </p:nvSpPr>
            <p:spPr>
              <a:xfrm>
                <a:off x="3063258" y="247715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6B9350A-D859-E948-A8CA-674FC9647B58}"/>
                  </a:ext>
                </a:extLst>
              </p:cNvPr>
              <p:cNvGrpSpPr/>
              <p:nvPr/>
            </p:nvGrpSpPr>
            <p:grpSpPr>
              <a:xfrm>
                <a:off x="2905084" y="2172794"/>
                <a:ext cx="918972" cy="133350"/>
                <a:chOff x="3359349" y="3657600"/>
                <a:chExt cx="603051" cy="133350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EB48304D-11EE-E240-835B-698B95C3DD3A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47BA3AF7-DB46-BF43-BC5E-4FAAB99C4E9D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F86A899-E02E-EA4D-A951-BC142E547E08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1E01B36-502E-B440-A27F-B5274445E0DB}"/>
                  </a:ext>
                </a:extLst>
              </p:cNvPr>
              <p:cNvSpPr/>
              <p:nvPr/>
            </p:nvSpPr>
            <p:spPr>
              <a:xfrm>
                <a:off x="3131838" y="218546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4091440-5AED-D047-8F70-1EB3BBA65CB1}"/>
                  </a:ext>
                </a:extLst>
              </p:cNvPr>
              <p:cNvCxnSpPr/>
              <p:nvPr/>
            </p:nvCxnSpPr>
            <p:spPr>
              <a:xfrm>
                <a:off x="3787031" y="2080119"/>
                <a:ext cx="0" cy="21857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3C48893B-613A-B946-89E5-EEF348127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9825" y="4942804"/>
                <a:ext cx="3886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kern="0" dirty="0">
                    <a:solidFill>
                      <a:srgbClr val="FF0000"/>
                    </a:solidFill>
                  </a:rPr>
                  <a:t>RRR 64%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85EDBE3-927E-924D-8C3F-6CDCAB451111}"/>
                </a:ext>
              </a:extLst>
            </p:cNvPr>
            <p:cNvGrpSpPr/>
            <p:nvPr/>
          </p:nvGrpSpPr>
          <p:grpSpPr>
            <a:xfrm>
              <a:off x="6388464" y="1407018"/>
              <a:ext cx="4759471" cy="4249720"/>
              <a:chOff x="5852621" y="1144261"/>
              <a:chExt cx="4759471" cy="4249720"/>
            </a:xfrm>
          </p:grpSpPr>
          <p:sp>
            <p:nvSpPr>
              <p:cNvPr id="67" name="TextBox 19">
                <a:extLst>
                  <a:ext uri="{FF2B5EF4-FFF2-40B4-BE49-F238E27FC236}">
                    <a16:creationId xmlns:a16="http://schemas.microsoft.com/office/drawing/2014/main" id="{5850C4E3-CC32-5A42-9CEE-B5205CF7D0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2621" y="2447674"/>
                <a:ext cx="1960537" cy="16927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RE-LY (2009)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ROCKET AF (2011)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ARISTOTLE (2011)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ENGAGE AF-TIMI 48 </a:t>
                </a:r>
                <a:br>
                  <a:rPr lang="en-US" altLang="en-US" sz="1400" kern="0" dirty="0">
                    <a:solidFill>
                      <a:sysClr val="windowText" lastClr="000000"/>
                    </a:solidFill>
                  </a:rPr>
                </a:b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(2013)</a:t>
                </a:r>
              </a:p>
              <a:p>
                <a:pPr defTabSz="914400">
                  <a:spcBef>
                    <a:spcPts val="600"/>
                  </a:spcBef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Combined</a:t>
                </a:r>
              </a:p>
            </p:txBody>
          </p:sp>
          <p:sp>
            <p:nvSpPr>
              <p:cNvPr id="68" name="TextBox 19">
                <a:extLst>
                  <a:ext uri="{FF2B5EF4-FFF2-40B4-BE49-F238E27FC236}">
                    <a16:creationId xmlns:a16="http://schemas.microsoft.com/office/drawing/2014/main" id="{FE82C9F5-8ECB-6247-8889-FF67B689B9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2621" y="1144378"/>
                <a:ext cx="1379565" cy="501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altLang="en-US" sz="1400" kern="0" dirty="0"/>
                  <a:t>NOAC compared </a:t>
                </a:r>
                <a:br>
                  <a:rPr lang="en-US" altLang="en-US" sz="1400" kern="0" dirty="0"/>
                </a:br>
                <a:r>
                  <a:rPr lang="en-US" altLang="en-US" sz="1400" kern="0" dirty="0"/>
                  <a:t>to warfarin</a:t>
                </a:r>
              </a:p>
            </p:txBody>
          </p:sp>
          <p:sp>
            <p:nvSpPr>
              <p:cNvPr id="69" name="TextBox 2">
                <a:extLst>
                  <a:ext uri="{FF2B5EF4-FFF2-40B4-BE49-F238E27FC236}">
                    <a16:creationId xmlns:a16="http://schemas.microsoft.com/office/drawing/2014/main" id="{6C0939FD-F99B-B84B-A453-52BD8A3F24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63413" y="1144261"/>
                <a:ext cx="1811158" cy="501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100"/>
                </a:lvl1pPr>
              </a:lstStyle>
              <a:p>
                <a:pPr algn="ctr" defTabSz="914400">
                  <a:defRPr/>
                </a:pPr>
                <a:r>
                  <a:rPr lang="en-US" altLang="en-US" sz="1400" kern="0" dirty="0"/>
                  <a:t>Relative Risk Reduction</a:t>
                </a:r>
              </a:p>
              <a:p>
                <a:pPr algn="ctr" defTabSz="914400">
                  <a:defRPr/>
                </a:pPr>
                <a:r>
                  <a:rPr lang="en-US" altLang="en-US" sz="1400" kern="0" dirty="0"/>
                  <a:t>(95% CI)</a:t>
                </a:r>
              </a:p>
            </p:txBody>
          </p:sp>
          <p:sp>
            <p:nvSpPr>
              <p:cNvPr id="70" name="TextBox 19">
                <a:extLst>
                  <a:ext uri="{FF2B5EF4-FFF2-40B4-BE49-F238E27FC236}">
                    <a16:creationId xmlns:a16="http://schemas.microsoft.com/office/drawing/2014/main" id="{4B9B7920-DE8F-7145-9C9C-D29E14CCE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2621" y="1728199"/>
                <a:ext cx="484123" cy="294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altLang="en-US" sz="1400" kern="0" dirty="0"/>
                  <a:t>Trial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63C5C31-6E05-F54A-9A43-A1220D1E45C4}"/>
                  </a:ext>
                </a:extLst>
              </p:cNvPr>
              <p:cNvCxnSpPr/>
              <p:nvPr/>
            </p:nvCxnSpPr>
            <p:spPr>
              <a:xfrm>
                <a:off x="8696170" y="2080119"/>
                <a:ext cx="0" cy="21857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19">
                <a:extLst>
                  <a:ext uri="{FF2B5EF4-FFF2-40B4-BE49-F238E27FC236}">
                    <a16:creationId xmlns:a16="http://schemas.microsoft.com/office/drawing/2014/main" id="{33467B86-E691-ED47-9A30-36D76EDDB1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2983" y="4250418"/>
                <a:ext cx="49084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sz="1200" kern="0" dirty="0">
                    <a:solidFill>
                      <a:sysClr val="windowText" lastClr="000000"/>
                    </a:solidFill>
                  </a:rPr>
                  <a:t>50%</a:t>
                </a:r>
              </a:p>
            </p:txBody>
          </p:sp>
          <p:sp>
            <p:nvSpPr>
              <p:cNvPr id="73" name="TextBox 19">
                <a:extLst>
                  <a:ext uri="{FF2B5EF4-FFF2-40B4-BE49-F238E27FC236}">
                    <a16:creationId xmlns:a16="http://schemas.microsoft.com/office/drawing/2014/main" id="{A1A2C853-B78D-EA46-932C-E287758D99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180" y="4250418"/>
                <a:ext cx="2696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sz="1200" kern="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74" name="TextBox 19">
                <a:extLst>
                  <a:ext uri="{FF2B5EF4-FFF2-40B4-BE49-F238E27FC236}">
                    <a16:creationId xmlns:a16="http://schemas.microsoft.com/office/drawing/2014/main" id="{494BFD35-7C0A-E645-BDE1-CBDFA6ED2D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89463" y="4250418"/>
                <a:ext cx="58060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sz="1200" kern="0" dirty="0">
                    <a:solidFill>
                      <a:sysClr val="windowText" lastClr="000000"/>
                    </a:solidFill>
                  </a:rPr>
                  <a:t>−50%</a:t>
                </a:r>
              </a:p>
            </p:txBody>
          </p: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451D199C-0228-E94D-9DE6-E7E58ADA7C30}"/>
                  </a:ext>
                </a:extLst>
              </p:cNvPr>
              <p:cNvSpPr/>
              <p:nvPr/>
            </p:nvSpPr>
            <p:spPr>
              <a:xfrm rot="16200000">
                <a:off x="8701114" y="3095871"/>
                <a:ext cx="0" cy="2340000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TextBox 19">
                <a:extLst>
                  <a:ext uri="{FF2B5EF4-FFF2-40B4-BE49-F238E27FC236}">
                    <a16:creationId xmlns:a16="http://schemas.microsoft.com/office/drawing/2014/main" id="{9BDEF0C7-F687-B542-AA5C-F0943C66CD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46923" y="4490473"/>
                <a:ext cx="130035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 defTabSz="914400"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Favors NOAC</a:t>
                </a:r>
              </a:p>
            </p:txBody>
          </p:sp>
          <p:sp>
            <p:nvSpPr>
              <p:cNvPr id="77" name="TextBox 19">
                <a:extLst>
                  <a:ext uri="{FF2B5EF4-FFF2-40B4-BE49-F238E27FC236}">
                    <a16:creationId xmlns:a16="http://schemas.microsoft.com/office/drawing/2014/main" id="{0F1F7EFB-6FF1-CA4F-9DE0-E0C4E5DB99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12459" y="4490473"/>
                <a:ext cx="14173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altLang="en-US" sz="1400" kern="0" dirty="0">
                    <a:solidFill>
                      <a:sysClr val="windowText" lastClr="000000"/>
                    </a:solidFill>
                  </a:rPr>
                  <a:t>Favors warfarin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8A3FB952-8F95-8E4D-9079-B06DB9AE46F9}"/>
                  </a:ext>
                </a:extLst>
              </p:cNvPr>
              <p:cNvGrpSpPr/>
              <p:nvPr/>
            </p:nvGrpSpPr>
            <p:grpSpPr>
              <a:xfrm>
                <a:off x="7679396" y="2540349"/>
                <a:ext cx="694112" cy="133350"/>
                <a:chOff x="3359349" y="3657600"/>
                <a:chExt cx="603051" cy="133350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62899E9F-70F0-D848-A36C-1E7A3A0581F7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9729F2AC-A44E-2F4F-8AE7-7B581B4236AA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3A9D9224-5652-F941-B5E8-ACA5E97F43DE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69C414A-59BF-3B49-A4CE-E389662A96F7}"/>
                  </a:ext>
                </a:extLst>
              </p:cNvPr>
              <p:cNvSpPr/>
              <p:nvPr/>
            </p:nvSpPr>
            <p:spPr>
              <a:xfrm>
                <a:off x="7968366" y="2553024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08156F33-D9D1-5449-BD33-55CD2FDD9BFB}"/>
                  </a:ext>
                </a:extLst>
              </p:cNvPr>
              <p:cNvGrpSpPr/>
              <p:nvPr/>
            </p:nvGrpSpPr>
            <p:grpSpPr>
              <a:xfrm>
                <a:off x="8219722" y="2785818"/>
                <a:ext cx="540000" cy="241308"/>
                <a:chOff x="3359349" y="3657600"/>
                <a:chExt cx="603051" cy="133350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CCB4AA2C-E566-334A-84DE-6F5A61035B79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807CA902-12D8-C04B-A639-6D29DFB21EF4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6359C1E5-0175-D345-972C-CB64E80C1BF0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368548-B9B6-1641-90B3-733F646F6312}"/>
                  </a:ext>
                </a:extLst>
              </p:cNvPr>
              <p:cNvSpPr/>
              <p:nvPr/>
            </p:nvSpPr>
            <p:spPr>
              <a:xfrm>
                <a:off x="8435183" y="285228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CCD9CEF-5D63-5240-84D9-D96B27679B0B}"/>
                  </a:ext>
                </a:extLst>
              </p:cNvPr>
              <p:cNvGrpSpPr/>
              <p:nvPr/>
            </p:nvGrpSpPr>
            <p:grpSpPr>
              <a:xfrm>
                <a:off x="8036843" y="3122240"/>
                <a:ext cx="561108" cy="133350"/>
                <a:chOff x="3359349" y="3657600"/>
                <a:chExt cx="603051" cy="13335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C6CEB39B-770A-6044-94C1-E490E9A3F9F8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AB9E4556-6F41-1D41-8305-DF6D1F55BBF5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7687DDDF-33B0-5644-A45E-1C8225E8911C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D2E74F7-865B-6F46-A4C0-DA1FDD50E43A}"/>
                  </a:ext>
                </a:extLst>
              </p:cNvPr>
              <p:cNvSpPr/>
              <p:nvPr/>
            </p:nvSpPr>
            <p:spPr>
              <a:xfrm>
                <a:off x="8263468" y="313491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070D777-E6EA-E24C-8B6B-E94DAEE28C8C}"/>
                  </a:ext>
                </a:extLst>
              </p:cNvPr>
              <p:cNvGrpSpPr/>
              <p:nvPr/>
            </p:nvGrpSpPr>
            <p:grpSpPr>
              <a:xfrm>
                <a:off x="8245966" y="3400716"/>
                <a:ext cx="477982" cy="133350"/>
                <a:chOff x="3359349" y="3657600"/>
                <a:chExt cx="603051" cy="133350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9C60680B-058A-4A41-9D2B-CA98D27307E6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113CFB8E-9265-B14C-AD23-F800230151E8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1F5CE4FA-71E7-EB4C-A937-A75AE2539A1E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0FAE3BB-2B52-AC4A-B51E-391BE18B9485}"/>
                  </a:ext>
                </a:extLst>
              </p:cNvPr>
              <p:cNvSpPr/>
              <p:nvPr/>
            </p:nvSpPr>
            <p:spPr>
              <a:xfrm>
                <a:off x="8422715" y="341339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A0A3513-48EF-BF4E-9824-4A5DDBCE820A}"/>
                  </a:ext>
                </a:extLst>
              </p:cNvPr>
              <p:cNvGrpSpPr/>
              <p:nvPr/>
            </p:nvGrpSpPr>
            <p:grpSpPr>
              <a:xfrm>
                <a:off x="8183619" y="3932731"/>
                <a:ext cx="353291" cy="133350"/>
                <a:chOff x="3359349" y="3657600"/>
                <a:chExt cx="603051" cy="133350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6BCB220F-1DD3-E243-B1E6-72E304D99D56}"/>
                    </a:ext>
                  </a:extLst>
                </p:cNvPr>
                <p:cNvCxnSpPr/>
                <p:nvPr/>
              </p:nvCxnSpPr>
              <p:spPr>
                <a:xfrm>
                  <a:off x="3962400" y="3657600"/>
                  <a:ext cx="0" cy="133350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9C5622BA-8EFF-7F4E-A4C0-CDE5876BB3DC}"/>
                    </a:ext>
                  </a:extLst>
                </p:cNvPr>
                <p:cNvCxnSpPr/>
                <p:nvPr/>
              </p:nvCxnSpPr>
              <p:spPr>
                <a:xfrm>
                  <a:off x="3359349" y="3657600"/>
                  <a:ext cx="0" cy="133350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880B8603-4BAD-134F-B0F6-DD4549A3544C}"/>
                    </a:ext>
                  </a:extLst>
                </p:cNvPr>
                <p:cNvCxnSpPr/>
                <p:nvPr/>
              </p:nvCxnSpPr>
              <p:spPr>
                <a:xfrm>
                  <a:off x="3359349" y="3724275"/>
                  <a:ext cx="603051" cy="0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Diamond 86">
                <a:extLst>
                  <a:ext uri="{FF2B5EF4-FFF2-40B4-BE49-F238E27FC236}">
                    <a16:creationId xmlns:a16="http://schemas.microsoft.com/office/drawing/2014/main" id="{C0BC2223-4603-2245-9830-487A8170A4D2}"/>
                  </a:ext>
                </a:extLst>
              </p:cNvPr>
              <p:cNvSpPr/>
              <p:nvPr/>
            </p:nvSpPr>
            <p:spPr>
              <a:xfrm>
                <a:off x="8276875" y="3912365"/>
                <a:ext cx="152400" cy="171009"/>
              </a:xfrm>
              <a:prstGeom prst="diamond">
                <a:avLst/>
              </a:prstGeom>
              <a:solidFill>
                <a:srgbClr val="FF99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Rectangle 13">
                <a:extLst>
                  <a:ext uri="{FF2B5EF4-FFF2-40B4-BE49-F238E27FC236}">
                    <a16:creationId xmlns:a16="http://schemas.microsoft.com/office/drawing/2014/main" id="{7BB79CF8-79D9-0C48-8DB0-85AA5EDC0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5892" y="4932316"/>
                <a:ext cx="3886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en-US" kern="0" dirty="0">
                    <a:solidFill>
                      <a:srgbClr val="FF0000"/>
                    </a:solidFill>
                  </a:rPr>
                  <a:t>RRR 19%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290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FDA-Catalyst: Background</a:t>
            </a:r>
          </a:p>
        </p:txBody>
      </p:sp>
      <p:pic>
        <p:nvPicPr>
          <p:cNvPr id="7" name="Picture 2" descr="sally slide circle">
            <a:extLst>
              <a:ext uri="{FF2B5EF4-FFF2-40B4-BE49-F238E27FC236}">
                <a16:creationId xmlns:a16="http://schemas.microsoft.com/office/drawing/2014/main" id="{D1BD593C-224B-8B42-B3E3-79883E30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7579" y="1396399"/>
            <a:ext cx="4624483" cy="4615463"/>
          </a:xfrm>
          <a:prstGeom prst="rect">
            <a:avLst/>
          </a:prstGeom>
          <a:noFill/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67C11BC8-FD2D-6442-9B67-AA7A75E60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502" y="1018490"/>
            <a:ext cx="480377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D7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Medical Product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D7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D7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Safety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D7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D7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Surveillance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3D7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pSp>
        <p:nvGrpSpPr>
          <p:cNvPr id="10" name="Group 29">
            <a:extLst>
              <a:ext uri="{FF2B5EF4-FFF2-40B4-BE49-F238E27FC236}">
                <a16:creationId xmlns:a16="http://schemas.microsoft.com/office/drawing/2014/main" id="{8027C338-7EEE-774E-AEA2-CD9DCA5DA4F3}"/>
              </a:ext>
            </a:extLst>
          </p:cNvPr>
          <p:cNvGrpSpPr>
            <a:grpSpLocks/>
          </p:cNvGrpSpPr>
          <p:nvPr/>
        </p:nvGrpSpPr>
        <p:grpSpPr bwMode="auto">
          <a:xfrm rot="-135987">
            <a:off x="3187729" y="2362200"/>
            <a:ext cx="992188" cy="719137"/>
            <a:chOff x="1301" y="1191"/>
            <a:chExt cx="626" cy="453"/>
          </a:xfrm>
        </p:grpSpPr>
        <p:sp>
          <p:nvSpPr>
            <p:cNvPr id="11" name="AutoShape 30">
              <a:extLst>
                <a:ext uri="{FF2B5EF4-FFF2-40B4-BE49-F238E27FC236}">
                  <a16:creationId xmlns:a16="http://schemas.microsoft.com/office/drawing/2014/main" id="{93BF344B-D77F-1C4D-9EA1-68125AE341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750143">
              <a:off x="1568" y="1076"/>
              <a:ext cx="244" cy="474"/>
            </a:xfrm>
            <a:prstGeom prst="downArrow">
              <a:avLst>
                <a:gd name="adj1" fmla="val 50000"/>
                <a:gd name="adj2" fmla="val 48566"/>
              </a:avLst>
            </a:prstGeom>
            <a:solidFill>
              <a:srgbClr val="94AEB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D79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Queries</a:t>
              </a:r>
            </a:p>
          </p:txBody>
        </p:sp>
        <p:sp>
          <p:nvSpPr>
            <p:cNvPr id="12" name="AutoShape 31">
              <a:extLst>
                <a:ext uri="{FF2B5EF4-FFF2-40B4-BE49-F238E27FC236}">
                  <a16:creationId xmlns:a16="http://schemas.microsoft.com/office/drawing/2014/main" id="{C385A636-788B-F946-A766-1F8717EE0A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4502" flipH="1" flipV="1">
              <a:off x="1418" y="1280"/>
              <a:ext cx="247" cy="481"/>
            </a:xfrm>
            <a:prstGeom prst="downArrow">
              <a:avLst>
                <a:gd name="adj1" fmla="val 50000"/>
                <a:gd name="adj2" fmla="val 48684"/>
              </a:avLst>
            </a:prstGeom>
            <a:solidFill>
              <a:srgbClr val="94AEB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D79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Results</a:t>
              </a:r>
            </a:p>
          </p:txBody>
        </p:sp>
      </p:grpSp>
      <p:sp>
        <p:nvSpPr>
          <p:cNvPr id="14" name="Text Box 49">
            <a:extLst>
              <a:ext uri="{FF2B5EF4-FFF2-40B4-BE49-F238E27FC236}">
                <a16:creationId xmlns:a16="http://schemas.microsoft.com/office/drawing/2014/main" id="{372416E3-E55C-8844-AB03-C99C18A5C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341" y="2844483"/>
            <a:ext cx="336825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D7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Curated Distributed Data Using a Common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D7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Data Model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3D7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613778-C7E0-A04C-AE72-A65940B64459}"/>
              </a:ext>
            </a:extLst>
          </p:cNvPr>
          <p:cNvCxnSpPr/>
          <p:nvPr/>
        </p:nvCxnSpPr>
        <p:spPr bwMode="auto">
          <a:xfrm flipH="1">
            <a:off x="6252067" y="6100815"/>
            <a:ext cx="1412529" cy="309563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25A1D6-0594-2A46-BD48-90C6E8CC95D6}"/>
              </a:ext>
            </a:extLst>
          </p:cNvPr>
          <p:cNvCxnSpPr/>
          <p:nvPr/>
        </p:nvCxnSpPr>
        <p:spPr bwMode="auto">
          <a:xfrm>
            <a:off x="7999442" y="5677130"/>
            <a:ext cx="914400" cy="91440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0BF5EF-EE08-A14A-8220-365481FDFD79}"/>
              </a:ext>
            </a:extLst>
          </p:cNvPr>
          <p:cNvCxnSpPr/>
          <p:nvPr/>
        </p:nvCxnSpPr>
        <p:spPr bwMode="auto">
          <a:xfrm>
            <a:off x="7753709" y="5219930"/>
            <a:ext cx="914400" cy="91440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440622-5BD7-164F-A809-6C2E3D395B95}"/>
              </a:ext>
            </a:extLst>
          </p:cNvPr>
          <p:cNvCxnSpPr/>
          <p:nvPr/>
        </p:nvCxnSpPr>
        <p:spPr bwMode="auto">
          <a:xfrm rot="10800000">
            <a:off x="2982941" y="2635250"/>
            <a:ext cx="914400" cy="91440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9A05A36-80F7-8F46-A556-20563293D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20" y="2505548"/>
            <a:ext cx="1362559" cy="541498"/>
          </a:xfrm>
          <a:prstGeom prst="rect">
            <a:avLst/>
          </a:prstGeom>
        </p:spPr>
      </p:pic>
      <p:sp>
        <p:nvSpPr>
          <p:cNvPr id="20" name="Text Box 10">
            <a:extLst>
              <a:ext uri="{FF2B5EF4-FFF2-40B4-BE49-F238E27FC236}">
                <a16:creationId xmlns:a16="http://schemas.microsoft.com/office/drawing/2014/main" id="{D17DC625-BDF0-6E45-BF6C-B6EC96965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125" y="5235738"/>
            <a:ext cx="2743200" cy="9144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Randomized Clinical Trials</a:t>
            </a:r>
          </a:p>
        </p:txBody>
      </p:sp>
      <p:grpSp>
        <p:nvGrpSpPr>
          <p:cNvPr id="21" name="Group 38">
            <a:extLst>
              <a:ext uri="{FF2B5EF4-FFF2-40B4-BE49-F238E27FC236}">
                <a16:creationId xmlns:a16="http://schemas.microsoft.com/office/drawing/2014/main" id="{1BDE6B43-0548-6042-B633-841597E5CB11}"/>
              </a:ext>
            </a:extLst>
          </p:cNvPr>
          <p:cNvGrpSpPr>
            <a:grpSpLocks/>
          </p:cNvGrpSpPr>
          <p:nvPr/>
        </p:nvGrpSpPr>
        <p:grpSpPr bwMode="auto">
          <a:xfrm rot="1297901">
            <a:off x="6311343" y="5069430"/>
            <a:ext cx="1572728" cy="719137"/>
            <a:chOff x="1301" y="1191"/>
            <a:chExt cx="626" cy="453"/>
          </a:xfrm>
        </p:grpSpPr>
        <p:sp>
          <p:nvSpPr>
            <p:cNvPr id="22" name="AutoShape 39">
              <a:extLst>
                <a:ext uri="{FF2B5EF4-FFF2-40B4-BE49-F238E27FC236}">
                  <a16:creationId xmlns:a16="http://schemas.microsoft.com/office/drawing/2014/main" id="{5F3C0F12-DC03-0C40-823D-63CBED604F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750143">
              <a:off x="1568" y="1076"/>
              <a:ext cx="244" cy="474"/>
            </a:xfrm>
            <a:prstGeom prst="downArrow">
              <a:avLst>
                <a:gd name="adj1" fmla="val 50000"/>
                <a:gd name="adj2" fmla="val 48566"/>
              </a:avLst>
            </a:prstGeom>
            <a:solidFill>
              <a:srgbClr val="94AEB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D79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Results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3D7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3" name="AutoShape 40">
              <a:extLst>
                <a:ext uri="{FF2B5EF4-FFF2-40B4-BE49-F238E27FC236}">
                  <a16:creationId xmlns:a16="http://schemas.microsoft.com/office/drawing/2014/main" id="{89C5FDE4-C3EB-FB4D-9BA3-BB3BE1E4FE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4502" flipH="1" flipV="1">
              <a:off x="1418" y="1280"/>
              <a:ext cx="247" cy="481"/>
            </a:xfrm>
            <a:prstGeom prst="downArrow">
              <a:avLst>
                <a:gd name="adj1" fmla="val 50000"/>
                <a:gd name="adj2" fmla="val 48684"/>
              </a:avLst>
            </a:prstGeom>
            <a:solidFill>
              <a:srgbClr val="94AEB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D79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Execution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1263AE-78D1-954A-893A-2E14DF7EAB50}"/>
              </a:ext>
            </a:extLst>
          </p:cNvPr>
          <p:cNvCxnSpPr/>
          <p:nvPr/>
        </p:nvCxnSpPr>
        <p:spPr bwMode="auto">
          <a:xfrm flipH="1">
            <a:off x="6252067" y="6100815"/>
            <a:ext cx="1412529" cy="309563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F80BE4E-3456-1745-ACB4-9903543BB371}"/>
              </a:ext>
            </a:extLst>
          </p:cNvPr>
          <p:cNvCxnSpPr/>
          <p:nvPr/>
        </p:nvCxnSpPr>
        <p:spPr bwMode="auto">
          <a:xfrm>
            <a:off x="7999442" y="5677130"/>
            <a:ext cx="914400" cy="91440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79B97E-2875-4543-8C21-3F0FAA3DE177}"/>
              </a:ext>
            </a:extLst>
          </p:cNvPr>
          <p:cNvCxnSpPr/>
          <p:nvPr/>
        </p:nvCxnSpPr>
        <p:spPr bwMode="auto">
          <a:xfrm>
            <a:off x="7753709" y="5219930"/>
            <a:ext cx="914400" cy="91440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956E9D9-4E34-4B45-9740-A4B15DD3DA3E}"/>
              </a:ext>
            </a:extLst>
          </p:cNvPr>
          <p:cNvSpPr/>
          <p:nvPr/>
        </p:nvSpPr>
        <p:spPr>
          <a:xfrm>
            <a:off x="7802115" y="5123907"/>
            <a:ext cx="2395220" cy="1188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4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0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Study Design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31E9A2-ACA3-0949-86AA-BC3EEB4C3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74" y="3637216"/>
            <a:ext cx="2578454" cy="738782"/>
          </a:xfrm>
          <a:prstGeom prst="rect">
            <a:avLst/>
          </a:prstGeom>
          <a:noFill/>
          <a:ln w="12700">
            <a:solidFill>
              <a:srgbClr val="E97C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181" tIns="91181" rIns="91181" bIns="9118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2"/>
              <a:t>Patient- + provider- level intervention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653C78-FCDC-B646-BC55-234A58992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318" y="3647514"/>
            <a:ext cx="2677130" cy="738782"/>
          </a:xfrm>
          <a:prstGeom prst="rect">
            <a:avLst/>
          </a:prstGeom>
          <a:noFill/>
          <a:ln w="12700">
            <a:solidFill>
              <a:srgbClr val="C0D8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181" tIns="91181" rIns="91181" bIns="91181" anchor="ctr" anchorCtr="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2" dirty="0"/>
              <a:t>Control</a:t>
            </a:r>
          </a:p>
          <a:p>
            <a:pPr algn="ctr"/>
            <a:endParaRPr lang="en-US" altLang="en-US" sz="1802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C7ACA2-02ED-C649-9D47-29F5C7DC6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476" y="4477682"/>
            <a:ext cx="7781123" cy="738782"/>
          </a:xfrm>
          <a:prstGeom prst="rect">
            <a:avLst/>
          </a:prstGeom>
          <a:noFill/>
          <a:ln w="127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181" tIns="91181" rIns="91181" bIns="91181" anchor="ctr" anchorCtr="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1802" dirty="0"/>
              <a:t>Primary comparison: difference in the proportion of patients with AF started on OAC over the course of the 12-month trial 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EC62F3D6-1121-6046-A0EA-473790D8E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138" y="5294978"/>
            <a:ext cx="8959518" cy="73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1" tIns="91181" rIns="91181" bIns="91181" anchor="ctr" anchorCtr="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2" i="1"/>
              <a:t>Secondary outcomes: proportion of days covered with OAC prescription, number of patients on OAC at end of one year; admissions for stroke or bleeding; deaths (subset)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21124A-594A-FC46-AEA0-6608BD2D2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3679" y="1524973"/>
            <a:ext cx="2209491" cy="92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32" tIns="44324" rIns="90232" bIns="44324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982" b="1" i="1" dirty="0"/>
              <a:t>Randomize </a:t>
            </a:r>
          </a:p>
          <a:p>
            <a:pPr algn="ctr"/>
            <a:r>
              <a:rPr lang="en-US" altLang="en-US" sz="1441" i="1" dirty="0"/>
              <a:t>~80,000 patients</a:t>
            </a:r>
          </a:p>
          <a:p>
            <a:pPr algn="ctr"/>
            <a:endParaRPr lang="en-US" altLang="en-US" sz="1982" i="1" dirty="0"/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1D56D3EA-55B1-5148-9AC8-50C24084F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52" y="1467532"/>
            <a:ext cx="5103449" cy="1450135"/>
          </a:xfrm>
          <a:prstGeom prst="rect">
            <a:avLst/>
          </a:prstGeom>
          <a:noFill/>
          <a:ln w="19050">
            <a:solidFill>
              <a:srgbClr val="43CAF8"/>
            </a:solidFill>
            <a:miter lim="800000"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181" tIns="45590" rIns="91181" bIns="45590">
            <a:spAutoFit/>
          </a:bodyPr>
          <a:lstStyle>
            <a:lvl1pPr marL="342900" indent="-3429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252413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>
              <a:buClr>
                <a:srgbClr val="FF3300"/>
              </a:buClr>
            </a:pPr>
            <a:r>
              <a:rPr lang="en-US" altLang="en-US" sz="1621" dirty="0"/>
              <a:t>Patients</a:t>
            </a:r>
          </a:p>
          <a:p>
            <a:pPr lvl="2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1441" dirty="0"/>
              <a:t>Atrial fibrillation (AF) (two claims)</a:t>
            </a:r>
          </a:p>
          <a:p>
            <a:pPr lvl="2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1441" dirty="0"/>
              <a:t>CHA</a:t>
            </a:r>
            <a:r>
              <a:rPr lang="en-US" altLang="en-US" sz="1441" baseline="-25000" dirty="0"/>
              <a:t>2</a:t>
            </a:r>
            <a:r>
              <a:rPr lang="en-US" altLang="en-US" sz="1441" dirty="0"/>
              <a:t>DS</a:t>
            </a:r>
            <a:r>
              <a:rPr lang="en-US" altLang="en-US" sz="1441" baseline="-25000" dirty="0"/>
              <a:t>2</a:t>
            </a:r>
            <a:r>
              <a:rPr lang="en-US" altLang="en-US" sz="1441" dirty="0"/>
              <a:t>-VASc ≥ 2</a:t>
            </a:r>
          </a:p>
          <a:p>
            <a:pPr lvl="2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1441" dirty="0"/>
              <a:t>No admission for bleeding in prior 6 months</a:t>
            </a:r>
          </a:p>
          <a:p>
            <a:pPr lvl="2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1441" dirty="0"/>
              <a:t>Not prescribed anticoagulant in the prior 12 months</a:t>
            </a:r>
          </a:p>
          <a:p>
            <a:pPr lvl="2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1441" dirty="0"/>
              <a:t>Age ≥ 30 years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AB222E54-3B57-544A-8E43-8E4F27C22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342" y="1462303"/>
            <a:ext cx="4683033" cy="757253"/>
          </a:xfrm>
          <a:prstGeom prst="rect">
            <a:avLst/>
          </a:prstGeom>
          <a:noFill/>
          <a:ln w="19050">
            <a:solidFill>
              <a:srgbClr val="43CAF8"/>
            </a:solidFill>
            <a:miter lim="800000"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181" tIns="45590" rIns="91181" bIns="45590">
            <a:spAutoFit/>
          </a:bodyPr>
          <a:lstStyle>
            <a:lvl1pPr marL="342900" indent="-3429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342900" indent="-284163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1441" dirty="0">
                <a:cs typeface="Arial" panose="020B0604020202020204" pitchFamily="34" charset="0"/>
              </a:rPr>
              <a:t>Aim to increase the use of oral anticoagulation (OAC) among patients with AF and risk of stroke</a:t>
            </a:r>
          </a:p>
          <a:p>
            <a:pPr lvl="2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1441" dirty="0">
                <a:cs typeface="Arial" panose="020B0604020202020204" pitchFamily="34" charset="0"/>
              </a:rPr>
              <a:t>Combined patient and provider level intervention</a:t>
            </a:r>
          </a:p>
        </p:txBody>
      </p:sp>
      <p:cxnSp>
        <p:nvCxnSpPr>
          <p:cNvPr id="15" name="Straight Arrow Connector 2">
            <a:extLst>
              <a:ext uri="{FF2B5EF4-FFF2-40B4-BE49-F238E27FC236}">
                <a16:creationId xmlns:a16="http://schemas.microsoft.com/office/drawing/2014/main" id="{5763384B-C9C9-124A-AD59-42A5315F7ED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91569" y="2663325"/>
            <a:ext cx="1814785" cy="809431"/>
          </a:xfrm>
          <a:prstGeom prst="straightConnector1">
            <a:avLst/>
          </a:prstGeom>
          <a:noFill/>
          <a:ln w="57150">
            <a:solidFill>
              <a:srgbClr val="C0D83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3">
            <a:extLst>
              <a:ext uri="{FF2B5EF4-FFF2-40B4-BE49-F238E27FC236}">
                <a16:creationId xmlns:a16="http://schemas.microsoft.com/office/drawing/2014/main" id="{B3BA7EB4-3FF9-E64D-86D8-E1BAF089B7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84903" y="2649024"/>
            <a:ext cx="1913461" cy="823732"/>
          </a:xfrm>
          <a:prstGeom prst="straightConnector1">
            <a:avLst/>
          </a:prstGeom>
          <a:noFill/>
          <a:ln w="57150">
            <a:solidFill>
              <a:srgbClr val="E97C25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4866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IMPACT-</a:t>
            </a:r>
            <a:r>
              <a:rPr lang="en-US" dirty="0" err="1"/>
              <a:t>AFib</a:t>
            </a:r>
            <a:r>
              <a:rPr lang="en-US" dirty="0"/>
              <a:t> Workgroup and Data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86FD6A-0D1F-4B44-8399-7CD2C16F0541}"/>
              </a:ext>
            </a:extLst>
          </p:cNvPr>
          <p:cNvGrpSpPr/>
          <p:nvPr/>
        </p:nvGrpSpPr>
        <p:grpSpPr>
          <a:xfrm>
            <a:off x="1383970" y="1017000"/>
            <a:ext cx="9424060" cy="4995455"/>
            <a:chOff x="1753225" y="1013640"/>
            <a:chExt cx="9424060" cy="499545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5A66B11-6A9A-3E4C-9186-C1BBAEE7D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3225" y="1463721"/>
              <a:ext cx="4545374" cy="4545374"/>
            </a:xfrm>
            <a:prstGeom prst="rect">
              <a:avLst/>
            </a:prstGeom>
          </p:spPr>
        </p:pic>
        <p:pic>
          <p:nvPicPr>
            <p:cNvPr id="47" name="Picture 6">
              <a:extLst>
                <a:ext uri="{FF2B5EF4-FFF2-40B4-BE49-F238E27FC236}">
                  <a16:creationId xmlns:a16="http://schemas.microsoft.com/office/drawing/2014/main" id="{C01BBA81-3F8D-E84A-8014-93A3D1F16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2952" y="4511518"/>
              <a:ext cx="7815" cy="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7">
              <a:extLst>
                <a:ext uri="{FF2B5EF4-FFF2-40B4-BE49-F238E27FC236}">
                  <a16:creationId xmlns:a16="http://schemas.microsoft.com/office/drawing/2014/main" id="{B5B5345F-8594-724F-B425-A479006C9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2952" y="4511518"/>
              <a:ext cx="7815" cy="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8">
              <a:extLst>
                <a:ext uri="{FF2B5EF4-FFF2-40B4-BE49-F238E27FC236}">
                  <a16:creationId xmlns:a16="http://schemas.microsoft.com/office/drawing/2014/main" id="{BB9E666E-D1F0-DC4E-8B1C-538785CE8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2952" y="4511518"/>
              <a:ext cx="7815" cy="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288A272F-9AAA-6F4F-8AA9-4D8489625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2952" y="4511518"/>
              <a:ext cx="7815" cy="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16E790AA-035D-764D-97A8-EA6B7C54B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2952" y="4511518"/>
              <a:ext cx="7815" cy="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" descr="https://www.ctsi.duke.edu/sites/www.ctsi.duke.edu/files/images/_misc/CTTI_LOGO_v2_horz_logo.JPG">
              <a:extLst>
                <a:ext uri="{FF2B5EF4-FFF2-40B4-BE49-F238E27FC236}">
                  <a16:creationId xmlns:a16="http://schemas.microsoft.com/office/drawing/2014/main" id="{4958E93C-B1CA-5640-BF06-A21E133B8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6604" y="3318918"/>
              <a:ext cx="1568819" cy="633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FDA Logo Blue Large">
              <a:extLst>
                <a:ext uri="{FF2B5EF4-FFF2-40B4-BE49-F238E27FC236}">
                  <a16:creationId xmlns:a16="http://schemas.microsoft.com/office/drawing/2014/main" id="{A0D71F1D-010B-3544-9448-857E1E377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1527" y="4866707"/>
              <a:ext cx="2489180" cy="564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http://www.newswise.com/images/institutions/logos/clinical_research_institute_blue.png">
              <a:extLst>
                <a:ext uri="{FF2B5EF4-FFF2-40B4-BE49-F238E27FC236}">
                  <a16:creationId xmlns:a16="http://schemas.microsoft.com/office/drawing/2014/main" id="{99C64FEF-802B-0744-A9B8-50F3EC0712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" t="24526" r="7775" b="27900"/>
            <a:stretch/>
          </p:blipFill>
          <p:spPr bwMode="auto">
            <a:xfrm>
              <a:off x="7513426" y="2517303"/>
              <a:ext cx="3049044" cy="459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6C2A0CB-AF12-2B40-9B1F-074912CA1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6092" y="1119506"/>
              <a:ext cx="3008189" cy="583175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7E8E9F9-C470-5F41-8153-FCB7D72F1749}"/>
                </a:ext>
              </a:extLst>
            </p:cNvPr>
            <p:cNvGrpSpPr/>
            <p:nvPr/>
          </p:nvGrpSpPr>
          <p:grpSpPr>
            <a:xfrm>
              <a:off x="7600284" y="4077075"/>
              <a:ext cx="1856103" cy="634747"/>
              <a:chOff x="5861086" y="3341068"/>
              <a:chExt cx="2673852" cy="914400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F237FDD-5338-A34E-886C-647BE34CA475}"/>
                  </a:ext>
                </a:extLst>
              </p:cNvPr>
              <p:cNvSpPr txBox="1"/>
              <p:nvPr/>
            </p:nvSpPr>
            <p:spPr>
              <a:xfrm>
                <a:off x="6636277" y="3383939"/>
                <a:ext cx="1898661" cy="753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Patient </a:t>
                </a:r>
                <a:br>
                  <a:rPr lang="en-US" sz="1400" dirty="0"/>
                </a:br>
                <a:r>
                  <a:rPr lang="en-US" sz="1400" dirty="0"/>
                  <a:t>representative</a:t>
                </a:r>
              </a:p>
            </p:txBody>
          </p:sp>
          <p:pic>
            <p:nvPicPr>
              <p:cNvPr id="58" name="Picture 6" descr="Image result for debbe mccall">
                <a:extLst>
                  <a:ext uri="{FF2B5EF4-FFF2-40B4-BE49-F238E27FC236}">
                    <a16:creationId xmlns:a16="http://schemas.microsoft.com/office/drawing/2014/main" id="{4FD74CE6-B112-5C4D-BCDB-AD525100F7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86" t="9277" r="23287" b="39199"/>
              <a:stretch/>
            </p:blipFill>
            <p:spPr bwMode="auto">
              <a:xfrm>
                <a:off x="5861086" y="3341068"/>
                <a:ext cx="734367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FA3AA8B-C8FD-3143-AB1B-371D896986A1}"/>
                </a:ext>
              </a:extLst>
            </p:cNvPr>
            <p:cNvGrpSpPr/>
            <p:nvPr/>
          </p:nvGrpSpPr>
          <p:grpSpPr>
            <a:xfrm rot="19662597">
              <a:off x="5321092" y="2445785"/>
              <a:ext cx="2488087" cy="415574"/>
              <a:chOff x="6418403" y="3190329"/>
              <a:chExt cx="1983442" cy="415574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6B649781-BF07-6E41-8D07-E8E10490F37A}"/>
                  </a:ext>
                </a:extLst>
              </p:cNvPr>
              <p:cNvSpPr/>
              <p:nvPr/>
            </p:nvSpPr>
            <p:spPr>
              <a:xfrm>
                <a:off x="6418403" y="3190329"/>
                <a:ext cx="1983442" cy="415574"/>
              </a:xfrm>
              <a:prstGeom prst="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8D263E1-4076-5540-B5F2-28E5F3670C3C}"/>
                  </a:ext>
                </a:extLst>
              </p:cNvPr>
              <p:cNvSpPr txBox="1"/>
              <p:nvPr/>
            </p:nvSpPr>
            <p:spPr>
              <a:xfrm>
                <a:off x="6666672" y="3282123"/>
                <a:ext cx="168527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/>
                  <a:t>Results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A6C0A43-A69A-214D-933A-E723459F0872}"/>
                </a:ext>
              </a:extLst>
            </p:cNvPr>
            <p:cNvSpPr/>
            <p:nvPr/>
          </p:nvSpPr>
          <p:spPr>
            <a:xfrm>
              <a:off x="2037670" y="1770032"/>
              <a:ext cx="3965154" cy="3965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E437D80-C2B2-674B-836C-56377527753F}"/>
                </a:ext>
              </a:extLst>
            </p:cNvPr>
            <p:cNvGrpSpPr/>
            <p:nvPr/>
          </p:nvGrpSpPr>
          <p:grpSpPr>
            <a:xfrm>
              <a:off x="2406035" y="1961550"/>
              <a:ext cx="3434242" cy="3582619"/>
              <a:chOff x="2406035" y="1961550"/>
              <a:chExt cx="3434242" cy="3582619"/>
            </a:xfrm>
          </p:grpSpPr>
          <p:pic>
            <p:nvPicPr>
              <p:cNvPr id="64" name="Picture 34" descr="optum_logo.jpg">
                <a:extLst>
                  <a:ext uri="{FF2B5EF4-FFF2-40B4-BE49-F238E27FC236}">
                    <a16:creationId xmlns:a16="http://schemas.microsoft.com/office/drawing/2014/main" id="{6F7AC273-CAB1-AC4C-8A79-D5152AAA3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/>
              <a:srcRect t="2227"/>
              <a:stretch/>
            </p:blipFill>
            <p:spPr bwMode="auto">
              <a:xfrm>
                <a:off x="3307133" y="5093461"/>
                <a:ext cx="1434992" cy="450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8" descr="https://www.metrohartford.com/sf-images/default-source/newsroom/harvard-pilgrim-health-care.jpg?sfvrsn=2">
                <a:extLst>
                  <a:ext uri="{FF2B5EF4-FFF2-40B4-BE49-F238E27FC236}">
                    <a16:creationId xmlns:a16="http://schemas.microsoft.com/office/drawing/2014/main" id="{2B69F290-EA8F-D848-9F53-C2F6EECD92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16" b="6608"/>
              <a:stretch/>
            </p:blipFill>
            <p:spPr bwMode="auto">
              <a:xfrm>
                <a:off x="3051031" y="4519987"/>
                <a:ext cx="1938433" cy="408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CFD2C71F-4B58-A045-BF4B-6818B1259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34680" y="3805904"/>
                <a:ext cx="1412703" cy="475229"/>
              </a:xfrm>
              <a:prstGeom prst="rect">
                <a:avLst/>
              </a:prstGeom>
            </p:spPr>
          </p:pic>
          <p:pic>
            <p:nvPicPr>
              <p:cNvPr id="67" name="Picture 66" descr="A picture containing bird, flower&#10;&#10;Description automatically generated">
                <a:extLst>
                  <a:ext uri="{FF2B5EF4-FFF2-40B4-BE49-F238E27FC236}">
                    <a16:creationId xmlns:a16="http://schemas.microsoft.com/office/drawing/2014/main" id="{2AB906CE-04CD-F741-87CE-766239AC68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2963" t="45119" r="13273" b="45489"/>
              <a:stretch/>
            </p:blipFill>
            <p:spPr>
              <a:xfrm>
                <a:off x="2406035" y="3342888"/>
                <a:ext cx="1523605" cy="251058"/>
              </a:xfrm>
              <a:prstGeom prst="rect">
                <a:avLst/>
              </a:prstGeom>
            </p:spPr>
          </p:pic>
          <p:pic>
            <p:nvPicPr>
              <p:cNvPr id="68" name="Picture 6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119FC-3FDE-844C-8BD3-EEBD16399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t="40602" b="41698"/>
              <a:stretch/>
            </p:blipFill>
            <p:spPr>
              <a:xfrm>
                <a:off x="3396446" y="2372222"/>
                <a:ext cx="1247606" cy="285774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C053C274-5A44-044F-80A1-549D70626B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t="10902" b="11683"/>
              <a:stretch/>
            </p:blipFill>
            <p:spPr>
              <a:xfrm>
                <a:off x="2461904" y="2802716"/>
                <a:ext cx="1938433" cy="355110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EDF3DF3-B556-A245-A133-476EE8295D77}"/>
                  </a:ext>
                </a:extLst>
              </p:cNvPr>
              <p:cNvSpPr txBox="1"/>
              <p:nvPr/>
            </p:nvSpPr>
            <p:spPr>
              <a:xfrm>
                <a:off x="4427574" y="3147809"/>
                <a:ext cx="14127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94310" indent="-19431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Identify eligible patients and providers</a:t>
                </a:r>
              </a:p>
              <a:p>
                <a:pPr marL="194310" indent="-19431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Perform intervention</a:t>
                </a:r>
              </a:p>
              <a:p>
                <a:pPr marL="194310" indent="-19431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Provide results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852AA8D-0804-9247-86B3-64A952950276}"/>
                  </a:ext>
                </a:extLst>
              </p:cNvPr>
              <p:cNvSpPr txBox="1"/>
              <p:nvPr/>
            </p:nvSpPr>
            <p:spPr>
              <a:xfrm>
                <a:off x="3203069" y="1961550"/>
                <a:ext cx="163435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/>
                  <a:t>Data Partners</a:t>
                </a: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692D385-D841-6C43-AFB7-8EB19396695F}"/>
                </a:ext>
              </a:extLst>
            </p:cNvPr>
            <p:cNvGrpSpPr/>
            <p:nvPr/>
          </p:nvGrpSpPr>
          <p:grpSpPr>
            <a:xfrm rot="19662597">
              <a:off x="5256344" y="2044432"/>
              <a:ext cx="2578734" cy="479385"/>
              <a:chOff x="5755334" y="1869141"/>
              <a:chExt cx="2143739" cy="479385"/>
            </a:xfrm>
          </p:grpSpPr>
          <p:sp>
            <p:nvSpPr>
              <p:cNvPr id="73" name="Right Arrow 72">
                <a:extLst>
                  <a:ext uri="{FF2B5EF4-FFF2-40B4-BE49-F238E27FC236}">
                    <a16:creationId xmlns:a16="http://schemas.microsoft.com/office/drawing/2014/main" id="{9B68141B-EB0D-4948-AC03-8B0AD6940C23}"/>
                  </a:ext>
                </a:extLst>
              </p:cNvPr>
              <p:cNvSpPr/>
              <p:nvPr/>
            </p:nvSpPr>
            <p:spPr>
              <a:xfrm rot="10800000">
                <a:off x="5755334" y="1869141"/>
                <a:ext cx="1983442" cy="415574"/>
              </a:xfrm>
              <a:prstGeom prst="rightArrow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227FB6A-8291-104D-86AF-C417C7A777DF}"/>
                  </a:ext>
                </a:extLst>
              </p:cNvPr>
              <p:cNvSpPr txBox="1"/>
              <p:nvPr/>
            </p:nvSpPr>
            <p:spPr>
              <a:xfrm>
                <a:off x="5989345" y="1948416"/>
                <a:ext cx="19097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Study specifications &amp; Queries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858ACC2-854D-D947-B42D-11F70F237AB8}"/>
                </a:ext>
              </a:extLst>
            </p:cNvPr>
            <p:cNvGrpSpPr/>
            <p:nvPr/>
          </p:nvGrpSpPr>
          <p:grpSpPr>
            <a:xfrm>
              <a:off x="8297582" y="1833856"/>
              <a:ext cx="1877161" cy="640008"/>
              <a:chOff x="8570806" y="2050900"/>
              <a:chExt cx="1877161" cy="640008"/>
            </a:xfrm>
          </p:grpSpPr>
          <p:sp>
            <p:nvSpPr>
              <p:cNvPr id="76" name="Right Arrow 75">
                <a:extLst>
                  <a:ext uri="{FF2B5EF4-FFF2-40B4-BE49-F238E27FC236}">
                    <a16:creationId xmlns:a16="http://schemas.microsoft.com/office/drawing/2014/main" id="{252B5048-5484-1B45-BFF1-DBC798D8E77E}"/>
                  </a:ext>
                </a:extLst>
              </p:cNvPr>
              <p:cNvSpPr/>
              <p:nvPr/>
            </p:nvSpPr>
            <p:spPr>
              <a:xfrm rot="5400000">
                <a:off x="8475920" y="2202617"/>
                <a:ext cx="583177" cy="393405"/>
              </a:xfrm>
              <a:prstGeom prst="rightArrow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462019D-B2EB-2646-9031-6C41C3832C4F}"/>
                  </a:ext>
                </a:extLst>
              </p:cNvPr>
              <p:cNvSpPr txBox="1"/>
              <p:nvPr/>
            </p:nvSpPr>
            <p:spPr>
              <a:xfrm>
                <a:off x="8879148" y="2050900"/>
                <a:ext cx="156881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Masked results from each data partner</a:t>
                </a:r>
              </a:p>
            </p:txBody>
          </p:sp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C27DB88-E09B-6749-BC14-9A08F887942F}"/>
                </a:ext>
              </a:extLst>
            </p:cNvPr>
            <p:cNvCxnSpPr/>
            <p:nvPr/>
          </p:nvCxnSpPr>
          <p:spPr>
            <a:xfrm>
              <a:off x="10388015" y="1013640"/>
              <a:ext cx="43593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82694A2-8995-CB4B-A9FB-72EDF82C5DBC}"/>
                </a:ext>
              </a:extLst>
            </p:cNvPr>
            <p:cNvCxnSpPr/>
            <p:nvPr/>
          </p:nvCxnSpPr>
          <p:spPr>
            <a:xfrm>
              <a:off x="10396875" y="5897527"/>
              <a:ext cx="43593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AE140DD-C677-1544-89AD-A9EE384C97AA}"/>
                </a:ext>
              </a:extLst>
            </p:cNvPr>
            <p:cNvSpPr txBox="1"/>
            <p:nvPr/>
          </p:nvSpPr>
          <p:spPr>
            <a:xfrm>
              <a:off x="8220864" y="2934561"/>
              <a:ext cx="206169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/>
                <a:t>Performed meta-analysis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48814E0-707E-DC44-BA40-FD40DA9BA59C}"/>
                </a:ext>
              </a:extLst>
            </p:cNvPr>
            <p:cNvSpPr txBox="1"/>
            <p:nvPr/>
          </p:nvSpPr>
          <p:spPr>
            <a:xfrm>
              <a:off x="7513426" y="5540719"/>
              <a:ext cx="335127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Representatives from each data partner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6112D65-FF25-3649-8789-25C84C789793}"/>
                </a:ext>
              </a:extLst>
            </p:cNvPr>
            <p:cNvCxnSpPr/>
            <p:nvPr/>
          </p:nvCxnSpPr>
          <p:spPr>
            <a:xfrm>
              <a:off x="10822177" y="1013640"/>
              <a:ext cx="0" cy="488388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94C3B64-1243-7348-ABF2-AADF4384CE02}"/>
                </a:ext>
              </a:extLst>
            </p:cNvPr>
            <p:cNvSpPr txBox="1"/>
            <p:nvPr/>
          </p:nvSpPr>
          <p:spPr>
            <a:xfrm rot="5400000">
              <a:off x="9332369" y="3340219"/>
              <a:ext cx="33512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/>
                  </a:solidFill>
                </a:rPr>
                <a:t>IMPACT-</a:t>
              </a:r>
              <a:r>
                <a:rPr lang="en-US" sz="1600" b="1" dirty="0" err="1">
                  <a:solidFill>
                    <a:schemeClr val="accent4"/>
                  </a:solidFill>
                </a:rPr>
                <a:t>AFib</a:t>
              </a:r>
              <a:r>
                <a:rPr lang="en-US" sz="1600" b="1" dirty="0">
                  <a:solidFill>
                    <a:schemeClr val="accent4"/>
                  </a:solidFill>
                </a:rPr>
                <a:t> Workgroup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45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Patient Intervention: Patients Agent of Change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5B0225-713F-104D-A14E-37052C614E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28" t="15625" r="53023" b="11718"/>
          <a:stretch/>
        </p:blipFill>
        <p:spPr>
          <a:xfrm>
            <a:off x="1870556" y="932756"/>
            <a:ext cx="8450888" cy="527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53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E2B6FB-29F5-724B-BC42-495DB226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2" y="1119813"/>
            <a:ext cx="10515600" cy="5090982"/>
          </a:xfrm>
        </p:spPr>
        <p:txBody>
          <a:bodyPr>
            <a:normAutofit/>
          </a:bodyPr>
          <a:lstStyle/>
          <a:p>
            <a:r>
              <a:rPr lang="en-US" dirty="0"/>
              <a:t>Patient-level data were maintained at each data partner and analyses were conducted via a distributed SAS programming code supplied by DCRI</a:t>
            </a:r>
          </a:p>
          <a:p>
            <a:r>
              <a:rPr lang="en-US" dirty="0"/>
              <a:t>Only aggregate summary statistics, point estimates, and 95% confidence intervals were shared with Harvard Pilgrim and DCRI  </a:t>
            </a:r>
          </a:p>
          <a:p>
            <a:pPr lvl="1"/>
            <a:r>
              <a:rPr lang="en-US" dirty="0"/>
              <a:t>Cumulative incidence rates were estimated using Kaplan Meier product limit </a:t>
            </a:r>
          </a:p>
          <a:p>
            <a:pPr lvl="1"/>
            <a:r>
              <a:rPr lang="en-US" dirty="0"/>
              <a:t>Odds ratios were calculated using generalized estimating equations logistic regression model </a:t>
            </a:r>
          </a:p>
          <a:p>
            <a:pPr lvl="1"/>
            <a:r>
              <a:rPr lang="en-US" dirty="0"/>
              <a:t>Hazard ratios were calculated using Cox proportional hazard models </a:t>
            </a:r>
          </a:p>
          <a:p>
            <a:r>
              <a:rPr lang="en-US" dirty="0"/>
              <a:t>Inverse-variance weighted average fixed-effects meta-analysis was used to aggregate the effect size from each data partner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6ADA16A-227F-1E4E-A60A-52AA8D4F91D2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Statistical Methods</a:t>
            </a:r>
          </a:p>
        </p:txBody>
      </p:sp>
    </p:spTree>
    <p:extLst>
      <p:ext uri="{BB962C8B-B14F-4D97-AF65-F5344CB8AC3E}">
        <p14:creationId xmlns:p14="http://schemas.microsoft.com/office/powerpoint/2010/main" val="192270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F441D0D-6010-274D-810E-023007F6CD6E}"/>
              </a:ext>
            </a:extLst>
          </p:cNvPr>
          <p:cNvGrpSpPr>
            <a:grpSpLocks noChangeAspect="1"/>
          </p:cNvGrpSpPr>
          <p:nvPr/>
        </p:nvGrpSpPr>
        <p:grpSpPr>
          <a:xfrm>
            <a:off x="-431539" y="917571"/>
            <a:ext cx="11753019" cy="5394960"/>
            <a:chOff x="711466" y="1417638"/>
            <a:chExt cx="9566121" cy="4391115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451F251C-385A-5347-ABF4-4D05DFEAB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247" y="1555424"/>
              <a:ext cx="2641600" cy="10155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91405" tIns="91405" rIns="91405" bIns="91405" anchor="t" anchorCtr="0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2000" b="1" dirty="0">
                  <a:ea typeface="ＭＳ Ｐゴシック" pitchFamily="34" charset="-128"/>
                </a:rPr>
                <a:t>Total </a:t>
              </a:r>
              <a:br>
                <a:rPr lang="en-US" sz="2000" b="1" dirty="0">
                  <a:ea typeface="ＭＳ Ｐゴシック" pitchFamily="34" charset="-128"/>
                </a:rPr>
              </a:br>
              <a:r>
                <a:rPr lang="en-US" sz="2000" b="1" dirty="0">
                  <a:ea typeface="ＭＳ Ｐゴシック" pitchFamily="34" charset="-128"/>
                </a:rPr>
                <a:t>Randomized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sz="2000" dirty="0">
                  <a:ea typeface="ＭＳ Ｐゴシック" pitchFamily="34" charset="-128"/>
                </a:rPr>
                <a:t>N=197,806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ECB174-447B-DC4C-9B66-924467502A55}"/>
                </a:ext>
              </a:extLst>
            </p:cNvPr>
            <p:cNvSpPr/>
            <p:nvPr/>
          </p:nvSpPr>
          <p:spPr>
            <a:xfrm>
              <a:off x="6968058" y="1753123"/>
              <a:ext cx="2232404" cy="3346180"/>
            </a:xfrm>
            <a:custGeom>
              <a:avLst/>
              <a:gdLst>
                <a:gd name="connsiteX0" fmla="*/ 0 w 6417734"/>
                <a:gd name="connsiteY0" fmla="*/ 2954867 h 2963333"/>
                <a:gd name="connsiteX1" fmla="*/ 0 w 6417734"/>
                <a:gd name="connsiteY1" fmla="*/ 0 h 2963333"/>
                <a:gd name="connsiteX2" fmla="*/ 6417734 w 6417734"/>
                <a:gd name="connsiteY2" fmla="*/ 0 h 2963333"/>
                <a:gd name="connsiteX3" fmla="*/ 6417734 w 6417734"/>
                <a:gd name="connsiteY3" fmla="*/ 2963333 h 296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7734" h="2963333">
                  <a:moveTo>
                    <a:pt x="0" y="2954867"/>
                  </a:moveTo>
                  <a:lnTo>
                    <a:pt x="0" y="0"/>
                  </a:lnTo>
                  <a:lnTo>
                    <a:pt x="6417734" y="0"/>
                  </a:lnTo>
                  <a:lnTo>
                    <a:pt x="6417734" y="2963333"/>
                  </a:ln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D5FD72F-C23E-A546-A0DC-75AE5151286F}"/>
                </a:ext>
              </a:extLst>
            </p:cNvPr>
            <p:cNvSpPr/>
            <p:nvPr/>
          </p:nvSpPr>
          <p:spPr>
            <a:xfrm>
              <a:off x="6968059" y="1754642"/>
              <a:ext cx="2232404" cy="2644820"/>
            </a:xfrm>
            <a:custGeom>
              <a:avLst/>
              <a:gdLst>
                <a:gd name="connsiteX0" fmla="*/ 0 w 6417734"/>
                <a:gd name="connsiteY0" fmla="*/ 2954867 h 2963333"/>
                <a:gd name="connsiteX1" fmla="*/ 0 w 6417734"/>
                <a:gd name="connsiteY1" fmla="*/ 0 h 2963333"/>
                <a:gd name="connsiteX2" fmla="*/ 6417734 w 6417734"/>
                <a:gd name="connsiteY2" fmla="*/ 0 h 2963333"/>
                <a:gd name="connsiteX3" fmla="*/ 6417734 w 6417734"/>
                <a:gd name="connsiteY3" fmla="*/ 2963333 h 296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7734" h="2963333">
                  <a:moveTo>
                    <a:pt x="0" y="2954867"/>
                  </a:moveTo>
                  <a:lnTo>
                    <a:pt x="0" y="0"/>
                  </a:lnTo>
                  <a:lnTo>
                    <a:pt x="6417734" y="0"/>
                  </a:lnTo>
                  <a:lnTo>
                    <a:pt x="6417734" y="2963333"/>
                  </a:ln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AAE8C621-882F-7F4B-A998-AC1FB3057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2365" y="2015579"/>
              <a:ext cx="2071387" cy="535531"/>
            </a:xfrm>
            <a:prstGeom prst="rect">
              <a:avLst/>
            </a:prstGeom>
            <a:solidFill>
              <a:schemeClr val="accent1"/>
            </a:solidFill>
            <a:ln w="317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Randomized to </a:t>
              </a:r>
              <a:b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</a:b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Early Intervention</a:t>
              </a:r>
              <a:endParaRPr lang="en-US" sz="1400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A09F0E5D-C3D7-E544-BCD2-776E55A02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6200" y="2015579"/>
              <a:ext cx="2071387" cy="535531"/>
            </a:xfrm>
            <a:prstGeom prst="rect">
              <a:avLst/>
            </a:prstGeom>
            <a:solidFill>
              <a:schemeClr val="accent2"/>
            </a:solidFill>
            <a:ln w="3175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Randomized to </a:t>
              </a:r>
              <a:b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</a:b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Delayed Intervention</a:t>
              </a:r>
              <a:endParaRPr lang="en-US" sz="1400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850A6230-D105-6546-95E9-7FA073DD0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413" y="2780446"/>
              <a:ext cx="3719132" cy="5723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0" tIns="91405" rIns="91440" bIns="91405" anchor="ctr" anchorCtr="0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000000"/>
                  </a:solidFill>
                  <a:ea typeface="ＭＳ Ｐゴシック" pitchFamily="34" charset="-128"/>
                </a:rPr>
                <a:t>Randomized (met inclusion / exclusion criteria prior to knowing OAC status)</a:t>
              </a:r>
              <a:endParaRPr lang="en-US" sz="1000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E32AFCE-7E08-1442-93DC-2DC101C51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2365" y="2895825"/>
              <a:ext cx="2071387" cy="34163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ＭＳ Ｐゴシック" pitchFamily="34" charset="-128"/>
                </a:rPr>
                <a:t>98,903</a:t>
              </a:r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52856511-957A-F24F-8BF0-387D2FE8C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6200" y="2895825"/>
              <a:ext cx="2071387" cy="34163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ＭＳ Ｐゴシック" pitchFamily="34" charset="-128"/>
                </a:rPr>
                <a:t>98,903</a:t>
              </a: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630F92B4-1C5C-314E-9EC9-445091728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466" y="3540374"/>
              <a:ext cx="4922079" cy="3784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0" tIns="91405" rIns="91440" bIns="91405" anchor="ctr" anchorCtr="0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000000"/>
                  </a:solidFill>
                  <a:ea typeface="ＭＳ Ｐゴシック" pitchFamily="34" charset="-128"/>
                </a:rPr>
                <a:t>On OAC at randomization</a:t>
              </a:r>
              <a:endParaRPr lang="en-US" sz="1000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900A5EF9-AEDF-1D42-8C82-CEF11FBE0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2365" y="3548296"/>
              <a:ext cx="2071387" cy="34163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ＭＳ Ｐゴシック" pitchFamily="34" charset="-128"/>
                </a:rPr>
                <a:t>66,608 (67.3%)</a:t>
              </a:r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DDF33101-C015-2445-823A-EB753D560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6200" y="3548296"/>
              <a:ext cx="2071387" cy="34163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ＭＳ Ｐゴシック" pitchFamily="34" charset="-128"/>
                </a:rPr>
                <a:t>66,532 (67.3%)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2E60F2-FDED-034D-9D45-2112E6EE28D6}"/>
                </a:ext>
              </a:extLst>
            </p:cNvPr>
            <p:cNvSpPr txBox="1"/>
            <p:nvPr/>
          </p:nvSpPr>
          <p:spPr>
            <a:xfrm>
              <a:off x="6968059" y="1417638"/>
              <a:ext cx="2232403" cy="300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1A0F4DDB-0D08-834A-B368-B44B4E8F2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141" y="4073559"/>
              <a:ext cx="4167404" cy="5723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0" tIns="91405" rIns="91440" bIns="91405" anchor="ctr" anchorCtr="0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000000"/>
                  </a:solidFill>
                  <a:ea typeface="ＭＳ Ｐゴシック" pitchFamily="34" charset="-128"/>
                </a:rPr>
                <a:t>Censored prior to follow-up: on OAC in updated data, disenrolled, not eligible for research)</a:t>
              </a:r>
              <a:endParaRPr lang="en-US" sz="1000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AE87EDB2-F69C-CF4B-B67C-B9DE78824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2365" y="4188941"/>
              <a:ext cx="2071387" cy="34163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ＭＳ Ｐゴシック" pitchFamily="34" charset="-128"/>
                </a:rPr>
                <a:t>8,749 (8.8%)</a:t>
              </a: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27A2EB76-E2BF-0C40-A652-633020679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6200" y="4188941"/>
              <a:ext cx="2071387" cy="34163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ＭＳ Ｐゴシック" pitchFamily="34" charset="-128"/>
                </a:rPr>
                <a:t>8,584 (8.7%)</a:t>
              </a: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DCF48A39-B4FB-2C4E-BEE1-8017719F6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466" y="4896508"/>
              <a:ext cx="4922079" cy="30806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0" tIns="91405" rIns="91440" bIns="91405" anchor="ctr" anchorCtr="0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000000"/>
                  </a:solidFill>
                  <a:ea typeface="ＭＳ Ｐゴシック" pitchFamily="34" charset="-128"/>
                </a:rPr>
                <a:t>Primary analysis for patients not on OAC (modified ITT)</a:t>
              </a:r>
              <a:endParaRPr lang="en-US" sz="1000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CE4F3751-DAC7-E14D-B1A0-7EFF80B13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2365" y="4858707"/>
              <a:ext cx="2071387" cy="34163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ＭＳ Ｐゴシック" pitchFamily="34" charset="-128"/>
                </a:rPr>
                <a:t>23,546 (23.8%)</a:t>
              </a:r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9A7B8693-B1DB-654E-B62D-734D09A5A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6200" y="4858707"/>
              <a:ext cx="2071387" cy="34163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square" lIns="0" tIns="73152" rIns="0" bIns="73152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ＭＳ Ｐゴシック" pitchFamily="34" charset="-128"/>
                </a:rPr>
                <a:t>23,787 (24.1%)</a:t>
              </a:r>
            </a:p>
          </p:txBody>
        </p: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0CFCCAA6-1D5D-F44F-B88B-D39592BDE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466" y="5401752"/>
              <a:ext cx="4922079" cy="3784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0" tIns="91405" rIns="91440" bIns="91405" anchor="ctr" anchorCtr="0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000000"/>
                  </a:solidFill>
                  <a:ea typeface="ＭＳ Ｐゴシック" pitchFamily="34" charset="-128"/>
                </a:rPr>
                <a:t>Mean follow-up (days)</a:t>
              </a:r>
              <a:endParaRPr lang="en-US" sz="1000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5AA37A93-EA4D-0644-B398-81395B8AE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534" y="5397298"/>
              <a:ext cx="1748812" cy="40343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0" tIns="91405" rIns="91440" bIns="91405" anchor="ctr" anchorCtr="0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45"/>
                </a:spcBef>
                <a:spcAft>
                  <a:spcPts val="145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423.9 (132.2)</a:t>
              </a: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4966475E-ADD6-7342-8655-9B2DB9A4F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7447" y="5405315"/>
              <a:ext cx="1748812" cy="40343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0" tIns="91405" rIns="91440" bIns="91405" anchor="ctr" anchorCtr="0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45"/>
                </a:spcBef>
                <a:spcAft>
                  <a:spcPts val="145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425.0 (135.9)</a:t>
              </a: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30525CD-C8B2-DA48-8C15-CEA82BC2FB60}"/>
              </a:ext>
            </a:extLst>
          </p:cNvPr>
          <p:cNvSpPr txBox="1">
            <a:spLocks/>
          </p:cNvSpPr>
          <p:nvPr/>
        </p:nvSpPr>
        <p:spPr>
          <a:xfrm>
            <a:off x="314325" y="-20641"/>
            <a:ext cx="11039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CONSORT Diagram for 4 of 5 Data Partners</a:t>
            </a:r>
          </a:p>
        </p:txBody>
      </p:sp>
    </p:spTree>
    <p:extLst>
      <p:ext uri="{BB962C8B-B14F-4D97-AF65-F5344CB8AC3E}">
        <p14:creationId xmlns:p14="http://schemas.microsoft.com/office/powerpoint/2010/main" val="33483860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1055</Words>
  <Application>Microsoft Macintosh PowerPoint</Application>
  <PresentationFormat>Widescreen</PresentationFormat>
  <Paragraphs>177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Thème Office</vt:lpstr>
      <vt:lpstr>IMPACT-AFib Implementation of Stroke Prevention in Atrial Fibrillation</vt:lpstr>
      <vt:lpstr>PowerPoint Presentation</vt:lpstr>
      <vt:lpstr>Anticoagulation Prevents the Majority of Strokes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Alicia GASSER</dc:creator>
  <cp:lastModifiedBy>Dr Sean Pokorney</cp:lastModifiedBy>
  <cp:revision>36</cp:revision>
  <dcterms:created xsi:type="dcterms:W3CDTF">2020-06-05T09:42:33Z</dcterms:created>
  <dcterms:modified xsi:type="dcterms:W3CDTF">2020-08-18T17:32:27Z</dcterms:modified>
</cp:coreProperties>
</file>