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9" r:id="rId1"/>
    <p:sldMasterId id="2147483893" r:id="rId2"/>
    <p:sldMasterId id="2147483911" r:id="rId3"/>
    <p:sldMasterId id="2147483930" r:id="rId4"/>
    <p:sldMasterId id="2147483942" r:id="rId5"/>
    <p:sldMasterId id="2147484211" r:id="rId6"/>
    <p:sldMasterId id="2147484230" r:id="rId7"/>
    <p:sldMasterId id="2147484256" r:id="rId8"/>
    <p:sldMasterId id="2147484277" r:id="rId9"/>
    <p:sldMasterId id="2147484397" r:id="rId10"/>
    <p:sldMasterId id="2147484540" r:id="rId11"/>
  </p:sldMasterIdLst>
  <p:notesMasterIdLst>
    <p:notesMasterId r:id="rId30"/>
  </p:notesMasterIdLst>
  <p:handoutMasterIdLst>
    <p:handoutMasterId r:id="rId31"/>
  </p:handoutMasterIdLst>
  <p:sldIdLst>
    <p:sldId id="1118" r:id="rId12"/>
    <p:sldId id="1520" r:id="rId13"/>
    <p:sldId id="1546" r:id="rId14"/>
    <p:sldId id="1521" r:id="rId15"/>
    <p:sldId id="1544" r:id="rId16"/>
    <p:sldId id="1523" r:id="rId17"/>
    <p:sldId id="1524" r:id="rId18"/>
    <p:sldId id="1547" r:id="rId19"/>
    <p:sldId id="1548" r:id="rId20"/>
    <p:sldId id="1286" r:id="rId21"/>
    <p:sldId id="1289" r:id="rId22"/>
    <p:sldId id="1292" r:id="rId23"/>
    <p:sldId id="1291" r:id="rId24"/>
    <p:sldId id="1290" r:id="rId25"/>
    <p:sldId id="1304" r:id="rId26"/>
    <p:sldId id="1552" r:id="rId27"/>
    <p:sldId id="1545" r:id="rId28"/>
    <p:sldId id="1549" r:id="rId29"/>
  </p:sldIdLst>
  <p:sldSz cx="10287000" cy="6858000" type="35mm"/>
  <p:notesSz cx="6950075" cy="9236075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1">
          <p15:clr>
            <a:srgbClr val="A4A3A4"/>
          </p15:clr>
        </p15:guide>
        <p15:guide id="3" orient="horz" pos="4253">
          <p15:clr>
            <a:srgbClr val="A4A3A4"/>
          </p15:clr>
        </p15:guide>
        <p15:guide id="4" orient="horz" pos="3775">
          <p15:clr>
            <a:srgbClr val="A4A3A4"/>
          </p15:clr>
        </p15:guide>
        <p15:guide id="5" pos="80">
          <p15:clr>
            <a:srgbClr val="A4A3A4"/>
          </p15:clr>
        </p15:guide>
        <p15:guide id="6" pos="6117">
          <p15:clr>
            <a:srgbClr val="A4A3A4"/>
          </p15:clr>
        </p15:guide>
        <p15:guide id="7" pos="440">
          <p15:clr>
            <a:srgbClr val="A4A3A4"/>
          </p15:clr>
        </p15:guide>
        <p15:guide id="8" pos="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orient="horz" pos="91">
          <p15:clr>
            <a:srgbClr val="A4A3A4"/>
          </p15:clr>
        </p15:guide>
        <p15:guide id="3" orient="horz" pos="5723">
          <p15:clr>
            <a:srgbClr val="A4A3A4"/>
          </p15:clr>
        </p15:guide>
        <p15:guide id="4" pos="2189">
          <p15:clr>
            <a:srgbClr val="A4A3A4"/>
          </p15:clr>
        </p15:guide>
        <p15:guide id="5" pos="101">
          <p15:clr>
            <a:srgbClr val="A4A3A4"/>
          </p15:clr>
        </p15:guide>
        <p15:guide id="6" pos="42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8"/>
    <a:srgbClr val="000090"/>
    <a:srgbClr val="FFC84F"/>
    <a:srgbClr val="000014"/>
    <a:srgbClr val="D2D2FF"/>
    <a:srgbClr val="0B1F9A"/>
    <a:srgbClr val="000064"/>
    <a:srgbClr val="00007F"/>
    <a:srgbClr val="0034AA"/>
    <a:srgbClr val="004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88707" autoAdjust="0"/>
  </p:normalViewPr>
  <p:slideViewPr>
    <p:cSldViewPr snapToGrid="0">
      <p:cViewPr varScale="1">
        <p:scale>
          <a:sx n="108" d="100"/>
          <a:sy n="108" d="100"/>
        </p:scale>
        <p:origin x="2248" y="200"/>
      </p:cViewPr>
      <p:guideLst>
        <p:guide orient="horz" pos="2160"/>
        <p:guide orient="horz" pos="811"/>
        <p:guide orient="horz" pos="4253"/>
        <p:guide orient="horz" pos="3775"/>
        <p:guide pos="80"/>
        <p:guide pos="6117"/>
        <p:guide pos="440"/>
        <p:guide pos="366"/>
      </p:guideLst>
    </p:cSldViewPr>
  </p:slideViewPr>
  <p:outlineViewPr>
    <p:cViewPr>
      <p:scale>
        <a:sx n="33" d="100"/>
        <a:sy n="33" d="100"/>
      </p:scale>
      <p:origin x="0" y="26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-3048" y="-104"/>
      </p:cViewPr>
      <p:guideLst>
        <p:guide orient="horz" pos="2909"/>
        <p:guide orient="horz" pos="91"/>
        <p:guide orient="horz" pos="5723"/>
        <p:guide pos="2189"/>
        <p:guide pos="101"/>
        <p:guide pos="42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58750" y="8864600"/>
            <a:ext cx="663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492" tIns="46246" rIns="92492" bIns="46246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157163" y="8899525"/>
            <a:ext cx="3078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942579">
              <a:buFont typeface="Arial" charset="0"/>
              <a:buNone/>
              <a:defRPr/>
            </a:pPr>
            <a:r>
              <a:rPr lang="en-US" sz="1000" b="0"/>
              <a:t>Amgen Corporate Template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3713163" y="8899525"/>
            <a:ext cx="3079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42579">
              <a:buFont typeface="Arial" charset="0"/>
              <a:buNone/>
              <a:defRPr/>
            </a:pPr>
            <a:fld id="{0FBBF148-E1CE-4F89-89B6-D365823C106F}" type="slidenum">
              <a:rPr lang="en-US" sz="1000" b="0"/>
              <a:pPr algn="r" defTabSz="942579">
                <a:buFont typeface="Arial" charset="0"/>
                <a:buNone/>
                <a:defRPr/>
              </a:pPr>
              <a:t>‹#›</a:t>
            </a:fld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250620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44463"/>
            <a:ext cx="6232525" cy="4156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7163" y="4357688"/>
            <a:ext cx="6635750" cy="444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58750" y="8864600"/>
            <a:ext cx="663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2492" tIns="46246" rIns="92492" bIns="4624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57163" y="8899525"/>
            <a:ext cx="30781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942579">
              <a:defRPr/>
            </a:pPr>
            <a:r>
              <a:rPr lang="en-US" sz="1000" b="0"/>
              <a:t>Amgen Corporate Template</a:t>
            </a: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 bwMode="auto">
          <a:xfrm>
            <a:off x="3713163" y="8899525"/>
            <a:ext cx="3079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4242" tIns="47122" rIns="94242" bIns="47122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42579">
              <a:defRPr/>
            </a:pPr>
            <a:fld id="{CB0C9462-A039-40B6-BDAB-51C6C5FF1739}" type="slidenum">
              <a:rPr lang="en-US" sz="1000" b="0"/>
              <a:pPr algn="r" defTabSz="942579">
                <a:defRPr/>
              </a:pPr>
              <a:t>‹#›</a:t>
            </a:fld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58457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563" indent="-182563" algn="l" rtl="0" eaLnBrk="0" fontAlgn="base" hangingPunct="0">
      <a:spcBef>
        <a:spcPts val="600"/>
      </a:spcBef>
      <a:spcAft>
        <a:spcPct val="0"/>
      </a:spcAft>
      <a:buFont typeface="Arial" charset="0"/>
      <a:buChar char="•"/>
      <a:defRPr lang="en-US" sz="1400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indent="-182563" algn="l" rtl="0" eaLnBrk="0" fontAlgn="base" hangingPunct="0">
      <a:spcBef>
        <a:spcPts val="300"/>
      </a:spcBef>
      <a:spcAft>
        <a:spcPct val="0"/>
      </a:spcAft>
      <a:buFont typeface="Arial" charset="0"/>
      <a:buChar char="–"/>
      <a:defRPr lang="en-US" sz="1200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30250" indent="-182563" algn="l" rtl="0" eaLnBrk="0" fontAlgn="base" hangingPunct="0">
      <a:spcBef>
        <a:spcPts val="300"/>
      </a:spcBef>
      <a:spcAft>
        <a:spcPct val="0"/>
      </a:spcAft>
      <a:buFont typeface="Arial" charset="0"/>
      <a:buChar char="•"/>
      <a:defRPr lang="en-US" sz="1000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04888" indent="-182563" algn="l" rtl="0" eaLnBrk="0" fontAlgn="base" hangingPunct="0">
      <a:spcBef>
        <a:spcPts val="300"/>
      </a:spcBef>
      <a:spcAft>
        <a:spcPct val="0"/>
      </a:spcAft>
      <a:buFont typeface="Arial" charset="0"/>
      <a:buChar char="–"/>
      <a:defRPr lang="en-US" sz="900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279525" indent="-182563" algn="l" rtl="0" eaLnBrk="0" fontAlgn="base" hangingPunct="0">
      <a:spcBef>
        <a:spcPts val="300"/>
      </a:spcBef>
      <a:spcAft>
        <a:spcPct val="0"/>
      </a:spcAft>
      <a:buFont typeface="Arial" charset="0"/>
      <a:buChar char="•"/>
      <a:defRPr lang="en-US" sz="800" kern="120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696913"/>
            <a:ext cx="52292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06692-5D3D-46E7-8DB2-03F9356300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7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6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8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8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76859" y="36513"/>
            <a:ext cx="9133284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76859" y="1279525"/>
            <a:ext cx="9133284" cy="471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2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3694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89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01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4162" y="274809"/>
            <a:ext cx="243066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275" y="274809"/>
            <a:ext cx="71205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16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71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25" y="905522"/>
            <a:ext cx="9036844" cy="513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54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698" y="901481"/>
            <a:ext cx="45434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6573" y="901481"/>
            <a:ext cx="45434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171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895897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1535659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49" y="895897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49" y="1535659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495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57925" y="6400800"/>
            <a:ext cx="3377565" cy="27432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sz="180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57325" y="6400800"/>
            <a:ext cx="4738797" cy="27432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sz="180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718821" y="6514568"/>
            <a:ext cx="522324" cy="27432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6352DA-41EF-481F-921B-ADEA0559FE70}" type="slidenum">
              <a:rPr lang="en-US" sz="1800">
                <a:solidFill>
                  <a:srgbClr val="000000"/>
                </a:solidFill>
                <a:latin typeface="Verdana"/>
                <a:cs typeface="+mn-cs"/>
              </a:rPr>
              <a:pPr>
                <a:defRPr/>
              </a:pPr>
              <a:t>‹#›</a:t>
            </a:fld>
            <a:endParaRPr lang="en-US" sz="1800">
              <a:solidFill>
                <a:srgbClr val="000000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4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6398" y="6248400"/>
            <a:ext cx="8474732" cy="533400"/>
          </a:xfrm>
        </p:spPr>
        <p:txBody>
          <a:bodyPr anchor="b"/>
          <a:lstStyle>
            <a:lvl1pPr marL="117475" indent="-117475">
              <a:buSzPct val="100000"/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356517"/>
            <a:ext cx="24003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4400" b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D86FE23-0DC1-46E0-8EDF-1271D2B96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3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596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373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43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07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48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74" y="1600206"/>
            <a:ext cx="4775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321" y="1600206"/>
            <a:ext cx="4775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068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49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49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30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828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8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2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982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693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43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596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40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4162" y="274809"/>
            <a:ext cx="243066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275" y="274809"/>
            <a:ext cx="71205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879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91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25" y="905522"/>
            <a:ext cx="9036844" cy="513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31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698" y="901481"/>
            <a:ext cx="45434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6573" y="901481"/>
            <a:ext cx="45434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363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895897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1535659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49" y="895897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49" y="1535659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937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6398" y="6248400"/>
            <a:ext cx="8474732" cy="533400"/>
          </a:xfrm>
        </p:spPr>
        <p:txBody>
          <a:bodyPr anchor="b"/>
          <a:lstStyle>
            <a:lvl1pPr marL="117475" indent="-117475">
              <a:buSzPct val="100000"/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356517"/>
            <a:ext cx="24003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4400" b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3B47685-3391-4D34-9A7A-A39AA6971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36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057567"/>
            <a:ext cx="8743950" cy="1362075"/>
          </a:xfrm>
        </p:spPr>
        <p:txBody>
          <a:bodyPr anchor="t"/>
          <a:lstStyle>
            <a:lvl1pPr algn="ctr">
              <a:defRPr sz="33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385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592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4539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95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067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08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598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72" y="1600206"/>
            <a:ext cx="4775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319" y="1600206"/>
            <a:ext cx="4775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35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47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4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212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856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793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17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552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281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615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4162" y="274805"/>
            <a:ext cx="243066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272" y="274805"/>
            <a:ext cx="71205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357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76859" y="36513"/>
            <a:ext cx="9133284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76859" y="1279525"/>
            <a:ext cx="9133284" cy="471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07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928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51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373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74328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9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483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30" y="1600206"/>
            <a:ext cx="4775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77" y="1600206"/>
            <a:ext cx="4775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068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0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0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230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8284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844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14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982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693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43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74" y="1600206"/>
            <a:ext cx="4775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321" y="1600206"/>
            <a:ext cx="4775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3932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4162" y="274731"/>
            <a:ext cx="243066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231" y="274731"/>
            <a:ext cx="71205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2879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791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25" y="905522"/>
            <a:ext cx="9036844" cy="5135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231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698" y="901481"/>
            <a:ext cx="45434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6573" y="901481"/>
            <a:ext cx="454342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363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895897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1535659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05" y="895897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05" y="1535659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802" y="150349"/>
            <a:ext cx="9612852" cy="6575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9376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6398" y="6248400"/>
            <a:ext cx="8474732" cy="533400"/>
          </a:xfrm>
        </p:spPr>
        <p:txBody>
          <a:bodyPr anchor="b"/>
          <a:lstStyle>
            <a:lvl1pPr marL="117475" indent="-117475">
              <a:buSzPct val="100000"/>
              <a:buFont typeface="+mj-lt"/>
              <a:buAutoNum type="arabicPeriod"/>
              <a:defRPr sz="7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2350" y="6356439"/>
            <a:ext cx="24003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 sz="4400" b="0">
                <a:solidFill>
                  <a:srgbClr val="FFFFFF"/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3B47685-3391-4D34-9A7A-A39AA6971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36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2057489"/>
            <a:ext cx="8743950" cy="1362075"/>
          </a:xfrm>
        </p:spPr>
        <p:txBody>
          <a:bodyPr anchor="t"/>
          <a:lstStyle>
            <a:lvl1pPr algn="ctr">
              <a:defRPr sz="33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3852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514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453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954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8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08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49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49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0800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228" y="1600206"/>
            <a:ext cx="4775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75" y="1600206"/>
            <a:ext cx="477559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352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0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0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212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856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7937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13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5522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281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615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4162" y="274727"/>
            <a:ext cx="243066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228" y="274727"/>
            <a:ext cx="71205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3575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78646" y="4570413"/>
            <a:ext cx="9131499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96508" y="2233819"/>
            <a:ext cx="9131498" cy="1815057"/>
          </a:xfrm>
        </p:spPr>
        <p:txBody>
          <a:bodyPr anchor="ctr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" y="1686740"/>
            <a:ext cx="9849446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" y="4018778"/>
            <a:ext cx="9849446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2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2" name="Picture 11" descr="AmgenCardiovascular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0174" y="6242824"/>
            <a:ext cx="1745857" cy="5334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5211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6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897" y="1462088"/>
            <a:ext cx="4480917" cy="448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462088"/>
            <a:ext cx="4480918" cy="448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522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584776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79" indent="0" algn="ctr">
              <a:buNone/>
              <a:defRPr/>
            </a:lvl3pPr>
            <a:lvl4pPr marL="1371119" indent="0" algn="ctr">
              <a:buNone/>
              <a:defRPr/>
            </a:lvl4pPr>
            <a:lvl5pPr marL="1828159" indent="0" algn="ctr">
              <a:buNone/>
              <a:defRPr/>
            </a:lvl5pPr>
            <a:lvl6pPr marL="2285199" indent="0" algn="ctr">
              <a:buNone/>
              <a:defRPr/>
            </a:lvl6pPr>
            <a:lvl7pPr marL="2742237" indent="0" algn="ctr">
              <a:buNone/>
              <a:defRPr/>
            </a:lvl7pPr>
            <a:lvl8pPr marL="3199278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5139-7C6C-194D-BFB2-92BDB3789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0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9" indent="0">
              <a:buNone/>
              <a:defRPr sz="1600"/>
            </a:lvl3pPr>
            <a:lvl4pPr marL="1371119" indent="0">
              <a:buNone/>
              <a:defRPr sz="1400"/>
            </a:lvl4pPr>
            <a:lvl5pPr marL="1828159" indent="0">
              <a:buNone/>
              <a:defRPr sz="1400"/>
            </a:lvl5pPr>
            <a:lvl6pPr marL="2285199" indent="0">
              <a:buNone/>
              <a:defRPr sz="1400"/>
            </a:lvl6pPr>
            <a:lvl7pPr marL="2742237" indent="0">
              <a:buNone/>
              <a:defRPr sz="1400"/>
            </a:lvl7pPr>
            <a:lvl8pPr marL="3199278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22562"/>
            <a:ext cx="428625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22562"/>
            <a:ext cx="4286250" cy="2431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20"/>
            <a:ext cx="4545212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212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11" y="1904539"/>
            <a:ext cx="4546997" cy="461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11" y="2174875"/>
            <a:ext cx="4546997" cy="21236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249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149"/>
            <a:ext cx="5750719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98"/>
            <a:ext cx="3384352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2BECF-F2B6-0D49-B39E-506876815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956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584776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9" indent="0">
              <a:buNone/>
              <a:defRPr sz="2400"/>
            </a:lvl3pPr>
            <a:lvl4pPr marL="1371119" indent="0">
              <a:buNone/>
              <a:defRPr sz="2000"/>
            </a:lvl4pPr>
            <a:lvl5pPr marL="1828159" indent="0">
              <a:buNone/>
              <a:defRPr sz="2000"/>
            </a:lvl5pPr>
            <a:lvl6pPr marL="2285199" indent="0">
              <a:buNone/>
              <a:defRPr sz="2000"/>
            </a:lvl6pPr>
            <a:lvl7pPr marL="2742237" indent="0">
              <a:buNone/>
              <a:defRPr sz="2000"/>
            </a:lvl7pPr>
            <a:lvl8pPr marL="3199278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434"/>
            <a:ext cx="61722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6E27-34B5-A14B-A2CD-DEBE274FDB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104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7154" y="1922463"/>
            <a:ext cx="8408389" cy="22837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8284-B56E-3845-84C4-5C463532F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4510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622400"/>
            <a:ext cx="2185988" cy="356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7229" y="622400"/>
            <a:ext cx="3360853" cy="356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22AED-5862-0640-A61D-7A58B0A99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1421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70" y="350838"/>
            <a:ext cx="875287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9770" y="1431925"/>
            <a:ext cx="8752879" cy="584776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579921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76859" y="36513"/>
            <a:ext cx="9133284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76859" y="1279525"/>
            <a:ext cx="9133284" cy="471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&amp;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576859" y="36513"/>
            <a:ext cx="9133284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576859" y="1279525"/>
            <a:ext cx="9133284" cy="471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4.png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6859" y="36513"/>
            <a:ext cx="9133284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859" y="1279525"/>
            <a:ext cx="9133284" cy="471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" y="910646"/>
            <a:ext cx="9849446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20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0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822325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969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8288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2860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7432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2004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6859" y="36513"/>
            <a:ext cx="9133284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859" y="1279525"/>
            <a:ext cx="9133284" cy="471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6" y="910610"/>
            <a:ext cx="9849446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20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400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822325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969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8288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2860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7432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2004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6859" y="36513"/>
            <a:ext cx="9133284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859" y="1279525"/>
            <a:ext cx="9133284" cy="471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gray">
          <a:xfrm>
            <a:off x="8777883" y="5761088"/>
            <a:ext cx="1325644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FC7C7D-6A50-425C-BA5D-A80D217C3770}" type="slidenum">
              <a:rPr lang="en-US" sz="1000" b="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1000" b="0">
              <a:solidFill>
                <a:srgbClr val="777777"/>
              </a:solidFill>
            </a:endParaRPr>
          </a:p>
        </p:txBody>
      </p:sp>
      <p:pic>
        <p:nvPicPr>
          <p:cNvPr id="1030" name="Picture 10" descr="AmgenCardiovascularLogo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7883" y="6126182"/>
            <a:ext cx="1325644" cy="40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 bwMode="auto">
          <a:xfrm>
            <a:off x="6" y="910482"/>
            <a:ext cx="9849446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 userDrawn="1"/>
        </p:nvSpPr>
        <p:spPr bwMode="gray">
          <a:xfrm>
            <a:off x="7060118" y="6397656"/>
            <a:ext cx="31432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0">
                <a:solidFill>
                  <a:srgbClr val="777777"/>
                </a:solidFill>
              </a:rPr>
              <a:t>For Internal Use Only. Amgen Confidential.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822325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969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8288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2860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7432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2004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2178" y="274638"/>
            <a:ext cx="97226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178" y="1600206"/>
            <a:ext cx="97226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076" name="Picture 5" descr="THO_fromWEBMD-rgb.png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690253" y="6500813"/>
            <a:ext cx="92690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Arrythmia_EP.pn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151899" y="6358105"/>
            <a:ext cx="1925241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NEWmedEdlogo.png"/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8840391" y="6526213"/>
            <a:ext cx="1044774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5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2178" y="274638"/>
            <a:ext cx="97226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178" y="1600206"/>
            <a:ext cx="97226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5" descr="THO_fromWEBMD-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53" y="6500813"/>
            <a:ext cx="92690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Arrythmia_EP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6358105"/>
            <a:ext cx="192524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NEWmedEdlogo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91" y="6526213"/>
            <a:ext cx="1044774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2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2178" y="274638"/>
            <a:ext cx="97226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178" y="1600206"/>
            <a:ext cx="97226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5" descr="THO_fromWEBMD-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53" y="6500813"/>
            <a:ext cx="92690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Arrythmia_EP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9" y="6358105"/>
            <a:ext cx="192524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NEWmedEd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91" y="6526213"/>
            <a:ext cx="1044774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46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6859" y="36513"/>
            <a:ext cx="9133284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859" y="1279525"/>
            <a:ext cx="9133284" cy="4713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gray">
          <a:xfrm>
            <a:off x="8777883" y="5761224"/>
            <a:ext cx="1325644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FC7C7D-6A50-425C-BA5D-A80D217C3770}" type="slidenum">
              <a:rPr lang="en-US" sz="1000" b="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1000" b="0">
              <a:solidFill>
                <a:srgbClr val="777777"/>
              </a:solidFill>
            </a:endParaRPr>
          </a:p>
        </p:txBody>
      </p:sp>
      <p:pic>
        <p:nvPicPr>
          <p:cNvPr id="1030" name="Picture 10" descr="AmgenCardiovascular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7883" y="6126182"/>
            <a:ext cx="1325644" cy="40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 bwMode="auto">
          <a:xfrm>
            <a:off x="6" y="910618"/>
            <a:ext cx="9849446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 userDrawn="1"/>
        </p:nvSpPr>
        <p:spPr bwMode="gray">
          <a:xfrm>
            <a:off x="7060118" y="6397792"/>
            <a:ext cx="31432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0">
                <a:solidFill>
                  <a:srgbClr val="777777"/>
                </a:solidFill>
              </a:rPr>
              <a:t>For Internal Use Only. Amgen Confidential.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6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822325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969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137160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8288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2860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7432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20040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2178" y="274638"/>
            <a:ext cx="97226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178" y="1600206"/>
            <a:ext cx="97226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5" descr="THO_fromWEBMD-rgb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53" y="6500813"/>
            <a:ext cx="92690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Arrythmia_EP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5" y="6358027"/>
            <a:ext cx="192524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NEWmedEdlogo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91" y="6526213"/>
            <a:ext cx="1044774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82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  <p:sldLayoutId id="214748422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2178" y="274638"/>
            <a:ext cx="97226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178" y="1600206"/>
            <a:ext cx="97226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5" descr="THO_fromWEBMD-rgb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53" y="6500813"/>
            <a:ext cx="92690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Arrythmia_EP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5" y="6358027"/>
            <a:ext cx="192524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NEWmedEdlogo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391" y="6526213"/>
            <a:ext cx="1044774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46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576861" y="69"/>
            <a:ext cx="9131498" cy="1109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85788" y="1425575"/>
            <a:ext cx="9133284" cy="448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" y="910520"/>
            <a:ext cx="9849446" cy="276999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007CC3"/>
              </a:gs>
            </a:gsLst>
            <a:lin ang="108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 userDrawn="1"/>
        </p:nvSpPr>
        <p:spPr bwMode="gray">
          <a:xfrm>
            <a:off x="8777883" y="5761126"/>
            <a:ext cx="1325644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3FC7C7D-6A50-425C-BA5D-A80D217C3770}" type="slidenum">
              <a:rPr lang="en-US" sz="1000" b="0">
                <a:solidFill>
                  <a:srgbClr val="777777"/>
                </a:solidFill>
              </a:rPr>
              <a:pPr algn="r">
                <a:defRPr/>
              </a:pPr>
              <a:t>‹#›</a:t>
            </a:fld>
            <a:endParaRPr lang="en-US" sz="1000" b="0">
              <a:solidFill>
                <a:srgbClr val="777777"/>
              </a:solidFill>
            </a:endParaRPr>
          </a:p>
        </p:txBody>
      </p:sp>
      <p:pic>
        <p:nvPicPr>
          <p:cNvPr id="13" name="Picture 12" descr="AmgenCardiovascularLogo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77883" y="6126182"/>
            <a:ext cx="1325644" cy="40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Grp="1" noChangeArrowheads="1"/>
          </p:cNvSpPr>
          <p:nvPr userDrawn="1"/>
        </p:nvSpPr>
        <p:spPr bwMode="gray">
          <a:xfrm>
            <a:off x="7060118" y="6397694"/>
            <a:ext cx="314325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00" b="0">
                <a:solidFill>
                  <a:srgbClr val="777777"/>
                </a:solidFill>
              </a:rPr>
              <a:t>For Internal Use Only. Amgen Confidential.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223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22463"/>
            <a:ext cx="87439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03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07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1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15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80" indent="-342780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689" indent="-2856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2599" indent="-22851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599638" indent="-22851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6678" indent="-22851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3718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0758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7797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4837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287000" cy="1504709"/>
          </a:xfrm>
        </p:spPr>
        <p:txBody>
          <a:bodyPr/>
          <a:lstStyle/>
          <a:p>
            <a:r>
              <a:rPr lang="en-US" sz="3700" dirty="0">
                <a:effectLst/>
              </a:rPr>
              <a:t>Achieved Omega-3 Fatty Acid Levels</a:t>
            </a:r>
            <a:br>
              <a:rPr lang="en-US" sz="3700" dirty="0">
                <a:effectLst/>
              </a:rPr>
            </a:br>
            <a:r>
              <a:rPr lang="en-US" sz="3700" dirty="0">
                <a:effectLst/>
              </a:rPr>
              <a:t>and Major Adverse Cardiovascular Events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8303" y="3006564"/>
            <a:ext cx="8875059" cy="8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7F">
                <a:alpha val="74998"/>
              </a:srgbClr>
            </a:outerShdw>
          </a:effectLst>
        </p:spPr>
        <p:txBody>
          <a:bodyPr lIns="89530" tIns="44767" rIns="89530" bIns="44767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471" dirty="0">
                <a:solidFill>
                  <a:schemeClr val="bg1"/>
                </a:solidFill>
                <a:latin typeface="Arial" charset="-52"/>
              </a:rPr>
              <a:t>Steven E. Nissen MD MACC</a:t>
            </a:r>
          </a:p>
          <a:p>
            <a:pPr algn="ctr" eaLnBrk="0" hangingPunct="0">
              <a:defRPr/>
            </a:pPr>
            <a:r>
              <a:rPr lang="en-US" sz="2471" dirty="0">
                <a:solidFill>
                  <a:schemeClr val="bg1"/>
                </a:solidFill>
                <a:latin typeface="Arial" charset="-52"/>
              </a:rPr>
              <a:t>For the STRENGTH Trial Investigators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37067" y="4932545"/>
            <a:ext cx="9897533" cy="177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530" tIns="44767" rIns="89530" bIns="44767">
            <a:prstTxWarp prst="textNoShape">
              <a:avLst/>
            </a:prstTxWarp>
            <a:spAutoFit/>
          </a:bodyPr>
          <a:lstStyle/>
          <a:p>
            <a:pPr algn="ctr" eaLnBrk="0" hangingPunct="0">
              <a:spcAft>
                <a:spcPct val="50000"/>
              </a:spcAft>
            </a:pPr>
            <a:r>
              <a:rPr lang="en-US" sz="1765" b="1" dirty="0">
                <a:solidFill>
                  <a:schemeClr val="bg1"/>
                </a:solidFill>
              </a:rPr>
              <a:t>Disclosure</a:t>
            </a:r>
            <a:endParaRPr lang="en-US" sz="1765" dirty="0">
              <a:solidFill>
                <a:schemeClr val="bg1"/>
              </a:solidFill>
            </a:endParaRPr>
          </a:p>
          <a:p>
            <a:pPr eaLnBrk="0" hangingPunct="0">
              <a:spcBef>
                <a:spcPts val="491"/>
              </a:spcBef>
              <a:spcAft>
                <a:spcPts val="491"/>
              </a:spcAft>
            </a:pPr>
            <a:r>
              <a:rPr lang="en-US" sz="1765" dirty="0">
                <a:solidFill>
                  <a:schemeClr val="bg1"/>
                </a:solidFill>
              </a:rPr>
              <a:t>Clinical Trials: AbbVie, Amgen, AstraZeneca, Esperion, Eli Lilly, Novartis, Takeda, Resverlogix, </a:t>
            </a:r>
            <a:r>
              <a:rPr lang="en-US" sz="1765" dirty="0" err="1">
                <a:solidFill>
                  <a:schemeClr val="bg1"/>
                </a:solidFill>
              </a:rPr>
              <a:t>Orexigen</a:t>
            </a:r>
            <a:r>
              <a:rPr lang="en-US" sz="1765" dirty="0">
                <a:solidFill>
                  <a:schemeClr val="bg1"/>
                </a:solidFill>
              </a:rPr>
              <a:t>, Ethicon </a:t>
            </a:r>
            <a:r>
              <a:rPr lang="en-US" sz="1765" dirty="0" err="1">
                <a:solidFill>
                  <a:schemeClr val="bg1"/>
                </a:solidFill>
              </a:rPr>
              <a:t>Endosurgery</a:t>
            </a:r>
            <a:r>
              <a:rPr lang="en-US" sz="1765" dirty="0">
                <a:solidFill>
                  <a:schemeClr val="bg1"/>
                </a:solidFill>
              </a:rPr>
              <a:t>, </a:t>
            </a:r>
            <a:r>
              <a:rPr lang="en-US" sz="1765" dirty="0" err="1">
                <a:solidFill>
                  <a:schemeClr val="bg1"/>
                </a:solidFill>
              </a:rPr>
              <a:t>Medtronic,The</a:t>
            </a:r>
            <a:r>
              <a:rPr lang="en-US" sz="1765" dirty="0">
                <a:solidFill>
                  <a:schemeClr val="bg1"/>
                </a:solidFill>
              </a:rPr>
              <a:t> Medicines Company, and Pfizer. </a:t>
            </a:r>
          </a:p>
          <a:p>
            <a:pPr eaLnBrk="0" hangingPunct="0">
              <a:spcBef>
                <a:spcPts val="491"/>
              </a:spcBef>
              <a:spcAft>
                <a:spcPts val="491"/>
              </a:spcAft>
            </a:pPr>
            <a:r>
              <a:rPr lang="en-US" sz="1765" dirty="0">
                <a:solidFill>
                  <a:schemeClr val="folHlink"/>
                </a:solidFill>
              </a:rPr>
              <a:t>Companies are directed to pay any honoraria, speaking or consulting fees directly to charity so that neither income nor a tax deduction is received.</a:t>
            </a:r>
            <a:endParaRPr lang="en-US" sz="1765" i="1" dirty="0">
              <a:solidFill>
                <a:schemeClr val="folHlin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748BAE-8A90-6D4A-9937-1070CC7D6208}"/>
              </a:ext>
            </a:extLst>
          </p:cNvPr>
          <p:cNvSpPr/>
          <p:nvPr/>
        </p:nvSpPr>
        <p:spPr>
          <a:xfrm>
            <a:off x="0" y="1504709"/>
            <a:ext cx="10287000" cy="54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5000"/>
              </a:lnSpc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Secondary Analysis of the STRENGTH Trial </a:t>
            </a:r>
          </a:p>
        </p:txBody>
      </p:sp>
    </p:spTree>
    <p:extLst>
      <p:ext uri="{BB962C8B-B14F-4D97-AF65-F5344CB8AC3E}">
        <p14:creationId xmlns:p14="http://schemas.microsoft.com/office/powerpoint/2010/main" val="8739316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ig 1A STRENGTH Primary MACE EP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4" y="1452036"/>
            <a:ext cx="4279392" cy="4693920"/>
          </a:xfrm>
          <a:prstGeom prst="rect">
            <a:avLst/>
          </a:prstGeom>
        </p:spPr>
      </p:pic>
      <p:pic>
        <p:nvPicPr>
          <p:cNvPr id="16" name="Picture 15" descr="Fig 1B STRENGTH Primary MACE DH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1460500"/>
            <a:ext cx="4279392" cy="4693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40"/>
            <a:ext cx="10287000" cy="804333"/>
          </a:xfrm>
        </p:spPr>
        <p:txBody>
          <a:bodyPr/>
          <a:lstStyle/>
          <a:p>
            <a:r>
              <a:rPr lang="en-US" sz="3600" dirty="0">
                <a:effectLst/>
              </a:rPr>
              <a:t>MACE: Top Tertile of Achieved EPA and DHA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753288" y="3502569"/>
            <a:ext cx="41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Event (%)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8337" y="881787"/>
            <a:ext cx="3767666" cy="4770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Plasma DHA vs. Corn Oil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3671" y="881787"/>
            <a:ext cx="3793067" cy="4770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Plasma EPA vs. Corn Oil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6" y="6245766"/>
            <a:ext cx="379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since Randomization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44794" y="3473896"/>
            <a:ext cx="41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Event (%)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0672" y="6245766"/>
            <a:ext cx="379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since Randomization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3800" y="1684866"/>
            <a:ext cx="3381188" cy="661720"/>
          </a:xfrm>
          <a:prstGeom prst="rect">
            <a:avLst/>
          </a:prstGeom>
          <a:solidFill>
            <a:srgbClr val="0000C8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Top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Tertile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DHA (&gt;105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ug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/mL)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Corn Oil Placebo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6350000" y="1846419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6350001" y="2184399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7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314364" y="2617027"/>
            <a:ext cx="3666066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nb-NO" sz="1800" dirty="0">
                <a:solidFill>
                  <a:srgbClr val="FFFFFF"/>
                </a:solidFill>
                <a:latin typeface="+mn-lt"/>
              </a:rPr>
              <a:t>HR = 1.02</a:t>
            </a:r>
          </a:p>
          <a:p>
            <a:pPr>
              <a:lnSpc>
                <a:spcPct val="90000"/>
              </a:lnSpc>
            </a:pPr>
            <a:r>
              <a:rPr lang="nb-NO" sz="1800" dirty="0">
                <a:solidFill>
                  <a:srgbClr val="FFFFFF"/>
                </a:solidFill>
                <a:latin typeface="+mn-lt"/>
              </a:rPr>
              <a:t>95% CI (0.86 - 1.20)</a:t>
            </a:r>
          </a:p>
          <a:p>
            <a:pPr>
              <a:lnSpc>
                <a:spcPct val="90000"/>
              </a:lnSpc>
            </a:pPr>
            <a:r>
              <a:rPr lang="nb-NO" sz="1800" i="1" dirty="0">
                <a:solidFill>
                  <a:srgbClr val="FFFFFF"/>
                </a:solidFill>
                <a:latin typeface="+mn-lt"/>
              </a:rPr>
              <a:t>p</a:t>
            </a:r>
            <a:r>
              <a:rPr lang="nb-NO" sz="1800" dirty="0">
                <a:solidFill>
                  <a:srgbClr val="FFFFFF"/>
                </a:solidFill>
                <a:latin typeface="+mn-lt"/>
              </a:rPr>
              <a:t> = 0.85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6283" y="2585576"/>
            <a:ext cx="3666066" cy="9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is-IS" sz="1800" dirty="0">
                <a:solidFill>
                  <a:srgbClr val="FFFFFF"/>
                </a:solidFill>
                <a:latin typeface="+mn-lt"/>
              </a:rPr>
              <a:t>HR = 0.98</a:t>
            </a:r>
            <a:br>
              <a:rPr lang="is-IS" sz="1800" dirty="0">
                <a:solidFill>
                  <a:srgbClr val="FFFFFF"/>
                </a:solidFill>
                <a:latin typeface="+mn-lt"/>
              </a:rPr>
            </a:br>
            <a:r>
              <a:rPr lang="is-IS" sz="1800" dirty="0">
                <a:solidFill>
                  <a:srgbClr val="FFFFFF"/>
                </a:solidFill>
                <a:latin typeface="+mn-lt"/>
              </a:rPr>
              <a:t>95% CI (0.83 - 1.16) </a:t>
            </a:r>
          </a:p>
          <a:p>
            <a:pPr>
              <a:lnSpc>
                <a:spcPct val="105000"/>
              </a:lnSpc>
            </a:pPr>
            <a:r>
              <a:rPr lang="is-IS" sz="1800" i="1" dirty="0">
                <a:solidFill>
                  <a:srgbClr val="FFFFFF"/>
                </a:solidFill>
                <a:latin typeface="+mn-lt"/>
              </a:rPr>
              <a:t>p </a:t>
            </a:r>
            <a:r>
              <a:rPr lang="is-IS" sz="1800" dirty="0">
                <a:solidFill>
                  <a:srgbClr val="FFFFFF"/>
                </a:solidFill>
                <a:latin typeface="+mn-lt"/>
              </a:rPr>
              <a:t>= 0.81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6801" y="1684866"/>
            <a:ext cx="3149600" cy="661720"/>
          </a:xfrm>
          <a:prstGeom prst="rect">
            <a:avLst/>
          </a:prstGeom>
          <a:solidFill>
            <a:srgbClr val="0000C8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Top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Tertile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EPA (&gt;116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ug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/mL)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Corn Oil Placebo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134534" y="1842529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134535" y="2192865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7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144470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 2B STRENGTH Change EP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34" y="1443566"/>
            <a:ext cx="4279392" cy="4693920"/>
          </a:xfrm>
          <a:prstGeom prst="rect">
            <a:avLst/>
          </a:prstGeom>
        </p:spPr>
      </p:pic>
      <p:pic>
        <p:nvPicPr>
          <p:cNvPr id="4" name="Picture 3" descr="Fig 2A STRENGTH Change EP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452033"/>
            <a:ext cx="4279392" cy="4693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575"/>
            <a:ext cx="10287000" cy="804333"/>
          </a:xfrm>
        </p:spPr>
        <p:txBody>
          <a:bodyPr/>
          <a:lstStyle/>
          <a:p>
            <a:r>
              <a:rPr lang="en-US" sz="3600" dirty="0">
                <a:effectLst/>
              </a:rPr>
              <a:t>MACE: Top Tertile of Change in EPA and DHA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753288" y="3502569"/>
            <a:ext cx="41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Event (%)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9067" y="847596"/>
            <a:ext cx="3767666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Change in Plasma DHA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252" y="837585"/>
            <a:ext cx="4424741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Change in Plasma EPA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6" y="6245766"/>
            <a:ext cx="379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since Randomization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87577" y="3502569"/>
            <a:ext cx="41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Event (%)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0672" y="6245766"/>
            <a:ext cx="379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since Randomization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3800" y="1684866"/>
            <a:ext cx="3378200" cy="661720"/>
          </a:xfrm>
          <a:prstGeom prst="rect">
            <a:avLst/>
          </a:prstGeom>
          <a:solidFill>
            <a:srgbClr val="0000C8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Top Tertile DHA (≥38.5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ug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/mL)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Corn Oil Placebo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6350000" y="1871132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6350001" y="2184399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7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197605" y="2739856"/>
            <a:ext cx="366606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800" dirty="0">
                <a:solidFill>
                  <a:srgbClr val="FFFFFF"/>
                </a:solidFill>
                <a:latin typeface="+mn-lt"/>
              </a:rPr>
              <a:t>HR = 1.12</a:t>
            </a:r>
            <a:br>
              <a:rPr lang="nb-NO" sz="1800" dirty="0">
                <a:solidFill>
                  <a:srgbClr val="FFFFFF"/>
                </a:solidFill>
                <a:latin typeface="+mn-lt"/>
              </a:rPr>
            </a:br>
            <a:r>
              <a:rPr lang="nb-NO" sz="1800" dirty="0">
                <a:solidFill>
                  <a:srgbClr val="FFFFFF"/>
                </a:solidFill>
                <a:latin typeface="+mn-lt"/>
              </a:rPr>
              <a:t>95% CI (0.96 - 1.32)</a:t>
            </a:r>
            <a:br>
              <a:rPr lang="nb-NO" sz="1800" dirty="0">
                <a:solidFill>
                  <a:srgbClr val="FFFFFF"/>
                </a:solidFill>
                <a:latin typeface="+mn-lt"/>
              </a:rPr>
            </a:br>
            <a:r>
              <a:rPr lang="nb-NO" sz="1800" i="1" dirty="0">
                <a:solidFill>
                  <a:srgbClr val="FFFFFF"/>
                </a:solidFill>
                <a:latin typeface="+mn-lt"/>
              </a:rPr>
              <a:t>p</a:t>
            </a:r>
            <a:r>
              <a:rPr lang="nb-NO" sz="1800" dirty="0">
                <a:solidFill>
                  <a:srgbClr val="FFFFFF"/>
                </a:solidFill>
                <a:latin typeface="+mn-lt"/>
              </a:rPr>
              <a:t> = 0.16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0606" y="2739856"/>
            <a:ext cx="366606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s-IS" sz="1800" dirty="0">
                <a:solidFill>
                  <a:srgbClr val="FFFFFF"/>
                </a:solidFill>
                <a:latin typeface="+mn-lt"/>
              </a:rPr>
              <a:t>HR = 1.03</a:t>
            </a:r>
            <a:br>
              <a:rPr lang="is-IS" sz="1800" dirty="0">
                <a:solidFill>
                  <a:srgbClr val="FFFFFF"/>
                </a:solidFill>
                <a:latin typeface="+mn-lt"/>
              </a:rPr>
            </a:br>
            <a:r>
              <a:rPr lang="is-IS" sz="1800" dirty="0">
                <a:solidFill>
                  <a:srgbClr val="FFFFFF"/>
                </a:solidFill>
                <a:latin typeface="+mn-lt"/>
              </a:rPr>
              <a:t>95% CI (0.88 - 1.21)</a:t>
            </a:r>
            <a:br>
              <a:rPr lang="is-IS" sz="1800" dirty="0">
                <a:solidFill>
                  <a:srgbClr val="FFFFFF"/>
                </a:solidFill>
                <a:latin typeface="+mn-lt"/>
              </a:rPr>
            </a:br>
            <a:r>
              <a:rPr lang="is-IS" sz="1800" i="1" dirty="0">
                <a:solidFill>
                  <a:srgbClr val="FFFFFF"/>
                </a:solidFill>
                <a:latin typeface="+mn-lt"/>
              </a:rPr>
              <a:t>p</a:t>
            </a:r>
            <a:r>
              <a:rPr lang="is-IS" sz="1800" dirty="0">
                <a:solidFill>
                  <a:srgbClr val="FFFFFF"/>
                </a:solidFill>
                <a:latin typeface="+mn-lt"/>
              </a:rPr>
              <a:t> = 0.69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2203" y="1728726"/>
            <a:ext cx="3378199" cy="661720"/>
          </a:xfrm>
          <a:prstGeom prst="rect">
            <a:avLst/>
          </a:prstGeom>
          <a:solidFill>
            <a:srgbClr val="0000C8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Top Tertile EPA (≥88.6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ug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/mL)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Corn Oil Placebo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134534" y="1879598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134535" y="2192865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7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057304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RENGTH on treatment RBC EP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7" y="1457068"/>
            <a:ext cx="4279392" cy="4693920"/>
          </a:xfrm>
          <a:prstGeom prst="rect">
            <a:avLst/>
          </a:prstGeom>
        </p:spPr>
      </p:pic>
      <p:pic>
        <p:nvPicPr>
          <p:cNvPr id="7" name="Picture 6" descr="STRENGTH on treatment RBC DH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24" y="1457067"/>
            <a:ext cx="4279392" cy="4693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5625"/>
            <a:ext cx="10287000" cy="804333"/>
          </a:xfrm>
        </p:spPr>
        <p:txBody>
          <a:bodyPr/>
          <a:lstStyle/>
          <a:p>
            <a:r>
              <a:rPr lang="en-US" sz="3400" dirty="0">
                <a:effectLst/>
              </a:rPr>
              <a:t>MACE: Top </a:t>
            </a:r>
            <a:r>
              <a:rPr lang="en-US" sz="3400" dirty="0" err="1">
                <a:effectLst/>
              </a:rPr>
              <a:t>Tertile</a:t>
            </a:r>
            <a:r>
              <a:rPr lang="en-US" sz="3400" dirty="0">
                <a:effectLst/>
              </a:rPr>
              <a:t> of Achieved RBC EPA and DHA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753288" y="3502569"/>
            <a:ext cx="41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Event (%)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38337" y="913902"/>
            <a:ext cx="3767666" cy="4770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5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RBC DHA vs Corn Oil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3671" y="913902"/>
            <a:ext cx="3793067" cy="4770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5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RBC EPA vs Corn Oil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6" y="6245766"/>
            <a:ext cx="379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since Randomization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87577" y="3502569"/>
            <a:ext cx="41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Event (%)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0672" y="6245766"/>
            <a:ext cx="379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since Randomization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3800" y="1684866"/>
            <a:ext cx="2829011" cy="661720"/>
          </a:xfrm>
          <a:prstGeom prst="rect">
            <a:avLst/>
          </a:prstGeom>
          <a:solidFill>
            <a:srgbClr val="0000C8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Top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Tertile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DHA (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&gt;7%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Corn Oil Placebo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6350000" y="1871132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6350001" y="2184399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7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066801" y="1684866"/>
            <a:ext cx="2853038" cy="661720"/>
          </a:xfrm>
          <a:prstGeom prst="rect">
            <a:avLst/>
          </a:prstGeom>
          <a:solidFill>
            <a:srgbClr val="0000C8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Top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Tertile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EPA (&gt;3.57%)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Corn Oil Placebo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134534" y="1879598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134535" y="2192865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7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073728" y="3061084"/>
            <a:ext cx="366606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s-IS" sz="1800" dirty="0">
                <a:solidFill>
                  <a:srgbClr val="FFFFFF"/>
                </a:solidFill>
                <a:latin typeface="+mn-lt"/>
              </a:rPr>
              <a:t>HR = 0.90</a:t>
            </a:r>
            <a:br>
              <a:rPr lang="is-IS" sz="1800" dirty="0">
                <a:solidFill>
                  <a:srgbClr val="FFFFFF"/>
                </a:solidFill>
                <a:latin typeface="+mn-lt"/>
              </a:rPr>
            </a:br>
            <a:r>
              <a:rPr lang="is-IS" sz="1800" dirty="0">
                <a:solidFill>
                  <a:srgbClr val="FFFFFF"/>
                </a:solidFill>
                <a:latin typeface="+mn-lt"/>
              </a:rPr>
              <a:t>95% CI (0.76 - 1.07)</a:t>
            </a:r>
            <a:br>
              <a:rPr lang="is-IS" sz="1800" dirty="0">
                <a:solidFill>
                  <a:srgbClr val="FFFFFF"/>
                </a:solidFill>
                <a:latin typeface="+mn-lt"/>
              </a:rPr>
            </a:br>
            <a:r>
              <a:rPr lang="is-IS" sz="1800" i="1" dirty="0">
                <a:solidFill>
                  <a:srgbClr val="FFFFFF"/>
                </a:solidFill>
                <a:latin typeface="+mn-lt"/>
              </a:rPr>
              <a:t>p</a:t>
            </a:r>
            <a:r>
              <a:rPr lang="is-IS" sz="1800" dirty="0">
                <a:solidFill>
                  <a:srgbClr val="FFFFFF"/>
                </a:solidFill>
                <a:latin typeface="+mn-lt"/>
              </a:rPr>
              <a:t> = 0.22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2262" y="3104418"/>
            <a:ext cx="366606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s-IS" sz="1800" dirty="0">
                <a:solidFill>
                  <a:srgbClr val="FFFFFF"/>
                </a:solidFill>
                <a:latin typeface="+mn-lt"/>
              </a:rPr>
              <a:t>HR = 0.95</a:t>
            </a:r>
            <a:br>
              <a:rPr lang="is-IS" sz="1800" dirty="0">
                <a:solidFill>
                  <a:srgbClr val="FFFFFF"/>
                </a:solidFill>
                <a:latin typeface="+mn-lt"/>
              </a:rPr>
            </a:br>
            <a:r>
              <a:rPr lang="is-IS" sz="1800" dirty="0">
                <a:solidFill>
                  <a:srgbClr val="FFFFFF"/>
                </a:solidFill>
                <a:latin typeface="+mn-lt"/>
              </a:rPr>
              <a:t>95% CI (0.76 - 1.17)</a:t>
            </a:r>
            <a:br>
              <a:rPr lang="is-IS" sz="1800" dirty="0">
                <a:solidFill>
                  <a:srgbClr val="FFFFFF"/>
                </a:solidFill>
                <a:latin typeface="+mn-lt"/>
              </a:rPr>
            </a:br>
            <a:r>
              <a:rPr lang="is-IS" sz="1800" i="1" dirty="0">
                <a:solidFill>
                  <a:srgbClr val="FFFFFF"/>
                </a:solidFill>
                <a:latin typeface="+mn-lt"/>
              </a:rPr>
              <a:t>p</a:t>
            </a:r>
            <a:r>
              <a:rPr lang="is-IS" sz="1800" dirty="0">
                <a:solidFill>
                  <a:srgbClr val="FFFFFF"/>
                </a:solidFill>
                <a:latin typeface="+mn-lt"/>
              </a:rPr>
              <a:t> = 0.61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2295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RENGTH Change RBA EPA M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7" y="1457068"/>
            <a:ext cx="4279392" cy="4693920"/>
          </a:xfrm>
          <a:prstGeom prst="rect">
            <a:avLst/>
          </a:prstGeom>
        </p:spPr>
      </p:pic>
      <p:pic>
        <p:nvPicPr>
          <p:cNvPr id="8" name="Picture 7" descr="STRENGTH Change RBA DHA MAC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93" y="1450203"/>
            <a:ext cx="4279392" cy="4693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497"/>
            <a:ext cx="10287000" cy="804333"/>
          </a:xfrm>
        </p:spPr>
        <p:txBody>
          <a:bodyPr/>
          <a:lstStyle/>
          <a:p>
            <a:r>
              <a:rPr lang="en-US" sz="3400" dirty="0">
                <a:effectLst/>
              </a:rPr>
              <a:t>MACE: Top </a:t>
            </a:r>
            <a:r>
              <a:rPr lang="en-US" sz="3400" dirty="0" err="1">
                <a:effectLst/>
              </a:rPr>
              <a:t>Tertile</a:t>
            </a:r>
            <a:r>
              <a:rPr lang="en-US" sz="3400" dirty="0">
                <a:effectLst/>
              </a:rPr>
              <a:t> of Change in RBC EPA and DHA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753288" y="3502569"/>
            <a:ext cx="41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Event (%)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8962" y="937652"/>
            <a:ext cx="3767666" cy="4770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5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RBC DHA vs Corn Oil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296" y="937652"/>
            <a:ext cx="3793067" cy="4770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5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RBC EPA vs Corn Oil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6" y="6245766"/>
            <a:ext cx="379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since Randomization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87577" y="3502569"/>
            <a:ext cx="41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with Event (%)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0672" y="6245766"/>
            <a:ext cx="379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 since Randomization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3800" y="1684866"/>
            <a:ext cx="2829011" cy="661720"/>
          </a:xfrm>
          <a:prstGeom prst="rect">
            <a:avLst/>
          </a:prstGeom>
          <a:solidFill>
            <a:srgbClr val="0000C8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Top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Tertile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DHA (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&gt;1.89%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Corn Oil Placebo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6350000" y="1871132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6334945" y="2170868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7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066801" y="1684866"/>
            <a:ext cx="2853038" cy="661720"/>
          </a:xfrm>
          <a:prstGeom prst="rect">
            <a:avLst/>
          </a:prstGeom>
          <a:solidFill>
            <a:srgbClr val="0000C8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Top </a:t>
            </a:r>
            <a:r>
              <a:rPr lang="en-US" sz="1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Tertile</a:t>
            </a: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EPA (&gt;2.83%)</a:t>
            </a:r>
          </a:p>
          <a:p>
            <a:pPr>
              <a:spcBef>
                <a:spcPts val="300"/>
              </a:spcBef>
              <a:spcAft>
                <a:spcPts val="300"/>
              </a:spcAft>
              <a:tabLst>
                <a:tab pos="347663" algn="l"/>
              </a:tabLst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Corn Oil Placebo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134534" y="1879598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1D1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130112" y="2179326"/>
            <a:ext cx="28786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7D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049978" y="2977955"/>
            <a:ext cx="366606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s-IS" sz="1800" dirty="0">
                <a:solidFill>
                  <a:srgbClr val="FFFFFF"/>
                </a:solidFill>
                <a:latin typeface="+mn-lt"/>
              </a:rPr>
              <a:t>HR = 0.92</a:t>
            </a:r>
            <a:br>
              <a:rPr lang="is-IS" sz="1800" dirty="0">
                <a:solidFill>
                  <a:srgbClr val="FFFFFF"/>
                </a:solidFill>
                <a:latin typeface="+mn-lt"/>
              </a:rPr>
            </a:br>
            <a:r>
              <a:rPr lang="is-IS" sz="1800" dirty="0">
                <a:solidFill>
                  <a:srgbClr val="FFFFFF"/>
                </a:solidFill>
                <a:latin typeface="+mn-lt"/>
              </a:rPr>
              <a:t>95% CI (0.78 - 1.09)</a:t>
            </a:r>
            <a:br>
              <a:rPr lang="is-IS" sz="1800" dirty="0">
                <a:solidFill>
                  <a:srgbClr val="FFFFFF"/>
                </a:solidFill>
                <a:latin typeface="+mn-lt"/>
              </a:rPr>
            </a:br>
            <a:r>
              <a:rPr lang="is-IS" sz="1800" i="1" dirty="0">
                <a:solidFill>
                  <a:srgbClr val="FFFFFF"/>
                </a:solidFill>
                <a:latin typeface="+mn-lt"/>
              </a:rPr>
              <a:t>p</a:t>
            </a:r>
            <a:r>
              <a:rPr lang="is-IS" sz="1800" dirty="0">
                <a:solidFill>
                  <a:srgbClr val="FFFFFF"/>
                </a:solidFill>
                <a:latin typeface="+mn-lt"/>
              </a:rPr>
              <a:t> = 0.32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512" y="3021289"/>
            <a:ext cx="366606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s-IS" sz="1800" dirty="0">
                <a:solidFill>
                  <a:srgbClr val="FFFFFF"/>
                </a:solidFill>
                <a:latin typeface="+mn-lt"/>
              </a:rPr>
              <a:t>HR = 0.96</a:t>
            </a:r>
            <a:br>
              <a:rPr lang="is-IS" sz="1800" dirty="0">
                <a:solidFill>
                  <a:srgbClr val="FFFFFF"/>
                </a:solidFill>
                <a:latin typeface="+mn-lt"/>
              </a:rPr>
            </a:br>
            <a:r>
              <a:rPr lang="is-IS" sz="1800" dirty="0">
                <a:solidFill>
                  <a:srgbClr val="FFFFFF"/>
                </a:solidFill>
                <a:latin typeface="+mn-lt"/>
              </a:rPr>
              <a:t>95% CI (0.81 - 1.14)</a:t>
            </a:r>
            <a:br>
              <a:rPr lang="is-IS" sz="1800" dirty="0">
                <a:solidFill>
                  <a:srgbClr val="FFFFFF"/>
                </a:solidFill>
                <a:latin typeface="+mn-lt"/>
              </a:rPr>
            </a:br>
            <a:r>
              <a:rPr lang="is-IS" sz="1800" i="1" dirty="0">
                <a:solidFill>
                  <a:srgbClr val="FFFFFF"/>
                </a:solidFill>
                <a:latin typeface="+mn-lt"/>
              </a:rPr>
              <a:t>p</a:t>
            </a:r>
            <a:r>
              <a:rPr lang="is-IS" sz="1800" dirty="0">
                <a:solidFill>
                  <a:srgbClr val="FFFFFF"/>
                </a:solidFill>
                <a:latin typeface="+mn-lt"/>
              </a:rPr>
              <a:t> = 0.67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19190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4" y="1486432"/>
            <a:ext cx="4450089" cy="4745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854"/>
            <a:ext cx="10287000" cy="804333"/>
          </a:xfrm>
        </p:spPr>
        <p:txBody>
          <a:bodyPr/>
          <a:lstStyle/>
          <a:p>
            <a:r>
              <a:rPr lang="en-US" sz="3600" dirty="0">
                <a:effectLst/>
              </a:rPr>
              <a:t>Correlation Between EPA and DHA Levels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825008" y="3502568"/>
            <a:ext cx="419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 12 Plasma DHA,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1006" y="851214"/>
            <a:ext cx="3767666" cy="4770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5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Achieved EPA vs DHA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2685" y="6245766"/>
            <a:ext cx="379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 12 Plasma EPA,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/mL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79183" y="3502569"/>
            <a:ext cx="4595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Change in Plasma DHA,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10" y="6236802"/>
            <a:ext cx="44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Change in Plasma EPA,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01" y="1562633"/>
            <a:ext cx="4529337" cy="45933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67410" y="851214"/>
            <a:ext cx="4325264" cy="477054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500" dirty="0">
                <a:solidFill>
                  <a:srgbClr val="FFFFFF"/>
                </a:solidFill>
                <a:latin typeface="Arial" pitchFamily="-111" charset="0"/>
                <a:ea typeface="Arial" pitchFamily="-111" charset="0"/>
                <a:cs typeface="Arial" pitchFamily="-111" charset="0"/>
              </a:rPr>
              <a:t>Change in EPA vs DHA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5269" y="2023336"/>
            <a:ext cx="12780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s-IS" sz="2400" dirty="0">
                <a:solidFill>
                  <a:srgbClr val="FFFFFF"/>
                </a:solidFill>
                <a:latin typeface="+mn-lt"/>
              </a:rPr>
              <a:t>r</a:t>
            </a:r>
            <a:r>
              <a:rPr lang="is-IS" sz="2400" baseline="30000" dirty="0">
                <a:solidFill>
                  <a:srgbClr val="FFFFFF"/>
                </a:solidFill>
                <a:latin typeface="+mn-lt"/>
              </a:rPr>
              <a:t>2 </a:t>
            </a:r>
            <a:r>
              <a:rPr lang="is-IS" sz="2400" dirty="0">
                <a:solidFill>
                  <a:srgbClr val="FFFFFF"/>
                </a:solidFill>
                <a:latin typeface="+mn-lt"/>
              </a:rPr>
              <a:t>=0.55</a:t>
            </a:r>
            <a:endParaRPr lang="en-US" sz="2400" baseline="30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5343" y="1993672"/>
            <a:ext cx="12780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s-IS" sz="2400" dirty="0">
                <a:solidFill>
                  <a:srgbClr val="FFFFFF"/>
                </a:solidFill>
                <a:latin typeface="+mn-lt"/>
              </a:rPr>
              <a:t>r</a:t>
            </a:r>
            <a:r>
              <a:rPr lang="is-IS" sz="2400" baseline="30000" dirty="0">
                <a:solidFill>
                  <a:srgbClr val="FFFFFF"/>
                </a:solidFill>
                <a:latin typeface="+mn-lt"/>
              </a:rPr>
              <a:t>2 </a:t>
            </a:r>
            <a:r>
              <a:rPr lang="is-IS" sz="2400" dirty="0">
                <a:solidFill>
                  <a:srgbClr val="FFFFFF"/>
                </a:solidFill>
                <a:latin typeface="+mn-lt"/>
              </a:rPr>
              <a:t>=0.49</a:t>
            </a:r>
            <a:endParaRPr lang="en-US" sz="2400" baseline="300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7811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10247924" cy="828368"/>
          </a:xfrm>
        </p:spPr>
        <p:txBody>
          <a:bodyPr/>
          <a:lstStyle/>
          <a:p>
            <a:r>
              <a:rPr lang="en-US" sz="3600" dirty="0">
                <a:effectLst>
                  <a:outerShdw sx="1000" sy="1000" algn="tl">
                    <a:srgbClr val="000000"/>
                  </a:outerShdw>
                </a:effectLst>
              </a:rPr>
              <a:t>STRENGTH: Time to Onset of Atrial Fibrillation</a:t>
            </a:r>
          </a:p>
        </p:txBody>
      </p:sp>
      <p:pic>
        <p:nvPicPr>
          <p:cNvPr id="3" name="Picture 2" descr="AFIB_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4" y="1039096"/>
            <a:ext cx="9026017" cy="5611749"/>
          </a:xfrm>
          <a:prstGeom prst="rect">
            <a:avLst/>
          </a:prstGeom>
          <a:effectLst>
            <a:outerShdw blurRad="50800" dist="50800" dir="858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735DD-2C61-784A-87F1-9BCB571BE17B}"/>
              </a:ext>
            </a:extLst>
          </p:cNvPr>
          <p:cNvSpPr txBox="1"/>
          <p:nvPr/>
        </p:nvSpPr>
        <p:spPr>
          <a:xfrm>
            <a:off x="1562580" y="2506400"/>
            <a:ext cx="3735318" cy="415498"/>
          </a:xfrm>
          <a:prstGeom prst="rect">
            <a:avLst/>
          </a:prstGeom>
          <a:solidFill>
            <a:srgbClr val="000090"/>
          </a:solidFill>
          <a:ln w="158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100" dirty="0">
                <a:solidFill>
                  <a:schemeClr val="bg1"/>
                </a:solidFill>
              </a:rPr>
              <a:t>HR = 1.69, 95% CI 1.29-2.21)</a:t>
            </a:r>
          </a:p>
        </p:txBody>
      </p:sp>
    </p:spTree>
    <p:extLst>
      <p:ext uri="{BB962C8B-B14F-4D97-AF65-F5344CB8AC3E}">
        <p14:creationId xmlns:p14="http://schemas.microsoft.com/office/powerpoint/2010/main" val="17435743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0FC58-938A-4F42-9CA3-C0508F4F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60"/>
            <a:ext cx="10374488" cy="712519"/>
          </a:xfrm>
        </p:spPr>
        <p:txBody>
          <a:bodyPr/>
          <a:lstStyle/>
          <a:p>
            <a:r>
              <a:rPr lang="en-US" sz="3800" dirty="0">
                <a:effectLst>
                  <a:outerShdw sx="1000" sy="1000" algn="tl">
                    <a:srgbClr val="000000"/>
                  </a:outerShdw>
                </a:effectLst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A3CA-ACB3-E74D-AB62-7750FF08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4" y="974947"/>
            <a:ext cx="10081550" cy="5701529"/>
          </a:xfrm>
        </p:spPr>
        <p:txBody>
          <a:bodyPr/>
          <a:lstStyle/>
          <a:p>
            <a:pPr marL="515938" lvl="1" indent="-458788">
              <a:spcBef>
                <a:spcPts val="0"/>
              </a:spcBef>
              <a:spcAft>
                <a:spcPts val="2700"/>
              </a:spcAft>
              <a:buSzPct val="100000"/>
              <a:buFont typeface="+mj-lt"/>
              <a:buAutoNum type="arabicParenR"/>
            </a:pPr>
            <a:r>
              <a:rPr lang="en-US" sz="2700" dirty="0"/>
              <a:t>This </a:t>
            </a:r>
            <a:r>
              <a:rPr lang="en-US" sz="2700" dirty="0" err="1"/>
              <a:t>substudy</a:t>
            </a:r>
            <a:r>
              <a:rPr lang="en-US" sz="2700" dirty="0"/>
              <a:t> represents a post hoc analysis that should be considered exploratory and hypothesis-generating.</a:t>
            </a:r>
            <a:endParaRPr lang="en-US" dirty="0"/>
          </a:p>
          <a:p>
            <a:pPr marL="515938" lvl="1" indent="-458788">
              <a:spcBef>
                <a:spcPts val="0"/>
              </a:spcBef>
              <a:spcAft>
                <a:spcPts val="2700"/>
              </a:spcAft>
              <a:buSzPct val="100000"/>
              <a:buFont typeface="+mj-lt"/>
              <a:buAutoNum type="arabicParenR"/>
            </a:pPr>
            <a:r>
              <a:rPr lang="en-US" sz="2700" dirty="0"/>
              <a:t>Analysis by tertiles reduces statistical power since each group represents only 1/3 of the population (however, confidence intervals are reasonably narrow). </a:t>
            </a:r>
          </a:p>
          <a:p>
            <a:pPr marL="515938" lvl="1" indent="-458788">
              <a:spcBef>
                <a:spcPts val="0"/>
              </a:spcBef>
              <a:spcAft>
                <a:spcPts val="2700"/>
              </a:spcAft>
              <a:buSzPct val="100000"/>
              <a:buFont typeface="+mj-lt"/>
              <a:buAutoNum type="arabicParenR"/>
            </a:pPr>
            <a:r>
              <a:rPr lang="en-US" sz="2700" dirty="0"/>
              <a:t>Imbalances in baseline characteristics can influence results. Although multivariable analysis was used, residual confounding is always a possibility.</a:t>
            </a:r>
          </a:p>
          <a:p>
            <a:pPr marL="515938" lvl="1" indent="-458788">
              <a:spcBef>
                <a:spcPts val="0"/>
              </a:spcBef>
              <a:spcAft>
                <a:spcPts val="2700"/>
              </a:spcAft>
              <a:buSzPct val="100000"/>
              <a:buFont typeface="+mj-lt"/>
              <a:buAutoNum type="arabicParenR"/>
            </a:pPr>
            <a:r>
              <a:rPr lang="en-US" sz="2700" dirty="0"/>
              <a:t>There was a moderate correlation between EPA and DHA levels (r</a:t>
            </a:r>
            <a:r>
              <a:rPr lang="en-US" sz="2700" baseline="30000" dirty="0"/>
              <a:t>2</a:t>
            </a:r>
            <a:r>
              <a:rPr lang="en-US" sz="2700" dirty="0"/>
              <a:t> = 0.49 to 0.55), which precludes completely independent assessment of these fatty acids and outcome. </a:t>
            </a:r>
          </a:p>
        </p:txBody>
      </p:sp>
    </p:spTree>
    <p:extLst>
      <p:ext uri="{BB962C8B-B14F-4D97-AF65-F5344CB8AC3E}">
        <p14:creationId xmlns:p14="http://schemas.microsoft.com/office/powerpoint/2010/main" val="34121654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B17C-6608-7143-80E1-3A8B4A6F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64" y="127324"/>
            <a:ext cx="8743950" cy="648182"/>
          </a:xfrm>
        </p:spPr>
        <p:txBody>
          <a:bodyPr/>
          <a:lstStyle/>
          <a:p>
            <a:r>
              <a:rPr lang="en-US" sz="3600" dirty="0">
                <a:effectLst>
                  <a:outerShdw sx="1000" sy="1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C1DCB-2B64-C34A-A4C9-43A29B920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0" y="868103"/>
            <a:ext cx="9815332" cy="584521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500"/>
              </a:spcAft>
            </a:pPr>
            <a:r>
              <a:rPr lang="en-US" sz="2800" dirty="0"/>
              <a:t>Despite a 443% increase in EPA levels with omega-3 carboxylic acid, the top tertile was not associated with any benefit.</a:t>
            </a:r>
          </a:p>
          <a:p>
            <a:pPr>
              <a:spcBef>
                <a:spcPts val="0"/>
              </a:spcBef>
              <a:spcAft>
                <a:spcPts val="2500"/>
              </a:spcAft>
            </a:pPr>
            <a:r>
              <a:rPr lang="en-US" sz="2800" dirty="0"/>
              <a:t>Despite a 68% increase, the top tertile of achieved DHA levels was not associated with harm.</a:t>
            </a:r>
          </a:p>
          <a:p>
            <a:pPr>
              <a:spcBef>
                <a:spcPts val="0"/>
              </a:spcBef>
              <a:spcAft>
                <a:spcPts val="2500"/>
              </a:spcAft>
            </a:pPr>
            <a:r>
              <a:rPr lang="en-US" sz="2800" dirty="0"/>
              <a:t>These findings, in the context of increased risk of atrial fibrillation in omega-3 trials, cast uncertainty whether there is net benefit or harm with any omega-3 preparation.</a:t>
            </a:r>
          </a:p>
          <a:p>
            <a:pPr>
              <a:spcBef>
                <a:spcPts val="0"/>
              </a:spcBef>
              <a:spcAft>
                <a:spcPts val="2500"/>
              </a:spcAft>
            </a:pPr>
            <a:r>
              <a:rPr lang="en-US" sz="2800" dirty="0"/>
              <a:t>Additional research is needed with trials designed to compare corn oil with mineral oil and to compare purified EPA with other formulations of omega</a:t>
            </a:r>
            <a:r>
              <a:rPr lang="el-GR" sz="2800" dirty="0"/>
              <a:t>- 3 </a:t>
            </a:r>
            <a:r>
              <a:rPr lang="en-US" sz="2800" dirty="0"/>
              <a:t>fatty acids. </a:t>
            </a:r>
          </a:p>
        </p:txBody>
      </p:sp>
    </p:spTree>
    <p:extLst>
      <p:ext uri="{BB962C8B-B14F-4D97-AF65-F5344CB8AC3E}">
        <p14:creationId xmlns:p14="http://schemas.microsoft.com/office/powerpoint/2010/main" val="16988976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9A5FF5-58A4-D04B-8F66-BA24E424B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9"/>
            <a:ext cx="10287000" cy="685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366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0FC58-938A-4F42-9CA3-C0508F4F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4" y="39328"/>
            <a:ext cx="8743950" cy="712519"/>
          </a:xfrm>
        </p:spPr>
        <p:txBody>
          <a:bodyPr/>
          <a:lstStyle/>
          <a:p>
            <a:r>
              <a:rPr lang="en-US" sz="3600" dirty="0">
                <a:effectLst>
                  <a:outerShdw sx="1000" sy="1000" algn="tl">
                    <a:srgbClr val="000000"/>
                  </a:outerShdw>
                </a:effectLst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A3CA-ACB3-E74D-AB62-7750FF08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83" y="847493"/>
            <a:ext cx="9913433" cy="5673316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2800"/>
              </a:spcAft>
            </a:pPr>
            <a:r>
              <a:rPr lang="en-US" sz="2700" dirty="0"/>
              <a:t>Several large clinical trials (ORIGIN n=12536, ASCEND  n=15480, VITAL, n=25871) have shown no cardiovascular benefits from supplementation with omega-3 fatty acids.</a:t>
            </a:r>
          </a:p>
          <a:p>
            <a:pPr marL="342900" indent="-342900">
              <a:spcBef>
                <a:spcPts val="0"/>
              </a:spcBef>
              <a:spcAft>
                <a:spcPts val="1500"/>
              </a:spcAft>
            </a:pPr>
            <a:r>
              <a:rPr lang="en-US" sz="2700" dirty="0"/>
              <a:t>Two recent trials, REDUCE-IT (n=8179) and STRENGTH (n=13078) studied higher doses of omega 3 fatty acids, but reported contradictory results:</a:t>
            </a:r>
          </a:p>
          <a:p>
            <a:pPr marL="742950" lvl="1" indent="-228600">
              <a:spcBef>
                <a:spcPts val="0"/>
              </a:spcBef>
              <a:spcAft>
                <a:spcPts val="900"/>
              </a:spcAft>
            </a:pPr>
            <a:r>
              <a:rPr lang="en-US" sz="2500" dirty="0"/>
              <a:t>REDUCE-IT reported a HR of 0.75</a:t>
            </a:r>
          </a:p>
          <a:p>
            <a:pPr marL="742950" lvl="1" indent="-228600">
              <a:spcBef>
                <a:spcPts val="0"/>
              </a:spcBef>
              <a:spcAft>
                <a:spcPts val="2800"/>
              </a:spcAft>
            </a:pPr>
            <a:r>
              <a:rPr lang="en-US" sz="2500" dirty="0"/>
              <a:t>STRENGTH reported a HR of 0.99</a:t>
            </a:r>
          </a:p>
          <a:p>
            <a:pPr marL="342900" indent="-342900"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These disparate results have generated considerable controversy with several alternative hypotheses proposed to explain the conflicting results.</a:t>
            </a:r>
          </a:p>
        </p:txBody>
      </p:sp>
    </p:spTree>
    <p:extLst>
      <p:ext uri="{BB962C8B-B14F-4D97-AF65-F5344CB8AC3E}">
        <p14:creationId xmlns:p14="http://schemas.microsoft.com/office/powerpoint/2010/main" val="33480446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0FC58-938A-4F42-9CA3-C0508F4F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596" y="144510"/>
            <a:ext cx="10374488" cy="712519"/>
          </a:xfrm>
        </p:spPr>
        <p:txBody>
          <a:bodyPr/>
          <a:lstStyle/>
          <a:p>
            <a:r>
              <a:rPr lang="en-US" sz="3500" dirty="0">
                <a:effectLst>
                  <a:outerShdw sx="1000" sy="1000" algn="tl">
                    <a:srgbClr val="000000"/>
                  </a:outerShdw>
                </a:effectLst>
              </a:rPr>
              <a:t>Three Hypotheses to Explain Disparate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8A3CA-ACB3-E74D-AB62-7750FF08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8" y="974947"/>
            <a:ext cx="10240701" cy="5124447"/>
          </a:xfrm>
        </p:spPr>
        <p:txBody>
          <a:bodyPr/>
          <a:lstStyle/>
          <a:p>
            <a:pPr marL="515938" lvl="1" indent="-504825">
              <a:spcBef>
                <a:spcPts val="0"/>
              </a:spcBef>
              <a:spcAft>
                <a:spcPts val="1600"/>
              </a:spcAft>
              <a:buSzPct val="100000"/>
              <a:buFont typeface="+mj-lt"/>
              <a:buAutoNum type="arabicParenR"/>
            </a:pPr>
            <a:r>
              <a:rPr lang="en-US" sz="2700" dirty="0"/>
              <a:t>The mineral oil placebo used in REDUCE-IT increased LDL-C 10.9% and hsCRP 32.3%, raising concerns whether the favorable results were driven largely by mineral oil toxicity.</a:t>
            </a:r>
          </a:p>
          <a:p>
            <a:pPr marL="635000" lvl="2" indent="0">
              <a:spcBef>
                <a:spcPts val="0"/>
              </a:spcBef>
              <a:spcAft>
                <a:spcPts val="2800"/>
              </a:spcAft>
              <a:buSzPct val="100000"/>
              <a:buNone/>
            </a:pPr>
            <a:r>
              <a:rPr lang="en-US" dirty="0"/>
              <a:t>- STRENGTH used corn oil which exhibited neutral effects</a:t>
            </a:r>
          </a:p>
          <a:p>
            <a:pPr marL="515938" lvl="1" indent="-504825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rabicParenR"/>
            </a:pPr>
            <a:r>
              <a:rPr lang="en-US" sz="2700" dirty="0"/>
              <a:t>REDUCE-IT used purified EPA to achieve moderately higher EPA levels compared with STRENGTH. Could higher achieved EPA levels explain the more favorable outcomes? </a:t>
            </a:r>
          </a:p>
          <a:p>
            <a:pPr marL="515938" lvl="1" indent="-504825">
              <a:spcBef>
                <a:spcPts val="0"/>
              </a:spcBef>
              <a:spcAft>
                <a:spcPts val="2800"/>
              </a:spcAft>
              <a:buSzPct val="100000"/>
              <a:buFont typeface="+mj-lt"/>
              <a:buAutoNum type="arabicParenR"/>
            </a:pPr>
            <a:r>
              <a:rPr lang="en-US" sz="2700" dirty="0"/>
              <a:t>STRENGTH used a mixture of EPA and DHA. Could the DHA component have </a:t>
            </a:r>
            <a:r>
              <a:rPr lang="en-US" sz="2700" i="1" dirty="0"/>
              <a:t>exactly</a:t>
            </a:r>
            <a:r>
              <a:rPr lang="en-US" sz="2700" dirty="0"/>
              <a:t> counterbalanced the benefits of EPA, resulting in a precisely neutral outcome in STRENGTH?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4B82B-C6F6-E743-980B-A30A4A67D654}"/>
              </a:ext>
            </a:extLst>
          </p:cNvPr>
          <p:cNvSpPr txBox="1"/>
          <p:nvPr/>
        </p:nvSpPr>
        <p:spPr>
          <a:xfrm>
            <a:off x="-20596" y="6129662"/>
            <a:ext cx="1028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>
                <a:solidFill>
                  <a:srgbClr val="FFC84F"/>
                </a:solidFill>
              </a:rPr>
              <a:t>The current study designed to examine the 2</a:t>
            </a:r>
            <a:r>
              <a:rPr lang="en-US" sz="2600" i="1" baseline="30000" dirty="0">
                <a:solidFill>
                  <a:srgbClr val="FFC84F"/>
                </a:solidFill>
              </a:rPr>
              <a:t>nd</a:t>
            </a:r>
            <a:r>
              <a:rPr lang="en-US" sz="2600" i="1" dirty="0">
                <a:solidFill>
                  <a:srgbClr val="FFC84F"/>
                </a:solidFill>
              </a:rPr>
              <a:t> and 3</a:t>
            </a:r>
            <a:r>
              <a:rPr lang="en-US" sz="2600" i="1" baseline="30000" dirty="0">
                <a:solidFill>
                  <a:srgbClr val="FFC84F"/>
                </a:solidFill>
              </a:rPr>
              <a:t>rd</a:t>
            </a:r>
            <a:r>
              <a:rPr lang="en-US" sz="2600" i="1" dirty="0">
                <a:solidFill>
                  <a:srgbClr val="FFC84F"/>
                </a:solidFill>
              </a:rPr>
              <a:t> hypotheses</a:t>
            </a:r>
          </a:p>
        </p:txBody>
      </p:sp>
    </p:spTree>
    <p:extLst>
      <p:ext uri="{BB962C8B-B14F-4D97-AF65-F5344CB8AC3E}">
        <p14:creationId xmlns:p14="http://schemas.microsoft.com/office/powerpoint/2010/main" val="18383819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5ADA-0B44-6E48-8892-A5988BE5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06" y="115747"/>
            <a:ext cx="8743950" cy="782754"/>
          </a:xfrm>
        </p:spPr>
        <p:txBody>
          <a:bodyPr/>
          <a:lstStyle/>
          <a:p>
            <a:r>
              <a:rPr lang="en-US" sz="3800" dirty="0">
                <a:effectLst>
                  <a:outerShdw sx="1000" sy="1000" algn="tl">
                    <a:srgbClr val="000000"/>
                  </a:outerShdw>
                </a:effectLst>
              </a:rPr>
              <a:t>STRENGTH </a:t>
            </a:r>
            <a:r>
              <a:rPr lang="en-US" sz="3800" dirty="0" err="1">
                <a:effectLst>
                  <a:outerShdw sx="1000" sy="1000" algn="tl">
                    <a:srgbClr val="000000"/>
                  </a:outerShdw>
                </a:effectLst>
              </a:rPr>
              <a:t>Substudy</a:t>
            </a:r>
            <a:r>
              <a:rPr lang="en-US" sz="3800" dirty="0">
                <a:effectLst>
                  <a:outerShdw sx="1000" sy="1000" algn="tl">
                    <a:srgbClr val="000000"/>
                  </a:outerShdw>
                </a:effectLst>
              </a:rPr>
              <a:t>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9A0D7-781F-144F-9CA1-F2BB2E8C3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" y="1039951"/>
            <a:ext cx="10065389" cy="547839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800"/>
              </a:spcAft>
            </a:pPr>
            <a:r>
              <a:rPr lang="en-US" sz="2800" dirty="0"/>
              <a:t>The STRENGTH study randomized 13,078 patients to omega-3 carboxylic acid (CA) vs. corn oil placebo.</a:t>
            </a:r>
          </a:p>
          <a:p>
            <a:pPr>
              <a:spcBef>
                <a:spcPts val="0"/>
              </a:spcBef>
              <a:spcAft>
                <a:spcPts val="2800"/>
              </a:spcAft>
            </a:pPr>
            <a:r>
              <a:rPr lang="en-US" sz="2800" dirty="0"/>
              <a:t>The primary endpoint was a composite of CV death, non-fatal MI, non-fatal stroke, coronary revascularization, or unstable angina requiring hospitalization. </a:t>
            </a:r>
          </a:p>
          <a:p>
            <a:pPr>
              <a:spcBef>
                <a:spcPts val="0"/>
              </a:spcBef>
              <a:spcAft>
                <a:spcPts val="2800"/>
              </a:spcAft>
            </a:pPr>
            <a:r>
              <a:rPr lang="en-US" sz="2800" dirty="0"/>
              <a:t>EPA and DHA levels were available in 10,382 patients measured 12 months after randomization.</a:t>
            </a:r>
          </a:p>
          <a:p>
            <a:pPr>
              <a:spcBef>
                <a:spcPts val="0"/>
              </a:spcBef>
              <a:spcAft>
                <a:spcPts val="2800"/>
              </a:spcAft>
            </a:pPr>
            <a:r>
              <a:rPr lang="en-US" sz="2800" dirty="0">
                <a:solidFill>
                  <a:srgbClr val="FFC84F"/>
                </a:solidFill>
              </a:rPr>
              <a:t>The primary outcome measure for this </a:t>
            </a:r>
            <a:r>
              <a:rPr lang="en-US" sz="2800" dirty="0" err="1">
                <a:solidFill>
                  <a:srgbClr val="FFC84F"/>
                </a:solidFill>
              </a:rPr>
              <a:t>substudy</a:t>
            </a:r>
            <a:r>
              <a:rPr lang="en-US" sz="2800" dirty="0">
                <a:solidFill>
                  <a:srgbClr val="FFC84F"/>
                </a:solidFill>
              </a:rPr>
              <a:t> was the HR for the top tertile of achieved EPA and DHA levels in the omega-3 CA group compared with corn oil reference group. </a:t>
            </a:r>
          </a:p>
        </p:txBody>
      </p:sp>
    </p:spTree>
    <p:extLst>
      <p:ext uri="{BB962C8B-B14F-4D97-AF65-F5344CB8AC3E}">
        <p14:creationId xmlns:p14="http://schemas.microsoft.com/office/powerpoint/2010/main" val="29034917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E137BB-CB88-EE42-8F94-D88FB8C5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19246"/>
              </p:ext>
            </p:extLst>
          </p:nvPr>
        </p:nvGraphicFramePr>
        <p:xfrm>
          <a:off x="190919" y="821802"/>
          <a:ext cx="9821742" cy="585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727">
                  <a:extLst>
                    <a:ext uri="{9D8B030D-6E8A-4147-A177-3AD203B41FA5}">
                      <a16:colId xmlns:a16="http://schemas.microsoft.com/office/drawing/2014/main" val="3109032621"/>
                    </a:ext>
                  </a:extLst>
                </a:gridCol>
                <a:gridCol w="1604109">
                  <a:extLst>
                    <a:ext uri="{9D8B030D-6E8A-4147-A177-3AD203B41FA5}">
                      <a16:colId xmlns:a16="http://schemas.microsoft.com/office/drawing/2014/main" val="458904541"/>
                    </a:ext>
                  </a:extLst>
                </a:gridCol>
                <a:gridCol w="1640302">
                  <a:extLst>
                    <a:ext uri="{9D8B030D-6E8A-4147-A177-3AD203B41FA5}">
                      <a16:colId xmlns:a16="http://schemas.microsoft.com/office/drawing/2014/main" val="8567704"/>
                    </a:ext>
                  </a:extLst>
                </a:gridCol>
                <a:gridCol w="1640302">
                  <a:extLst>
                    <a:ext uri="{9D8B030D-6E8A-4147-A177-3AD203B41FA5}">
                      <a16:colId xmlns:a16="http://schemas.microsoft.com/office/drawing/2014/main" val="3256392508"/>
                    </a:ext>
                  </a:extLst>
                </a:gridCol>
                <a:gridCol w="1640302">
                  <a:extLst>
                    <a:ext uri="{9D8B030D-6E8A-4147-A177-3AD203B41FA5}">
                      <a16:colId xmlns:a16="http://schemas.microsoft.com/office/drawing/2014/main" val="1888959148"/>
                    </a:ext>
                  </a:extLst>
                </a:gridCol>
              </a:tblGrid>
              <a:tr h="100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 Oil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Omega 3 Carboxylic Acid </a:t>
                      </a:r>
                    </a:p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(Tertiles of Achieved EPA)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549578"/>
                  </a:ext>
                </a:extLst>
              </a:tr>
              <a:tr h="606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Tertile 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Tertile 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Tertile 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78680"/>
                  </a:ext>
                </a:extLst>
              </a:tr>
              <a:tr h="606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(years)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092055"/>
                  </a:ext>
                </a:extLst>
              </a:tr>
              <a:tr h="606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gender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34.9%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36.5%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29.6%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36.6%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52848"/>
                  </a:ext>
                </a:extLst>
              </a:tr>
              <a:tr h="606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Body Mass Index (</a:t>
                      </a:r>
                      <a:r>
                        <a:rPr lang="en-US" sz="21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kg/m</a:t>
                      </a:r>
                      <a:r>
                        <a:rPr lang="en-US" sz="210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1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32.5</a:t>
                      </a:r>
                      <a:endParaRPr lang="en-US" sz="21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33.0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84747"/>
                  </a:ext>
                </a:extLst>
              </a:tr>
              <a:tr h="606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Established CV disease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54.5%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52.6%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54.2%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54.2%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38360"/>
                  </a:ext>
                </a:extLst>
              </a:tr>
              <a:tr h="606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Diabetes mellitus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70.4%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69.5%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73.4%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67.0%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57898"/>
                  </a:ext>
                </a:extLst>
              </a:tr>
              <a:tr h="606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Hypertension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87.7%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90.0%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89.6%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85.7%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96163"/>
                  </a:ext>
                </a:extLst>
              </a:tr>
              <a:tr h="6067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intensity statin use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52.8%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64.2%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52.6%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2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41.6%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54691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FAE0849-19EA-3B4E-AAB3-ACA79E21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1" y="105196"/>
            <a:ext cx="10189029" cy="509799"/>
          </a:xfrm>
        </p:spPr>
        <p:txBody>
          <a:bodyPr/>
          <a:lstStyle/>
          <a:p>
            <a:r>
              <a:rPr lang="en-AU" sz="3600" dirty="0">
                <a:effectLst/>
              </a:rPr>
              <a:t>Baseline Characteristics and Medication Use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32701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E137BB-CB88-EE42-8F94-D88FB8C5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06162"/>
              </p:ext>
            </p:extLst>
          </p:nvPr>
        </p:nvGraphicFramePr>
        <p:xfrm>
          <a:off x="197708" y="925289"/>
          <a:ext cx="9606048" cy="568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752">
                  <a:extLst>
                    <a:ext uri="{9D8B030D-6E8A-4147-A177-3AD203B41FA5}">
                      <a16:colId xmlns:a16="http://schemas.microsoft.com/office/drawing/2014/main" val="3109032621"/>
                    </a:ext>
                  </a:extLst>
                </a:gridCol>
                <a:gridCol w="1676074">
                  <a:extLst>
                    <a:ext uri="{9D8B030D-6E8A-4147-A177-3AD203B41FA5}">
                      <a16:colId xmlns:a16="http://schemas.microsoft.com/office/drawing/2014/main" val="458904541"/>
                    </a:ext>
                  </a:extLst>
                </a:gridCol>
                <a:gridCol w="1676074">
                  <a:extLst>
                    <a:ext uri="{9D8B030D-6E8A-4147-A177-3AD203B41FA5}">
                      <a16:colId xmlns:a16="http://schemas.microsoft.com/office/drawing/2014/main" val="3103535163"/>
                    </a:ext>
                  </a:extLst>
                </a:gridCol>
                <a:gridCol w="1676074">
                  <a:extLst>
                    <a:ext uri="{9D8B030D-6E8A-4147-A177-3AD203B41FA5}">
                      <a16:colId xmlns:a16="http://schemas.microsoft.com/office/drawing/2014/main" val="112083920"/>
                    </a:ext>
                  </a:extLst>
                </a:gridCol>
                <a:gridCol w="1676074">
                  <a:extLst>
                    <a:ext uri="{9D8B030D-6E8A-4147-A177-3AD203B41FA5}">
                      <a16:colId xmlns:a16="http://schemas.microsoft.com/office/drawing/2014/main" val="2281415686"/>
                    </a:ext>
                  </a:extLst>
                </a:gridCol>
              </a:tblGrid>
              <a:tr h="9714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 Oil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Omega 3 Carboxylic Acid </a:t>
                      </a:r>
                    </a:p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(Tertiles of Achieved EPA)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73079"/>
                  </a:ext>
                </a:extLst>
              </a:tr>
              <a:tr h="718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Tertile 1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Tertile 2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Tertile 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092055"/>
                  </a:ext>
                </a:extLst>
              </a:tr>
              <a:tr h="718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LDL-C (mg/dL)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097521"/>
                  </a:ext>
                </a:extLst>
              </a:tr>
              <a:tr h="718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HDL-C (mg/dL)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60610"/>
                  </a:ext>
                </a:extLst>
              </a:tr>
              <a:tr h="7183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Triglycerides (mg/L)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52848"/>
                  </a:ext>
                </a:extLst>
              </a:tr>
              <a:tr h="5566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Non-HDL-C (mg/dL)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84747"/>
                  </a:ext>
                </a:extLst>
              </a:tr>
              <a:tr h="641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 B (mg/dL)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65967"/>
                  </a:ext>
                </a:extLst>
              </a:tr>
              <a:tr h="641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hsCRP (mg/L)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35765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FAE0849-19EA-3B4E-AAB3-ACA79E21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1" y="0"/>
            <a:ext cx="10189029" cy="794657"/>
          </a:xfrm>
        </p:spPr>
        <p:txBody>
          <a:bodyPr/>
          <a:lstStyle/>
          <a:p>
            <a:r>
              <a:rPr lang="en-US" sz="3600" dirty="0">
                <a:effectLst/>
              </a:rPr>
              <a:t>Median Lipid Measurements after 12 Months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61565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E137BB-CB88-EE42-8F94-D88FB8C5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09786"/>
              </p:ext>
            </p:extLst>
          </p:nvPr>
        </p:nvGraphicFramePr>
        <p:xfrm>
          <a:off x="269550" y="902138"/>
          <a:ext cx="9858298" cy="561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817">
                  <a:extLst>
                    <a:ext uri="{9D8B030D-6E8A-4147-A177-3AD203B41FA5}">
                      <a16:colId xmlns:a16="http://schemas.microsoft.com/office/drawing/2014/main" val="3109032621"/>
                    </a:ext>
                  </a:extLst>
                </a:gridCol>
                <a:gridCol w="1430074">
                  <a:extLst>
                    <a:ext uri="{9D8B030D-6E8A-4147-A177-3AD203B41FA5}">
                      <a16:colId xmlns:a16="http://schemas.microsoft.com/office/drawing/2014/main" val="458904541"/>
                    </a:ext>
                  </a:extLst>
                </a:gridCol>
                <a:gridCol w="1430074">
                  <a:extLst>
                    <a:ext uri="{9D8B030D-6E8A-4147-A177-3AD203B41FA5}">
                      <a16:colId xmlns:a16="http://schemas.microsoft.com/office/drawing/2014/main" val="3103535163"/>
                    </a:ext>
                  </a:extLst>
                </a:gridCol>
                <a:gridCol w="1430074">
                  <a:extLst>
                    <a:ext uri="{9D8B030D-6E8A-4147-A177-3AD203B41FA5}">
                      <a16:colId xmlns:a16="http://schemas.microsoft.com/office/drawing/2014/main" val="112083920"/>
                    </a:ext>
                  </a:extLst>
                </a:gridCol>
                <a:gridCol w="2442259">
                  <a:extLst>
                    <a:ext uri="{9D8B030D-6E8A-4147-A177-3AD203B41FA5}">
                      <a16:colId xmlns:a16="http://schemas.microsoft.com/office/drawing/2014/main" val="2281415686"/>
                    </a:ext>
                  </a:extLst>
                </a:gridCol>
              </a:tblGrid>
              <a:tr h="10095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 Oil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Omega 3 Carboxylic Acid</a:t>
                      </a:r>
                      <a:b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(EPA and DHA Tertiles)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73079"/>
                  </a:ext>
                </a:extLst>
              </a:tr>
              <a:tr h="9207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Tertile 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Tertile 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Tertile 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092055"/>
                  </a:ext>
                </a:extLst>
              </a:tr>
              <a:tr h="920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Plasma EPA (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Symbol" pitchFamily="2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g/mL)</a:t>
                      </a:r>
                      <a:r>
                        <a:rPr lang="en-US" sz="2300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(443% increase)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52848"/>
                  </a:ext>
                </a:extLst>
              </a:tr>
              <a:tr h="920732">
                <a:tc>
                  <a:txBody>
                    <a:bodyPr/>
                    <a:lstStyle/>
                    <a:p>
                      <a:pPr marL="0" marR="0" lvl="0" indent="0" algn="l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Plasma DHA (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Symbol" pitchFamily="2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g/mL)</a:t>
                      </a:r>
                      <a:r>
                        <a:rPr lang="en-US" sz="2300" kern="12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C84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(68% increase)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84747"/>
                  </a:ext>
                </a:extLst>
              </a:tr>
              <a:tr h="920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RBC EPA </a:t>
                      </a:r>
                      <a:r>
                        <a:rPr lang="en-US" sz="23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total</a:t>
                      </a:r>
                      <a: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300" kern="1200" baseline="30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FFC8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38360"/>
                  </a:ext>
                </a:extLst>
              </a:tr>
              <a:tr h="9207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RBC DHA </a:t>
                      </a:r>
                      <a:r>
                        <a:rPr lang="en-US" sz="23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total</a:t>
                      </a:r>
                      <a: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5.7%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rgbClr val="FFC8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7.1%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6596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FAE0849-19EA-3B4E-AAB3-ACA79E21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150"/>
            <a:ext cx="10249320" cy="794657"/>
          </a:xfrm>
        </p:spPr>
        <p:txBody>
          <a:bodyPr/>
          <a:lstStyle/>
          <a:p>
            <a:r>
              <a:rPr lang="en-US" sz="3600" dirty="0">
                <a:effectLst/>
              </a:rPr>
              <a:t>Median EPA and DHA Levels after 12 Months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27620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E137BB-CB88-EE42-8F94-D88FB8C5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58479"/>
              </p:ext>
            </p:extLst>
          </p:nvPr>
        </p:nvGraphicFramePr>
        <p:xfrm>
          <a:off x="272143" y="925287"/>
          <a:ext cx="9774680" cy="480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105">
                  <a:extLst>
                    <a:ext uri="{9D8B030D-6E8A-4147-A177-3AD203B41FA5}">
                      <a16:colId xmlns:a16="http://schemas.microsoft.com/office/drawing/2014/main" val="3109032621"/>
                    </a:ext>
                  </a:extLst>
                </a:gridCol>
                <a:gridCol w="2296525">
                  <a:extLst>
                    <a:ext uri="{9D8B030D-6E8A-4147-A177-3AD203B41FA5}">
                      <a16:colId xmlns:a16="http://schemas.microsoft.com/office/drawing/2014/main" val="458904541"/>
                    </a:ext>
                  </a:extLst>
                </a:gridCol>
                <a:gridCol w="2296525">
                  <a:extLst>
                    <a:ext uri="{9D8B030D-6E8A-4147-A177-3AD203B41FA5}">
                      <a16:colId xmlns:a16="http://schemas.microsoft.com/office/drawing/2014/main" val="3103535163"/>
                    </a:ext>
                  </a:extLst>
                </a:gridCol>
                <a:gridCol w="2296525">
                  <a:extLst>
                    <a:ext uri="{9D8B030D-6E8A-4147-A177-3AD203B41FA5}">
                      <a16:colId xmlns:a16="http://schemas.microsoft.com/office/drawing/2014/main" val="112083920"/>
                    </a:ext>
                  </a:extLst>
                </a:gridCol>
              </a:tblGrid>
              <a:tr h="105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Variable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Adjusted HR*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73079"/>
                  </a:ext>
                </a:extLst>
              </a:tr>
              <a:tr h="10534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 Oil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b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(reference)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52848"/>
                  </a:ext>
                </a:extLst>
              </a:tr>
              <a:tr h="816314">
                <a:tc rowSpan="3"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plasma </a:t>
                      </a:r>
                      <a:b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EPA levels</a:t>
                      </a:r>
                      <a:b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(µg/mL)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&lt;62.4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84747"/>
                  </a:ext>
                </a:extLst>
              </a:tr>
              <a:tr h="94046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62.5-116.3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0.27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38360"/>
                  </a:ext>
                </a:extLst>
              </a:tr>
              <a:tr h="94046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C8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&gt;116.4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C8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(0.83-1.16)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C8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0.81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6596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FAE0849-19EA-3B4E-AAB3-ACA79E21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3" y="65315"/>
            <a:ext cx="10286999" cy="794657"/>
          </a:xfrm>
        </p:spPr>
        <p:txBody>
          <a:bodyPr/>
          <a:lstStyle/>
          <a:p>
            <a:r>
              <a:rPr lang="en-US" sz="3200" dirty="0">
                <a:effectLst/>
              </a:rPr>
              <a:t>Tertiles of Achieved EPA and Cardiovascular Outcome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389C65-4295-9B4F-9CD3-0926A7C3B6D9}"/>
              </a:ext>
            </a:extLst>
          </p:cNvPr>
          <p:cNvSpPr/>
          <p:nvPr/>
        </p:nvSpPr>
        <p:spPr>
          <a:xfrm>
            <a:off x="272143" y="5860101"/>
            <a:ext cx="10014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*Adjusted for baseline fatty acid levels, region, cardiovascular disease, age, sex, diabetes, creatinine, non–high-density lipoprotein cholesterol, high sensitivity C-reactive protein, antiplatelets agents, β Blockers, renin angiotensin inhibitors.</a:t>
            </a:r>
          </a:p>
        </p:txBody>
      </p:sp>
    </p:spTree>
    <p:extLst>
      <p:ext uri="{BB962C8B-B14F-4D97-AF65-F5344CB8AC3E}">
        <p14:creationId xmlns:p14="http://schemas.microsoft.com/office/powerpoint/2010/main" val="2440690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E137BB-CB88-EE42-8F94-D88FB8C55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46554"/>
              </p:ext>
            </p:extLst>
          </p:nvPr>
        </p:nvGraphicFramePr>
        <p:xfrm>
          <a:off x="272143" y="925287"/>
          <a:ext cx="9774680" cy="480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105">
                  <a:extLst>
                    <a:ext uri="{9D8B030D-6E8A-4147-A177-3AD203B41FA5}">
                      <a16:colId xmlns:a16="http://schemas.microsoft.com/office/drawing/2014/main" val="3109032621"/>
                    </a:ext>
                  </a:extLst>
                </a:gridCol>
                <a:gridCol w="2296525">
                  <a:extLst>
                    <a:ext uri="{9D8B030D-6E8A-4147-A177-3AD203B41FA5}">
                      <a16:colId xmlns:a16="http://schemas.microsoft.com/office/drawing/2014/main" val="458904541"/>
                    </a:ext>
                  </a:extLst>
                </a:gridCol>
                <a:gridCol w="2296525">
                  <a:extLst>
                    <a:ext uri="{9D8B030D-6E8A-4147-A177-3AD203B41FA5}">
                      <a16:colId xmlns:a16="http://schemas.microsoft.com/office/drawing/2014/main" val="3103535163"/>
                    </a:ext>
                  </a:extLst>
                </a:gridCol>
                <a:gridCol w="2296525">
                  <a:extLst>
                    <a:ext uri="{9D8B030D-6E8A-4147-A177-3AD203B41FA5}">
                      <a16:colId xmlns:a16="http://schemas.microsoft.com/office/drawing/2014/main" val="112083920"/>
                    </a:ext>
                  </a:extLst>
                </a:gridCol>
              </a:tblGrid>
              <a:tr h="1053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Variable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Adjusted HR*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 value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73079"/>
                  </a:ext>
                </a:extLst>
              </a:tr>
              <a:tr h="10534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Corn Oil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</a:t>
                      </a:r>
                      <a:b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(reference)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52848"/>
                  </a:ext>
                </a:extLst>
              </a:tr>
              <a:tr h="816314">
                <a:tc rowSpan="3">
                  <a:txBody>
                    <a:bodyPr/>
                    <a:lstStyle/>
                    <a:p>
                      <a:pPr marL="0" marR="0" lvl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 plasma </a:t>
                      </a:r>
                      <a:b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DHA levels </a:t>
                      </a:r>
                    </a:p>
                    <a:p>
                      <a:pPr marL="0" marR="0" lvl="0" indent="0" algn="ctr" defTabSz="457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(µg/mL)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&lt;78.2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84747"/>
                  </a:ext>
                </a:extLst>
              </a:tr>
              <a:tr h="94046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78.3-105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1.03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0.74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38360"/>
                  </a:ext>
                </a:extLst>
              </a:tr>
              <a:tr h="94046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C8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&gt;105.2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C8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(0.86-1.20)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rgbClr val="FFC8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6596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FAE0849-19EA-3B4E-AAB3-ACA79E21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150"/>
            <a:ext cx="10249320" cy="794657"/>
          </a:xfrm>
        </p:spPr>
        <p:txBody>
          <a:bodyPr/>
          <a:lstStyle/>
          <a:p>
            <a:r>
              <a:rPr lang="en-US" sz="3200" dirty="0">
                <a:effectLst/>
              </a:rPr>
              <a:t>Tertiles of Achieved DHA and Cardiovascular Outcome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389C65-4295-9B4F-9CD3-0926A7C3B6D9}"/>
              </a:ext>
            </a:extLst>
          </p:cNvPr>
          <p:cNvSpPr/>
          <p:nvPr/>
        </p:nvSpPr>
        <p:spPr>
          <a:xfrm>
            <a:off x="272143" y="5860101"/>
            <a:ext cx="10014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*Adjusted for baseline fatty acid levels, region, cardiovascular disease, age, sex, diabetes, creatinine, non–high-density lipoprotein cholesterol, high sensitivity C-reactive protein, antiplatelets agents, β Blockers, renin angiotensin inhibitors.</a:t>
            </a:r>
          </a:p>
        </p:txBody>
      </p:sp>
    </p:spTree>
    <p:extLst>
      <p:ext uri="{BB962C8B-B14F-4D97-AF65-F5344CB8AC3E}">
        <p14:creationId xmlns:p14="http://schemas.microsoft.com/office/powerpoint/2010/main" val="410043876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5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Amgen">
      <a:dk1>
        <a:sysClr val="windowText" lastClr="000000"/>
      </a:dk1>
      <a:lt1>
        <a:sysClr val="window" lastClr="FFFFFF"/>
      </a:lt1>
      <a:dk2>
        <a:srgbClr val="868686"/>
      </a:dk2>
      <a:lt2>
        <a:srgbClr val="2DBCB6"/>
      </a:lt2>
      <a:accent1>
        <a:srgbClr val="00A3C4"/>
      </a:accent1>
      <a:accent2>
        <a:srgbClr val="F3CC63"/>
      </a:accent2>
      <a:accent3>
        <a:srgbClr val="95CB6E"/>
      </a:accent3>
      <a:accent4>
        <a:srgbClr val="D14D2A"/>
      </a:accent4>
      <a:accent5>
        <a:srgbClr val="EC951A"/>
      </a:accent5>
      <a:accent6>
        <a:srgbClr val="0063C3"/>
      </a:accent6>
      <a:hlink>
        <a:srgbClr val="00A3C4"/>
      </a:hlink>
      <a:folHlink>
        <a:srgbClr val="2DBCB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Amgen">
      <a:dk1>
        <a:sysClr val="windowText" lastClr="000000"/>
      </a:dk1>
      <a:lt1>
        <a:sysClr val="window" lastClr="FFFFFF"/>
      </a:lt1>
      <a:dk2>
        <a:srgbClr val="868686"/>
      </a:dk2>
      <a:lt2>
        <a:srgbClr val="2DBCB6"/>
      </a:lt2>
      <a:accent1>
        <a:srgbClr val="00A3C4"/>
      </a:accent1>
      <a:accent2>
        <a:srgbClr val="F3CC63"/>
      </a:accent2>
      <a:accent3>
        <a:srgbClr val="95CB6E"/>
      </a:accent3>
      <a:accent4>
        <a:srgbClr val="D14D2A"/>
      </a:accent4>
      <a:accent5>
        <a:srgbClr val="EC951A"/>
      </a:accent5>
      <a:accent6>
        <a:srgbClr val="0063C3"/>
      </a:accent6>
      <a:hlink>
        <a:srgbClr val="00A3C4"/>
      </a:hlink>
      <a:folHlink>
        <a:srgbClr val="2DBCB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11.10.03 Amgen Template">
  <a:themeElements>
    <a:clrScheme name="Amgen 2007 Colors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5480"/>
      </a:accent5>
      <a:accent6>
        <a:srgbClr val="81B5E2"/>
      </a:accent6>
      <a:hlink>
        <a:srgbClr val="003366"/>
      </a:hlink>
      <a:folHlink>
        <a:srgbClr val="F17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/>
      <a:lstStyle>
        <a:defPPr>
          <a:lnSpc>
            <a:spcPct val="90000"/>
          </a:lnSpc>
          <a:defRPr sz="3200" b="1" kern="0" dirty="0"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5_11.10.03 Amgen Template 1">
        <a:dk1>
          <a:srgbClr val="000000"/>
        </a:dk1>
        <a:lt1>
          <a:srgbClr val="FFFFFF"/>
        </a:lt1>
        <a:dk2>
          <a:srgbClr val="777777"/>
        </a:dk2>
        <a:lt2>
          <a:srgbClr val="C0C0C0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007CC2"/>
        </a:hlink>
        <a:folHlink>
          <a:srgbClr val="81B5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eme1">
  <a:themeElements>
    <a:clrScheme name="CorpTemp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32B448"/>
      </a:accent3>
      <a:accent4>
        <a:srgbClr val="C0362C"/>
      </a:accent4>
      <a:accent5>
        <a:srgbClr val="003161"/>
      </a:accent5>
      <a:accent6>
        <a:srgbClr val="81B5E2"/>
      </a:accent6>
      <a:hlink>
        <a:srgbClr val="007CC2"/>
      </a:hlink>
      <a:folHlink>
        <a:srgbClr val="81B5E2"/>
      </a:folHlink>
    </a:clrScheme>
    <a:fontScheme name="Amgen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1472</Words>
  <Application>Microsoft Macintosh PowerPoint</Application>
  <PresentationFormat>35mm Slides</PresentationFormat>
  <Paragraphs>254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Calibri</vt:lpstr>
      <vt:lpstr>Helvetica</vt:lpstr>
      <vt:lpstr>Symbol</vt:lpstr>
      <vt:lpstr>Times</vt:lpstr>
      <vt:lpstr>Verdana</vt:lpstr>
      <vt:lpstr>5_11.10.03 Amgen Template</vt:lpstr>
      <vt:lpstr>2_Default Design</vt:lpstr>
      <vt:lpstr>4_Default Design</vt:lpstr>
      <vt:lpstr>3_Default Design</vt:lpstr>
      <vt:lpstr>6_11.10.03 Amgen Template</vt:lpstr>
      <vt:lpstr>7_Default Design</vt:lpstr>
      <vt:lpstr>8_Default Design</vt:lpstr>
      <vt:lpstr>Theme1</vt:lpstr>
      <vt:lpstr>8_Blank Presentation</vt:lpstr>
      <vt:lpstr>8_11.10.03 Amgen Template</vt:lpstr>
      <vt:lpstr>10_11.10.03 Amgen Template</vt:lpstr>
      <vt:lpstr>Achieved Omega-3 Fatty Acid Levels and Major Adverse Cardiovascular Events</vt:lpstr>
      <vt:lpstr>Background</vt:lpstr>
      <vt:lpstr>Three Hypotheses to Explain Disparate Results</vt:lpstr>
      <vt:lpstr>STRENGTH Substudy Details</vt:lpstr>
      <vt:lpstr>Baseline Characteristics and Medication Use </vt:lpstr>
      <vt:lpstr>Median Lipid Measurements after 12 Months</vt:lpstr>
      <vt:lpstr>Median EPA and DHA Levels after 12 Months</vt:lpstr>
      <vt:lpstr>Tertiles of Achieved EPA and Cardiovascular Outcome</vt:lpstr>
      <vt:lpstr>Tertiles of Achieved DHA and Cardiovascular Outcome</vt:lpstr>
      <vt:lpstr>MACE: Top Tertile of Achieved EPA and DHA</vt:lpstr>
      <vt:lpstr>MACE: Top Tertile of Change in EPA and DHA</vt:lpstr>
      <vt:lpstr>MACE: Top Tertile of Achieved RBC EPA and DHA</vt:lpstr>
      <vt:lpstr>MACE: Top Tertile of Change in RBC EPA and DHA</vt:lpstr>
      <vt:lpstr>Correlation Between EPA and DHA Levels</vt:lpstr>
      <vt:lpstr>STRENGTH: Time to Onset of Atrial Fibrillation</vt:lpstr>
      <vt:lpstr>Limitations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44</cp:revision>
  <cp:lastPrinted>2021-04-22T15:49:42Z</cp:lastPrinted>
  <dcterms:created xsi:type="dcterms:W3CDTF">2011-10-03T21:15:16Z</dcterms:created>
  <dcterms:modified xsi:type="dcterms:W3CDTF">2021-05-08T14:47:18Z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0x010100A61895BDB9A670468EC689B9FEE20D4300684415630E2F7A4D98E21C0B8CB1F4F4009084E69EF871A44099302130BD14962F</vt:lpwstr>
  </property>
  <property fmtid="{D5CDD505-2E9C-101B-9397-08002B2CF9AE}" pid="3" name="a_Content_Category">
    <vt:lpwstr/>
  </property>
  <property fmtid="{D5CDD505-2E9C-101B-9397-08002B2CF9AE}" pid="4" name="a_Document_Category">
    <vt:lpwstr/>
  </property>
  <property fmtid="{D5CDD505-2E9C-101B-9397-08002B2CF9AE}" pid="5" name="Notes0">
    <vt:lpwstr/>
  </property>
</Properties>
</file>