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07" r:id="rId2"/>
    <p:sldId id="325" r:id="rId3"/>
    <p:sldId id="322" r:id="rId4"/>
    <p:sldId id="292" r:id="rId5"/>
    <p:sldId id="324" r:id="rId6"/>
    <p:sldId id="333" r:id="rId7"/>
    <p:sldId id="300" r:id="rId8"/>
    <p:sldId id="332" r:id="rId9"/>
    <p:sldId id="287" r:id="rId10"/>
    <p:sldId id="288" r:id="rId11"/>
    <p:sldId id="330" r:id="rId12"/>
    <p:sldId id="329" r:id="rId13"/>
    <p:sldId id="311" r:id="rId14"/>
    <p:sldId id="336" r:id="rId15"/>
    <p:sldId id="331" r:id="rId16"/>
    <p:sldId id="320" r:id="rId17"/>
    <p:sldId id="335" r:id="rId18"/>
    <p:sldId id="327" r:id="rId19"/>
    <p:sldId id="316" r:id="rId20"/>
    <p:sldId id="25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Nidorf" initials="SN" lastIdx="44" clrIdx="0">
    <p:extLst>
      <p:ext uri="{19B8F6BF-5375-455C-9EA6-DF929625EA0E}">
        <p15:presenceInfo xmlns:p15="http://schemas.microsoft.com/office/powerpoint/2012/main" userId="3e684a4e8284d9d4" providerId="Windows Live"/>
      </p:ext>
    </p:extLst>
  </p:cmAuthor>
  <p:cmAuthor id="2" name="Stefan Nidorf" initials="SN [2]" lastIdx="1" clrIdx="1">
    <p:extLst>
      <p:ext uri="{19B8F6BF-5375-455C-9EA6-DF929625EA0E}">
        <p15:presenceInfo xmlns:p15="http://schemas.microsoft.com/office/powerpoint/2012/main" userId="S::stefan.nidorf@genesiscare.com::69fa377f-56c3-4854-98c5-d9273c6c1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B55"/>
    <a:srgbClr val="2B52F9"/>
    <a:srgbClr val="5A0656"/>
    <a:srgbClr val="CC0000"/>
    <a:srgbClr val="AF0978"/>
    <a:srgbClr val="160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6583" autoAdjust="0"/>
  </p:normalViewPr>
  <p:slideViewPr>
    <p:cSldViewPr snapToGrid="0" snapToObjects="1">
      <p:cViewPr varScale="1">
        <p:scale>
          <a:sx n="86" d="100"/>
          <a:sy n="86" d="100"/>
        </p:scale>
        <p:origin x="702" y="96"/>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p:cViewPr>
        <p:scale>
          <a:sx n="110" d="100"/>
          <a:sy n="110" d="100"/>
        </p:scale>
        <p:origin x="133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6E4B5-FAA0-42AA-A296-57286C5DC038}"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83E53-5ED6-447A-AE58-7A4B5A1CE558}" type="slidenum">
              <a:rPr lang="en-US" smtClean="0"/>
              <a:t>‹#›</a:t>
            </a:fld>
            <a:endParaRPr lang="en-US" dirty="0"/>
          </a:p>
        </p:txBody>
      </p:sp>
    </p:spTree>
    <p:extLst>
      <p:ext uri="{BB962C8B-B14F-4D97-AF65-F5344CB8AC3E}">
        <p14:creationId xmlns:p14="http://schemas.microsoft.com/office/powerpoint/2010/main" val="296148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0A83E53-5ED6-447A-AE58-7A4B5A1CE558}" type="slidenum">
              <a:rPr lang="en-US" smtClean="0"/>
              <a:t>1</a:t>
            </a:fld>
            <a:endParaRPr lang="en-US" dirty="0"/>
          </a:p>
        </p:txBody>
      </p:sp>
    </p:spTree>
    <p:extLst>
      <p:ext uri="{BB962C8B-B14F-4D97-AF65-F5344CB8AC3E}">
        <p14:creationId xmlns:p14="http://schemas.microsoft.com/office/powerpoint/2010/main" val="212365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10</a:t>
            </a:fld>
            <a:endParaRPr lang="en-US" dirty="0"/>
          </a:p>
        </p:txBody>
      </p:sp>
    </p:spTree>
    <p:extLst>
      <p:ext uri="{BB962C8B-B14F-4D97-AF65-F5344CB8AC3E}">
        <p14:creationId xmlns:p14="http://schemas.microsoft.com/office/powerpoint/2010/main" val="283124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0A83E53-5ED6-447A-AE58-7A4B5A1CE558}" type="slidenum">
              <a:rPr lang="en-US" smtClean="0"/>
              <a:t>11</a:t>
            </a:fld>
            <a:endParaRPr lang="en-US" dirty="0"/>
          </a:p>
        </p:txBody>
      </p:sp>
    </p:spTree>
    <p:extLst>
      <p:ext uri="{BB962C8B-B14F-4D97-AF65-F5344CB8AC3E}">
        <p14:creationId xmlns:p14="http://schemas.microsoft.com/office/powerpoint/2010/main" val="45913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5"/>
          </p:nvPr>
        </p:nvSpPr>
        <p:spPr/>
        <p:txBody>
          <a:bodyPr/>
          <a:lstStyle/>
          <a:p>
            <a:fld id="{F0A83E53-5ED6-447A-AE58-7A4B5A1CE558}" type="slidenum">
              <a:rPr lang="en-US" smtClean="0"/>
              <a:t>12</a:t>
            </a:fld>
            <a:endParaRPr lang="en-US" dirty="0"/>
          </a:p>
        </p:txBody>
      </p:sp>
    </p:spTree>
    <p:extLst>
      <p:ext uri="{BB962C8B-B14F-4D97-AF65-F5344CB8AC3E}">
        <p14:creationId xmlns:p14="http://schemas.microsoft.com/office/powerpoint/2010/main" val="326167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13</a:t>
            </a:fld>
            <a:endParaRPr lang="en-US" dirty="0"/>
          </a:p>
        </p:txBody>
      </p:sp>
    </p:spTree>
    <p:extLst>
      <p:ext uri="{BB962C8B-B14F-4D97-AF65-F5344CB8AC3E}">
        <p14:creationId xmlns:p14="http://schemas.microsoft.com/office/powerpoint/2010/main" val="388012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A83E53-5ED6-447A-AE58-7A4B5A1CE558}" type="slidenum">
              <a:rPr lang="en-US" smtClean="0"/>
              <a:t>14</a:t>
            </a:fld>
            <a:endParaRPr lang="en-US" dirty="0"/>
          </a:p>
        </p:txBody>
      </p:sp>
    </p:spTree>
    <p:extLst>
      <p:ext uri="{BB962C8B-B14F-4D97-AF65-F5344CB8AC3E}">
        <p14:creationId xmlns:p14="http://schemas.microsoft.com/office/powerpoint/2010/main" val="381922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F0A83E53-5ED6-447A-AE58-7A4B5A1CE558}" type="slidenum">
              <a:rPr lang="en-US" smtClean="0"/>
              <a:t>15</a:t>
            </a:fld>
            <a:endParaRPr lang="en-US" dirty="0"/>
          </a:p>
        </p:txBody>
      </p:sp>
    </p:spTree>
    <p:extLst>
      <p:ext uri="{BB962C8B-B14F-4D97-AF65-F5344CB8AC3E}">
        <p14:creationId xmlns:p14="http://schemas.microsoft.com/office/powerpoint/2010/main" val="404892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0A83E53-5ED6-447A-AE58-7A4B5A1CE558}" type="slidenum">
              <a:rPr lang="en-US" smtClean="0"/>
              <a:t>16</a:t>
            </a:fld>
            <a:endParaRPr lang="en-US" dirty="0"/>
          </a:p>
        </p:txBody>
      </p:sp>
    </p:spTree>
    <p:extLst>
      <p:ext uri="{BB962C8B-B14F-4D97-AF65-F5344CB8AC3E}">
        <p14:creationId xmlns:p14="http://schemas.microsoft.com/office/powerpoint/2010/main" val="335093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F0A83E53-5ED6-447A-AE58-7A4B5A1CE558}" type="slidenum">
              <a:rPr lang="en-US" smtClean="0"/>
              <a:t>17</a:t>
            </a:fld>
            <a:endParaRPr lang="en-US" dirty="0"/>
          </a:p>
        </p:txBody>
      </p:sp>
    </p:spTree>
    <p:extLst>
      <p:ext uri="{BB962C8B-B14F-4D97-AF65-F5344CB8AC3E}">
        <p14:creationId xmlns:p14="http://schemas.microsoft.com/office/powerpoint/2010/main" val="109384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18</a:t>
            </a:fld>
            <a:endParaRPr lang="en-US" dirty="0"/>
          </a:p>
        </p:txBody>
      </p:sp>
    </p:spTree>
    <p:extLst>
      <p:ext uri="{BB962C8B-B14F-4D97-AF65-F5344CB8AC3E}">
        <p14:creationId xmlns:p14="http://schemas.microsoft.com/office/powerpoint/2010/main" val="1493766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t>….we received for this investigator-initiated trial of an old drug in an ancient disease</a:t>
            </a:r>
          </a:p>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19</a:t>
            </a:fld>
            <a:endParaRPr lang="en-US" dirty="0"/>
          </a:p>
        </p:txBody>
      </p:sp>
    </p:spTree>
    <p:extLst>
      <p:ext uri="{BB962C8B-B14F-4D97-AF65-F5344CB8AC3E}">
        <p14:creationId xmlns:p14="http://schemas.microsoft.com/office/powerpoint/2010/main" val="401094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2</a:t>
            </a:fld>
            <a:endParaRPr lang="en-US" dirty="0"/>
          </a:p>
        </p:txBody>
      </p:sp>
    </p:spTree>
    <p:extLst>
      <p:ext uri="{BB962C8B-B14F-4D97-AF65-F5344CB8AC3E}">
        <p14:creationId xmlns:p14="http://schemas.microsoft.com/office/powerpoint/2010/main" val="92501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3</a:t>
            </a:fld>
            <a:endParaRPr lang="en-US" dirty="0"/>
          </a:p>
        </p:txBody>
      </p:sp>
    </p:spTree>
    <p:extLst>
      <p:ext uri="{BB962C8B-B14F-4D97-AF65-F5344CB8AC3E}">
        <p14:creationId xmlns:p14="http://schemas.microsoft.com/office/powerpoint/2010/main" val="273994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4</a:t>
            </a:fld>
            <a:endParaRPr lang="en-US" dirty="0"/>
          </a:p>
        </p:txBody>
      </p:sp>
    </p:spTree>
    <p:extLst>
      <p:ext uri="{BB962C8B-B14F-4D97-AF65-F5344CB8AC3E}">
        <p14:creationId xmlns:p14="http://schemas.microsoft.com/office/powerpoint/2010/main" val="258766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Those who consented </a:t>
            </a:r>
            <a:r>
              <a:rPr lang="en-US" b="1" u="sng" dirty="0"/>
              <a:t>had </a:t>
            </a:r>
            <a:r>
              <a:rPr lang="en-US" dirty="0"/>
              <a:t>a 30-day open label run-in of colchicine 0.5mg daily</a:t>
            </a:r>
          </a:p>
        </p:txBody>
      </p:sp>
      <p:sp>
        <p:nvSpPr>
          <p:cNvPr id="4" name="Slide Number Placeholder 3"/>
          <p:cNvSpPr>
            <a:spLocks noGrp="1"/>
          </p:cNvSpPr>
          <p:nvPr>
            <p:ph type="sldNum" sz="quarter" idx="5"/>
          </p:nvPr>
        </p:nvSpPr>
        <p:spPr/>
        <p:txBody>
          <a:bodyPr/>
          <a:lstStyle/>
          <a:p>
            <a:fld id="{F0A83E53-5ED6-447A-AE58-7A4B5A1CE558}" type="slidenum">
              <a:rPr lang="en-US" smtClean="0"/>
              <a:t>5</a:t>
            </a:fld>
            <a:endParaRPr lang="en-US" dirty="0"/>
          </a:p>
        </p:txBody>
      </p:sp>
    </p:spTree>
    <p:extLst>
      <p:ext uri="{BB962C8B-B14F-4D97-AF65-F5344CB8AC3E}">
        <p14:creationId xmlns:p14="http://schemas.microsoft.com/office/powerpoint/2010/main" val="545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9251D2-CC66-4B86-8C72-4FE0A8EB9818}" type="slidenum">
              <a:rPr lang="en-US" smtClean="0"/>
              <a:t>6</a:t>
            </a:fld>
            <a:endParaRPr lang="en-US" dirty="0"/>
          </a:p>
        </p:txBody>
      </p:sp>
    </p:spTree>
    <p:extLst>
      <p:ext uri="{BB962C8B-B14F-4D97-AF65-F5344CB8AC3E}">
        <p14:creationId xmlns:p14="http://schemas.microsoft.com/office/powerpoint/2010/main" val="341696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83E53-5ED6-447A-AE58-7A4B5A1CE558}" type="slidenum">
              <a:rPr lang="en-US" smtClean="0"/>
              <a:t>7</a:t>
            </a:fld>
            <a:endParaRPr lang="en-US" dirty="0"/>
          </a:p>
        </p:txBody>
      </p:sp>
    </p:spTree>
    <p:extLst>
      <p:ext uri="{BB962C8B-B14F-4D97-AF65-F5344CB8AC3E}">
        <p14:creationId xmlns:p14="http://schemas.microsoft.com/office/powerpoint/2010/main" val="350230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0A83E53-5ED6-447A-AE58-7A4B5A1CE558}" type="slidenum">
              <a:rPr lang="en-US" smtClean="0"/>
              <a:t>8</a:t>
            </a:fld>
            <a:endParaRPr lang="en-US" dirty="0"/>
          </a:p>
        </p:txBody>
      </p:sp>
    </p:spTree>
    <p:extLst>
      <p:ext uri="{BB962C8B-B14F-4D97-AF65-F5344CB8AC3E}">
        <p14:creationId xmlns:p14="http://schemas.microsoft.com/office/powerpoint/2010/main" val="86959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0A83E53-5ED6-447A-AE58-7A4B5A1CE558}" type="slidenum">
              <a:rPr lang="en-US" smtClean="0"/>
              <a:t>9</a:t>
            </a:fld>
            <a:endParaRPr lang="en-US" dirty="0"/>
          </a:p>
        </p:txBody>
      </p:sp>
    </p:spTree>
    <p:extLst>
      <p:ext uri="{BB962C8B-B14F-4D97-AF65-F5344CB8AC3E}">
        <p14:creationId xmlns:p14="http://schemas.microsoft.com/office/powerpoint/2010/main" val="218033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204489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71988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16497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59651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118964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102520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13504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78336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48C0B4C-DAA4-5640-ABAE-F20281C31BC6}" type="datetimeFigureOut">
              <a:rPr lang="fr-FR" smtClean="0"/>
              <a:t>25/08/2020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89B5BE-403C-4E43-8A14-BC0F87D01590}" type="slidenum">
              <a:rPr lang="fr-FR" smtClean="0"/>
              <a:t>‹#›</a:t>
            </a:fld>
            <a:endParaRPr lang="fr-FR" dirty="0"/>
          </a:p>
        </p:txBody>
      </p:sp>
    </p:spTree>
    <p:extLst>
      <p:ext uri="{BB962C8B-B14F-4D97-AF65-F5344CB8AC3E}">
        <p14:creationId xmlns:p14="http://schemas.microsoft.com/office/powerpoint/2010/main" val="110252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C0B4C-DAA4-5640-ABAE-F20281C31BC6}" type="datetimeFigureOut">
              <a:rPr lang="fr-FR" smtClean="0"/>
              <a:t>25/08/2020</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9B5BE-403C-4E43-8A14-BC0F87D01590}" type="slidenum">
              <a:rPr lang="fr-FR" smtClean="0"/>
              <a:t>‹#›</a:t>
            </a:fld>
            <a:endParaRPr lang="fr-FR" dirty="0"/>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Machteld Stroink | Apollo">
            <a:extLst>
              <a:ext uri="{FF2B5EF4-FFF2-40B4-BE49-F238E27FC236}">
                <a16:creationId xmlns:a16="http://schemas.microsoft.com/office/drawing/2014/main" id="{E14102FB-D359-4A51-8BE2-483C4C371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490" y="4360859"/>
            <a:ext cx="1561258" cy="14020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68CD3D9-C85E-45D3-8BD2-6A058722B329}"/>
              </a:ext>
            </a:extLst>
          </p:cNvPr>
          <p:cNvSpPr/>
          <p:nvPr/>
        </p:nvSpPr>
        <p:spPr>
          <a:xfrm>
            <a:off x="741650" y="1891771"/>
            <a:ext cx="10453036" cy="2277547"/>
          </a:xfrm>
          <a:prstGeom prst="rect">
            <a:avLst/>
          </a:prstGeom>
        </p:spPr>
        <p:txBody>
          <a:bodyPr wrap="square">
            <a:spAutoFit/>
          </a:bodyPr>
          <a:lstStyle/>
          <a:p>
            <a:pPr algn="just" fontAlgn="base"/>
            <a:endParaRPr lang="en-US" sz="700" dirty="0">
              <a:solidFill>
                <a:srgbClr val="3C0B55"/>
              </a:solidFill>
            </a:endParaRPr>
          </a:p>
          <a:p>
            <a:pPr algn="ctr" fontAlgn="base"/>
            <a:r>
              <a:rPr lang="en-US" sz="4400" b="1" dirty="0">
                <a:solidFill>
                  <a:srgbClr val="3C0B55"/>
                </a:solidFill>
              </a:rPr>
              <a:t>Colchicine in Chronic Coronary Disease</a:t>
            </a:r>
          </a:p>
          <a:p>
            <a:pPr algn="ctr" fontAlgn="base"/>
            <a:endParaRPr lang="en-US" sz="800" b="1" dirty="0">
              <a:solidFill>
                <a:srgbClr val="3C0B55"/>
              </a:solidFill>
            </a:endParaRPr>
          </a:p>
          <a:p>
            <a:pPr algn="ctr" fontAlgn="base"/>
            <a:r>
              <a:rPr lang="en-AU" sz="2800" b="1" dirty="0">
                <a:solidFill>
                  <a:srgbClr val="FF0000"/>
                </a:solidFill>
                <a:ea typeface="Cambria" panose="02040503050406030204" pitchFamily="18" charset="0"/>
              </a:rPr>
              <a:t> </a:t>
            </a:r>
            <a:r>
              <a:rPr lang="en-US" sz="2400" b="1" dirty="0">
                <a:solidFill>
                  <a:srgbClr val="3C0B55"/>
                </a:solidFill>
              </a:rPr>
              <a:t>Mark Nidorf, Aernoud Fiolet, Arend Mosterd, John Eikelboom, </a:t>
            </a:r>
          </a:p>
          <a:p>
            <a:pPr algn="ctr" fontAlgn="base"/>
            <a:r>
              <a:rPr lang="en-US" sz="2400" b="1" dirty="0">
                <a:solidFill>
                  <a:srgbClr val="3C0B55"/>
                </a:solidFill>
              </a:rPr>
              <a:t>Astrid Schut, Charley Budgeon, Jan Tijssen, Jan Hein Cornel, Peter Thompson</a:t>
            </a:r>
          </a:p>
          <a:p>
            <a:pPr algn="ctr" fontAlgn="base"/>
            <a:r>
              <a:rPr lang="en-US" sz="2400" b="1" dirty="0">
                <a:solidFill>
                  <a:srgbClr val="3C0B55"/>
                </a:solidFill>
              </a:rPr>
              <a:t>and the LoDoCo2 Investigators </a:t>
            </a:r>
            <a:r>
              <a:rPr lang="en-US" sz="900" b="1" dirty="0">
                <a:solidFill>
                  <a:srgbClr val="3C0B55"/>
                </a:solidFill>
              </a:rPr>
              <a:t> </a:t>
            </a:r>
            <a:br>
              <a:rPr lang="en-US" sz="2800" dirty="0">
                <a:solidFill>
                  <a:srgbClr val="3C0B55"/>
                </a:solidFill>
                <a:latin typeface="WordVisiCarriageReturn_MSFontService"/>
              </a:rPr>
            </a:br>
            <a:endParaRPr lang="en-US" sz="700" b="1" dirty="0">
              <a:solidFill>
                <a:srgbClr val="000000"/>
              </a:solidFill>
            </a:endParaRPr>
          </a:p>
        </p:txBody>
      </p:sp>
      <p:pic>
        <p:nvPicPr>
          <p:cNvPr id="10" name="Picture 9">
            <a:extLst>
              <a:ext uri="{FF2B5EF4-FFF2-40B4-BE49-F238E27FC236}">
                <a16:creationId xmlns:a16="http://schemas.microsoft.com/office/drawing/2014/main" id="{3C877CFC-43C6-4EE8-B578-3277A6502338}"/>
              </a:ext>
            </a:extLst>
          </p:cNvPr>
          <p:cNvPicPr>
            <a:picLocks noChangeAspect="1"/>
          </p:cNvPicPr>
          <p:nvPr/>
        </p:nvPicPr>
        <p:blipFill rotWithShape="1">
          <a:blip r:embed="rId4">
            <a:extLst>
              <a:ext uri="{28A0092B-C50C-407E-A947-70E740481C1C}">
                <a14:useLocalDpi xmlns:a14="http://schemas.microsoft.com/office/drawing/2010/main" val="0"/>
              </a:ext>
            </a:extLst>
          </a:blip>
          <a:srcRect l="-40" t="-1" r="-24" b="29386"/>
          <a:stretch/>
        </p:blipFill>
        <p:spPr>
          <a:xfrm>
            <a:off x="3794078" y="849937"/>
            <a:ext cx="4348180" cy="946064"/>
          </a:xfrm>
          <a:prstGeom prst="rect">
            <a:avLst/>
          </a:prstGeom>
        </p:spPr>
      </p:pic>
      <p:pic>
        <p:nvPicPr>
          <p:cNvPr id="9" name="Picture 2" descr="21st Century Oncology Becomes Part of Australia's GenesisCare to ...">
            <a:extLst>
              <a:ext uri="{FF2B5EF4-FFF2-40B4-BE49-F238E27FC236}">
                <a16:creationId xmlns:a16="http://schemas.microsoft.com/office/drawing/2014/main" id="{D2B0D0C7-AAC7-4FE9-8DD7-A69E86D97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813" y="4360859"/>
            <a:ext cx="2804144" cy="140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A2A1D3-A012-4BD1-AF84-BA87ED1512FD}"/>
              </a:ext>
            </a:extLst>
          </p:cNvPr>
          <p:cNvSpPr/>
          <p:nvPr/>
        </p:nvSpPr>
        <p:spPr>
          <a:xfrm>
            <a:off x="95080" y="1485898"/>
            <a:ext cx="12025202" cy="954107"/>
          </a:xfrm>
          <a:prstGeom prst="rect">
            <a:avLst/>
          </a:prstGeom>
        </p:spPr>
        <p:txBody>
          <a:bodyPr wrap="square">
            <a:spAutoFit/>
          </a:bodyPr>
          <a:lstStyle/>
          <a:p>
            <a:pPr algn="ctr"/>
            <a:r>
              <a:rPr lang="en-US" sz="2400" b="1" dirty="0">
                <a:ea typeface="Cambria" panose="02040503050406030204" pitchFamily="18" charset="0"/>
              </a:rPr>
              <a:t>		  	</a:t>
            </a:r>
            <a:r>
              <a:rPr lang="en-US" sz="2400" b="1" dirty="0">
                <a:solidFill>
                  <a:srgbClr val="3C0B55"/>
                </a:solidFill>
                <a:ea typeface="Cambria" panose="02040503050406030204" pitchFamily="18" charset="0"/>
              </a:rPr>
              <a:t>                </a:t>
            </a:r>
            <a:r>
              <a:rPr lang="en-US" sz="2800" b="1" dirty="0">
                <a:solidFill>
                  <a:srgbClr val="3C0B55"/>
                </a:solidFill>
                <a:ea typeface="Cambria" panose="02040503050406030204" pitchFamily="18" charset="0"/>
              </a:rPr>
              <a:t>Colchicine	     Placebo  </a:t>
            </a:r>
            <a:endParaRPr lang="en-US" sz="2400" b="1" dirty="0">
              <a:solidFill>
                <a:srgbClr val="3C0B55"/>
              </a:solidFill>
              <a:ea typeface="Cambria" panose="02040503050406030204" pitchFamily="18" charset="0"/>
            </a:endParaRPr>
          </a:p>
          <a:p>
            <a:pPr algn="ctr"/>
            <a:r>
              <a:rPr lang="en-US" sz="2400" dirty="0">
                <a:solidFill>
                  <a:srgbClr val="3C0B55"/>
                </a:solidFill>
                <a:ea typeface="Cambria" panose="02040503050406030204" pitchFamily="18" charset="0"/>
              </a:rPr>
              <a:t>		  	          		             </a:t>
            </a:r>
            <a:r>
              <a:rPr lang="en-US" sz="2400" b="1" dirty="0">
                <a:solidFill>
                  <a:srgbClr val="3C0B55"/>
                </a:solidFill>
                <a:ea typeface="Cambria" panose="02040503050406030204" pitchFamily="18" charset="0"/>
              </a:rPr>
              <a:t>N= 2762	 N= 2760</a:t>
            </a:r>
            <a:r>
              <a:rPr lang="en-US" sz="2800" b="1" dirty="0">
                <a:solidFill>
                  <a:srgbClr val="3C0B55"/>
                </a:solidFill>
                <a:ea typeface="Cambria" panose="02040503050406030204" pitchFamily="18" charset="0"/>
              </a:rPr>
              <a:t>		</a:t>
            </a:r>
            <a:endParaRPr lang="en-US" sz="2800" dirty="0">
              <a:ea typeface="Cambria" panose="02040503050406030204" pitchFamily="18" charset="0"/>
            </a:endParaRPr>
          </a:p>
        </p:txBody>
      </p:sp>
      <p:sp>
        <p:nvSpPr>
          <p:cNvPr id="4" name="Rectangle 3">
            <a:extLst>
              <a:ext uri="{FF2B5EF4-FFF2-40B4-BE49-F238E27FC236}">
                <a16:creationId xmlns:a16="http://schemas.microsoft.com/office/drawing/2014/main" id="{3D63C7EC-A156-4C0D-AF02-34E8ECAA1B61}"/>
              </a:ext>
            </a:extLst>
          </p:cNvPr>
          <p:cNvSpPr/>
          <p:nvPr/>
        </p:nvSpPr>
        <p:spPr>
          <a:xfrm>
            <a:off x="0" y="579800"/>
            <a:ext cx="12192000" cy="830997"/>
          </a:xfrm>
          <a:prstGeom prst="rect">
            <a:avLst/>
          </a:prstGeom>
        </p:spPr>
        <p:txBody>
          <a:bodyPr wrap="square">
            <a:spAutoFit/>
          </a:bodyPr>
          <a:lstStyle/>
          <a:p>
            <a:pPr algn="ctr"/>
            <a:r>
              <a:rPr lang="en-US" sz="4800" b="1" dirty="0">
                <a:solidFill>
                  <a:srgbClr val="3C0B55"/>
                </a:solidFill>
                <a:ea typeface="Cambria" panose="02040503050406030204" pitchFamily="18" charset="0"/>
              </a:rPr>
              <a:t>Medication use at baseline</a:t>
            </a:r>
          </a:p>
        </p:txBody>
      </p:sp>
      <p:pic>
        <p:nvPicPr>
          <p:cNvPr id="7" name="Picture 6">
            <a:extLst>
              <a:ext uri="{FF2B5EF4-FFF2-40B4-BE49-F238E27FC236}">
                <a16:creationId xmlns:a16="http://schemas.microsoft.com/office/drawing/2014/main" id="{63B040FA-047C-43EE-9154-93946CEE6BE5}"/>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graphicFrame>
        <p:nvGraphicFramePr>
          <p:cNvPr id="5" name="Tabel 4">
            <a:extLst>
              <a:ext uri="{FF2B5EF4-FFF2-40B4-BE49-F238E27FC236}">
                <a16:creationId xmlns:a16="http://schemas.microsoft.com/office/drawing/2014/main" id="{16696865-9C02-ED49-B500-AD101368E666}"/>
              </a:ext>
            </a:extLst>
          </p:cNvPr>
          <p:cNvGraphicFramePr>
            <a:graphicFrameLocks noGrp="1"/>
          </p:cNvGraphicFramePr>
          <p:nvPr>
            <p:extLst>
              <p:ext uri="{D42A27DB-BD31-4B8C-83A1-F6EECF244321}">
                <p14:modId xmlns:p14="http://schemas.microsoft.com/office/powerpoint/2010/main" val="3563904476"/>
              </p:ext>
            </p:extLst>
          </p:nvPr>
        </p:nvGraphicFramePr>
        <p:xfrm>
          <a:off x="1891685" y="2519854"/>
          <a:ext cx="8183419" cy="3002280"/>
        </p:xfrm>
        <a:graphic>
          <a:graphicData uri="http://schemas.openxmlformats.org/drawingml/2006/table">
            <a:tbl>
              <a:tblPr>
                <a:tableStyleId>{5C22544A-7EE6-4342-B048-85BDC9FD1C3A}</a:tableStyleId>
              </a:tblPr>
              <a:tblGrid>
                <a:gridCol w="4308724">
                  <a:extLst>
                    <a:ext uri="{9D8B030D-6E8A-4147-A177-3AD203B41FA5}">
                      <a16:colId xmlns:a16="http://schemas.microsoft.com/office/drawing/2014/main" val="570672476"/>
                    </a:ext>
                  </a:extLst>
                </a:gridCol>
                <a:gridCol w="797002">
                  <a:extLst>
                    <a:ext uri="{9D8B030D-6E8A-4147-A177-3AD203B41FA5}">
                      <a16:colId xmlns:a16="http://schemas.microsoft.com/office/drawing/2014/main" val="1806322162"/>
                    </a:ext>
                  </a:extLst>
                </a:gridCol>
                <a:gridCol w="1126805">
                  <a:extLst>
                    <a:ext uri="{9D8B030D-6E8A-4147-A177-3AD203B41FA5}">
                      <a16:colId xmlns:a16="http://schemas.microsoft.com/office/drawing/2014/main" val="1360918734"/>
                    </a:ext>
                  </a:extLst>
                </a:gridCol>
                <a:gridCol w="941809">
                  <a:extLst>
                    <a:ext uri="{9D8B030D-6E8A-4147-A177-3AD203B41FA5}">
                      <a16:colId xmlns:a16="http://schemas.microsoft.com/office/drawing/2014/main" val="8698688"/>
                    </a:ext>
                  </a:extLst>
                </a:gridCol>
                <a:gridCol w="1009079">
                  <a:extLst>
                    <a:ext uri="{9D8B030D-6E8A-4147-A177-3AD203B41FA5}">
                      <a16:colId xmlns:a16="http://schemas.microsoft.com/office/drawing/2014/main" val="2209493777"/>
                    </a:ext>
                  </a:extLst>
                </a:gridCol>
              </a:tblGrid>
              <a:tr h="165100">
                <a:tc>
                  <a:txBody>
                    <a:bodyPr/>
                    <a:lstStyle/>
                    <a:p>
                      <a:pPr algn="l" fontAlgn="b"/>
                      <a:r>
                        <a:rPr lang="nl-NL" sz="2400" u="none" strike="noStrike" dirty="0">
                          <a:effectLst/>
                        </a:rPr>
                        <a:t>Single anti-platelet therapy</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a:effectLst/>
                        </a:rPr>
                        <a:t>1849</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(66.9%)</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a:effectLst/>
                        </a:rPr>
                        <a:t>1852</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(67.1%)</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867015932"/>
                  </a:ext>
                </a:extLst>
              </a:tr>
              <a:tr h="165100">
                <a:tc>
                  <a:txBody>
                    <a:bodyPr/>
                    <a:lstStyle/>
                    <a:p>
                      <a:pPr algn="l" fontAlgn="b"/>
                      <a:r>
                        <a:rPr lang="nl-NL" sz="2400" u="none" strike="noStrike" dirty="0">
                          <a:effectLst/>
                        </a:rPr>
                        <a:t>Dual anti-platelet therapy</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dirty="0">
                          <a:effectLst/>
                        </a:rPr>
                        <a:t>638</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(23.1%)</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a:effectLst/>
                        </a:rPr>
                        <a:t>642</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(23.3%)</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3046789097"/>
                  </a:ext>
                </a:extLst>
              </a:tr>
              <a:tr h="165100">
                <a:tc>
                  <a:txBody>
                    <a:bodyPr/>
                    <a:lstStyle/>
                    <a:p>
                      <a:pPr algn="l" fontAlgn="b"/>
                      <a:r>
                        <a:rPr lang="nl-NL" sz="2400" u="none" strike="noStrike" dirty="0">
                          <a:effectLst/>
                        </a:rPr>
                        <a:t>Anticoagulant</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dirty="0">
                          <a:effectLst/>
                        </a:rPr>
                        <a:t>342</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(12.4%)</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dirty="0">
                          <a:effectLst/>
                        </a:rPr>
                        <a:t>330</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(12.0%)</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4003393079"/>
                  </a:ext>
                </a:extLst>
              </a:tr>
              <a:tr h="165100">
                <a:tc>
                  <a:txBody>
                    <a:bodyPr/>
                    <a:lstStyle/>
                    <a:p>
                      <a:pPr algn="l" fontAlgn="b"/>
                      <a:r>
                        <a:rPr lang="nl-NL" sz="2400" u="none" strike="noStrike" dirty="0">
                          <a:effectLst/>
                        </a:rPr>
                        <a:t>Statin</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dirty="0">
                          <a:effectLst/>
                        </a:rPr>
                        <a:t>2594</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(93.9%)</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dirty="0">
                          <a:effectLst/>
                        </a:rPr>
                        <a:t>2594</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(94.0%)</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2380771483"/>
                  </a:ext>
                </a:extLst>
              </a:tr>
              <a:tr h="165100">
                <a:tc>
                  <a:txBody>
                    <a:bodyPr/>
                    <a:lstStyle/>
                    <a:p>
                      <a:pPr algn="l" fontAlgn="b"/>
                      <a:r>
                        <a:rPr lang="nl-NL" sz="2400" u="none" strike="noStrike" dirty="0">
                          <a:effectLst/>
                        </a:rPr>
                        <a:t>Any lipid lowering agent</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a:effectLst/>
                        </a:rPr>
                        <a:t>2670</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(96.7%)</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a:effectLst/>
                        </a:rPr>
                        <a:t>2665</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(96.6%)</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1939747236"/>
                  </a:ext>
                </a:extLst>
              </a:tr>
              <a:tr h="165100">
                <a:tc>
                  <a:txBody>
                    <a:bodyPr/>
                    <a:lstStyle/>
                    <a:p>
                      <a:pPr algn="l" fontAlgn="b"/>
                      <a:r>
                        <a:rPr lang="nl-NL" sz="2400" u="none" strike="noStrike" dirty="0">
                          <a:effectLst/>
                        </a:rPr>
                        <a:t>Renin angiotensin inhibitor</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a:effectLst/>
                        </a:rPr>
                        <a:t>1995</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(72.2%)</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a:effectLst/>
                        </a:rPr>
                        <a:t>1965</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(71.2%)</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3459627676"/>
                  </a:ext>
                </a:extLst>
              </a:tr>
              <a:tr h="165100">
                <a:tc>
                  <a:txBody>
                    <a:bodyPr/>
                    <a:lstStyle/>
                    <a:p>
                      <a:pPr algn="l" fontAlgn="b"/>
                      <a:r>
                        <a:rPr lang="nl-NL" sz="2400" u="none" strike="noStrike" dirty="0">
                          <a:effectLst/>
                        </a:rPr>
                        <a:t>Beta-blocker</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a:effectLst/>
                        </a:rPr>
                        <a:t>1692</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(61.3%)</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a:effectLst/>
                        </a:rPr>
                        <a:t>1735</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(62.9%)</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2567850819"/>
                  </a:ext>
                </a:extLst>
              </a:tr>
              <a:tr h="165100">
                <a:tc>
                  <a:txBody>
                    <a:bodyPr/>
                    <a:lstStyle/>
                    <a:p>
                      <a:pPr algn="l" fontAlgn="b"/>
                      <a:r>
                        <a:rPr lang="nl-NL" sz="2400" u="none" strike="noStrike" dirty="0">
                          <a:effectLst/>
                        </a:rPr>
                        <a:t>Calcium-channel blocker</a:t>
                      </a:r>
                      <a:endParaRPr lang="nl-NL"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t"/>
                      <a:r>
                        <a:rPr lang="nl-NL" sz="2400" u="none" strike="noStrike">
                          <a:effectLst/>
                        </a:rPr>
                        <a:t>633</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(22.9%)</a:t>
                      </a:r>
                      <a:endParaRPr lang="nl-NL" sz="2400" b="0" i="0" u="none" strike="noStrike" dirty="0">
                        <a:solidFill>
                          <a:srgbClr val="000000"/>
                        </a:solidFill>
                        <a:effectLst/>
                        <a:latin typeface="Arial" panose="020B0604020202020204" pitchFamily="34" charset="0"/>
                      </a:endParaRPr>
                    </a:p>
                  </a:txBody>
                  <a:tcPr marL="9525" marR="9525" marT="9525" marB="0">
                    <a:noFill/>
                  </a:tcPr>
                </a:tc>
                <a:tc>
                  <a:txBody>
                    <a:bodyPr/>
                    <a:lstStyle/>
                    <a:p>
                      <a:pPr algn="r" fontAlgn="t"/>
                      <a:r>
                        <a:rPr lang="nl-NL" sz="2400" u="none" strike="noStrike">
                          <a:effectLst/>
                        </a:rPr>
                        <a:t>611</a:t>
                      </a:r>
                      <a:endParaRPr lang="nl-NL" sz="2400" b="0" i="0" u="none" strike="noStrike">
                        <a:solidFill>
                          <a:srgbClr val="000000"/>
                        </a:solidFill>
                        <a:effectLst/>
                        <a:latin typeface="Arial" panose="020B0604020202020204" pitchFamily="34" charset="0"/>
                      </a:endParaRPr>
                    </a:p>
                  </a:txBody>
                  <a:tcPr marL="9525" marR="9525" marT="9525" marB="0">
                    <a:noFill/>
                  </a:tcPr>
                </a:tc>
                <a:tc>
                  <a:txBody>
                    <a:bodyPr/>
                    <a:lstStyle/>
                    <a:p>
                      <a:pPr algn="l" fontAlgn="t"/>
                      <a:r>
                        <a:rPr lang="nl-NL" sz="2400" u="none" strike="noStrike" dirty="0">
                          <a:effectLst/>
                        </a:rPr>
                        <a:t>(22.1%)</a:t>
                      </a:r>
                      <a:endParaRPr lang="nl-NL" sz="24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177329069"/>
                  </a:ext>
                </a:extLst>
              </a:tr>
            </a:tbl>
          </a:graphicData>
        </a:graphic>
      </p:graphicFrame>
    </p:spTree>
    <p:extLst>
      <p:ext uri="{BB962C8B-B14F-4D97-AF65-F5344CB8AC3E}">
        <p14:creationId xmlns:p14="http://schemas.microsoft.com/office/powerpoint/2010/main" val="16701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8CB7D6-34E6-2246-A7E0-F88C23BAFE6B}"/>
              </a:ext>
            </a:extLst>
          </p:cNvPr>
          <p:cNvPicPr>
            <a:picLocks noChangeAspect="1"/>
          </p:cNvPicPr>
          <p:nvPr/>
        </p:nvPicPr>
        <p:blipFill>
          <a:blip r:embed="rId3"/>
          <a:stretch>
            <a:fillRect/>
          </a:stretch>
        </p:blipFill>
        <p:spPr>
          <a:xfrm>
            <a:off x="2494147" y="1640586"/>
            <a:ext cx="7230600" cy="4820400"/>
          </a:xfrm>
          <a:prstGeom prst="rect">
            <a:avLst/>
          </a:prstGeom>
        </p:spPr>
      </p:pic>
      <p:sp>
        <p:nvSpPr>
          <p:cNvPr id="2" name="TextBox 1">
            <a:extLst>
              <a:ext uri="{FF2B5EF4-FFF2-40B4-BE49-F238E27FC236}">
                <a16:creationId xmlns:a16="http://schemas.microsoft.com/office/drawing/2014/main" id="{7A348AF8-F788-4037-8BD2-086E0E7459C7}"/>
              </a:ext>
            </a:extLst>
          </p:cNvPr>
          <p:cNvSpPr txBox="1"/>
          <p:nvPr/>
        </p:nvSpPr>
        <p:spPr>
          <a:xfrm>
            <a:off x="0" y="5412"/>
            <a:ext cx="12192000" cy="2585323"/>
          </a:xfrm>
          <a:prstGeom prst="rect">
            <a:avLst/>
          </a:prstGeom>
          <a:noFill/>
        </p:spPr>
        <p:txBody>
          <a:bodyPr wrap="square" rtlCol="0">
            <a:spAutoFit/>
          </a:bodyPr>
          <a:lstStyle/>
          <a:p>
            <a:pPr algn="ctr"/>
            <a:r>
              <a:rPr lang="en-US" sz="4800" b="1" dirty="0">
                <a:solidFill>
                  <a:srgbClr val="3C0B55"/>
                </a:solidFill>
                <a:ea typeface="Cambria" panose="02040503050406030204" pitchFamily="18" charset="0"/>
              </a:rPr>
              <a:t>Primary end point </a:t>
            </a:r>
          </a:p>
          <a:p>
            <a:pPr algn="ctr"/>
            <a:r>
              <a:rPr lang="en-US" sz="2800" dirty="0">
                <a:ea typeface="Cambria" panose="02040503050406030204" pitchFamily="18" charset="0"/>
              </a:rPr>
              <a:t>Cardiovascular death, Myocardial infarction, Ischemic stroke or </a:t>
            </a:r>
          </a:p>
          <a:p>
            <a:pPr algn="ctr"/>
            <a:r>
              <a:rPr lang="en-US" sz="2800" dirty="0">
                <a:ea typeface="Cambria" panose="02040503050406030204" pitchFamily="18" charset="0"/>
              </a:rPr>
              <a:t>Ischemia-driven coronary revascularization</a:t>
            </a:r>
            <a:endParaRPr lang="en-US" sz="4000" b="1" dirty="0">
              <a:solidFill>
                <a:srgbClr val="3C0B55"/>
              </a:solidFill>
              <a:ea typeface="Cambria" panose="02040503050406030204" pitchFamily="18" charset="0"/>
            </a:endParaRPr>
          </a:p>
          <a:p>
            <a:pPr algn="ctr"/>
            <a:endParaRPr lang="en-US" b="1" dirty="0">
              <a:solidFill>
                <a:srgbClr val="3C0B55"/>
              </a:solidFill>
              <a:ea typeface="Cambria" panose="02040503050406030204" pitchFamily="18" charset="0"/>
            </a:endParaRPr>
          </a:p>
          <a:p>
            <a:pPr algn="ctr"/>
            <a:endParaRPr lang="en-US" sz="4000" b="1" dirty="0">
              <a:solidFill>
                <a:srgbClr val="3C0B55"/>
              </a:solidFill>
              <a:ea typeface="Cambria" panose="02040503050406030204" pitchFamily="18" charset="0"/>
            </a:endParaRPr>
          </a:p>
        </p:txBody>
      </p:sp>
      <p:pic>
        <p:nvPicPr>
          <p:cNvPr id="22" name="Picture 21">
            <a:extLst>
              <a:ext uri="{FF2B5EF4-FFF2-40B4-BE49-F238E27FC236}">
                <a16:creationId xmlns:a16="http://schemas.microsoft.com/office/drawing/2014/main" id="{232F1521-9F51-4A0C-8348-D66C54B6CF98}"/>
              </a:ext>
            </a:extLst>
          </p:cNvPr>
          <p:cNvPicPr>
            <a:picLocks noChangeAspect="1"/>
          </p:cNvPicPr>
          <p:nvPr/>
        </p:nvPicPr>
        <p:blipFill rotWithShape="1">
          <a:blip r:embed="rId4">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
        <p:nvSpPr>
          <p:cNvPr id="14" name="TextBox 13">
            <a:extLst>
              <a:ext uri="{FF2B5EF4-FFF2-40B4-BE49-F238E27FC236}">
                <a16:creationId xmlns:a16="http://schemas.microsoft.com/office/drawing/2014/main" id="{95FA368D-D761-499C-8769-361BF305D5C5}"/>
              </a:ext>
            </a:extLst>
          </p:cNvPr>
          <p:cNvSpPr txBox="1"/>
          <p:nvPr/>
        </p:nvSpPr>
        <p:spPr>
          <a:xfrm>
            <a:off x="3102429" y="2193602"/>
            <a:ext cx="3523657" cy="400110"/>
          </a:xfrm>
          <a:prstGeom prst="rect">
            <a:avLst/>
          </a:prstGeom>
          <a:noFill/>
        </p:spPr>
        <p:txBody>
          <a:bodyPr wrap="none" rtlCol="0">
            <a:spAutoFit/>
          </a:bodyPr>
          <a:lstStyle/>
          <a:p>
            <a:r>
              <a:rPr lang="en-US" sz="2000" b="1" dirty="0"/>
              <a:t>264/2760 had a primary event</a:t>
            </a:r>
          </a:p>
        </p:txBody>
      </p:sp>
    </p:spTree>
    <p:extLst>
      <p:ext uri="{BB962C8B-B14F-4D97-AF65-F5344CB8AC3E}">
        <p14:creationId xmlns:p14="http://schemas.microsoft.com/office/powerpoint/2010/main" val="266679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AB6A1-9BD2-9642-B97E-DAF581E1B2DA}"/>
              </a:ext>
            </a:extLst>
          </p:cNvPr>
          <p:cNvPicPr>
            <a:picLocks noChangeAspect="1"/>
          </p:cNvPicPr>
          <p:nvPr/>
        </p:nvPicPr>
        <p:blipFill>
          <a:blip r:embed="rId3"/>
          <a:stretch>
            <a:fillRect/>
          </a:stretch>
        </p:blipFill>
        <p:spPr>
          <a:xfrm>
            <a:off x="2483784" y="1642034"/>
            <a:ext cx="7224433" cy="4816289"/>
          </a:xfrm>
          <a:prstGeom prst="rect">
            <a:avLst/>
          </a:prstGeom>
        </p:spPr>
      </p:pic>
      <p:sp>
        <p:nvSpPr>
          <p:cNvPr id="10" name="TextBox 9">
            <a:extLst>
              <a:ext uri="{FF2B5EF4-FFF2-40B4-BE49-F238E27FC236}">
                <a16:creationId xmlns:a16="http://schemas.microsoft.com/office/drawing/2014/main" id="{F794A735-0978-4654-88DB-C1D7C6AD8673}"/>
              </a:ext>
            </a:extLst>
          </p:cNvPr>
          <p:cNvSpPr txBox="1"/>
          <p:nvPr/>
        </p:nvSpPr>
        <p:spPr>
          <a:xfrm>
            <a:off x="0" y="0"/>
            <a:ext cx="12192000" cy="2585323"/>
          </a:xfrm>
          <a:prstGeom prst="rect">
            <a:avLst/>
          </a:prstGeom>
          <a:noFill/>
        </p:spPr>
        <p:txBody>
          <a:bodyPr wrap="square" rtlCol="0">
            <a:spAutoFit/>
          </a:bodyPr>
          <a:lstStyle/>
          <a:p>
            <a:pPr algn="ctr"/>
            <a:r>
              <a:rPr lang="en-US" sz="4800" b="1" dirty="0">
                <a:solidFill>
                  <a:srgbClr val="3C0B55"/>
                </a:solidFill>
                <a:ea typeface="Cambria" panose="02040503050406030204" pitchFamily="18" charset="0"/>
              </a:rPr>
              <a:t>Primary end point </a:t>
            </a:r>
          </a:p>
          <a:p>
            <a:pPr algn="ctr"/>
            <a:r>
              <a:rPr lang="en-US" sz="2800" dirty="0">
                <a:ea typeface="Cambria" panose="02040503050406030204" pitchFamily="18" charset="0"/>
              </a:rPr>
              <a:t>Cardiovascular death, Myocardial infarction, Ischemic stroke or </a:t>
            </a:r>
          </a:p>
          <a:p>
            <a:pPr algn="ctr"/>
            <a:r>
              <a:rPr lang="en-US" sz="2800" dirty="0">
                <a:ea typeface="Cambria" panose="02040503050406030204" pitchFamily="18" charset="0"/>
              </a:rPr>
              <a:t>Ischemia-driven coronary revascularization</a:t>
            </a:r>
            <a:endParaRPr lang="en-US" sz="4000" b="1" dirty="0">
              <a:solidFill>
                <a:srgbClr val="3C0B55"/>
              </a:solidFill>
              <a:ea typeface="Cambria" panose="02040503050406030204" pitchFamily="18" charset="0"/>
            </a:endParaRPr>
          </a:p>
          <a:p>
            <a:pPr algn="ctr"/>
            <a:endParaRPr lang="en-US" b="1" dirty="0">
              <a:solidFill>
                <a:srgbClr val="3C0B55"/>
              </a:solidFill>
              <a:ea typeface="Cambria" panose="02040503050406030204" pitchFamily="18" charset="0"/>
            </a:endParaRPr>
          </a:p>
          <a:p>
            <a:pPr algn="ctr"/>
            <a:endParaRPr lang="en-US" sz="4000" b="1" dirty="0">
              <a:solidFill>
                <a:srgbClr val="3C0B55"/>
              </a:solidFill>
              <a:ea typeface="Cambria" panose="02040503050406030204" pitchFamily="18" charset="0"/>
            </a:endParaRPr>
          </a:p>
        </p:txBody>
      </p:sp>
      <p:pic>
        <p:nvPicPr>
          <p:cNvPr id="11" name="Picture 10">
            <a:extLst>
              <a:ext uri="{FF2B5EF4-FFF2-40B4-BE49-F238E27FC236}">
                <a16:creationId xmlns:a16="http://schemas.microsoft.com/office/drawing/2014/main" id="{B1E4C8C8-9628-4253-8DA2-0B9FC2587F18}"/>
              </a:ext>
            </a:extLst>
          </p:cNvPr>
          <p:cNvPicPr>
            <a:picLocks noChangeAspect="1"/>
          </p:cNvPicPr>
          <p:nvPr/>
        </p:nvPicPr>
        <p:blipFill rotWithShape="1">
          <a:blip r:embed="rId4">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
        <p:nvSpPr>
          <p:cNvPr id="8" name="TextBox 7">
            <a:extLst>
              <a:ext uri="{FF2B5EF4-FFF2-40B4-BE49-F238E27FC236}">
                <a16:creationId xmlns:a16="http://schemas.microsoft.com/office/drawing/2014/main" id="{D6FA1598-8607-46FE-9892-CBF8BEE0F88E}"/>
              </a:ext>
            </a:extLst>
          </p:cNvPr>
          <p:cNvSpPr txBox="1"/>
          <p:nvPr/>
        </p:nvSpPr>
        <p:spPr>
          <a:xfrm>
            <a:off x="3102429" y="2193602"/>
            <a:ext cx="3310073" cy="400110"/>
          </a:xfrm>
          <a:prstGeom prst="rect">
            <a:avLst/>
          </a:prstGeom>
          <a:noFill/>
        </p:spPr>
        <p:txBody>
          <a:bodyPr wrap="none" rtlCol="0">
            <a:spAutoFit/>
          </a:bodyPr>
          <a:lstStyle/>
          <a:p>
            <a:r>
              <a:rPr lang="en-US" sz="2000" b="1" dirty="0"/>
              <a:t>264 placebo vs 187 colchicine</a:t>
            </a:r>
          </a:p>
        </p:txBody>
      </p:sp>
    </p:spTree>
    <p:extLst>
      <p:ext uri="{BB962C8B-B14F-4D97-AF65-F5344CB8AC3E}">
        <p14:creationId xmlns:p14="http://schemas.microsoft.com/office/powerpoint/2010/main" val="414871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321351-E477-4B5A-8570-7E2F78C1F157}"/>
              </a:ext>
            </a:extLst>
          </p:cNvPr>
          <p:cNvPicPr>
            <a:picLocks noChangeAspect="1"/>
          </p:cNvPicPr>
          <p:nvPr/>
        </p:nvPicPr>
        <p:blipFill>
          <a:blip r:embed="rId3"/>
          <a:stretch>
            <a:fillRect/>
          </a:stretch>
        </p:blipFill>
        <p:spPr>
          <a:xfrm>
            <a:off x="2480700" y="1632581"/>
            <a:ext cx="7230600" cy="4820400"/>
          </a:xfrm>
          <a:prstGeom prst="rect">
            <a:avLst/>
          </a:prstGeom>
        </p:spPr>
      </p:pic>
      <p:sp>
        <p:nvSpPr>
          <p:cNvPr id="8" name="TextBox 7">
            <a:extLst>
              <a:ext uri="{FF2B5EF4-FFF2-40B4-BE49-F238E27FC236}">
                <a16:creationId xmlns:a16="http://schemas.microsoft.com/office/drawing/2014/main" id="{D714E5F5-F948-451F-A373-1F871BCD8828}"/>
              </a:ext>
            </a:extLst>
          </p:cNvPr>
          <p:cNvSpPr txBox="1"/>
          <p:nvPr/>
        </p:nvSpPr>
        <p:spPr>
          <a:xfrm>
            <a:off x="0" y="0"/>
            <a:ext cx="12192000" cy="1261884"/>
          </a:xfrm>
          <a:prstGeom prst="rect">
            <a:avLst/>
          </a:prstGeom>
          <a:noFill/>
        </p:spPr>
        <p:txBody>
          <a:bodyPr wrap="square" rtlCol="0">
            <a:spAutoFit/>
          </a:bodyPr>
          <a:lstStyle/>
          <a:p>
            <a:pPr algn="ctr"/>
            <a:r>
              <a:rPr lang="en-US" sz="4800" b="1" dirty="0">
                <a:solidFill>
                  <a:srgbClr val="3C0B55"/>
                </a:solidFill>
                <a:ea typeface="Cambria" panose="02040503050406030204" pitchFamily="18" charset="0"/>
              </a:rPr>
              <a:t>Key secondary end point </a:t>
            </a:r>
          </a:p>
          <a:p>
            <a:pPr algn="ctr"/>
            <a:r>
              <a:rPr lang="en-US" sz="2800" dirty="0">
                <a:ea typeface="Cambria" panose="02040503050406030204" pitchFamily="18" charset="0"/>
              </a:rPr>
              <a:t>Cardiovascular death, Myocardial infarction or Ischemic stroke</a:t>
            </a:r>
            <a:endParaRPr lang="en-US" sz="5400" b="1" dirty="0">
              <a:solidFill>
                <a:srgbClr val="3C0B55"/>
              </a:solidFill>
              <a:ea typeface="Cambria" panose="02040503050406030204" pitchFamily="18" charset="0"/>
            </a:endParaRPr>
          </a:p>
        </p:txBody>
      </p:sp>
      <p:pic>
        <p:nvPicPr>
          <p:cNvPr id="9" name="Picture 8">
            <a:extLst>
              <a:ext uri="{FF2B5EF4-FFF2-40B4-BE49-F238E27FC236}">
                <a16:creationId xmlns:a16="http://schemas.microsoft.com/office/drawing/2014/main" id="{13C96950-5C69-41FD-BCBF-96ECB8560731}"/>
              </a:ext>
            </a:extLst>
          </p:cNvPr>
          <p:cNvPicPr>
            <a:picLocks noChangeAspect="1"/>
          </p:cNvPicPr>
          <p:nvPr/>
        </p:nvPicPr>
        <p:blipFill rotWithShape="1">
          <a:blip r:embed="rId4">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
        <p:nvSpPr>
          <p:cNvPr id="11" name="TextBox 10">
            <a:extLst>
              <a:ext uri="{FF2B5EF4-FFF2-40B4-BE49-F238E27FC236}">
                <a16:creationId xmlns:a16="http://schemas.microsoft.com/office/drawing/2014/main" id="{D5FC9764-5B86-45FC-9928-61925F69EEA4}"/>
              </a:ext>
            </a:extLst>
          </p:cNvPr>
          <p:cNvSpPr txBox="1"/>
          <p:nvPr/>
        </p:nvSpPr>
        <p:spPr>
          <a:xfrm>
            <a:off x="3102429" y="2193602"/>
            <a:ext cx="3310073" cy="400110"/>
          </a:xfrm>
          <a:prstGeom prst="rect">
            <a:avLst/>
          </a:prstGeom>
          <a:noFill/>
        </p:spPr>
        <p:txBody>
          <a:bodyPr wrap="none" rtlCol="0">
            <a:spAutoFit/>
          </a:bodyPr>
          <a:lstStyle/>
          <a:p>
            <a:r>
              <a:rPr lang="en-US" sz="2000" b="1" dirty="0"/>
              <a:t>157 placebo vs 115 colchicine</a:t>
            </a:r>
          </a:p>
        </p:txBody>
      </p:sp>
    </p:spTree>
    <p:extLst>
      <p:ext uri="{BB962C8B-B14F-4D97-AF65-F5344CB8AC3E}">
        <p14:creationId xmlns:p14="http://schemas.microsoft.com/office/powerpoint/2010/main" val="64046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24DA48-F988-4EA2-93CC-8E59AE967E15}"/>
              </a:ext>
            </a:extLst>
          </p:cNvPr>
          <p:cNvSpPr/>
          <p:nvPr/>
        </p:nvSpPr>
        <p:spPr>
          <a:xfrm>
            <a:off x="0" y="471186"/>
            <a:ext cx="12192000" cy="830997"/>
          </a:xfrm>
          <a:prstGeom prst="rect">
            <a:avLst/>
          </a:prstGeom>
        </p:spPr>
        <p:txBody>
          <a:bodyPr wrap="square">
            <a:spAutoFit/>
          </a:bodyPr>
          <a:lstStyle/>
          <a:p>
            <a:pPr algn="ctr"/>
            <a:r>
              <a:rPr lang="en-US" sz="4800" b="1" kern="500" dirty="0">
                <a:solidFill>
                  <a:srgbClr val="3C0B55"/>
                </a:solidFill>
                <a:ea typeface="Cambria" panose="02040503050406030204" pitchFamily="18" charset="0"/>
              </a:rPr>
              <a:t>Ranked secondary end points </a:t>
            </a:r>
          </a:p>
        </p:txBody>
      </p:sp>
      <p:pic>
        <p:nvPicPr>
          <p:cNvPr id="6" name="Picture 5">
            <a:extLst>
              <a:ext uri="{FF2B5EF4-FFF2-40B4-BE49-F238E27FC236}">
                <a16:creationId xmlns:a16="http://schemas.microsoft.com/office/drawing/2014/main" id="{8403959F-018C-48CA-A4F4-053EAD4C5EB7}"/>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graphicFrame>
        <p:nvGraphicFramePr>
          <p:cNvPr id="3" name="Tabel 2">
            <a:extLst>
              <a:ext uri="{FF2B5EF4-FFF2-40B4-BE49-F238E27FC236}">
                <a16:creationId xmlns:a16="http://schemas.microsoft.com/office/drawing/2014/main" id="{2A5F7200-0059-304C-ACD7-BA97609BDB8D}"/>
              </a:ext>
            </a:extLst>
          </p:cNvPr>
          <p:cNvGraphicFramePr>
            <a:graphicFrameLocks noGrp="1"/>
          </p:cNvGraphicFramePr>
          <p:nvPr>
            <p:extLst>
              <p:ext uri="{D42A27DB-BD31-4B8C-83A1-F6EECF244321}">
                <p14:modId xmlns:p14="http://schemas.microsoft.com/office/powerpoint/2010/main" val="2537136008"/>
              </p:ext>
            </p:extLst>
          </p:nvPr>
        </p:nvGraphicFramePr>
        <p:xfrm>
          <a:off x="120308" y="1383962"/>
          <a:ext cx="11951384" cy="4534642"/>
        </p:xfrm>
        <a:graphic>
          <a:graphicData uri="http://schemas.openxmlformats.org/drawingml/2006/table">
            <a:tbl>
              <a:tblPr>
                <a:tableStyleId>{5C22544A-7EE6-4342-B048-85BDC9FD1C3A}</a:tableStyleId>
              </a:tblPr>
              <a:tblGrid>
                <a:gridCol w="5948217">
                  <a:extLst>
                    <a:ext uri="{9D8B030D-6E8A-4147-A177-3AD203B41FA5}">
                      <a16:colId xmlns:a16="http://schemas.microsoft.com/office/drawing/2014/main" val="2338392932"/>
                    </a:ext>
                  </a:extLst>
                </a:gridCol>
                <a:gridCol w="618837">
                  <a:extLst>
                    <a:ext uri="{9D8B030D-6E8A-4147-A177-3AD203B41FA5}">
                      <a16:colId xmlns:a16="http://schemas.microsoft.com/office/drawing/2014/main" val="941921028"/>
                    </a:ext>
                  </a:extLst>
                </a:gridCol>
                <a:gridCol w="785090">
                  <a:extLst>
                    <a:ext uri="{9D8B030D-6E8A-4147-A177-3AD203B41FA5}">
                      <a16:colId xmlns:a16="http://schemas.microsoft.com/office/drawing/2014/main" val="2541566940"/>
                    </a:ext>
                  </a:extLst>
                </a:gridCol>
                <a:gridCol w="738910">
                  <a:extLst>
                    <a:ext uri="{9D8B030D-6E8A-4147-A177-3AD203B41FA5}">
                      <a16:colId xmlns:a16="http://schemas.microsoft.com/office/drawing/2014/main" val="235801211"/>
                    </a:ext>
                  </a:extLst>
                </a:gridCol>
                <a:gridCol w="775854">
                  <a:extLst>
                    <a:ext uri="{9D8B030D-6E8A-4147-A177-3AD203B41FA5}">
                      <a16:colId xmlns:a16="http://schemas.microsoft.com/office/drawing/2014/main" val="4237020118"/>
                    </a:ext>
                  </a:extLst>
                </a:gridCol>
                <a:gridCol w="683491">
                  <a:extLst>
                    <a:ext uri="{9D8B030D-6E8A-4147-A177-3AD203B41FA5}">
                      <a16:colId xmlns:a16="http://schemas.microsoft.com/office/drawing/2014/main" val="3597533363"/>
                    </a:ext>
                  </a:extLst>
                </a:gridCol>
                <a:gridCol w="1441450">
                  <a:extLst>
                    <a:ext uri="{9D8B030D-6E8A-4147-A177-3AD203B41FA5}">
                      <a16:colId xmlns:a16="http://schemas.microsoft.com/office/drawing/2014/main" val="2531087213"/>
                    </a:ext>
                  </a:extLst>
                </a:gridCol>
                <a:gridCol w="959535">
                  <a:extLst>
                    <a:ext uri="{9D8B030D-6E8A-4147-A177-3AD203B41FA5}">
                      <a16:colId xmlns:a16="http://schemas.microsoft.com/office/drawing/2014/main" val="198272249"/>
                    </a:ext>
                  </a:extLst>
                </a:gridCol>
              </a:tblGrid>
              <a:tr h="793479">
                <a:tc>
                  <a:txBody>
                    <a:bodyPr/>
                    <a:lstStyle/>
                    <a:p>
                      <a:pPr algn="l" fontAlgn="b"/>
                      <a:endParaRPr lang="nl-NL" sz="12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nl-NL" sz="2400" b="1" u="none" strike="noStrike" dirty="0">
                          <a:solidFill>
                            <a:srgbClr val="5A0656"/>
                          </a:solidFill>
                          <a:effectLst/>
                        </a:rPr>
                        <a:t>Colchicine </a:t>
                      </a:r>
                      <a:br>
                        <a:rPr lang="nl-NL" sz="2400" b="1" u="none" strike="noStrike" dirty="0">
                          <a:solidFill>
                            <a:srgbClr val="5A0656"/>
                          </a:solidFill>
                          <a:effectLst/>
                        </a:rPr>
                      </a:br>
                      <a:r>
                        <a:rPr lang="nl-NL" sz="2400" b="1" u="none" strike="noStrike" dirty="0">
                          <a:solidFill>
                            <a:srgbClr val="5A0656"/>
                          </a:solidFill>
                          <a:effectLst/>
                        </a:rPr>
                        <a:t>(N = 2762)</a:t>
                      </a:r>
                      <a:endParaRPr lang="nl-NL" sz="2400" b="1" i="0" u="none" strike="noStrike" dirty="0">
                        <a:solidFill>
                          <a:srgbClr val="5A0656"/>
                        </a:solidFill>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gridSpan="2">
                  <a:txBody>
                    <a:bodyPr/>
                    <a:lstStyle/>
                    <a:p>
                      <a:pPr algn="ctr" fontAlgn="ctr"/>
                      <a:r>
                        <a:rPr lang="nl-NL" sz="2400" b="1" u="none" strike="noStrike" dirty="0">
                          <a:solidFill>
                            <a:srgbClr val="5A0656"/>
                          </a:solidFill>
                          <a:effectLst/>
                        </a:rPr>
                        <a:t>Placebo</a:t>
                      </a:r>
                      <a:br>
                        <a:rPr lang="nl-NL" sz="2400" b="1" u="none" strike="noStrike" dirty="0">
                          <a:solidFill>
                            <a:srgbClr val="5A0656"/>
                          </a:solidFill>
                          <a:effectLst/>
                        </a:rPr>
                      </a:br>
                      <a:r>
                        <a:rPr lang="nl-NL" sz="2400" b="1" u="none" strike="noStrike" dirty="0">
                          <a:solidFill>
                            <a:srgbClr val="5A0656"/>
                          </a:solidFill>
                          <a:effectLst/>
                        </a:rPr>
                        <a:t>(N = 2760)</a:t>
                      </a:r>
                      <a:endParaRPr lang="nl-NL" sz="2400" b="1" i="0" u="none" strike="noStrike" dirty="0">
                        <a:solidFill>
                          <a:srgbClr val="5A0656"/>
                        </a:solidFill>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gridSpan="2">
                  <a:txBody>
                    <a:bodyPr/>
                    <a:lstStyle/>
                    <a:p>
                      <a:pPr algn="ctr" fontAlgn="ctr"/>
                      <a:r>
                        <a:rPr lang="nl-NL" sz="2400" b="1" u="none" strike="noStrike" dirty="0">
                          <a:solidFill>
                            <a:srgbClr val="5A0656"/>
                          </a:solidFill>
                          <a:effectLst/>
                        </a:rPr>
                        <a:t>Hazard Ratio </a:t>
                      </a:r>
                      <a:br>
                        <a:rPr lang="nl-NL" sz="2400" b="1" u="none" strike="noStrike" dirty="0">
                          <a:solidFill>
                            <a:srgbClr val="5A0656"/>
                          </a:solidFill>
                          <a:effectLst/>
                        </a:rPr>
                      </a:br>
                      <a:r>
                        <a:rPr lang="nl-NL" sz="2400" b="1" u="none" strike="noStrike" dirty="0">
                          <a:solidFill>
                            <a:srgbClr val="5A0656"/>
                          </a:solidFill>
                          <a:effectLst/>
                        </a:rPr>
                        <a:t>(95% CI)</a:t>
                      </a:r>
                      <a:endParaRPr lang="nl-NL" sz="2400" b="1" i="0" u="none" strike="noStrike" dirty="0">
                        <a:solidFill>
                          <a:srgbClr val="5A0656"/>
                        </a:solidFill>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a:txBody>
                    <a:bodyPr/>
                    <a:lstStyle/>
                    <a:p>
                      <a:pPr algn="ctr" fontAlgn="ctr"/>
                      <a:r>
                        <a:rPr lang="nl-NL" sz="2400" b="1" u="none" strike="noStrike" dirty="0">
                          <a:solidFill>
                            <a:srgbClr val="5A0656"/>
                          </a:solidFill>
                          <a:effectLst/>
                        </a:rPr>
                        <a:t>P Value</a:t>
                      </a:r>
                      <a:endParaRPr lang="nl-NL" sz="2400" b="1" i="0" u="none" strike="noStrike" dirty="0">
                        <a:solidFill>
                          <a:srgbClr val="5A0656"/>
                        </a:solidFill>
                        <a:effectLst/>
                        <a:latin typeface="Calibri Light" panose="020F03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745914"/>
                  </a:ext>
                </a:extLst>
              </a:tr>
              <a:tr h="623712">
                <a:tc>
                  <a:txBody>
                    <a:bodyPr/>
                    <a:lstStyle/>
                    <a:p>
                      <a:pPr algn="l" fontAlgn="t"/>
                      <a:r>
                        <a:rPr lang="nl-NL" sz="2400" u="none" strike="noStrike" dirty="0">
                          <a:effectLst/>
                          <a:latin typeface="+mn-lt"/>
                        </a:rPr>
                        <a:t>1. Cardiovascular death, Myocardial infarction,</a:t>
                      </a:r>
                    </a:p>
                    <a:p>
                      <a:pPr algn="l" fontAlgn="t"/>
                      <a:r>
                        <a:rPr lang="nl-NL" sz="2400" u="none" strike="noStrike" dirty="0">
                          <a:effectLst/>
                          <a:latin typeface="+mn-lt"/>
                        </a:rPr>
                        <a:t>     or Ischemic stroke</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115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b="0" i="0" u="none" strike="noStrike" dirty="0">
                          <a:solidFill>
                            <a:srgbClr val="000000"/>
                          </a:solidFill>
                          <a:effectLst/>
                          <a:latin typeface="+mn-lt"/>
                        </a:rPr>
                        <a:t>(4.2)</a:t>
                      </a:r>
                    </a:p>
                    <a:p>
                      <a:pPr algn="l" fontAlgn="t"/>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157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b="0" i="0" u="none" strike="noStrike" dirty="0">
                          <a:solidFill>
                            <a:srgbClr val="000000"/>
                          </a:solidFill>
                          <a:effectLst/>
                          <a:latin typeface="+mn-lt"/>
                        </a:rPr>
                        <a:t>(5.7)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0.72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b="0" i="0" u="none" strike="noStrike" dirty="0">
                          <a:solidFill>
                            <a:srgbClr val="000000"/>
                          </a:solidFill>
                          <a:effectLst/>
                          <a:latin typeface="+mn-lt"/>
                        </a:rPr>
                        <a:t>(0.57-0.92)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1" i="0" u="none" strike="noStrike" dirty="0">
                          <a:solidFill>
                            <a:srgbClr val="000000"/>
                          </a:solidFill>
                          <a:effectLst/>
                          <a:latin typeface="+mn-lt"/>
                        </a:rPr>
                        <a:t>0.007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015754"/>
                  </a:ext>
                </a:extLst>
              </a:tr>
              <a:tr h="623712">
                <a:tc>
                  <a:txBody>
                    <a:bodyPr/>
                    <a:lstStyle/>
                    <a:p>
                      <a:pPr algn="l" fontAlgn="t"/>
                      <a:r>
                        <a:rPr lang="nl-NL" sz="2400" u="none" strike="noStrike" dirty="0">
                          <a:effectLst/>
                          <a:latin typeface="+mn-lt"/>
                        </a:rPr>
                        <a:t>2. Myocardial infarction or Ischemia-driven  </a:t>
                      </a:r>
                    </a:p>
                    <a:p>
                      <a:pPr algn="l" fontAlgn="t"/>
                      <a:r>
                        <a:rPr lang="nl-NL" sz="2400" u="none" strike="noStrike" dirty="0">
                          <a:effectLst/>
                          <a:latin typeface="+mn-lt"/>
                        </a:rPr>
                        <a:t>     coronary revascularization</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155</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(5.6)</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224</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(8.1)</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0.67 </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(0.55-0.83)</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1" i="0" u="none" strike="noStrike" dirty="0">
                          <a:solidFill>
                            <a:srgbClr val="000000"/>
                          </a:solidFill>
                          <a:effectLst/>
                          <a:latin typeface="+mn-lt"/>
                        </a:rPr>
                        <a:t>&lt;0.001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973664"/>
                  </a:ext>
                </a:extLst>
              </a:tr>
              <a:tr h="327306">
                <a:tc>
                  <a:txBody>
                    <a:bodyPr/>
                    <a:lstStyle/>
                    <a:p>
                      <a:pPr algn="l" fontAlgn="t"/>
                      <a:r>
                        <a:rPr lang="nl-NL" sz="2400" u="none" strike="noStrike" dirty="0">
                          <a:effectLst/>
                          <a:latin typeface="+mn-lt"/>
                        </a:rPr>
                        <a:t>3. Cardiovascular death or Myocardial infarction</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100</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a:effectLst/>
                          <a:latin typeface="+mn-lt"/>
                        </a:rPr>
                        <a:t>(3.6)</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138</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(5.0)</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0.71</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a:effectLst/>
                          <a:latin typeface="+mn-lt"/>
                        </a:rPr>
                        <a:t>(0.55-0.92)</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1" i="0" u="none" strike="noStrike" dirty="0">
                          <a:solidFill>
                            <a:srgbClr val="000000"/>
                          </a:solidFill>
                          <a:effectLst/>
                          <a:latin typeface="+mn-lt"/>
                        </a:rPr>
                        <a:t>0.010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1859118"/>
                  </a:ext>
                </a:extLst>
              </a:tr>
              <a:tr h="382648">
                <a:tc>
                  <a:txBody>
                    <a:bodyPr/>
                    <a:lstStyle/>
                    <a:p>
                      <a:pPr algn="l" fontAlgn="t"/>
                      <a:r>
                        <a:rPr lang="nl-NL" sz="2400" u="none" strike="noStrike" dirty="0">
                          <a:effectLst/>
                          <a:latin typeface="+mn-lt"/>
                        </a:rPr>
                        <a:t>4. Ischemia-driven coronary revascularization</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135</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a:effectLst/>
                          <a:latin typeface="+mn-lt"/>
                        </a:rPr>
                        <a:t>(4.9)</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177</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a:effectLst/>
                          <a:latin typeface="+mn-lt"/>
                        </a:rPr>
                        <a:t>(6.4)</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0.75</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(0.60-0.94)</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1" i="0" u="none" strike="noStrike" dirty="0">
                          <a:solidFill>
                            <a:srgbClr val="000000"/>
                          </a:solidFill>
                          <a:effectLst/>
                          <a:latin typeface="+mn-lt"/>
                        </a:rPr>
                        <a:t>0.012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853823"/>
                  </a:ext>
                </a:extLst>
              </a:tr>
              <a:tr h="314263">
                <a:tc>
                  <a:txBody>
                    <a:bodyPr/>
                    <a:lstStyle/>
                    <a:p>
                      <a:pPr algn="l" fontAlgn="t"/>
                      <a:r>
                        <a:rPr lang="nl-NL" sz="2400" u="none" strike="noStrike" dirty="0">
                          <a:effectLst/>
                          <a:latin typeface="+mn-lt"/>
                        </a:rPr>
                        <a:t>5. Myocardial infarction</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83</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(3.0)</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116</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a:effectLst/>
                          <a:latin typeface="+mn-lt"/>
                        </a:rPr>
                        <a:t>(4.2)</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0.70 </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(0.53-0.93)</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1" i="0" u="none" strike="noStrike" dirty="0">
                          <a:solidFill>
                            <a:srgbClr val="000000"/>
                          </a:solidFill>
                          <a:effectLst/>
                          <a:latin typeface="+mn-lt"/>
                        </a:rPr>
                        <a:t>0.014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305191"/>
                  </a:ext>
                </a:extLst>
              </a:tr>
              <a:tr h="314263">
                <a:tc>
                  <a:txBody>
                    <a:bodyPr/>
                    <a:lstStyle/>
                    <a:p>
                      <a:pPr algn="l" fontAlgn="t"/>
                      <a:r>
                        <a:rPr lang="nl-NL" sz="2400" u="none" strike="noStrike" dirty="0">
                          <a:effectLst/>
                          <a:latin typeface="+mn-lt"/>
                        </a:rPr>
                        <a:t>6. Ischemic stroke</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16</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(0.6)</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24</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a:effectLst/>
                          <a:latin typeface="+mn-lt"/>
                        </a:rPr>
                        <a:t>(0.9)</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a:effectLst/>
                          <a:latin typeface="+mn-lt"/>
                        </a:rPr>
                        <a:t>0.66</a:t>
                      </a:r>
                      <a:endParaRPr lang="nl-NL" sz="2400" b="0" i="0" u="none" strike="noStrike">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(0.35-1.25)</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0.198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0911819"/>
                  </a:ext>
                </a:extLst>
              </a:tr>
              <a:tr h="314263">
                <a:tc>
                  <a:txBody>
                    <a:bodyPr/>
                    <a:lstStyle/>
                    <a:p>
                      <a:pPr algn="l" fontAlgn="t"/>
                      <a:r>
                        <a:rPr lang="nl-NL" sz="2400" u="none" strike="noStrike" dirty="0">
                          <a:effectLst/>
                          <a:latin typeface="+mn-lt"/>
                        </a:rPr>
                        <a:t>7. Death from any cause </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73</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(2.6)</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60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(2.2)</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1.21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(0.86-1.71)</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94835"/>
                  </a:ext>
                </a:extLst>
              </a:tr>
              <a:tr h="314263">
                <a:tc>
                  <a:txBody>
                    <a:bodyPr/>
                    <a:lstStyle/>
                    <a:p>
                      <a:pPr algn="l" fontAlgn="t"/>
                      <a:r>
                        <a:rPr lang="nl-NL" sz="2400" u="none" strike="noStrike" dirty="0">
                          <a:effectLst/>
                          <a:latin typeface="+mn-lt"/>
                        </a:rPr>
                        <a:t>8. Cardiovascular death </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(0.7)</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b="0" i="0" u="none" strike="noStrike" dirty="0">
                          <a:solidFill>
                            <a:srgbClr val="000000"/>
                          </a:solidFill>
                          <a:effectLst/>
                          <a:latin typeface="+mn-lt"/>
                        </a:rPr>
                        <a:t>25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(0.9)</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nl-NL" sz="2400" u="none" strike="noStrike" dirty="0">
                          <a:effectLst/>
                          <a:latin typeface="+mn-lt"/>
                        </a:rPr>
                        <a:t>0.80</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2400" u="none" strike="noStrike" dirty="0">
                          <a:effectLst/>
                          <a:latin typeface="+mn-lt"/>
                        </a:rPr>
                        <a:t>(0.44-1.44)</a:t>
                      </a:r>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nl-NL" sz="24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066709"/>
                  </a:ext>
                </a:extLst>
              </a:tr>
            </a:tbl>
          </a:graphicData>
        </a:graphic>
      </p:graphicFrame>
    </p:spTree>
    <p:extLst>
      <p:ext uri="{BB962C8B-B14F-4D97-AF65-F5344CB8AC3E}">
        <p14:creationId xmlns:p14="http://schemas.microsoft.com/office/powerpoint/2010/main" val="310898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2">
            <a:extLst>
              <a:ext uri="{FF2B5EF4-FFF2-40B4-BE49-F238E27FC236}">
                <a16:creationId xmlns:a16="http://schemas.microsoft.com/office/drawing/2014/main" id="{B594AB54-3FAC-49B3-A94B-9ACABF1A7C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9702" y="391887"/>
            <a:ext cx="9555480" cy="6466114"/>
          </a:xfrm>
          <a:prstGeom prst="rect">
            <a:avLst/>
          </a:prstGeom>
        </p:spPr>
      </p:pic>
      <p:sp>
        <p:nvSpPr>
          <p:cNvPr id="4" name="Rectangle 3">
            <a:extLst>
              <a:ext uri="{FF2B5EF4-FFF2-40B4-BE49-F238E27FC236}">
                <a16:creationId xmlns:a16="http://schemas.microsoft.com/office/drawing/2014/main" id="{4C80E368-4E58-4309-B6FD-B4D774C6F211}"/>
              </a:ext>
            </a:extLst>
          </p:cNvPr>
          <p:cNvSpPr/>
          <p:nvPr/>
        </p:nvSpPr>
        <p:spPr>
          <a:xfrm>
            <a:off x="-21442" y="29485"/>
            <a:ext cx="12192000" cy="830997"/>
          </a:xfrm>
          <a:prstGeom prst="rect">
            <a:avLst/>
          </a:prstGeom>
        </p:spPr>
        <p:txBody>
          <a:bodyPr wrap="square">
            <a:spAutoFit/>
          </a:bodyPr>
          <a:lstStyle/>
          <a:p>
            <a:pPr algn="ctr">
              <a:spcAft>
                <a:spcPts val="800"/>
              </a:spcAft>
            </a:pPr>
            <a:r>
              <a:rPr lang="en-US" sz="4800" b="1" dirty="0">
                <a:solidFill>
                  <a:srgbClr val="3C0B55"/>
                </a:solidFill>
              </a:rPr>
              <a:t>Prespecified sub-groups</a:t>
            </a:r>
          </a:p>
        </p:txBody>
      </p:sp>
      <p:pic>
        <p:nvPicPr>
          <p:cNvPr id="6" name="Picture 5">
            <a:extLst>
              <a:ext uri="{FF2B5EF4-FFF2-40B4-BE49-F238E27FC236}">
                <a16:creationId xmlns:a16="http://schemas.microsoft.com/office/drawing/2014/main" id="{FA30DBFB-AF3E-46B4-A65F-2CFE2B1096A0}"/>
              </a:ext>
            </a:extLst>
          </p:cNvPr>
          <p:cNvPicPr>
            <a:picLocks noChangeAspect="1"/>
          </p:cNvPicPr>
          <p:nvPr/>
        </p:nvPicPr>
        <p:blipFill rotWithShape="1">
          <a:blip r:embed="rId4">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
        <p:nvSpPr>
          <p:cNvPr id="2" name="Rectangle 1">
            <a:extLst>
              <a:ext uri="{FF2B5EF4-FFF2-40B4-BE49-F238E27FC236}">
                <a16:creationId xmlns:a16="http://schemas.microsoft.com/office/drawing/2014/main" id="{02540405-ECA2-4C18-8DFC-E26E2F10948B}"/>
              </a:ext>
            </a:extLst>
          </p:cNvPr>
          <p:cNvSpPr/>
          <p:nvPr/>
        </p:nvSpPr>
        <p:spPr>
          <a:xfrm>
            <a:off x="340242" y="6145619"/>
            <a:ext cx="1998921" cy="606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52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10E31389-10A6-7D4C-8AB6-67D8C38C800B}"/>
              </a:ext>
            </a:extLst>
          </p:cNvPr>
          <p:cNvGraphicFramePr>
            <a:graphicFrameLocks noGrp="1"/>
          </p:cNvGraphicFramePr>
          <p:nvPr>
            <p:extLst>
              <p:ext uri="{D42A27DB-BD31-4B8C-83A1-F6EECF244321}">
                <p14:modId xmlns:p14="http://schemas.microsoft.com/office/powerpoint/2010/main" val="2275934455"/>
              </p:ext>
            </p:extLst>
          </p:nvPr>
        </p:nvGraphicFramePr>
        <p:xfrm>
          <a:off x="568307" y="1431979"/>
          <a:ext cx="11560186" cy="2992755"/>
        </p:xfrm>
        <a:graphic>
          <a:graphicData uri="http://schemas.openxmlformats.org/drawingml/2006/table">
            <a:tbl>
              <a:tblPr>
                <a:tableStyleId>{5C22544A-7EE6-4342-B048-85BDC9FD1C3A}</a:tableStyleId>
              </a:tblPr>
              <a:tblGrid>
                <a:gridCol w="6203188">
                  <a:extLst>
                    <a:ext uri="{9D8B030D-6E8A-4147-A177-3AD203B41FA5}">
                      <a16:colId xmlns:a16="http://schemas.microsoft.com/office/drawing/2014/main" val="186921693"/>
                    </a:ext>
                  </a:extLst>
                </a:gridCol>
                <a:gridCol w="1173065">
                  <a:extLst>
                    <a:ext uri="{9D8B030D-6E8A-4147-A177-3AD203B41FA5}">
                      <a16:colId xmlns:a16="http://schemas.microsoft.com/office/drawing/2014/main" val="151575185"/>
                    </a:ext>
                  </a:extLst>
                </a:gridCol>
                <a:gridCol w="1143839">
                  <a:extLst>
                    <a:ext uri="{9D8B030D-6E8A-4147-A177-3AD203B41FA5}">
                      <a16:colId xmlns:a16="http://schemas.microsoft.com/office/drawing/2014/main" val="1438040478"/>
                    </a:ext>
                  </a:extLst>
                </a:gridCol>
                <a:gridCol w="1520047">
                  <a:extLst>
                    <a:ext uri="{9D8B030D-6E8A-4147-A177-3AD203B41FA5}">
                      <a16:colId xmlns:a16="http://schemas.microsoft.com/office/drawing/2014/main" val="954563724"/>
                    </a:ext>
                  </a:extLst>
                </a:gridCol>
                <a:gridCol w="1520047">
                  <a:extLst>
                    <a:ext uri="{9D8B030D-6E8A-4147-A177-3AD203B41FA5}">
                      <a16:colId xmlns:a16="http://schemas.microsoft.com/office/drawing/2014/main" val="922193852"/>
                    </a:ext>
                  </a:extLst>
                </a:gridCol>
              </a:tblGrid>
              <a:tr h="203200">
                <a:tc>
                  <a:txBody>
                    <a:bodyPr/>
                    <a:lstStyle/>
                    <a:p>
                      <a:pPr algn="l" fontAlgn="ctr"/>
                      <a:endParaRPr lang="nl-NL" sz="2400" b="1" i="0" u="none" strike="noStrike" dirty="0">
                        <a:solidFill>
                          <a:srgbClr val="000000"/>
                        </a:solidFill>
                        <a:effectLst/>
                        <a:latin typeface="Arial" panose="020B0604020202020204" pitchFamily="34" charset="0"/>
                      </a:endParaRPr>
                    </a:p>
                  </a:txBody>
                  <a:tcPr marL="9525" marR="9525" marT="9525" marB="0" anchor="ctr">
                    <a:noFill/>
                  </a:tcPr>
                </a:tc>
                <a:tc gridSpan="2">
                  <a:txBody>
                    <a:bodyPr/>
                    <a:lstStyle/>
                    <a:p>
                      <a:pPr algn="ctr" fontAlgn="ctr"/>
                      <a:r>
                        <a:rPr lang="nl-NL" sz="2800" b="1" u="none" strike="noStrike" dirty="0">
                          <a:solidFill>
                            <a:srgbClr val="5A0656"/>
                          </a:solidFill>
                          <a:effectLst/>
                        </a:rPr>
                        <a:t>Colchicine </a:t>
                      </a:r>
                      <a:endParaRPr lang="nl-NL" sz="2800" b="1" i="0" u="none" strike="noStrike" dirty="0">
                        <a:solidFill>
                          <a:srgbClr val="5A0656"/>
                        </a:solidFill>
                        <a:effectLst/>
                        <a:latin typeface="Arial" panose="020B0604020202020204" pitchFamily="34" charset="0"/>
                      </a:endParaRPr>
                    </a:p>
                  </a:txBody>
                  <a:tcPr marL="9525" marR="9525" marT="9525" marB="0" anchor="ctr">
                    <a:noFill/>
                  </a:tcPr>
                </a:tc>
                <a:tc hMerge="1">
                  <a:txBody>
                    <a:bodyPr/>
                    <a:lstStyle/>
                    <a:p>
                      <a:endParaRPr lang="nl-NL"/>
                    </a:p>
                  </a:txBody>
                  <a:tcPr/>
                </a:tc>
                <a:tc gridSpan="2">
                  <a:txBody>
                    <a:bodyPr/>
                    <a:lstStyle/>
                    <a:p>
                      <a:pPr algn="ctr" fontAlgn="ctr"/>
                      <a:r>
                        <a:rPr lang="nl-NL" sz="2800" b="1" u="none" strike="noStrike" dirty="0">
                          <a:solidFill>
                            <a:srgbClr val="5A0656"/>
                          </a:solidFill>
                          <a:effectLst/>
                        </a:rPr>
                        <a:t>Placebo</a:t>
                      </a:r>
                      <a:endParaRPr lang="nl-NL" sz="2800" b="1" i="0" u="none" strike="noStrike" dirty="0">
                        <a:solidFill>
                          <a:srgbClr val="5A0656"/>
                        </a:solidFill>
                        <a:effectLst/>
                        <a:latin typeface="Arial" panose="020B0604020202020204" pitchFamily="34" charset="0"/>
                      </a:endParaRPr>
                    </a:p>
                  </a:txBody>
                  <a:tcPr marL="9525" marR="9525" marT="9525" marB="0" anchor="ctr">
                    <a:noFill/>
                  </a:tcPr>
                </a:tc>
                <a:tc hMerge="1">
                  <a:txBody>
                    <a:bodyPr/>
                    <a:lstStyle/>
                    <a:p>
                      <a:endParaRPr lang="nl-NL"/>
                    </a:p>
                  </a:txBody>
                  <a:tcPr/>
                </a:tc>
                <a:extLst>
                  <a:ext uri="{0D108BD9-81ED-4DB2-BD59-A6C34878D82A}">
                    <a16:rowId xmlns:a16="http://schemas.microsoft.com/office/drawing/2014/main" val="1066538964"/>
                  </a:ext>
                </a:extLst>
              </a:tr>
              <a:tr h="203200">
                <a:tc>
                  <a:txBody>
                    <a:bodyPr/>
                    <a:lstStyle/>
                    <a:p>
                      <a:pPr algn="l" fontAlgn="ctr"/>
                      <a:endParaRPr lang="nl-NL" sz="2400" b="1" i="0" u="none" strike="noStrike" dirty="0">
                        <a:solidFill>
                          <a:srgbClr val="000000"/>
                        </a:solidFill>
                        <a:effectLst/>
                        <a:latin typeface="Arial" panose="020B0604020202020204" pitchFamily="34" charset="0"/>
                      </a:endParaRPr>
                    </a:p>
                  </a:txBody>
                  <a:tcPr marL="9525" marR="9525" marT="9525" marB="0" anchor="ctr">
                    <a:noFill/>
                  </a:tcPr>
                </a:tc>
                <a:tc gridSpan="2">
                  <a:txBody>
                    <a:bodyPr/>
                    <a:lstStyle/>
                    <a:p>
                      <a:pPr algn="ctr" fontAlgn="ctr"/>
                      <a:r>
                        <a:rPr lang="nl-NL" sz="2400" b="1" u="none" strike="noStrike" dirty="0">
                          <a:solidFill>
                            <a:srgbClr val="5A0656"/>
                          </a:solidFill>
                          <a:effectLst/>
                        </a:rPr>
                        <a:t>(N = 2762)</a:t>
                      </a:r>
                      <a:endParaRPr lang="nl-NL" sz="2400" b="1" i="0" u="none" strike="noStrike" dirty="0">
                        <a:solidFill>
                          <a:srgbClr val="5A0656"/>
                        </a:solidFill>
                        <a:effectLst/>
                        <a:latin typeface="Arial" panose="020B0604020202020204" pitchFamily="34" charset="0"/>
                      </a:endParaRPr>
                    </a:p>
                  </a:txBody>
                  <a:tcPr marL="9525" marR="9525" marT="9525" marB="0" anchor="ctr">
                    <a:noFill/>
                  </a:tcPr>
                </a:tc>
                <a:tc hMerge="1">
                  <a:txBody>
                    <a:bodyPr/>
                    <a:lstStyle/>
                    <a:p>
                      <a:endParaRPr lang="nl-NL"/>
                    </a:p>
                  </a:txBody>
                  <a:tcPr/>
                </a:tc>
                <a:tc gridSpan="2">
                  <a:txBody>
                    <a:bodyPr/>
                    <a:lstStyle/>
                    <a:p>
                      <a:pPr algn="ctr" fontAlgn="ctr"/>
                      <a:r>
                        <a:rPr lang="nl-NL" sz="2400" b="1" u="none" strike="noStrike" dirty="0">
                          <a:solidFill>
                            <a:srgbClr val="5A0656"/>
                          </a:solidFill>
                          <a:effectLst/>
                        </a:rPr>
                        <a:t>(N = 2760)</a:t>
                      </a:r>
                      <a:endParaRPr lang="nl-NL" sz="2400" b="1" i="0" u="none" strike="noStrike" dirty="0">
                        <a:solidFill>
                          <a:srgbClr val="5A0656"/>
                        </a:solidFill>
                        <a:effectLst/>
                        <a:latin typeface="Arial" panose="020B0604020202020204" pitchFamily="34" charset="0"/>
                      </a:endParaRPr>
                    </a:p>
                  </a:txBody>
                  <a:tcPr marL="9525" marR="9525" marT="9525" marB="0" anchor="ctr">
                    <a:noFill/>
                  </a:tcPr>
                </a:tc>
                <a:tc hMerge="1">
                  <a:txBody>
                    <a:bodyPr/>
                    <a:lstStyle/>
                    <a:p>
                      <a:endParaRPr lang="nl-NL"/>
                    </a:p>
                  </a:txBody>
                  <a:tcPr/>
                </a:tc>
                <a:extLst>
                  <a:ext uri="{0D108BD9-81ED-4DB2-BD59-A6C34878D82A}">
                    <a16:rowId xmlns:a16="http://schemas.microsoft.com/office/drawing/2014/main" val="3517740058"/>
                  </a:ext>
                </a:extLst>
              </a:tr>
              <a:tr h="215900">
                <a:tc>
                  <a:txBody>
                    <a:bodyPr/>
                    <a:lstStyle/>
                    <a:p>
                      <a:pPr algn="l" fontAlgn="t"/>
                      <a:r>
                        <a:rPr lang="nl-NL" sz="2800" u="none" strike="noStrike" dirty="0">
                          <a:effectLst/>
                        </a:rPr>
                        <a:t>Non-cardiovascular death</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53</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(1.9)</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35</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(1.3)</a:t>
                      </a:r>
                      <a:endParaRPr lang="nl-NL" sz="28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25297938"/>
                  </a:ext>
                </a:extLst>
              </a:tr>
              <a:tr h="215900">
                <a:tc>
                  <a:txBody>
                    <a:bodyPr/>
                    <a:lstStyle/>
                    <a:p>
                      <a:pPr algn="l" fontAlgn="t"/>
                      <a:r>
                        <a:rPr lang="nl-NL" sz="2800" u="none" strike="noStrike" dirty="0">
                          <a:effectLst/>
                        </a:rPr>
                        <a:t>Diagnosis of new cancer</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120</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(4.3)</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122</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(4.4)</a:t>
                      </a:r>
                      <a:endParaRPr lang="nl-NL" sz="28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1060127289"/>
                  </a:ext>
                </a:extLst>
              </a:tr>
              <a:tr h="215900">
                <a:tc>
                  <a:txBody>
                    <a:bodyPr/>
                    <a:lstStyle/>
                    <a:p>
                      <a:pPr algn="l" fontAlgn="t"/>
                      <a:r>
                        <a:rPr lang="nl-NL" sz="2800" u="none" strike="noStrike" dirty="0">
                          <a:effectLst/>
                        </a:rPr>
                        <a:t>Hospitalization for infection</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137</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(5.0)</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144</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(5.2)</a:t>
                      </a:r>
                      <a:endParaRPr lang="nl-NL" sz="28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913182309"/>
                  </a:ext>
                </a:extLst>
              </a:tr>
              <a:tr h="203200">
                <a:tc>
                  <a:txBody>
                    <a:bodyPr/>
                    <a:lstStyle/>
                    <a:p>
                      <a:pPr algn="l" fontAlgn="t"/>
                      <a:r>
                        <a:rPr lang="nl-NL" sz="2800" u="none" strike="noStrike" dirty="0">
                          <a:effectLst/>
                        </a:rPr>
                        <a:t>Hospitalization for pneumonia</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46</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(1.7)</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55</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(2.0)</a:t>
                      </a:r>
                      <a:endParaRPr lang="nl-NL" sz="28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1721534161"/>
                  </a:ext>
                </a:extLst>
              </a:tr>
              <a:tr h="215900">
                <a:tc>
                  <a:txBody>
                    <a:bodyPr/>
                    <a:lstStyle/>
                    <a:p>
                      <a:pPr algn="l" fontAlgn="t"/>
                      <a:r>
                        <a:rPr lang="nl-NL" sz="2800" u="none" strike="noStrike" dirty="0">
                          <a:effectLst/>
                        </a:rPr>
                        <a:t>Hospitalization for gastro-intestinal reason</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a:effectLst/>
                        </a:rPr>
                        <a:t>53</a:t>
                      </a:r>
                      <a:endParaRPr lang="nl-NL" sz="2800" b="0" i="0" u="none" strike="noStrike">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(1.9)</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r" fontAlgn="t"/>
                      <a:r>
                        <a:rPr lang="nl-NL" sz="2800" u="none" strike="noStrike" dirty="0">
                          <a:effectLst/>
                        </a:rPr>
                        <a:t>50</a:t>
                      </a:r>
                      <a:endParaRPr lang="nl-NL" sz="28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l" fontAlgn="t"/>
                      <a:r>
                        <a:rPr lang="nl-NL" sz="2800" u="none" strike="noStrike" dirty="0">
                          <a:effectLst/>
                        </a:rPr>
                        <a:t>(1.8)</a:t>
                      </a:r>
                      <a:endParaRPr lang="nl-NL" sz="28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633288131"/>
                  </a:ext>
                </a:extLst>
              </a:tr>
            </a:tbl>
          </a:graphicData>
        </a:graphic>
      </p:graphicFrame>
      <p:sp>
        <p:nvSpPr>
          <p:cNvPr id="5" name="Rectangle 1">
            <a:extLst>
              <a:ext uri="{FF2B5EF4-FFF2-40B4-BE49-F238E27FC236}">
                <a16:creationId xmlns:a16="http://schemas.microsoft.com/office/drawing/2014/main" id="{02C5E9E4-1B4E-AD42-B552-2FE6C64FBF92}"/>
              </a:ext>
            </a:extLst>
          </p:cNvPr>
          <p:cNvSpPr/>
          <p:nvPr/>
        </p:nvSpPr>
        <p:spPr>
          <a:xfrm>
            <a:off x="0" y="471186"/>
            <a:ext cx="12192000" cy="830997"/>
          </a:xfrm>
          <a:prstGeom prst="rect">
            <a:avLst/>
          </a:prstGeom>
        </p:spPr>
        <p:txBody>
          <a:bodyPr wrap="square">
            <a:spAutoFit/>
          </a:bodyPr>
          <a:lstStyle/>
          <a:p>
            <a:pPr algn="ctr"/>
            <a:r>
              <a:rPr lang="en-US" sz="4800" b="1" kern="500" dirty="0">
                <a:solidFill>
                  <a:srgbClr val="3C0B55"/>
                </a:solidFill>
                <a:ea typeface="Cambria" panose="02040503050406030204" pitchFamily="18" charset="0"/>
              </a:rPr>
              <a:t>Serious adverse events</a:t>
            </a:r>
          </a:p>
        </p:txBody>
      </p:sp>
      <p:sp>
        <p:nvSpPr>
          <p:cNvPr id="2" name="TextBox 1">
            <a:extLst>
              <a:ext uri="{FF2B5EF4-FFF2-40B4-BE49-F238E27FC236}">
                <a16:creationId xmlns:a16="http://schemas.microsoft.com/office/drawing/2014/main" id="{1927D6B6-DC5F-4EF4-A5A8-716D54CA4C11}"/>
              </a:ext>
            </a:extLst>
          </p:cNvPr>
          <p:cNvSpPr txBox="1"/>
          <p:nvPr/>
        </p:nvSpPr>
        <p:spPr>
          <a:xfrm>
            <a:off x="488793" y="4424734"/>
            <a:ext cx="10979288" cy="954107"/>
          </a:xfrm>
          <a:prstGeom prst="rect">
            <a:avLst/>
          </a:prstGeom>
          <a:noFill/>
        </p:spPr>
        <p:txBody>
          <a:bodyPr wrap="none" rtlCol="0">
            <a:spAutoFit/>
          </a:bodyPr>
          <a:lstStyle/>
          <a:p>
            <a:r>
              <a:rPr lang="en-AU" sz="2800" dirty="0"/>
              <a:t>Neutropenia		 				          3(0.1)                      3(0.1)</a:t>
            </a:r>
          </a:p>
          <a:p>
            <a:r>
              <a:rPr lang="en-AU" sz="2800" dirty="0"/>
              <a:t>Myotoxicity                                                                    4(0.1)                      3(0.1)</a:t>
            </a:r>
          </a:p>
        </p:txBody>
      </p:sp>
      <p:pic>
        <p:nvPicPr>
          <p:cNvPr id="6" name="Picture 5">
            <a:extLst>
              <a:ext uri="{FF2B5EF4-FFF2-40B4-BE49-F238E27FC236}">
                <a16:creationId xmlns:a16="http://schemas.microsoft.com/office/drawing/2014/main" id="{D3C578FC-0FBD-4017-861A-B54D788722B3}"/>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311972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469378-48E7-436B-9FBD-E3CECDE3CA73}"/>
              </a:ext>
            </a:extLst>
          </p:cNvPr>
          <p:cNvSpPr/>
          <p:nvPr/>
        </p:nvSpPr>
        <p:spPr>
          <a:xfrm>
            <a:off x="193478" y="19958"/>
            <a:ext cx="11998522" cy="5863144"/>
          </a:xfrm>
          <a:prstGeom prst="rect">
            <a:avLst/>
          </a:prstGeom>
        </p:spPr>
        <p:txBody>
          <a:bodyPr wrap="square">
            <a:spAutoFit/>
          </a:bodyPr>
          <a:lstStyle/>
          <a:p>
            <a:pPr algn="ctr"/>
            <a:r>
              <a:rPr lang="en-US" sz="4800" b="1" dirty="0">
                <a:solidFill>
                  <a:srgbClr val="3C0B55"/>
                </a:solidFill>
              </a:rPr>
              <a:t>Summary</a:t>
            </a:r>
            <a:endParaRPr lang="en-US" sz="4000" b="1" dirty="0">
              <a:solidFill>
                <a:srgbClr val="3C0B55"/>
              </a:solidFill>
            </a:endParaRPr>
          </a:p>
          <a:p>
            <a:endParaRPr lang="en-US" sz="100" b="1" dirty="0">
              <a:solidFill>
                <a:srgbClr val="000000"/>
              </a:solidFill>
            </a:endParaRPr>
          </a:p>
          <a:p>
            <a:r>
              <a:rPr lang="en-US" sz="3600" b="1" dirty="0">
                <a:solidFill>
                  <a:srgbClr val="C00000"/>
                </a:solidFill>
              </a:rPr>
              <a:t>In patients with chronic coronary disease, low-dose colchicine </a:t>
            </a:r>
          </a:p>
          <a:p>
            <a:endParaRPr lang="en-US" sz="800" dirty="0"/>
          </a:p>
          <a:p>
            <a:r>
              <a:rPr lang="en-US" sz="3200" i="1" dirty="0"/>
              <a:t>Reduced the risk of; </a:t>
            </a:r>
          </a:p>
          <a:p>
            <a:r>
              <a:rPr lang="en-US" sz="3200" dirty="0"/>
              <a:t>- The primary composite end point </a:t>
            </a:r>
          </a:p>
          <a:p>
            <a:r>
              <a:rPr lang="en-US" sz="2000" dirty="0"/>
              <a:t>    C</a:t>
            </a:r>
            <a:r>
              <a:rPr lang="en-US" sz="2000" dirty="0">
                <a:ea typeface="Cambria" panose="02040503050406030204" pitchFamily="18" charset="0"/>
              </a:rPr>
              <a:t>ardiovascular death, myocardial infarction,  ischemic stroke or ischemia-driven coronary revascularization.</a:t>
            </a:r>
          </a:p>
          <a:p>
            <a:r>
              <a:rPr lang="en-US" sz="3200" dirty="0"/>
              <a:t>- Key secondary composite end points</a:t>
            </a:r>
          </a:p>
          <a:p>
            <a:r>
              <a:rPr lang="en-US" sz="2000" dirty="0"/>
              <a:t>    C</a:t>
            </a:r>
            <a:r>
              <a:rPr lang="en-US" sz="2000" dirty="0">
                <a:ea typeface="Cambria" panose="02040503050406030204" pitchFamily="18" charset="0"/>
              </a:rPr>
              <a:t>ardiovascular death, myocardial infarction or ischemic stroke. </a:t>
            </a:r>
            <a:endParaRPr lang="en-US" sz="3200" dirty="0">
              <a:ea typeface="Cambria" panose="02040503050406030204" pitchFamily="18" charset="0"/>
            </a:endParaRPr>
          </a:p>
          <a:p>
            <a:r>
              <a:rPr lang="en-US" sz="3200" dirty="0"/>
              <a:t>- Individual secondary end points</a:t>
            </a:r>
          </a:p>
          <a:p>
            <a:r>
              <a:rPr lang="en-US" sz="2000" dirty="0"/>
              <a:t>    Myocardial infarction </a:t>
            </a:r>
            <a:r>
              <a:rPr lang="en-US" dirty="0"/>
              <a:t>&amp;</a:t>
            </a:r>
            <a:r>
              <a:rPr lang="en-US" sz="2000" dirty="0"/>
              <a:t> </a:t>
            </a:r>
            <a:r>
              <a:rPr lang="en-US" sz="2000" dirty="0">
                <a:ea typeface="Cambria" panose="02040503050406030204" pitchFamily="18" charset="0"/>
              </a:rPr>
              <a:t>Ischemia-driven coronary revascularization.</a:t>
            </a:r>
          </a:p>
          <a:p>
            <a:r>
              <a:rPr lang="en-US" sz="2400" i="1" dirty="0">
                <a:ea typeface="Cambria" panose="02040503050406030204" pitchFamily="18" charset="0"/>
              </a:rPr>
              <a:t>    … with broadly consistent effects across a range of clinical subgroups </a:t>
            </a:r>
            <a:endParaRPr lang="en-US" sz="3600" i="1" dirty="0">
              <a:ea typeface="Cambria" panose="02040503050406030204" pitchFamily="18" charset="0"/>
            </a:endParaRPr>
          </a:p>
          <a:p>
            <a:endParaRPr lang="en-US" sz="1100" dirty="0"/>
          </a:p>
          <a:p>
            <a:r>
              <a:rPr lang="en-US" sz="3200" i="1" dirty="0"/>
              <a:t>Was well tolerated and appeared safe</a:t>
            </a:r>
          </a:p>
          <a:p>
            <a:r>
              <a:rPr lang="en-US" sz="2000" dirty="0"/>
              <a:t>    The incidence of premature discontinuation </a:t>
            </a:r>
            <a:r>
              <a:rPr lang="en-US" sz="1600" dirty="0"/>
              <a:t>&amp;</a:t>
            </a:r>
            <a:r>
              <a:rPr lang="en-US" sz="2000" dirty="0"/>
              <a:t> serious adverse events were both low </a:t>
            </a:r>
            <a:r>
              <a:rPr lang="en-US" sz="1600" dirty="0"/>
              <a:t>&amp;</a:t>
            </a:r>
            <a:r>
              <a:rPr lang="en-US" sz="2000" dirty="0"/>
              <a:t> equivalent to placebo.</a:t>
            </a:r>
            <a:endParaRPr lang="en-US" sz="500" dirty="0"/>
          </a:p>
        </p:txBody>
      </p:sp>
      <p:pic>
        <p:nvPicPr>
          <p:cNvPr id="4" name="Picture 3">
            <a:extLst>
              <a:ext uri="{FF2B5EF4-FFF2-40B4-BE49-F238E27FC236}">
                <a16:creationId xmlns:a16="http://schemas.microsoft.com/office/drawing/2014/main" id="{BFFFB92B-B8E5-42C3-8073-31F3FBF710A1}"/>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3668748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469378-48E7-436B-9FBD-E3CECDE3CA73}"/>
              </a:ext>
            </a:extLst>
          </p:cNvPr>
          <p:cNvSpPr/>
          <p:nvPr/>
        </p:nvSpPr>
        <p:spPr>
          <a:xfrm>
            <a:off x="495313" y="2280821"/>
            <a:ext cx="11333392" cy="1754326"/>
          </a:xfrm>
          <a:prstGeom prst="rect">
            <a:avLst/>
          </a:prstGeom>
        </p:spPr>
        <p:txBody>
          <a:bodyPr wrap="square">
            <a:spAutoFit/>
          </a:bodyPr>
          <a:lstStyle/>
          <a:p>
            <a:r>
              <a:rPr lang="en-US" sz="3600" dirty="0"/>
              <a:t>LoDoCo2 provides strong evidence to support repurposing colchicine for routine secondary prevention in patients with chronic coronary disease.</a:t>
            </a:r>
            <a:endParaRPr lang="en-US" sz="5400" b="1" dirty="0">
              <a:solidFill>
                <a:srgbClr val="C00000"/>
              </a:solidFill>
            </a:endParaRPr>
          </a:p>
        </p:txBody>
      </p:sp>
      <p:sp>
        <p:nvSpPr>
          <p:cNvPr id="7" name="TextBox 6">
            <a:extLst>
              <a:ext uri="{FF2B5EF4-FFF2-40B4-BE49-F238E27FC236}">
                <a16:creationId xmlns:a16="http://schemas.microsoft.com/office/drawing/2014/main" id="{24CE5D51-8AB7-411D-8BF7-FA1EF561670B}"/>
              </a:ext>
            </a:extLst>
          </p:cNvPr>
          <p:cNvSpPr txBox="1"/>
          <p:nvPr/>
        </p:nvSpPr>
        <p:spPr>
          <a:xfrm>
            <a:off x="0" y="1070793"/>
            <a:ext cx="12192000" cy="830997"/>
          </a:xfrm>
          <a:prstGeom prst="rect">
            <a:avLst/>
          </a:prstGeom>
          <a:noFill/>
        </p:spPr>
        <p:txBody>
          <a:bodyPr wrap="square">
            <a:spAutoFit/>
          </a:bodyPr>
          <a:lstStyle/>
          <a:p>
            <a:pPr algn="ctr"/>
            <a:r>
              <a:rPr lang="en-US" sz="4800" b="1" dirty="0">
                <a:solidFill>
                  <a:srgbClr val="3C0B55"/>
                </a:solidFill>
              </a:rPr>
              <a:t>Conclusion</a:t>
            </a:r>
          </a:p>
        </p:txBody>
      </p:sp>
      <p:pic>
        <p:nvPicPr>
          <p:cNvPr id="8" name="Picture 7">
            <a:extLst>
              <a:ext uri="{FF2B5EF4-FFF2-40B4-BE49-F238E27FC236}">
                <a16:creationId xmlns:a16="http://schemas.microsoft.com/office/drawing/2014/main" id="{E6830434-81CA-4D5E-A529-D0613AF4C526}"/>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119282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DC15FE-9AD3-4C02-9AFE-3ABC1E360DD3}"/>
              </a:ext>
            </a:extLst>
          </p:cNvPr>
          <p:cNvSpPr txBox="1"/>
          <p:nvPr/>
        </p:nvSpPr>
        <p:spPr>
          <a:xfrm>
            <a:off x="486586" y="1602195"/>
            <a:ext cx="3249391" cy="3847207"/>
          </a:xfrm>
          <a:prstGeom prst="rect">
            <a:avLst/>
          </a:prstGeom>
          <a:noFill/>
        </p:spPr>
        <p:txBody>
          <a:bodyPr wrap="square">
            <a:spAutoFit/>
          </a:bodyPr>
          <a:lstStyle/>
          <a:p>
            <a:r>
              <a:rPr lang="en-AU" sz="2800" b="1" dirty="0">
                <a:solidFill>
                  <a:srgbClr val="3C0B55"/>
                </a:solidFill>
              </a:rPr>
              <a:t>Our co-investigators</a:t>
            </a:r>
          </a:p>
          <a:p>
            <a:r>
              <a:rPr lang="en-AU" sz="800" b="1" dirty="0">
                <a:solidFill>
                  <a:srgbClr val="3C0B55"/>
                </a:solidFill>
              </a:rPr>
              <a:t> </a:t>
            </a:r>
          </a:p>
          <a:p>
            <a:r>
              <a:rPr lang="en-AU" sz="1600" dirty="0"/>
              <a:t>Tjerk S.J. Opstal, Salem H.K. The, Xiao-Fang Xu, Mark A. Ireland, Timo Lenderink, Donald Latchem,  Pieter Hoogslag, Jeroen Schaap, Anastazia Jerzewski,  Peter Nierop, Alan Whelan, Randall Hendriks, Henk Swart, Aaf F.M. Kuijper, Maarten W.J. van Hessen, Pradyot Saklani, Isabel Tan, Angus G Thompson, Allison Morton, Chris Judkins, Willem A. Bax, Maurits Dirksen, Marco M.W. Alings, Graeme J. Hankey</a:t>
            </a:r>
          </a:p>
        </p:txBody>
      </p:sp>
      <p:sp>
        <p:nvSpPr>
          <p:cNvPr id="5" name="TextBox 4">
            <a:extLst>
              <a:ext uri="{FF2B5EF4-FFF2-40B4-BE49-F238E27FC236}">
                <a16:creationId xmlns:a16="http://schemas.microsoft.com/office/drawing/2014/main" id="{68B518D5-B826-40AF-84B5-7E5EB5C14AF4}"/>
              </a:ext>
            </a:extLst>
          </p:cNvPr>
          <p:cNvSpPr txBox="1"/>
          <p:nvPr/>
        </p:nvSpPr>
        <p:spPr>
          <a:xfrm>
            <a:off x="4021721" y="1602195"/>
            <a:ext cx="3750671" cy="4093428"/>
          </a:xfrm>
          <a:prstGeom prst="rect">
            <a:avLst/>
          </a:prstGeom>
          <a:noFill/>
        </p:spPr>
        <p:txBody>
          <a:bodyPr wrap="square">
            <a:spAutoFit/>
          </a:bodyPr>
          <a:lstStyle/>
          <a:p>
            <a:r>
              <a:rPr lang="en-CA" sz="2800" b="1" dirty="0">
                <a:solidFill>
                  <a:srgbClr val="3C0B55"/>
                </a:solidFill>
                <a:ea typeface="Cambria" panose="02040503050406030204" pitchFamily="18" charset="0"/>
              </a:rPr>
              <a:t>The trial coordinators</a:t>
            </a:r>
          </a:p>
          <a:p>
            <a:endParaRPr lang="en-CA" sz="800" dirty="0">
              <a:solidFill>
                <a:srgbClr val="3C0B55"/>
              </a:solidFill>
              <a:ea typeface="Cambria" panose="02040503050406030204" pitchFamily="18" charset="0"/>
            </a:endParaRPr>
          </a:p>
          <a:p>
            <a:pPr fontAlgn="base"/>
            <a:r>
              <a:rPr lang="en-CA" sz="1600" dirty="0">
                <a:ea typeface="Cambria" panose="02040503050406030204" pitchFamily="18" charset="0"/>
              </a:rPr>
              <a:t>Trial monitors and staff from </a:t>
            </a:r>
            <a:r>
              <a:rPr lang="en-CA" sz="1600" b="1" dirty="0">
                <a:solidFill>
                  <a:srgbClr val="C00000"/>
                </a:solidFill>
                <a:ea typeface="Cambria" panose="02040503050406030204" pitchFamily="18" charset="0"/>
              </a:rPr>
              <a:t>GenesisCare</a:t>
            </a:r>
            <a:r>
              <a:rPr lang="en-CA" sz="1600" dirty="0">
                <a:solidFill>
                  <a:srgbClr val="5A0656"/>
                </a:solidFill>
                <a:ea typeface="Cambria" panose="02040503050406030204" pitchFamily="18" charset="0"/>
              </a:rPr>
              <a:t> </a:t>
            </a:r>
            <a:r>
              <a:rPr lang="en-CA" sz="1600" dirty="0">
                <a:ea typeface="Cambria" panose="02040503050406030204" pitchFamily="18" charset="0"/>
              </a:rPr>
              <a:t>and the </a:t>
            </a:r>
            <a:r>
              <a:rPr lang="en-CA" sz="1600" b="1" dirty="0">
                <a:solidFill>
                  <a:srgbClr val="C00000"/>
                </a:solidFill>
                <a:ea typeface="Cambria" panose="02040503050406030204" pitchFamily="18" charset="0"/>
              </a:rPr>
              <a:t>Heart and Vascular Research Institute of Sir Charles Gairdner Hospital Perth WA, </a:t>
            </a:r>
            <a:r>
              <a:rPr lang="en-CA" sz="1600" dirty="0">
                <a:ea typeface="Cambria" panose="02040503050406030204" pitchFamily="18" charset="0"/>
              </a:rPr>
              <a:t>including Penny Buczec, Denny Craig, Karen Doherty, Louise Nidorf, and Karen Youl, and from the</a:t>
            </a:r>
            <a:r>
              <a:rPr lang="en-CA" sz="1600" dirty="0">
                <a:solidFill>
                  <a:srgbClr val="5A0656"/>
                </a:solidFill>
                <a:ea typeface="Cambria" panose="02040503050406030204" pitchFamily="18" charset="0"/>
              </a:rPr>
              <a:t> </a:t>
            </a:r>
            <a:r>
              <a:rPr lang="en-CA" sz="1600" b="1" dirty="0">
                <a:solidFill>
                  <a:srgbClr val="C00000"/>
                </a:solidFill>
                <a:ea typeface="Cambria" panose="02040503050406030204" pitchFamily="18" charset="0"/>
              </a:rPr>
              <a:t>Dutch Network for Cardiovascular Research (WCN)</a:t>
            </a:r>
            <a:r>
              <a:rPr lang="en-CA" sz="1600" dirty="0">
                <a:ea typeface="Cambria" panose="02040503050406030204" pitchFamily="18" charset="0"/>
              </a:rPr>
              <a:t>, including</a:t>
            </a:r>
            <a:r>
              <a:rPr lang="en-CA" sz="1600" b="1" dirty="0">
                <a:solidFill>
                  <a:srgbClr val="AF0978"/>
                </a:solidFill>
                <a:ea typeface="Cambria" panose="02040503050406030204" pitchFamily="18" charset="0"/>
              </a:rPr>
              <a:t> </a:t>
            </a:r>
            <a:r>
              <a:rPr lang="en-CA" sz="1600" dirty="0">
                <a:ea typeface="Cambria" panose="02040503050406030204" pitchFamily="18" charset="0"/>
              </a:rPr>
              <a:t>Marjelle van Leeuwen as project manager, Ingrid Groenenberg and Glentino Rodriguez for data management, Erik Stroes, Max Silvis, &amp; Tim de Vries for medical review, Petra Bunschoten &amp; Wendy Tousain for site monitoring</a:t>
            </a:r>
            <a:endParaRPr lang="en-US" sz="1600" dirty="0"/>
          </a:p>
        </p:txBody>
      </p:sp>
      <p:sp>
        <p:nvSpPr>
          <p:cNvPr id="7" name="TextBox 6">
            <a:extLst>
              <a:ext uri="{FF2B5EF4-FFF2-40B4-BE49-F238E27FC236}">
                <a16:creationId xmlns:a16="http://schemas.microsoft.com/office/drawing/2014/main" id="{BBE64223-0125-42E5-ACC9-66DE54EEDE71}"/>
              </a:ext>
            </a:extLst>
          </p:cNvPr>
          <p:cNvSpPr txBox="1"/>
          <p:nvPr/>
        </p:nvSpPr>
        <p:spPr>
          <a:xfrm>
            <a:off x="7950382" y="1602195"/>
            <a:ext cx="3949336" cy="4662815"/>
          </a:xfrm>
          <a:prstGeom prst="rect">
            <a:avLst/>
          </a:prstGeom>
          <a:noFill/>
        </p:spPr>
        <p:txBody>
          <a:bodyPr wrap="square">
            <a:spAutoFit/>
          </a:bodyPr>
          <a:lstStyle/>
          <a:p>
            <a:pPr fontAlgn="base"/>
            <a:r>
              <a:rPr lang="en-AU" sz="2800" b="1" dirty="0">
                <a:solidFill>
                  <a:srgbClr val="3C0B55"/>
                </a:solidFill>
                <a:ea typeface="Times New Roman" panose="02020603050405020304" pitchFamily="18" charset="0"/>
                <a:cs typeface="Segoe UI" panose="020B0502040204020203" pitchFamily="34" charset="0"/>
              </a:rPr>
              <a:t>Organizational support</a:t>
            </a:r>
          </a:p>
          <a:p>
            <a:pPr fontAlgn="base"/>
            <a:endParaRPr lang="en-AU" sz="800" b="1" dirty="0">
              <a:solidFill>
                <a:srgbClr val="3C0B55"/>
              </a:solidFill>
              <a:ea typeface="Times New Roman" panose="02020603050405020304" pitchFamily="18" charset="0"/>
              <a:cs typeface="Segoe UI" panose="020B0502040204020203" pitchFamily="34" charset="0"/>
            </a:endParaRPr>
          </a:p>
          <a:p>
            <a:pPr fontAlgn="base"/>
            <a:r>
              <a:rPr lang="en-AU" sz="1600" dirty="0">
                <a:solidFill>
                  <a:srgbClr val="3C0B55"/>
                </a:solidFill>
                <a:ea typeface="Times New Roman" panose="02020603050405020304" pitchFamily="18" charset="0"/>
                <a:cs typeface="Segoe UI" panose="020B0502040204020203" pitchFamily="34" charset="0"/>
              </a:rPr>
              <a:t>The</a:t>
            </a:r>
            <a:r>
              <a:rPr lang="en-AU" sz="1600" dirty="0">
                <a:solidFill>
                  <a:srgbClr val="5A0656"/>
                </a:solidFill>
                <a:ea typeface="Times New Roman" panose="02020603050405020304" pitchFamily="18" charset="0"/>
                <a:cs typeface="Segoe UI" panose="020B0502040204020203" pitchFamily="34" charset="0"/>
              </a:rPr>
              <a:t> </a:t>
            </a:r>
            <a:r>
              <a:rPr lang="en-AU" sz="1600" b="1" dirty="0">
                <a:solidFill>
                  <a:srgbClr val="C00000"/>
                </a:solidFill>
                <a:ea typeface="Times New Roman" panose="02020603050405020304" pitchFamily="18" charset="0"/>
                <a:cs typeface="Segoe UI" panose="020B0502040204020203" pitchFamily="34" charset="0"/>
              </a:rPr>
              <a:t>National Health Medical Research Council of Australia</a:t>
            </a:r>
            <a:r>
              <a:rPr lang="en-AU" sz="1600" dirty="0">
                <a:solidFill>
                  <a:srgbClr val="5A0656"/>
                </a:solidFill>
                <a:ea typeface="Times New Roman" panose="02020603050405020304" pitchFamily="18" charset="0"/>
                <a:cs typeface="Segoe UI" panose="020B0502040204020203" pitchFamily="34" charset="0"/>
              </a:rPr>
              <a:t>, </a:t>
            </a:r>
            <a:r>
              <a:rPr lang="en-AU" sz="1600" dirty="0">
                <a:solidFill>
                  <a:srgbClr val="3C0B55"/>
                </a:solidFill>
                <a:ea typeface="Times New Roman" panose="02020603050405020304" pitchFamily="18" charset="0"/>
                <a:cs typeface="Segoe UI" panose="020B0502040204020203" pitchFamily="34" charset="0"/>
              </a:rPr>
              <a:t>The</a:t>
            </a:r>
            <a:r>
              <a:rPr lang="en-AU" sz="1600" dirty="0">
                <a:solidFill>
                  <a:srgbClr val="5A0656"/>
                </a:solidFill>
                <a:ea typeface="Times New Roman" panose="02020603050405020304" pitchFamily="18" charset="0"/>
                <a:cs typeface="Segoe UI" panose="020B0502040204020203" pitchFamily="34" charset="0"/>
              </a:rPr>
              <a:t> </a:t>
            </a:r>
            <a:r>
              <a:rPr lang="en-AU" sz="1600" b="1" dirty="0">
                <a:solidFill>
                  <a:srgbClr val="C00000"/>
                </a:solidFill>
                <a:ea typeface="Times New Roman" panose="02020603050405020304" pitchFamily="18" charset="0"/>
                <a:cs typeface="Segoe UI" panose="020B0502040204020203" pitchFamily="34" charset="0"/>
              </a:rPr>
              <a:t>Sir Charles Gairdner Research Advisory Committee </a:t>
            </a:r>
            <a:r>
              <a:rPr lang="en-AU" sz="1600" dirty="0">
                <a:solidFill>
                  <a:srgbClr val="3C0B55"/>
                </a:solidFill>
                <a:ea typeface="Times New Roman" panose="02020603050405020304" pitchFamily="18" charset="0"/>
                <a:cs typeface="Segoe UI" panose="020B0502040204020203" pitchFamily="34" charset="0"/>
              </a:rPr>
              <a:t>Gran</a:t>
            </a:r>
            <a:r>
              <a:rPr lang="en-AU" sz="1600" dirty="0">
                <a:solidFill>
                  <a:srgbClr val="5A0656"/>
                </a:solidFill>
                <a:ea typeface="Times New Roman" panose="02020603050405020304" pitchFamily="18" charset="0"/>
                <a:cs typeface="Segoe UI" panose="020B0502040204020203" pitchFamily="34" charset="0"/>
              </a:rPr>
              <a:t>t, </a:t>
            </a:r>
          </a:p>
          <a:p>
            <a:pPr fontAlgn="base"/>
            <a:r>
              <a:rPr lang="en-AU" sz="1600" dirty="0">
                <a:ea typeface="Times New Roman" panose="02020603050405020304" pitchFamily="18" charset="0"/>
                <a:cs typeface="Segoe UI" panose="020B0502040204020203" pitchFamily="34" charset="0"/>
              </a:rPr>
              <a:t>The</a:t>
            </a:r>
            <a:r>
              <a:rPr lang="en-AU" sz="1600" dirty="0">
                <a:solidFill>
                  <a:srgbClr val="5A0656"/>
                </a:solidFill>
                <a:ea typeface="Times New Roman" panose="02020603050405020304" pitchFamily="18" charset="0"/>
                <a:cs typeface="Segoe UI" panose="020B0502040204020203" pitchFamily="34" charset="0"/>
              </a:rPr>
              <a:t> </a:t>
            </a:r>
            <a:r>
              <a:rPr lang="en-AU" sz="1600" b="1" dirty="0">
                <a:solidFill>
                  <a:srgbClr val="C00000"/>
                </a:solidFill>
                <a:ea typeface="Times New Roman" panose="02020603050405020304" pitchFamily="18" charset="0"/>
                <a:cs typeface="Segoe UI" panose="020B0502040204020203" pitchFamily="34" charset="0"/>
              </a:rPr>
              <a:t>Withering Foundation The Netherlands</a:t>
            </a:r>
            <a:r>
              <a:rPr lang="en-AU" sz="1600" dirty="0">
                <a:solidFill>
                  <a:srgbClr val="5A0656"/>
                </a:solidFill>
                <a:ea typeface="Times New Roman" panose="02020603050405020304" pitchFamily="18" charset="0"/>
                <a:cs typeface="Segoe UI" panose="020B0502040204020203" pitchFamily="34" charset="0"/>
              </a:rPr>
              <a:t>, </a:t>
            </a:r>
            <a:r>
              <a:rPr lang="en-AU" sz="1600" dirty="0">
                <a:ea typeface="Times New Roman" panose="02020603050405020304" pitchFamily="18" charset="0"/>
                <a:cs typeface="Segoe UI" panose="020B0502040204020203" pitchFamily="34" charset="0"/>
              </a:rPr>
              <a:t>The</a:t>
            </a:r>
            <a:r>
              <a:rPr lang="en-AU" sz="1600" dirty="0">
                <a:solidFill>
                  <a:srgbClr val="5A0656"/>
                </a:solidFill>
                <a:ea typeface="Times New Roman" panose="02020603050405020304" pitchFamily="18" charset="0"/>
                <a:cs typeface="Segoe UI" panose="020B0502040204020203" pitchFamily="34" charset="0"/>
              </a:rPr>
              <a:t> </a:t>
            </a:r>
            <a:r>
              <a:rPr lang="en-AU" sz="1600" b="1" dirty="0">
                <a:solidFill>
                  <a:srgbClr val="C00000"/>
                </a:solidFill>
                <a:ea typeface="Times New Roman" panose="02020603050405020304" pitchFamily="18" charset="0"/>
                <a:cs typeface="Segoe UI" panose="020B0502040204020203" pitchFamily="34" charset="0"/>
              </a:rPr>
              <a:t>Netherlands Heart Foundation</a:t>
            </a:r>
            <a:r>
              <a:rPr lang="en-AU" sz="1600" dirty="0">
                <a:solidFill>
                  <a:srgbClr val="5A0656"/>
                </a:solidFill>
                <a:ea typeface="Times New Roman" panose="02020603050405020304" pitchFamily="18" charset="0"/>
                <a:cs typeface="Segoe UI" panose="020B0502040204020203" pitchFamily="34" charset="0"/>
              </a:rPr>
              <a:t>, </a:t>
            </a:r>
            <a:r>
              <a:rPr lang="en-AU" sz="1600" dirty="0">
                <a:ea typeface="Times New Roman" panose="02020603050405020304" pitchFamily="18" charset="0"/>
                <a:cs typeface="Segoe UI" panose="020B0502040204020203" pitchFamily="34" charset="0"/>
              </a:rPr>
              <a:t>The</a:t>
            </a:r>
            <a:r>
              <a:rPr lang="en-AU" sz="1600" dirty="0">
                <a:solidFill>
                  <a:srgbClr val="5A0656"/>
                </a:solidFill>
                <a:ea typeface="Times New Roman" panose="02020603050405020304" pitchFamily="18" charset="0"/>
                <a:cs typeface="Segoe UI" panose="020B0502040204020203" pitchFamily="34" charset="0"/>
              </a:rPr>
              <a:t> </a:t>
            </a:r>
            <a:r>
              <a:rPr lang="en-AU" sz="1600" b="1" dirty="0">
                <a:solidFill>
                  <a:srgbClr val="C00000"/>
                </a:solidFill>
                <a:ea typeface="Times New Roman" panose="02020603050405020304" pitchFamily="18" charset="0"/>
                <a:cs typeface="Segoe UI" panose="020B0502040204020203" pitchFamily="34" charset="0"/>
              </a:rPr>
              <a:t>Netherlands Organization for Health Research and Development, and The </a:t>
            </a:r>
            <a:r>
              <a:rPr lang="en-US" sz="1600" b="1" i="0" dirty="0">
                <a:solidFill>
                  <a:srgbClr val="C00000"/>
                </a:solidFill>
                <a:effectLst/>
              </a:rPr>
              <a:t>Dutch Pharma consortium;</a:t>
            </a:r>
            <a:r>
              <a:rPr lang="en-AU" sz="1600" b="1" dirty="0">
                <a:solidFill>
                  <a:srgbClr val="C00000"/>
                </a:solidFill>
                <a:ea typeface="Times New Roman" panose="02020603050405020304" pitchFamily="18" charset="0"/>
                <a:cs typeface="Segoe UI" panose="020B0502040204020203" pitchFamily="34" charset="0"/>
              </a:rPr>
              <a:t> Teva, Disphar and Tiofarma. </a:t>
            </a:r>
          </a:p>
          <a:p>
            <a:pPr fontAlgn="base"/>
            <a:r>
              <a:rPr lang="en-AU" sz="1600" dirty="0">
                <a:ea typeface="Times New Roman" panose="02020603050405020304" pitchFamily="18" charset="0"/>
                <a:cs typeface="Segoe UI" panose="020B0502040204020203" pitchFamily="34" charset="0"/>
              </a:rPr>
              <a:t>Both the active and placebo tablets were supplied at no cost by; </a:t>
            </a:r>
            <a:r>
              <a:rPr lang="en-AU" sz="1600" b="1" dirty="0">
                <a:solidFill>
                  <a:srgbClr val="C00000"/>
                </a:solidFill>
                <a:ea typeface="Times New Roman" panose="02020603050405020304" pitchFamily="18" charset="0"/>
                <a:cs typeface="Segoe UI" panose="020B0502040204020203" pitchFamily="34" charset="0"/>
              </a:rPr>
              <a:t>Tiofarma </a:t>
            </a:r>
            <a:r>
              <a:rPr lang="en-AU" sz="1600" dirty="0">
                <a:ea typeface="Times New Roman" panose="02020603050405020304" pitchFamily="18" charset="0"/>
                <a:cs typeface="Segoe UI" panose="020B0502040204020203" pitchFamily="34" charset="0"/>
              </a:rPr>
              <a:t>in The Netherlands and</a:t>
            </a:r>
            <a:r>
              <a:rPr lang="en-AU" sz="1600" dirty="0">
                <a:solidFill>
                  <a:srgbClr val="5A0656"/>
                </a:solidFill>
                <a:ea typeface="Times New Roman" panose="02020603050405020304" pitchFamily="18" charset="0"/>
                <a:cs typeface="Segoe UI" panose="020B0502040204020203" pitchFamily="34" charset="0"/>
              </a:rPr>
              <a:t> </a:t>
            </a:r>
            <a:r>
              <a:rPr lang="en-AU" sz="1600" b="1" dirty="0">
                <a:solidFill>
                  <a:srgbClr val="C00000"/>
                </a:solidFill>
                <a:ea typeface="Times New Roman" panose="02020603050405020304" pitchFamily="18" charset="0"/>
                <a:cs typeface="Segoe UI" panose="020B0502040204020203" pitchFamily="34" charset="0"/>
              </a:rPr>
              <a:t>Aspen Pharmacare </a:t>
            </a:r>
            <a:r>
              <a:rPr lang="en-AU" sz="1600" dirty="0">
                <a:ea typeface="Times New Roman" panose="02020603050405020304" pitchFamily="18" charset="0"/>
                <a:cs typeface="Segoe UI" panose="020B0502040204020203" pitchFamily="34" charset="0"/>
              </a:rPr>
              <a:t>in Australia</a:t>
            </a:r>
          </a:p>
          <a:p>
            <a:pPr fontAlgn="base"/>
            <a:endParaRPr lang="en-AU" sz="100" b="1" dirty="0">
              <a:solidFill>
                <a:srgbClr val="C00000"/>
              </a:solidFill>
              <a:ea typeface="Times New Roman" panose="02020603050405020304" pitchFamily="18" charset="0"/>
              <a:cs typeface="Segoe UI" panose="020B0502040204020203" pitchFamily="34" charset="0"/>
            </a:endParaRPr>
          </a:p>
          <a:p>
            <a:pPr fontAlgn="base"/>
            <a:r>
              <a:rPr lang="en-AU" sz="1200" i="1" dirty="0">
                <a:ea typeface="Times New Roman" panose="02020603050405020304" pitchFamily="18" charset="0"/>
                <a:cs typeface="Segoe UI" panose="020B0502040204020203" pitchFamily="34" charset="0"/>
              </a:rPr>
              <a:t>Neither the funders nor pharma had any role in the design of the study, the collection or management of the data, the statistical analyses, or presentation of the results</a:t>
            </a:r>
            <a:endParaRPr lang="en-US" sz="1200" i="1" dirty="0">
              <a:ea typeface="Times New Roman" panose="02020603050405020304" pitchFamily="18" charset="0"/>
            </a:endParaRPr>
          </a:p>
          <a:p>
            <a:pPr fontAlgn="base"/>
            <a:endParaRPr lang="en-AU" sz="1600" dirty="0">
              <a:solidFill>
                <a:srgbClr val="5A0656"/>
              </a:solidFill>
              <a:ea typeface="Times New Roman" panose="02020603050405020304" pitchFamily="18" charset="0"/>
              <a:cs typeface="Segoe UI" panose="020B0502040204020203" pitchFamily="34" charset="0"/>
            </a:endParaRPr>
          </a:p>
        </p:txBody>
      </p:sp>
      <p:sp>
        <p:nvSpPr>
          <p:cNvPr id="11" name="TextBox 10">
            <a:extLst>
              <a:ext uri="{FF2B5EF4-FFF2-40B4-BE49-F238E27FC236}">
                <a16:creationId xmlns:a16="http://schemas.microsoft.com/office/drawing/2014/main" id="{3B5B027A-DC8D-4ACA-A5A0-48B051031045}"/>
              </a:ext>
            </a:extLst>
          </p:cNvPr>
          <p:cNvSpPr txBox="1"/>
          <p:nvPr/>
        </p:nvSpPr>
        <p:spPr>
          <a:xfrm>
            <a:off x="0" y="282805"/>
            <a:ext cx="12192000" cy="646331"/>
          </a:xfrm>
          <a:prstGeom prst="rect">
            <a:avLst/>
          </a:prstGeom>
          <a:noFill/>
        </p:spPr>
        <p:txBody>
          <a:bodyPr wrap="square">
            <a:spAutoFit/>
          </a:bodyPr>
          <a:lstStyle/>
          <a:p>
            <a:pPr algn="ctr" fontAlgn="base"/>
            <a:r>
              <a:rPr lang="en-CA" sz="3600" b="1" dirty="0">
                <a:solidFill>
                  <a:srgbClr val="3C0B55"/>
                </a:solidFill>
                <a:ea typeface="Cambria" panose="02040503050406030204" pitchFamily="18" charset="0"/>
              </a:rPr>
              <a:t>We would like to acknowledge </a:t>
            </a:r>
          </a:p>
        </p:txBody>
      </p:sp>
      <p:sp>
        <p:nvSpPr>
          <p:cNvPr id="13" name="TextBox 12">
            <a:extLst>
              <a:ext uri="{FF2B5EF4-FFF2-40B4-BE49-F238E27FC236}">
                <a16:creationId xmlns:a16="http://schemas.microsoft.com/office/drawing/2014/main" id="{DFB2BDDB-0331-44D5-B096-0B21F75EC270}"/>
              </a:ext>
            </a:extLst>
          </p:cNvPr>
          <p:cNvSpPr txBox="1"/>
          <p:nvPr/>
        </p:nvSpPr>
        <p:spPr>
          <a:xfrm>
            <a:off x="0" y="881345"/>
            <a:ext cx="12191999" cy="584775"/>
          </a:xfrm>
          <a:prstGeom prst="rect">
            <a:avLst/>
          </a:prstGeom>
          <a:noFill/>
        </p:spPr>
        <p:txBody>
          <a:bodyPr wrap="square">
            <a:spAutoFit/>
          </a:bodyPr>
          <a:lstStyle/>
          <a:p>
            <a:pPr algn="ctr" fontAlgn="base"/>
            <a:r>
              <a:rPr lang="en-CA" sz="3200" b="1" dirty="0">
                <a:solidFill>
                  <a:srgbClr val="3C0B55"/>
                </a:solidFill>
                <a:ea typeface="Cambria" panose="02040503050406030204" pitchFamily="18" charset="0"/>
              </a:rPr>
              <a:t>Every participant in the trial   </a:t>
            </a:r>
            <a:endParaRPr lang="en-US" sz="3200" b="1" dirty="0">
              <a:solidFill>
                <a:srgbClr val="3C0B55"/>
              </a:solidFill>
              <a:ea typeface="Cambria" panose="02040503050406030204" pitchFamily="18" charset="0"/>
            </a:endParaRPr>
          </a:p>
        </p:txBody>
      </p:sp>
      <p:sp>
        <p:nvSpPr>
          <p:cNvPr id="4" name="Rectangle 3">
            <a:extLst>
              <a:ext uri="{FF2B5EF4-FFF2-40B4-BE49-F238E27FC236}">
                <a16:creationId xmlns:a16="http://schemas.microsoft.com/office/drawing/2014/main" id="{1941CBD4-247E-48D1-94C2-BE3132AB0816}"/>
              </a:ext>
            </a:extLst>
          </p:cNvPr>
          <p:cNvSpPr/>
          <p:nvPr/>
        </p:nvSpPr>
        <p:spPr>
          <a:xfrm>
            <a:off x="391886" y="6086613"/>
            <a:ext cx="2724538"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CA19F5F-464D-419A-A17A-09ADD1EDEAA4}"/>
              </a:ext>
            </a:extLst>
          </p:cNvPr>
          <p:cNvSpPr/>
          <p:nvPr/>
        </p:nvSpPr>
        <p:spPr>
          <a:xfrm>
            <a:off x="11131420" y="6408039"/>
            <a:ext cx="768298" cy="29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14F3334-9F7F-47B8-8891-669AEF41CBAE}"/>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592510" y="6148168"/>
            <a:ext cx="1624954" cy="365633"/>
          </a:xfrm>
          <a:prstGeom prst="rect">
            <a:avLst/>
          </a:prstGeom>
        </p:spPr>
      </p:pic>
      <p:sp>
        <p:nvSpPr>
          <p:cNvPr id="2" name="Rectangle 1">
            <a:extLst>
              <a:ext uri="{FF2B5EF4-FFF2-40B4-BE49-F238E27FC236}">
                <a16:creationId xmlns:a16="http://schemas.microsoft.com/office/drawing/2014/main" id="{E1B30A8A-02D1-4AF6-8D0D-685829D7E3C8}"/>
              </a:ext>
            </a:extLst>
          </p:cNvPr>
          <p:cNvSpPr/>
          <p:nvPr/>
        </p:nvSpPr>
        <p:spPr>
          <a:xfrm>
            <a:off x="3294414" y="6167863"/>
            <a:ext cx="7218162" cy="369332"/>
          </a:xfrm>
          <a:prstGeom prst="rect">
            <a:avLst/>
          </a:prstGeom>
        </p:spPr>
        <p:txBody>
          <a:bodyPr wrap="square">
            <a:spAutoFit/>
          </a:bodyPr>
          <a:lstStyle/>
          <a:p>
            <a:pPr lvl="0">
              <a:defRPr/>
            </a:pPr>
            <a:r>
              <a:rPr lang="en-US" b="1" dirty="0">
                <a:solidFill>
                  <a:srgbClr val="3C0B55"/>
                </a:solidFill>
              </a:rPr>
              <a:t>an investigator-initiated trial, of an old drug in an ancient disease</a:t>
            </a:r>
          </a:p>
        </p:txBody>
      </p:sp>
    </p:spTree>
    <p:extLst>
      <p:ext uri="{BB962C8B-B14F-4D97-AF65-F5344CB8AC3E}">
        <p14:creationId xmlns:p14="http://schemas.microsoft.com/office/powerpoint/2010/main" val="266747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F2ABF-54C9-457F-954C-D2E037E8735D}"/>
              </a:ext>
            </a:extLst>
          </p:cNvPr>
          <p:cNvSpPr/>
          <p:nvPr/>
        </p:nvSpPr>
        <p:spPr>
          <a:xfrm>
            <a:off x="2354623" y="2495697"/>
            <a:ext cx="7482754" cy="584775"/>
          </a:xfrm>
          <a:prstGeom prst="rect">
            <a:avLst/>
          </a:prstGeom>
        </p:spPr>
        <p:txBody>
          <a:bodyPr wrap="none">
            <a:spAutoFit/>
          </a:bodyPr>
          <a:lstStyle/>
          <a:p>
            <a:r>
              <a:rPr lang="en-US" sz="3200" b="1" dirty="0">
                <a:solidFill>
                  <a:srgbClr val="3C0B55"/>
                </a:solidFill>
              </a:rPr>
              <a:t>Mark Nidorf has no declaration of interest </a:t>
            </a:r>
            <a:endParaRPr lang="en-AU" sz="3200" dirty="0"/>
          </a:p>
        </p:txBody>
      </p:sp>
      <p:pic>
        <p:nvPicPr>
          <p:cNvPr id="3" name="Picture 2">
            <a:extLst>
              <a:ext uri="{FF2B5EF4-FFF2-40B4-BE49-F238E27FC236}">
                <a16:creationId xmlns:a16="http://schemas.microsoft.com/office/drawing/2014/main" id="{43EE1343-6F19-4033-92F4-99B6004EC663}"/>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58254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1020473"/>
          </a:xfrm>
        </p:spPr>
        <p:txBody>
          <a:bodyPr/>
          <a:lstStyle/>
          <a:p>
            <a:r>
              <a:rPr lang="fr-FR" dirty="0" err="1"/>
              <a:t>Research</a:t>
            </a:r>
            <a:r>
              <a:rPr lang="fr-FR" dirty="0"/>
              <a:t> Publication</a:t>
            </a:r>
          </a:p>
        </p:txBody>
      </p:sp>
      <p:sp>
        <p:nvSpPr>
          <p:cNvPr id="3" name="Sous-titre 2"/>
          <p:cNvSpPr>
            <a:spLocks noGrp="1"/>
          </p:cNvSpPr>
          <p:nvPr>
            <p:ph type="subTitle" idx="1"/>
          </p:nvPr>
        </p:nvSpPr>
        <p:spPr>
          <a:xfrm>
            <a:off x="1524000" y="2318327"/>
            <a:ext cx="9144000" cy="2939473"/>
          </a:xfrm>
        </p:spPr>
        <p:txBody>
          <a:bodyPr>
            <a:normAutofit/>
          </a:bodyPr>
          <a:lstStyle/>
          <a:p>
            <a:pPr>
              <a:spcAft>
                <a:spcPts val="0"/>
              </a:spcAft>
            </a:pPr>
            <a:r>
              <a:rPr lang="en-US" sz="1800" dirty="0">
                <a:effectLst/>
                <a:latin typeface="Calibri" panose="020F0502020204030204" pitchFamily="34" charset="0"/>
                <a:ea typeface="Calibri" panose="020F0502020204030204" pitchFamily="34" charset="0"/>
              </a:rPr>
              <a:t>“ Authors Name” </a:t>
            </a:r>
          </a:p>
          <a:p>
            <a:pPr>
              <a:spcAft>
                <a:spcPts val="0"/>
              </a:spcAft>
            </a:pPr>
            <a:r>
              <a:rPr lang="en-US" sz="1800" dirty="0">
                <a:effectLst/>
                <a:latin typeface="Calibri" panose="020F0502020204030204" pitchFamily="34" charset="0"/>
                <a:ea typeface="Calibri" panose="020F0502020204030204" pitchFamily="34" charset="0"/>
              </a:rPr>
              <a:t>Article Name</a:t>
            </a:r>
          </a:p>
          <a:p>
            <a:pPr>
              <a:spcAft>
                <a:spcPts val="0"/>
              </a:spcAft>
            </a:pPr>
            <a:r>
              <a:rPr lang="en-US" sz="1800" i="1" dirty="0">
                <a:effectLst/>
                <a:latin typeface="Calibri" panose="020F0502020204030204" pitchFamily="34" charset="0"/>
                <a:ea typeface="Calibri" panose="020F0502020204030204" pitchFamily="34" charset="0"/>
              </a:rPr>
              <a:t>JOURNAL NAME </a:t>
            </a:r>
            <a:r>
              <a:rPr lang="en-US" sz="1800">
                <a:effectLst/>
                <a:latin typeface="Calibri" panose="020F0502020204030204" pitchFamily="34" charset="0"/>
                <a:ea typeface="Calibri" panose="020F0502020204030204" pitchFamily="34" charset="0"/>
              </a:rPr>
              <a:t>, </a:t>
            </a:r>
          </a:p>
          <a:p>
            <a:pPr>
              <a:spcAft>
                <a:spcPts val="0"/>
              </a:spcAft>
            </a:pPr>
            <a:r>
              <a:rPr lang="en-US" sz="1800">
                <a:effectLst/>
                <a:latin typeface="Calibri" panose="020F0502020204030204" pitchFamily="34" charset="0"/>
                <a:ea typeface="Calibri" panose="020F0502020204030204" pitchFamily="34" charset="0"/>
              </a:rPr>
              <a:t>Volume </a:t>
            </a:r>
            <a:r>
              <a:rPr lang="en-US" sz="1800" dirty="0">
                <a:effectLst/>
                <a:latin typeface="Calibri" panose="020F0502020204030204" pitchFamily="34" charset="0"/>
                <a:ea typeface="Calibri" panose="020F0502020204030204" pitchFamily="34" charset="0"/>
              </a:rPr>
              <a:t>XX, Issue XX,  Date , Page Ref</a:t>
            </a:r>
          </a:p>
          <a:p>
            <a:pPr>
              <a:spcAft>
                <a:spcPts val="0"/>
              </a:spcAft>
            </a:pP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highlight>
                  <a:srgbClr val="FFFF00"/>
                </a:highlight>
                <a:latin typeface="Calibri" panose="020F0502020204030204" pitchFamily="34" charset="0"/>
                <a:ea typeface="Calibri" panose="020F0502020204030204" pitchFamily="34" charset="0"/>
              </a:rPr>
              <a:t>https://doi.org/XXX/yyj/zzzz</a:t>
            </a:r>
            <a:endParaRPr lang="en-US" sz="18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80AAFA57-11BE-654E-BE86-2C129EDB0EBC}"/>
              </a:ext>
            </a:extLst>
          </p:cNvPr>
          <p:cNvPicPr>
            <a:picLocks noChangeAspect="1"/>
          </p:cNvPicPr>
          <p:nvPr/>
        </p:nvPicPr>
        <p:blipFill>
          <a:blip r:embed="rId2"/>
          <a:stretch>
            <a:fillRect/>
          </a:stretch>
        </p:blipFill>
        <p:spPr>
          <a:xfrm>
            <a:off x="-31532" y="120277"/>
            <a:ext cx="12192000" cy="6112933"/>
          </a:xfrm>
          <a:prstGeom prst="rect">
            <a:avLst/>
          </a:prstGeom>
        </p:spPr>
      </p:pic>
    </p:spTree>
    <p:extLst>
      <p:ext uri="{BB962C8B-B14F-4D97-AF65-F5344CB8AC3E}">
        <p14:creationId xmlns:p14="http://schemas.microsoft.com/office/powerpoint/2010/main" val="263553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18486-23C1-4F73-B948-500DE1EEFD4B}"/>
              </a:ext>
            </a:extLst>
          </p:cNvPr>
          <p:cNvSpPr/>
          <p:nvPr/>
        </p:nvSpPr>
        <p:spPr>
          <a:xfrm>
            <a:off x="308346" y="200750"/>
            <a:ext cx="11883654" cy="5724644"/>
          </a:xfrm>
          <a:prstGeom prst="rect">
            <a:avLst/>
          </a:prstGeom>
        </p:spPr>
        <p:txBody>
          <a:bodyPr wrap="square">
            <a:spAutoFit/>
          </a:bodyPr>
          <a:lstStyle/>
          <a:p>
            <a:pPr algn="ctr"/>
            <a:r>
              <a:rPr lang="en-US" sz="4800" b="1" dirty="0">
                <a:solidFill>
                  <a:srgbClr val="3C0B55"/>
                </a:solidFill>
              </a:rPr>
              <a:t>Background</a:t>
            </a:r>
            <a:endParaRPr lang="en-US" sz="4400" b="1" dirty="0">
              <a:solidFill>
                <a:srgbClr val="3C0B55"/>
              </a:solidFill>
            </a:endParaRPr>
          </a:p>
          <a:p>
            <a:endParaRPr lang="en-US" sz="1600" b="1" dirty="0">
              <a:solidFill>
                <a:srgbClr val="000000"/>
              </a:solidFill>
              <a:latin typeface="Cambria" panose="02040503050406030204" pitchFamily="18" charset="0"/>
            </a:endParaRPr>
          </a:p>
          <a:p>
            <a:r>
              <a:rPr lang="en-US" sz="3200" dirty="0">
                <a:ea typeface="Cambria" panose="02040503050406030204" pitchFamily="18" charset="0"/>
              </a:rPr>
              <a:t>CANTOS proved that the specific anti-inflammatory effect of canakinumab reduced the risk of cardiovascular events in high risk patients with coronary disease.</a:t>
            </a:r>
            <a:r>
              <a:rPr lang="en-US" sz="3200" baseline="30000" dirty="0">
                <a:ea typeface="Cambria" panose="02040503050406030204" pitchFamily="18" charset="0"/>
              </a:rPr>
              <a:t>1</a:t>
            </a:r>
          </a:p>
          <a:p>
            <a:endParaRPr lang="en-US" sz="1400" dirty="0">
              <a:ea typeface="Cambria" panose="02040503050406030204" pitchFamily="18" charset="0"/>
            </a:endParaRPr>
          </a:p>
          <a:p>
            <a:r>
              <a:rPr lang="en-CA" sz="3200" dirty="0">
                <a:ea typeface="Cambria" panose="02040503050406030204" pitchFamily="18" charset="0"/>
              </a:rPr>
              <a:t>Colchicine has broad anti-inflammatory effects and is widely available.</a:t>
            </a:r>
            <a:endParaRPr lang="en-US" sz="3200" dirty="0">
              <a:ea typeface="Cambria" panose="02040503050406030204" pitchFamily="18" charset="0"/>
            </a:endParaRPr>
          </a:p>
          <a:p>
            <a:r>
              <a:rPr lang="en-US" sz="800" b="1" dirty="0">
                <a:solidFill>
                  <a:srgbClr val="000000"/>
                </a:solidFill>
                <a:ea typeface="Cambria" panose="02040503050406030204" pitchFamily="18" charset="0"/>
              </a:rPr>
              <a:t> </a:t>
            </a:r>
          </a:p>
          <a:p>
            <a:endParaRPr lang="en-US" sz="800" b="1" dirty="0">
              <a:solidFill>
                <a:srgbClr val="000000"/>
              </a:solidFill>
              <a:ea typeface="Cambria" panose="02040503050406030204" pitchFamily="18" charset="0"/>
            </a:endParaRPr>
          </a:p>
          <a:p>
            <a:pPr fontAlgn="base"/>
            <a:r>
              <a:rPr lang="en-US" sz="3200" dirty="0">
                <a:ea typeface="Cambria" panose="02040503050406030204" pitchFamily="18" charset="0"/>
              </a:rPr>
              <a:t>COLCOT proved that colchicine reduced the risk of cardiovascular events in patients following a recent myocardial infarction.</a:t>
            </a:r>
            <a:r>
              <a:rPr lang="en-US" sz="3200" baseline="30000" dirty="0">
                <a:ea typeface="Cambria" panose="02040503050406030204" pitchFamily="18" charset="0"/>
              </a:rPr>
              <a:t>2</a:t>
            </a:r>
            <a:r>
              <a:rPr lang="en-US" sz="3200" dirty="0">
                <a:ea typeface="Cambria" panose="02040503050406030204" pitchFamily="18" charset="0"/>
              </a:rPr>
              <a:t> </a:t>
            </a:r>
          </a:p>
          <a:p>
            <a:pPr fontAlgn="base"/>
            <a:endParaRPr lang="en-US" sz="1600" dirty="0">
              <a:ea typeface="Cambria" panose="02040503050406030204" pitchFamily="18" charset="0"/>
            </a:endParaRPr>
          </a:p>
          <a:p>
            <a:pPr fontAlgn="base"/>
            <a:r>
              <a:rPr lang="en-US" sz="3200" dirty="0">
                <a:ea typeface="Cambria" panose="02040503050406030204" pitchFamily="18" charset="0"/>
              </a:rPr>
              <a:t>Evidence to support the routine use of colchicine for secondary prevention in patients with chronic coronary disease is limited.  </a:t>
            </a:r>
          </a:p>
        </p:txBody>
      </p:sp>
      <p:sp>
        <p:nvSpPr>
          <p:cNvPr id="2" name="TextBox 1">
            <a:extLst>
              <a:ext uri="{FF2B5EF4-FFF2-40B4-BE49-F238E27FC236}">
                <a16:creationId xmlns:a16="http://schemas.microsoft.com/office/drawing/2014/main" id="{5F2825A0-42BC-458C-8069-6FEB21A52A48}"/>
              </a:ext>
            </a:extLst>
          </p:cNvPr>
          <p:cNvSpPr txBox="1"/>
          <p:nvPr/>
        </p:nvSpPr>
        <p:spPr>
          <a:xfrm>
            <a:off x="7694308" y="6333515"/>
            <a:ext cx="2279983" cy="307777"/>
          </a:xfrm>
          <a:prstGeom prst="rect">
            <a:avLst/>
          </a:prstGeom>
          <a:noFill/>
        </p:spPr>
        <p:txBody>
          <a:bodyPr wrap="none" rtlCol="0">
            <a:spAutoFit/>
          </a:bodyPr>
          <a:lstStyle/>
          <a:p>
            <a:r>
              <a:rPr lang="en-US" sz="1400" dirty="0"/>
              <a:t>2 - JC Tardif et al. 2019 NEJM</a:t>
            </a:r>
          </a:p>
        </p:txBody>
      </p:sp>
      <p:pic>
        <p:nvPicPr>
          <p:cNvPr id="5" name="Picture 4">
            <a:extLst>
              <a:ext uri="{FF2B5EF4-FFF2-40B4-BE49-F238E27FC236}">
                <a16:creationId xmlns:a16="http://schemas.microsoft.com/office/drawing/2014/main" id="{EDB46DE0-C0AD-4D9D-8EEA-B34AC68406F9}"/>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
        <p:nvSpPr>
          <p:cNvPr id="6" name="TextBox 5">
            <a:extLst>
              <a:ext uri="{FF2B5EF4-FFF2-40B4-BE49-F238E27FC236}">
                <a16:creationId xmlns:a16="http://schemas.microsoft.com/office/drawing/2014/main" id="{A1A122F3-0196-4A6A-8C43-D5F2F27363A5}"/>
              </a:ext>
            </a:extLst>
          </p:cNvPr>
          <p:cNvSpPr txBox="1"/>
          <p:nvPr/>
        </p:nvSpPr>
        <p:spPr>
          <a:xfrm>
            <a:off x="7694308" y="6137728"/>
            <a:ext cx="2423740" cy="307777"/>
          </a:xfrm>
          <a:prstGeom prst="rect">
            <a:avLst/>
          </a:prstGeom>
          <a:noFill/>
        </p:spPr>
        <p:txBody>
          <a:bodyPr wrap="none" rtlCol="0">
            <a:spAutoFit/>
          </a:bodyPr>
          <a:lstStyle/>
          <a:p>
            <a:r>
              <a:rPr lang="en-US" sz="1400" dirty="0"/>
              <a:t>1 - PM Ridker et al. 2017 NEJM</a:t>
            </a:r>
          </a:p>
        </p:txBody>
      </p:sp>
    </p:spTree>
    <p:extLst>
      <p:ext uri="{BB962C8B-B14F-4D97-AF65-F5344CB8AC3E}">
        <p14:creationId xmlns:p14="http://schemas.microsoft.com/office/powerpoint/2010/main" val="36123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596930-8AF5-473A-BEDF-97FD1687DEBE}"/>
              </a:ext>
            </a:extLst>
          </p:cNvPr>
          <p:cNvSpPr/>
          <p:nvPr/>
        </p:nvSpPr>
        <p:spPr>
          <a:xfrm>
            <a:off x="198101" y="1336302"/>
            <a:ext cx="11873022" cy="4632037"/>
          </a:xfrm>
          <a:prstGeom prst="rect">
            <a:avLst/>
          </a:prstGeom>
        </p:spPr>
        <p:txBody>
          <a:bodyPr wrap="square">
            <a:spAutoFit/>
          </a:bodyPr>
          <a:lstStyle/>
          <a:p>
            <a:pPr fontAlgn="base"/>
            <a:endParaRPr lang="en-US" b="1" dirty="0">
              <a:ea typeface="Times New Roman" panose="02020603050405020304" pitchFamily="18" charset="0"/>
              <a:cs typeface="Segoe UI" panose="020B0502040204020203" pitchFamily="34" charset="0"/>
            </a:endParaRPr>
          </a:p>
          <a:p>
            <a:pPr fontAlgn="base"/>
            <a:r>
              <a:rPr lang="en-CA" sz="3200" b="1" dirty="0">
                <a:ea typeface="Times New Roman" panose="02020603050405020304" pitchFamily="18" charset="0"/>
                <a:cs typeface="Segoe UI" panose="020B0502040204020203" pitchFamily="34" charset="0"/>
              </a:rPr>
              <a:t>Objective: </a:t>
            </a:r>
            <a:r>
              <a:rPr lang="en-CA" sz="3200" dirty="0">
                <a:ea typeface="Times New Roman" panose="02020603050405020304" pitchFamily="18" charset="0"/>
                <a:cs typeface="Segoe UI" panose="020B0502040204020203" pitchFamily="34" charset="0"/>
              </a:rPr>
              <a:t>To determine whether colchicine 0.5mg once daily prevents </a:t>
            </a:r>
          </a:p>
          <a:p>
            <a:pPr fontAlgn="base"/>
            <a:r>
              <a:rPr lang="en-CA" sz="3200" dirty="0">
                <a:ea typeface="Times New Roman" panose="02020603050405020304" pitchFamily="18" charset="0"/>
                <a:cs typeface="Segoe UI" panose="020B0502040204020203" pitchFamily="34" charset="0"/>
              </a:rPr>
              <a:t>cardiovascular events in patients with chronic coronary disease.</a:t>
            </a:r>
          </a:p>
          <a:p>
            <a:pPr fontAlgn="base"/>
            <a:endParaRPr lang="en-AU" sz="900" dirty="0">
              <a:ea typeface="Times New Roman" panose="02020603050405020304" pitchFamily="18" charset="0"/>
              <a:cs typeface="Segoe UI" panose="020B0502040204020203" pitchFamily="34" charset="0"/>
            </a:endParaRPr>
          </a:p>
          <a:p>
            <a:pPr fontAlgn="base"/>
            <a:r>
              <a:rPr lang="en-AU" sz="3200" b="1" dirty="0">
                <a:ea typeface="Times New Roman" panose="02020603050405020304" pitchFamily="18" charset="0"/>
                <a:cs typeface="Segoe UI" panose="020B0502040204020203" pitchFamily="34" charset="0"/>
              </a:rPr>
              <a:t>Design: </a:t>
            </a:r>
            <a:r>
              <a:rPr lang="en-AU" sz="3200" dirty="0">
                <a:ea typeface="Times New Roman" panose="02020603050405020304" pitchFamily="18" charset="0"/>
                <a:cs typeface="Segoe UI" panose="020B0502040204020203" pitchFamily="34" charset="0"/>
              </a:rPr>
              <a:t>Investigator‑initiated, double‑blind, placebo‑controlled, event‑driven trial. </a:t>
            </a:r>
            <a:r>
              <a:rPr lang="en-CA" sz="3200" dirty="0">
                <a:ea typeface="Times New Roman" panose="02020603050405020304" pitchFamily="18" charset="0"/>
                <a:cs typeface="Segoe UI" panose="020B0502040204020203" pitchFamily="34" charset="0"/>
              </a:rPr>
              <a:t> </a:t>
            </a:r>
          </a:p>
          <a:p>
            <a:pPr marL="342900" indent="-342900" fontAlgn="base">
              <a:buFontTx/>
              <a:buChar char="-"/>
            </a:pPr>
            <a:endParaRPr lang="en-CA" sz="900" dirty="0">
              <a:ea typeface="Times New Roman" panose="02020603050405020304" pitchFamily="18" charset="0"/>
              <a:cs typeface="Segoe UI" panose="020B0502040204020203" pitchFamily="34" charset="0"/>
            </a:endParaRPr>
          </a:p>
          <a:p>
            <a:pPr fontAlgn="base"/>
            <a:r>
              <a:rPr lang="en-AU" sz="3200" b="1" dirty="0">
                <a:ea typeface="Times New Roman" panose="02020603050405020304" pitchFamily="18" charset="0"/>
                <a:cs typeface="Segoe UI" panose="020B0502040204020203" pitchFamily="34" charset="0"/>
              </a:rPr>
              <a:t>Enrolment: </a:t>
            </a:r>
            <a:r>
              <a:rPr lang="en-AU" sz="3200" dirty="0">
                <a:ea typeface="Times New Roman" panose="02020603050405020304" pitchFamily="18" charset="0"/>
                <a:cs typeface="Segoe UI" panose="020B0502040204020203" pitchFamily="34" charset="0"/>
              </a:rPr>
              <a:t>Began in Australia (GenesisCare) in August 2014.  </a:t>
            </a:r>
          </a:p>
          <a:p>
            <a:pPr fontAlgn="base"/>
            <a:r>
              <a:rPr lang="en-AU" sz="3200" dirty="0">
                <a:ea typeface="Times New Roman" panose="02020603050405020304" pitchFamily="18" charset="0"/>
                <a:cs typeface="Segoe UI" panose="020B0502040204020203" pitchFamily="34" charset="0"/>
              </a:rPr>
              <a:t>Expanded to The Netherlands, Dutch Network for Cardiovascular Research (WCN) in October 2016. Last enrolment: November 4, 2018. </a:t>
            </a:r>
            <a:endParaRPr lang="en-US" sz="3600" dirty="0">
              <a:ea typeface="Times New Roman" panose="02020603050405020304" pitchFamily="18" charset="0"/>
            </a:endParaRPr>
          </a:p>
          <a:p>
            <a:pPr fontAlgn="base"/>
            <a:r>
              <a:rPr lang="en-CA" sz="900" dirty="0">
                <a:ea typeface="Times New Roman" panose="02020603050405020304" pitchFamily="18" charset="0"/>
              </a:rPr>
              <a:t> </a:t>
            </a:r>
            <a:endParaRPr lang="en-US" sz="900" dirty="0">
              <a:ea typeface="Times New Roman" panose="02020603050405020304" pitchFamily="18" charset="0"/>
            </a:endParaRPr>
          </a:p>
          <a:p>
            <a:pPr fontAlgn="base"/>
            <a:endParaRPr lang="en-AU" dirty="0">
              <a:latin typeface="Cambria" panose="02040503050406030204" pitchFamily="18" charset="0"/>
              <a:ea typeface="Times New Roman" panose="02020603050405020304" pitchFamily="18" charset="0"/>
              <a:cs typeface="Segoe UI" panose="020B0502040204020203" pitchFamily="34" charset="0"/>
            </a:endParaRPr>
          </a:p>
          <a:p>
            <a:pPr fontAlgn="base"/>
            <a:endParaRPr lang="en-AU" sz="800" dirty="0">
              <a:latin typeface="Cambria" panose="02040503050406030204" pitchFamily="18" charset="0"/>
              <a:ea typeface="Times New Roman" panose="02020603050405020304" pitchFamily="18" charset="0"/>
              <a:cs typeface="Segoe UI" panose="020B0502040204020203" pitchFamily="34" charset="0"/>
            </a:endParaRPr>
          </a:p>
        </p:txBody>
      </p:sp>
      <p:pic>
        <p:nvPicPr>
          <p:cNvPr id="5" name="Picture 4">
            <a:extLst>
              <a:ext uri="{FF2B5EF4-FFF2-40B4-BE49-F238E27FC236}">
                <a16:creationId xmlns:a16="http://schemas.microsoft.com/office/drawing/2014/main" id="{D0D10AAD-1E09-4500-B6D8-F866E21E2D0D}"/>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pic>
        <p:nvPicPr>
          <p:cNvPr id="6" name="Picture 5">
            <a:extLst>
              <a:ext uri="{FF2B5EF4-FFF2-40B4-BE49-F238E27FC236}">
                <a16:creationId xmlns:a16="http://schemas.microsoft.com/office/drawing/2014/main" id="{E67713B3-4408-4E6D-907E-8899064B8C1B}"/>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3676250" y="390238"/>
            <a:ext cx="4348180" cy="946064"/>
          </a:xfrm>
          <a:prstGeom prst="rect">
            <a:avLst/>
          </a:prstGeom>
        </p:spPr>
      </p:pic>
    </p:spTree>
    <p:extLst>
      <p:ext uri="{BB962C8B-B14F-4D97-AF65-F5344CB8AC3E}">
        <p14:creationId xmlns:p14="http://schemas.microsoft.com/office/powerpoint/2010/main" val="363576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FE5F6-428B-4632-8C53-0D32BC805A17}"/>
              </a:ext>
            </a:extLst>
          </p:cNvPr>
          <p:cNvSpPr/>
          <p:nvPr/>
        </p:nvSpPr>
        <p:spPr>
          <a:xfrm>
            <a:off x="0" y="224406"/>
            <a:ext cx="12192000" cy="830997"/>
          </a:xfrm>
          <a:prstGeom prst="rect">
            <a:avLst/>
          </a:prstGeom>
        </p:spPr>
        <p:txBody>
          <a:bodyPr wrap="square">
            <a:spAutoFit/>
          </a:bodyPr>
          <a:lstStyle/>
          <a:p>
            <a:pPr algn="ctr"/>
            <a:r>
              <a:rPr lang="en-US" sz="4800" b="1" dirty="0">
                <a:solidFill>
                  <a:srgbClr val="3C0B55"/>
                </a:solidFill>
              </a:rPr>
              <a:t>Protocol</a:t>
            </a:r>
            <a:endParaRPr lang="en-US" sz="4400" dirty="0">
              <a:solidFill>
                <a:srgbClr val="3C0B55"/>
              </a:solidFill>
            </a:endParaRPr>
          </a:p>
        </p:txBody>
      </p:sp>
      <p:sp>
        <p:nvSpPr>
          <p:cNvPr id="5" name="TextBox 4">
            <a:extLst>
              <a:ext uri="{FF2B5EF4-FFF2-40B4-BE49-F238E27FC236}">
                <a16:creationId xmlns:a16="http://schemas.microsoft.com/office/drawing/2014/main" id="{A7FF0256-DDCE-485D-95E2-C5E3A748243B}"/>
              </a:ext>
            </a:extLst>
          </p:cNvPr>
          <p:cNvSpPr txBox="1"/>
          <p:nvPr/>
        </p:nvSpPr>
        <p:spPr>
          <a:xfrm>
            <a:off x="1685819" y="1104875"/>
            <a:ext cx="8788205" cy="1261884"/>
          </a:xfrm>
          <a:prstGeom prst="rect">
            <a:avLst/>
          </a:prstGeom>
          <a:solidFill>
            <a:schemeClr val="bg1"/>
          </a:solidFill>
          <a:ln w="44450">
            <a:solidFill>
              <a:schemeClr val="tx1"/>
            </a:solidFill>
          </a:ln>
        </p:spPr>
        <p:txBody>
          <a:bodyPr wrap="square" rtlCol="0">
            <a:spAutoFit/>
          </a:bodyPr>
          <a:lstStyle/>
          <a:p>
            <a:pPr algn="ctr"/>
            <a:r>
              <a:rPr lang="en-US" sz="2800" b="1" dirty="0">
                <a:ea typeface="Cambria" panose="02040503050406030204" pitchFamily="18" charset="0"/>
              </a:rPr>
              <a:t>Patients aged</a:t>
            </a:r>
            <a:r>
              <a:rPr lang="en-US" sz="2400" b="1" dirty="0">
                <a:ea typeface="Cambria" panose="02040503050406030204" pitchFamily="18" charset="0"/>
              </a:rPr>
              <a:t> </a:t>
            </a:r>
            <a:r>
              <a:rPr lang="en-US" sz="2800" b="1" dirty="0">
                <a:ea typeface="Cambria" panose="02040503050406030204" pitchFamily="18" charset="0"/>
              </a:rPr>
              <a:t>35 – 82 years with proven coronary disease Clinically stable </a:t>
            </a:r>
            <a:r>
              <a:rPr lang="en-US" sz="2800" b="1" u="sng" dirty="0">
                <a:ea typeface="Cambria" panose="02040503050406030204" pitchFamily="18" charset="0"/>
              </a:rPr>
              <a:t>&gt;</a:t>
            </a:r>
            <a:r>
              <a:rPr lang="en-US" sz="2800" b="1" dirty="0">
                <a:ea typeface="Cambria" panose="02040503050406030204" pitchFamily="18" charset="0"/>
              </a:rPr>
              <a:t>6 months</a:t>
            </a:r>
            <a:endParaRPr lang="en-US" sz="2400" b="1" dirty="0">
              <a:ea typeface="Cambria" panose="02040503050406030204" pitchFamily="18" charset="0"/>
            </a:endParaRPr>
          </a:p>
          <a:p>
            <a:pPr algn="ctr"/>
            <a:r>
              <a:rPr lang="en-US" sz="2000" dirty="0">
                <a:ea typeface="Cambria" panose="02040503050406030204" pitchFamily="18" charset="0"/>
              </a:rPr>
              <a:t>No advanced renal disease, heart failure or severe valvular heart disease </a:t>
            </a:r>
          </a:p>
        </p:txBody>
      </p:sp>
      <p:sp>
        <p:nvSpPr>
          <p:cNvPr id="25" name="Rectangle 24">
            <a:extLst>
              <a:ext uri="{FF2B5EF4-FFF2-40B4-BE49-F238E27FC236}">
                <a16:creationId xmlns:a16="http://schemas.microsoft.com/office/drawing/2014/main" id="{69259824-6D06-4AB6-8E33-12883639EBAA}"/>
              </a:ext>
            </a:extLst>
          </p:cNvPr>
          <p:cNvSpPr/>
          <p:nvPr/>
        </p:nvSpPr>
        <p:spPr>
          <a:xfrm>
            <a:off x="2992273" y="2932087"/>
            <a:ext cx="6440865" cy="486766"/>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517F1709-63C0-48EC-AB39-6EFB3052DB06}"/>
              </a:ext>
            </a:extLst>
          </p:cNvPr>
          <p:cNvSpPr txBox="1"/>
          <p:nvPr/>
        </p:nvSpPr>
        <p:spPr>
          <a:xfrm>
            <a:off x="2956319" y="2939112"/>
            <a:ext cx="6577348" cy="461665"/>
          </a:xfrm>
          <a:prstGeom prst="rect">
            <a:avLst/>
          </a:prstGeom>
          <a:noFill/>
          <a:ln>
            <a:noFill/>
          </a:ln>
        </p:spPr>
        <p:txBody>
          <a:bodyPr wrap="square" rtlCol="0">
            <a:spAutoFit/>
          </a:bodyPr>
          <a:lstStyle/>
          <a:p>
            <a:r>
              <a:rPr lang="en-US" sz="2400" b="1" dirty="0">
                <a:ea typeface="Cambria" panose="02040503050406030204" pitchFamily="18" charset="0"/>
              </a:rPr>
              <a:t>30-day open label run-in of colchicine 0.5mg daily </a:t>
            </a:r>
          </a:p>
        </p:txBody>
      </p:sp>
      <p:grpSp>
        <p:nvGrpSpPr>
          <p:cNvPr id="8" name="Group 7">
            <a:extLst>
              <a:ext uri="{FF2B5EF4-FFF2-40B4-BE49-F238E27FC236}">
                <a16:creationId xmlns:a16="http://schemas.microsoft.com/office/drawing/2014/main" id="{2FC3F0B2-99B1-4CC4-B8EA-610C60C81BE8}"/>
              </a:ext>
            </a:extLst>
          </p:cNvPr>
          <p:cNvGrpSpPr/>
          <p:nvPr/>
        </p:nvGrpSpPr>
        <p:grpSpPr>
          <a:xfrm>
            <a:off x="3763361" y="4847429"/>
            <a:ext cx="1493053" cy="461665"/>
            <a:chOff x="3560272" y="3721447"/>
            <a:chExt cx="1493053" cy="461665"/>
          </a:xfrm>
        </p:grpSpPr>
        <p:sp>
          <p:nvSpPr>
            <p:cNvPr id="23" name="TextBox 22">
              <a:extLst>
                <a:ext uri="{FF2B5EF4-FFF2-40B4-BE49-F238E27FC236}">
                  <a16:creationId xmlns:a16="http://schemas.microsoft.com/office/drawing/2014/main" id="{21732926-3302-4C65-BD3F-8C97CD8C465C}"/>
                </a:ext>
              </a:extLst>
            </p:cNvPr>
            <p:cNvSpPr txBox="1"/>
            <p:nvPr/>
          </p:nvSpPr>
          <p:spPr>
            <a:xfrm>
              <a:off x="3565792" y="3721447"/>
              <a:ext cx="1481496" cy="461665"/>
            </a:xfrm>
            <a:prstGeom prst="rect">
              <a:avLst/>
            </a:prstGeom>
            <a:noFill/>
            <a:ln>
              <a:noFill/>
            </a:ln>
          </p:spPr>
          <p:txBody>
            <a:bodyPr wrap="none" rtlCol="0">
              <a:spAutoFit/>
            </a:bodyPr>
            <a:lstStyle/>
            <a:p>
              <a:r>
                <a:rPr lang="en-US" sz="2400" b="1" dirty="0">
                  <a:ea typeface="Cambria" panose="02040503050406030204" pitchFamily="18" charset="0"/>
                </a:rPr>
                <a:t>Colchicine</a:t>
              </a:r>
            </a:p>
          </p:txBody>
        </p:sp>
        <p:sp>
          <p:nvSpPr>
            <p:cNvPr id="24" name="Rectangle 23">
              <a:extLst>
                <a:ext uri="{FF2B5EF4-FFF2-40B4-BE49-F238E27FC236}">
                  <a16:creationId xmlns:a16="http://schemas.microsoft.com/office/drawing/2014/main" id="{DBEB05BF-1CCB-4754-AFFF-7C5CC9A8A969}"/>
                </a:ext>
              </a:extLst>
            </p:cNvPr>
            <p:cNvSpPr/>
            <p:nvPr/>
          </p:nvSpPr>
          <p:spPr>
            <a:xfrm>
              <a:off x="3560272" y="3721447"/>
              <a:ext cx="1493053" cy="461665"/>
            </a:xfrm>
            <a:prstGeom prst="rect">
              <a:avLst/>
            </a:prstGeom>
            <a:noFill/>
            <a:ln w="349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Rectangle 20">
            <a:extLst>
              <a:ext uri="{FF2B5EF4-FFF2-40B4-BE49-F238E27FC236}">
                <a16:creationId xmlns:a16="http://schemas.microsoft.com/office/drawing/2014/main" id="{5EDB39F0-0C0F-4DA2-BF0D-26B1BBC86755}"/>
              </a:ext>
            </a:extLst>
          </p:cNvPr>
          <p:cNvSpPr/>
          <p:nvPr/>
        </p:nvSpPr>
        <p:spPr>
          <a:xfrm>
            <a:off x="1424208" y="5632743"/>
            <a:ext cx="9966109" cy="50623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346BF07C-30B0-43F3-BB51-32CC95A3590E}"/>
              </a:ext>
            </a:extLst>
          </p:cNvPr>
          <p:cNvCxnSpPr>
            <a:cxnSpLocks/>
          </p:cNvCxnSpPr>
          <p:nvPr/>
        </p:nvCxnSpPr>
        <p:spPr>
          <a:xfrm>
            <a:off x="6101845" y="2384835"/>
            <a:ext cx="0" cy="54725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B4A8C7-7813-4EE6-9DD9-1D84F3FA53FB}"/>
              </a:ext>
            </a:extLst>
          </p:cNvPr>
          <p:cNvCxnSpPr>
            <a:cxnSpLocks/>
          </p:cNvCxnSpPr>
          <p:nvPr/>
        </p:nvCxnSpPr>
        <p:spPr>
          <a:xfrm>
            <a:off x="6079922" y="4374297"/>
            <a:ext cx="752898" cy="49997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D77578-C2B0-4FC0-81E9-98BDD41CE436}"/>
              </a:ext>
            </a:extLst>
          </p:cNvPr>
          <p:cNvCxnSpPr>
            <a:cxnSpLocks/>
          </p:cNvCxnSpPr>
          <p:nvPr/>
        </p:nvCxnSpPr>
        <p:spPr>
          <a:xfrm flipH="1">
            <a:off x="5250377" y="4356136"/>
            <a:ext cx="836570" cy="53077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F1BE80E-DCD2-4458-B7AC-73341D638EB7}"/>
              </a:ext>
            </a:extLst>
          </p:cNvPr>
          <p:cNvSpPr/>
          <p:nvPr/>
        </p:nvSpPr>
        <p:spPr>
          <a:xfrm>
            <a:off x="3556772" y="3954744"/>
            <a:ext cx="5010346" cy="38875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FFA5F4E-62BB-4118-A945-D384DA595CC3}"/>
              </a:ext>
            </a:extLst>
          </p:cNvPr>
          <p:cNvSpPr txBox="1"/>
          <p:nvPr/>
        </p:nvSpPr>
        <p:spPr>
          <a:xfrm>
            <a:off x="3628428" y="3915929"/>
            <a:ext cx="4899483" cy="461665"/>
          </a:xfrm>
          <a:prstGeom prst="rect">
            <a:avLst/>
          </a:prstGeom>
          <a:noFill/>
          <a:ln>
            <a:noFill/>
          </a:ln>
        </p:spPr>
        <p:txBody>
          <a:bodyPr wrap="none" rtlCol="0">
            <a:spAutoFit/>
          </a:bodyPr>
          <a:lstStyle/>
          <a:p>
            <a:r>
              <a:rPr lang="en-US" b="1" dirty="0">
                <a:ea typeface="Cambria" panose="02040503050406030204" pitchFamily="18" charset="0"/>
              </a:rPr>
              <a:t> </a:t>
            </a:r>
            <a:r>
              <a:rPr lang="en-US" sz="2400" b="1" dirty="0">
                <a:ea typeface="Cambria" panose="02040503050406030204" pitchFamily="18" charset="0"/>
              </a:rPr>
              <a:t>Tolerant, clinically stable and willing </a:t>
            </a:r>
            <a:endParaRPr lang="en-US" b="1" dirty="0">
              <a:ea typeface="Cambria" panose="02040503050406030204" pitchFamily="18" charset="0"/>
            </a:endParaRPr>
          </a:p>
        </p:txBody>
      </p:sp>
      <p:cxnSp>
        <p:nvCxnSpPr>
          <p:cNvPr id="16" name="Straight Arrow Connector 15">
            <a:extLst>
              <a:ext uri="{FF2B5EF4-FFF2-40B4-BE49-F238E27FC236}">
                <a16:creationId xmlns:a16="http://schemas.microsoft.com/office/drawing/2014/main" id="{FB1F910C-DE1F-4956-8A31-5554FBA6AFAD}"/>
              </a:ext>
            </a:extLst>
          </p:cNvPr>
          <p:cNvCxnSpPr>
            <a:cxnSpLocks/>
          </p:cNvCxnSpPr>
          <p:nvPr/>
        </p:nvCxnSpPr>
        <p:spPr>
          <a:xfrm>
            <a:off x="6101845" y="3418853"/>
            <a:ext cx="0" cy="51967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AE8A63C-A462-4764-8662-CCC258247B9A}"/>
              </a:ext>
            </a:extLst>
          </p:cNvPr>
          <p:cNvGrpSpPr/>
          <p:nvPr/>
        </p:nvGrpSpPr>
        <p:grpSpPr>
          <a:xfrm>
            <a:off x="6768429" y="4847429"/>
            <a:ext cx="1487016" cy="461665"/>
            <a:chOff x="3560272" y="3710189"/>
            <a:chExt cx="1487016" cy="461665"/>
          </a:xfrm>
        </p:grpSpPr>
        <p:sp>
          <p:nvSpPr>
            <p:cNvPr id="44" name="TextBox 43">
              <a:extLst>
                <a:ext uri="{FF2B5EF4-FFF2-40B4-BE49-F238E27FC236}">
                  <a16:creationId xmlns:a16="http://schemas.microsoft.com/office/drawing/2014/main" id="{C25AB27B-8497-46B7-8945-2B3E6CB2CEC9}"/>
                </a:ext>
              </a:extLst>
            </p:cNvPr>
            <p:cNvSpPr txBox="1"/>
            <p:nvPr/>
          </p:nvSpPr>
          <p:spPr>
            <a:xfrm>
              <a:off x="3687776" y="3710189"/>
              <a:ext cx="1189749" cy="461665"/>
            </a:xfrm>
            <a:prstGeom prst="rect">
              <a:avLst/>
            </a:prstGeom>
            <a:noFill/>
            <a:ln>
              <a:noFill/>
            </a:ln>
          </p:spPr>
          <p:txBody>
            <a:bodyPr wrap="none" rtlCol="0">
              <a:spAutoFit/>
            </a:bodyPr>
            <a:lstStyle/>
            <a:p>
              <a:r>
                <a:rPr lang="en-US" sz="2400" b="1" dirty="0">
                  <a:ea typeface="Cambria" panose="02040503050406030204" pitchFamily="18" charset="0"/>
                </a:rPr>
                <a:t>Placebo</a:t>
              </a:r>
            </a:p>
          </p:txBody>
        </p:sp>
        <p:sp>
          <p:nvSpPr>
            <p:cNvPr id="45" name="Rectangle 44">
              <a:extLst>
                <a:ext uri="{FF2B5EF4-FFF2-40B4-BE49-F238E27FC236}">
                  <a16:creationId xmlns:a16="http://schemas.microsoft.com/office/drawing/2014/main" id="{1DC619EA-2591-40AB-B9C8-26631CC21B54}"/>
                </a:ext>
              </a:extLst>
            </p:cNvPr>
            <p:cNvSpPr/>
            <p:nvPr/>
          </p:nvSpPr>
          <p:spPr>
            <a:xfrm>
              <a:off x="3560272" y="3721447"/>
              <a:ext cx="1487016" cy="445022"/>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27" name="Picture 26">
            <a:extLst>
              <a:ext uri="{FF2B5EF4-FFF2-40B4-BE49-F238E27FC236}">
                <a16:creationId xmlns:a16="http://schemas.microsoft.com/office/drawing/2014/main" id="{E8822A82-BF7D-4D08-85D9-5900B490B5DA}"/>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
        <p:nvSpPr>
          <p:cNvPr id="28" name="TextBox 27">
            <a:extLst>
              <a:ext uri="{FF2B5EF4-FFF2-40B4-BE49-F238E27FC236}">
                <a16:creationId xmlns:a16="http://schemas.microsoft.com/office/drawing/2014/main" id="{F13816AB-217D-47E8-AA9D-35D30BCA2E98}"/>
              </a:ext>
            </a:extLst>
          </p:cNvPr>
          <p:cNvSpPr txBox="1"/>
          <p:nvPr/>
        </p:nvSpPr>
        <p:spPr>
          <a:xfrm>
            <a:off x="0" y="5487082"/>
            <a:ext cx="12156511" cy="461665"/>
          </a:xfrm>
          <a:prstGeom prst="rect">
            <a:avLst/>
          </a:prstGeom>
          <a:noFill/>
          <a:ln>
            <a:noFill/>
          </a:ln>
        </p:spPr>
        <p:txBody>
          <a:bodyPr wrap="square" rtlCol="0">
            <a:spAutoFit/>
          </a:bodyPr>
          <a:lstStyle/>
          <a:p>
            <a:pPr algn="ctr"/>
            <a:r>
              <a:rPr lang="en-US" sz="2400" b="1" dirty="0">
                <a:ea typeface="Cambria" panose="02040503050406030204" pitchFamily="18" charset="0"/>
              </a:rPr>
              <a:t>Planned to begin close-out 12 months after the last participant had been randomized*</a:t>
            </a:r>
          </a:p>
        </p:txBody>
      </p:sp>
      <p:sp>
        <p:nvSpPr>
          <p:cNvPr id="3" name="TextBox 2">
            <a:extLst>
              <a:ext uri="{FF2B5EF4-FFF2-40B4-BE49-F238E27FC236}">
                <a16:creationId xmlns:a16="http://schemas.microsoft.com/office/drawing/2014/main" id="{F5BDACD7-369C-47F9-B6D4-51BE2040DAEA}"/>
              </a:ext>
            </a:extLst>
          </p:cNvPr>
          <p:cNvSpPr txBox="1"/>
          <p:nvPr/>
        </p:nvSpPr>
        <p:spPr>
          <a:xfrm>
            <a:off x="35489" y="5833186"/>
            <a:ext cx="12156510" cy="369332"/>
          </a:xfrm>
          <a:prstGeom prst="rect">
            <a:avLst/>
          </a:prstGeom>
          <a:noFill/>
        </p:spPr>
        <p:txBody>
          <a:bodyPr wrap="square" rtlCol="0">
            <a:spAutoFit/>
          </a:bodyPr>
          <a:lstStyle/>
          <a:p>
            <a:pPr algn="ctr"/>
            <a:r>
              <a:rPr lang="en-US" i="1" dirty="0"/>
              <a:t>* If 331 primary events had accrued – sufficient to detect a 30% effect of therapy with 90% power</a:t>
            </a:r>
          </a:p>
        </p:txBody>
      </p:sp>
    </p:spTree>
    <p:extLst>
      <p:ext uri="{BB962C8B-B14F-4D97-AF65-F5344CB8AC3E}">
        <p14:creationId xmlns:p14="http://schemas.microsoft.com/office/powerpoint/2010/main" val="158355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DE41D8-D053-427B-888A-35B62DED9F40}"/>
              </a:ext>
            </a:extLst>
          </p:cNvPr>
          <p:cNvSpPr/>
          <p:nvPr/>
        </p:nvSpPr>
        <p:spPr>
          <a:xfrm>
            <a:off x="2388358" y="898016"/>
            <a:ext cx="7629099" cy="3801041"/>
          </a:xfrm>
          <a:prstGeom prst="rect">
            <a:avLst/>
          </a:prstGeom>
        </p:spPr>
        <p:txBody>
          <a:bodyPr wrap="square">
            <a:spAutoFit/>
          </a:bodyPr>
          <a:lstStyle/>
          <a:p>
            <a:pPr algn="ctr"/>
            <a:r>
              <a:rPr lang="en-US" sz="4800" b="1" dirty="0">
                <a:solidFill>
                  <a:srgbClr val="3C0B55"/>
                </a:solidFill>
                <a:ea typeface="Cambria" panose="02040503050406030204" pitchFamily="18" charset="0"/>
              </a:rPr>
              <a:t>Primary end point</a:t>
            </a:r>
          </a:p>
          <a:p>
            <a:pPr>
              <a:spcBef>
                <a:spcPts val="600"/>
              </a:spcBef>
            </a:pPr>
            <a:r>
              <a:rPr lang="en-US" sz="4000" b="1" dirty="0">
                <a:solidFill>
                  <a:srgbClr val="3C0B55"/>
                </a:solidFill>
                <a:ea typeface="Cambria" panose="02040503050406030204" pitchFamily="18" charset="0"/>
              </a:rPr>
              <a:t>The composite of </a:t>
            </a:r>
          </a:p>
          <a:p>
            <a:pPr>
              <a:spcBef>
                <a:spcPts val="600"/>
              </a:spcBef>
            </a:pPr>
            <a:r>
              <a:rPr lang="en-US" sz="3200" dirty="0">
                <a:ea typeface="Cambria" panose="02040503050406030204" pitchFamily="18" charset="0"/>
              </a:rPr>
              <a:t>Cardiovascular death </a:t>
            </a:r>
          </a:p>
          <a:p>
            <a:pPr>
              <a:spcBef>
                <a:spcPts val="600"/>
              </a:spcBef>
            </a:pPr>
            <a:r>
              <a:rPr lang="en-US" sz="3200" dirty="0">
                <a:ea typeface="Cambria" panose="02040503050406030204" pitchFamily="18" charset="0"/>
              </a:rPr>
              <a:t>Myocardial infarction  </a:t>
            </a:r>
          </a:p>
          <a:p>
            <a:pPr>
              <a:spcBef>
                <a:spcPts val="600"/>
              </a:spcBef>
            </a:pPr>
            <a:r>
              <a:rPr lang="en-US" sz="3200" dirty="0">
                <a:ea typeface="Cambria" panose="02040503050406030204" pitchFamily="18" charset="0"/>
              </a:rPr>
              <a:t>Ischemic stroke  </a:t>
            </a:r>
          </a:p>
          <a:p>
            <a:pPr>
              <a:spcBef>
                <a:spcPts val="600"/>
              </a:spcBef>
            </a:pPr>
            <a:r>
              <a:rPr lang="en-US" sz="3200" dirty="0">
                <a:ea typeface="Cambria" panose="02040503050406030204" pitchFamily="18" charset="0"/>
              </a:rPr>
              <a:t>Ischemia-driven coronary revascularization </a:t>
            </a:r>
          </a:p>
        </p:txBody>
      </p:sp>
      <p:pic>
        <p:nvPicPr>
          <p:cNvPr id="7" name="Picture 6">
            <a:extLst>
              <a:ext uri="{FF2B5EF4-FFF2-40B4-BE49-F238E27FC236}">
                <a16:creationId xmlns:a16="http://schemas.microsoft.com/office/drawing/2014/main" id="{0A97DAAA-C937-4C8D-B214-1C766EAC2609}"/>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21302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D9BAF4-4F0A-467B-B29F-93C545BFB6AB}"/>
              </a:ext>
            </a:extLst>
          </p:cNvPr>
          <p:cNvSpPr/>
          <p:nvPr/>
        </p:nvSpPr>
        <p:spPr>
          <a:xfrm>
            <a:off x="286334" y="240994"/>
            <a:ext cx="11712188" cy="5601533"/>
          </a:xfrm>
          <a:prstGeom prst="rect">
            <a:avLst/>
          </a:prstGeom>
        </p:spPr>
        <p:txBody>
          <a:bodyPr wrap="square">
            <a:spAutoFit/>
          </a:bodyPr>
          <a:lstStyle/>
          <a:p>
            <a:pPr algn="ctr"/>
            <a:r>
              <a:rPr lang="en-AU" sz="4800" b="1" dirty="0">
                <a:solidFill>
                  <a:srgbClr val="3C0B55"/>
                </a:solidFill>
              </a:rPr>
              <a:t>Secondary end points (ranked)</a:t>
            </a:r>
          </a:p>
          <a:p>
            <a:r>
              <a:rPr lang="en-AU" sz="800" b="1" dirty="0">
                <a:solidFill>
                  <a:srgbClr val="3C0B55"/>
                </a:solidFill>
              </a:rPr>
              <a:t> </a:t>
            </a:r>
            <a:endParaRPr lang="en-AU" sz="800" b="1" dirty="0">
              <a:solidFill>
                <a:srgbClr val="000000"/>
              </a:solidFill>
              <a:latin typeface="Cambria" panose="02040503050406030204" pitchFamily="18" charset="0"/>
            </a:endParaRPr>
          </a:p>
          <a:p>
            <a:pPr>
              <a:spcBef>
                <a:spcPts val="600"/>
              </a:spcBef>
            </a:pPr>
            <a:r>
              <a:rPr lang="en-AU" sz="3200" dirty="0">
                <a:solidFill>
                  <a:srgbClr val="000000"/>
                </a:solidFill>
              </a:rPr>
              <a:t>1. Cardiovascular death, Myocardial infarction or Ischemic stroke</a:t>
            </a:r>
          </a:p>
          <a:p>
            <a:pPr>
              <a:spcBef>
                <a:spcPts val="600"/>
              </a:spcBef>
            </a:pPr>
            <a:r>
              <a:rPr lang="en-AU" sz="3200" dirty="0">
                <a:solidFill>
                  <a:srgbClr val="000000"/>
                </a:solidFill>
              </a:rPr>
              <a:t>2. Myocardial infarction or Ischemia-driven coronary revascularization</a:t>
            </a:r>
          </a:p>
          <a:p>
            <a:pPr>
              <a:spcBef>
                <a:spcPts val="600"/>
              </a:spcBef>
            </a:pPr>
            <a:r>
              <a:rPr lang="en-AU" sz="3200" dirty="0">
                <a:solidFill>
                  <a:srgbClr val="000000"/>
                </a:solidFill>
              </a:rPr>
              <a:t>3. Cardiovascular death or Myocardial infarction </a:t>
            </a:r>
          </a:p>
          <a:p>
            <a:pPr marL="457200" indent="-457200">
              <a:spcBef>
                <a:spcPts val="600"/>
              </a:spcBef>
              <a:buFontTx/>
              <a:buChar char="-"/>
            </a:pPr>
            <a:endParaRPr lang="en-AU" sz="100" dirty="0">
              <a:solidFill>
                <a:srgbClr val="000000"/>
              </a:solidFill>
            </a:endParaRPr>
          </a:p>
          <a:p>
            <a:pPr>
              <a:spcBef>
                <a:spcPts val="600"/>
              </a:spcBef>
            </a:pPr>
            <a:r>
              <a:rPr lang="en-AU" sz="3200" dirty="0">
                <a:solidFill>
                  <a:srgbClr val="000000"/>
                </a:solidFill>
              </a:rPr>
              <a:t>4. Ischemia-driven coronary revascularization </a:t>
            </a:r>
          </a:p>
          <a:p>
            <a:pPr>
              <a:spcBef>
                <a:spcPts val="600"/>
              </a:spcBef>
            </a:pPr>
            <a:r>
              <a:rPr lang="en-AU" sz="3200" dirty="0">
                <a:solidFill>
                  <a:srgbClr val="000000"/>
                </a:solidFill>
              </a:rPr>
              <a:t>5. Myocardial infarction </a:t>
            </a:r>
          </a:p>
          <a:p>
            <a:pPr>
              <a:spcBef>
                <a:spcPts val="600"/>
              </a:spcBef>
            </a:pPr>
            <a:r>
              <a:rPr lang="en-AU" sz="3200" dirty="0">
                <a:solidFill>
                  <a:srgbClr val="000000"/>
                </a:solidFill>
              </a:rPr>
              <a:t>6. Ischemic stroke</a:t>
            </a:r>
          </a:p>
          <a:p>
            <a:pPr>
              <a:spcBef>
                <a:spcPts val="600"/>
              </a:spcBef>
            </a:pPr>
            <a:r>
              <a:rPr lang="en-AU" sz="3200" dirty="0">
                <a:solidFill>
                  <a:srgbClr val="000000"/>
                </a:solidFill>
              </a:rPr>
              <a:t>7. Death from any cause</a:t>
            </a:r>
          </a:p>
          <a:p>
            <a:pPr>
              <a:spcBef>
                <a:spcPts val="600"/>
              </a:spcBef>
            </a:pPr>
            <a:r>
              <a:rPr lang="en-AU" sz="3200" dirty="0">
                <a:solidFill>
                  <a:srgbClr val="000000"/>
                </a:solidFill>
              </a:rPr>
              <a:t>8. Cardiovascular death</a:t>
            </a:r>
          </a:p>
        </p:txBody>
      </p:sp>
      <p:pic>
        <p:nvPicPr>
          <p:cNvPr id="4" name="Picture 3">
            <a:extLst>
              <a:ext uri="{FF2B5EF4-FFF2-40B4-BE49-F238E27FC236}">
                <a16:creationId xmlns:a16="http://schemas.microsoft.com/office/drawing/2014/main" id="{394C0165-17CA-40A5-B058-8EF797F875D5}"/>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88146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31E70-4604-4E89-97A3-E3FAB4248F16}"/>
              </a:ext>
            </a:extLst>
          </p:cNvPr>
          <p:cNvGrpSpPr/>
          <p:nvPr/>
        </p:nvGrpSpPr>
        <p:grpSpPr>
          <a:xfrm>
            <a:off x="1363393" y="832215"/>
            <a:ext cx="9653920" cy="5149951"/>
            <a:chOff x="3148149" y="1292905"/>
            <a:chExt cx="9653920" cy="4960537"/>
          </a:xfrm>
        </p:grpSpPr>
        <p:grpSp>
          <p:nvGrpSpPr>
            <p:cNvPr id="35" name="Group 34">
              <a:extLst>
                <a:ext uri="{FF2B5EF4-FFF2-40B4-BE49-F238E27FC236}">
                  <a16:creationId xmlns:a16="http://schemas.microsoft.com/office/drawing/2014/main" id="{D0E23A78-C092-445F-B56E-621E9EE9A5A8}"/>
                </a:ext>
              </a:extLst>
            </p:cNvPr>
            <p:cNvGrpSpPr/>
            <p:nvPr/>
          </p:nvGrpSpPr>
          <p:grpSpPr>
            <a:xfrm>
              <a:off x="3148149" y="1292905"/>
              <a:ext cx="1099981" cy="990753"/>
              <a:chOff x="3417871" y="1129535"/>
              <a:chExt cx="988806" cy="900135"/>
            </a:xfrm>
          </p:grpSpPr>
          <p:sp>
            <p:nvSpPr>
              <p:cNvPr id="37" name="Oval 36">
                <a:extLst>
                  <a:ext uri="{FF2B5EF4-FFF2-40B4-BE49-F238E27FC236}">
                    <a16:creationId xmlns:a16="http://schemas.microsoft.com/office/drawing/2014/main" id="{64779287-8A52-4A68-8083-908F19959765}"/>
                  </a:ext>
                </a:extLst>
              </p:cNvPr>
              <p:cNvSpPr/>
              <p:nvPr/>
            </p:nvSpPr>
            <p:spPr>
              <a:xfrm>
                <a:off x="3510096" y="1129535"/>
                <a:ext cx="896581" cy="9001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Rectangle 37">
                <a:extLst>
                  <a:ext uri="{FF2B5EF4-FFF2-40B4-BE49-F238E27FC236}">
                    <a16:creationId xmlns:a16="http://schemas.microsoft.com/office/drawing/2014/main" id="{50E8E8D7-509E-482D-9728-29B7DF629515}"/>
                  </a:ext>
                </a:extLst>
              </p:cNvPr>
              <p:cNvSpPr/>
              <p:nvPr/>
            </p:nvSpPr>
            <p:spPr>
              <a:xfrm>
                <a:off x="3417871" y="1301888"/>
                <a:ext cx="988806" cy="531289"/>
              </a:xfrm>
              <a:prstGeom prst="rect">
                <a:avLst/>
              </a:prstGeom>
            </p:spPr>
            <p:txBody>
              <a:bodyPr wrap="none">
                <a:spAutoFit/>
              </a:bodyPr>
              <a:lstStyle/>
              <a:p>
                <a:r>
                  <a:rPr lang="en-US" sz="2800" dirty="0">
                    <a:solidFill>
                      <a:schemeClr val="bg1"/>
                    </a:solidFill>
                  </a:rPr>
                  <a:t> </a:t>
                </a:r>
                <a:r>
                  <a:rPr lang="en-US" sz="3200" b="1" dirty="0">
                    <a:solidFill>
                      <a:schemeClr val="bg1"/>
                    </a:solidFill>
                  </a:rPr>
                  <a:t>6528</a:t>
                </a:r>
                <a:endParaRPr lang="en-US" sz="2800" b="1" dirty="0">
                  <a:solidFill>
                    <a:schemeClr val="bg1"/>
                  </a:solidFill>
                </a:endParaRPr>
              </a:p>
            </p:txBody>
          </p:sp>
        </p:grpSp>
        <p:grpSp>
          <p:nvGrpSpPr>
            <p:cNvPr id="45" name="Group 44">
              <a:extLst>
                <a:ext uri="{FF2B5EF4-FFF2-40B4-BE49-F238E27FC236}">
                  <a16:creationId xmlns:a16="http://schemas.microsoft.com/office/drawing/2014/main" id="{C9E8DF1B-956F-42FD-ABAB-AC3E29D23FCF}"/>
                </a:ext>
              </a:extLst>
            </p:cNvPr>
            <p:cNvGrpSpPr/>
            <p:nvPr/>
          </p:nvGrpSpPr>
          <p:grpSpPr>
            <a:xfrm>
              <a:off x="3278415" y="2829079"/>
              <a:ext cx="1018227" cy="953224"/>
              <a:chOff x="3584931" y="2869491"/>
              <a:chExt cx="869732" cy="796252"/>
            </a:xfrm>
          </p:grpSpPr>
          <p:sp>
            <p:nvSpPr>
              <p:cNvPr id="47" name="Oval 46">
                <a:extLst>
                  <a:ext uri="{FF2B5EF4-FFF2-40B4-BE49-F238E27FC236}">
                    <a16:creationId xmlns:a16="http://schemas.microsoft.com/office/drawing/2014/main" id="{8C08B96F-562F-4171-B6EC-61060AA06F82}"/>
                  </a:ext>
                </a:extLst>
              </p:cNvPr>
              <p:cNvSpPr/>
              <p:nvPr/>
            </p:nvSpPr>
            <p:spPr>
              <a:xfrm>
                <a:off x="3590764" y="2869491"/>
                <a:ext cx="822462" cy="7962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DB9BE2C-D41B-4A6D-BDC6-451882E4A11B}"/>
                  </a:ext>
                </a:extLst>
              </p:cNvPr>
              <p:cNvSpPr/>
              <p:nvPr/>
            </p:nvSpPr>
            <p:spPr>
              <a:xfrm>
                <a:off x="3584931" y="3021143"/>
                <a:ext cx="869732" cy="488477"/>
              </a:xfrm>
              <a:prstGeom prst="rect">
                <a:avLst/>
              </a:prstGeom>
            </p:spPr>
            <p:txBody>
              <a:bodyPr wrap="none">
                <a:spAutoFit/>
              </a:bodyPr>
              <a:lstStyle/>
              <a:p>
                <a:r>
                  <a:rPr lang="en-US" sz="3200" b="1" dirty="0">
                    <a:solidFill>
                      <a:schemeClr val="bg1"/>
                    </a:solidFill>
                  </a:rPr>
                  <a:t>5522</a:t>
                </a:r>
              </a:p>
            </p:txBody>
          </p:sp>
        </p:grpSp>
        <p:sp>
          <p:nvSpPr>
            <p:cNvPr id="36" name="Rectangle 35">
              <a:extLst>
                <a:ext uri="{FF2B5EF4-FFF2-40B4-BE49-F238E27FC236}">
                  <a16:creationId xmlns:a16="http://schemas.microsoft.com/office/drawing/2014/main" id="{C117B4B6-3C52-4254-834F-D4C916E395EA}"/>
                </a:ext>
              </a:extLst>
            </p:cNvPr>
            <p:cNvSpPr/>
            <p:nvPr/>
          </p:nvSpPr>
          <p:spPr>
            <a:xfrm>
              <a:off x="4512368" y="1292905"/>
              <a:ext cx="1772408" cy="646331"/>
            </a:xfrm>
            <a:prstGeom prst="rect">
              <a:avLst/>
            </a:prstGeom>
          </p:spPr>
          <p:txBody>
            <a:bodyPr wrap="none">
              <a:spAutoFit/>
            </a:bodyPr>
            <a:lstStyle/>
            <a:p>
              <a:r>
                <a:rPr lang="en-US" sz="3600" b="1" dirty="0"/>
                <a:t>Enrolled</a:t>
              </a:r>
            </a:p>
          </p:txBody>
        </p:sp>
        <p:sp>
          <p:nvSpPr>
            <p:cNvPr id="41" name="Rectangle 40">
              <a:extLst>
                <a:ext uri="{FF2B5EF4-FFF2-40B4-BE49-F238E27FC236}">
                  <a16:creationId xmlns:a16="http://schemas.microsoft.com/office/drawing/2014/main" id="{AF458C82-3043-4F7F-A40E-9821888A1DBB}"/>
                </a:ext>
              </a:extLst>
            </p:cNvPr>
            <p:cNvSpPr/>
            <p:nvPr/>
          </p:nvSpPr>
          <p:spPr>
            <a:xfrm>
              <a:off x="4512368" y="1836323"/>
              <a:ext cx="5342040" cy="523220"/>
            </a:xfrm>
            <a:prstGeom prst="rect">
              <a:avLst/>
            </a:prstGeom>
          </p:spPr>
          <p:txBody>
            <a:bodyPr wrap="none">
              <a:spAutoFit/>
            </a:bodyPr>
            <a:lstStyle/>
            <a:p>
              <a:r>
                <a:rPr lang="en-US" sz="2800" dirty="0"/>
                <a:t>91.3% Tolerated open label therapy</a:t>
              </a:r>
            </a:p>
          </p:txBody>
        </p:sp>
        <p:sp>
          <p:nvSpPr>
            <p:cNvPr id="46" name="Rectangle 45">
              <a:extLst>
                <a:ext uri="{FF2B5EF4-FFF2-40B4-BE49-F238E27FC236}">
                  <a16:creationId xmlns:a16="http://schemas.microsoft.com/office/drawing/2014/main" id="{5E35F961-7649-4718-BEB4-9CE376B6E8CA}"/>
                </a:ext>
              </a:extLst>
            </p:cNvPr>
            <p:cNvSpPr/>
            <p:nvPr/>
          </p:nvSpPr>
          <p:spPr>
            <a:xfrm>
              <a:off x="4449412" y="2569520"/>
              <a:ext cx="7799892" cy="1986259"/>
            </a:xfrm>
            <a:prstGeom prst="rect">
              <a:avLst/>
            </a:prstGeom>
          </p:spPr>
          <p:txBody>
            <a:bodyPr wrap="none">
              <a:spAutoFit/>
            </a:bodyPr>
            <a:lstStyle/>
            <a:p>
              <a:r>
                <a:rPr lang="en-US" sz="3600" b="1" dirty="0"/>
                <a:t>Randomized</a:t>
              </a:r>
            </a:p>
            <a:p>
              <a:r>
                <a:rPr lang="en-US" sz="2800" dirty="0"/>
                <a:t>Followed for a median of 29 months (12-64 months)</a:t>
              </a:r>
            </a:p>
            <a:p>
              <a:r>
                <a:rPr lang="en-US" sz="2800" dirty="0"/>
                <a:t>90.3% in each arm continued their trial medication</a:t>
              </a:r>
              <a:r>
                <a:rPr lang="en-US" sz="3600" b="1" dirty="0"/>
                <a:t> </a:t>
              </a:r>
            </a:p>
            <a:p>
              <a:r>
                <a:rPr lang="en-US" sz="2800" dirty="0"/>
                <a:t>  3.4% in each arm ceased due to perceived effects</a:t>
              </a:r>
            </a:p>
          </p:txBody>
        </p:sp>
        <p:sp>
          <p:nvSpPr>
            <p:cNvPr id="58" name="TextBox 57">
              <a:extLst>
                <a:ext uri="{FF2B5EF4-FFF2-40B4-BE49-F238E27FC236}">
                  <a16:creationId xmlns:a16="http://schemas.microsoft.com/office/drawing/2014/main" id="{691BD14D-EF9F-4C9F-9484-4EA264471A99}"/>
                </a:ext>
              </a:extLst>
            </p:cNvPr>
            <p:cNvSpPr txBox="1"/>
            <p:nvPr/>
          </p:nvSpPr>
          <p:spPr>
            <a:xfrm>
              <a:off x="4399384" y="4745337"/>
              <a:ext cx="8402685" cy="1508105"/>
            </a:xfrm>
            <a:prstGeom prst="rect">
              <a:avLst/>
            </a:prstGeom>
            <a:noFill/>
          </p:spPr>
          <p:txBody>
            <a:bodyPr wrap="none" rtlCol="0">
              <a:spAutoFit/>
            </a:bodyPr>
            <a:lstStyle/>
            <a:p>
              <a:r>
                <a:rPr lang="en-US" sz="3600" b="1" dirty="0">
                  <a:ea typeface="Cambria" panose="02040503050406030204" pitchFamily="18" charset="0"/>
                </a:rPr>
                <a:t>Close-out </a:t>
              </a:r>
            </a:p>
            <a:p>
              <a:r>
                <a:rPr lang="en-US" sz="2800" dirty="0">
                  <a:ea typeface="Cambria" panose="02040503050406030204" pitchFamily="18" charset="0"/>
                </a:rPr>
                <a:t>Began on December 4, 2019; Ended February 17, 2020 </a:t>
              </a:r>
              <a:endParaRPr lang="en-US" sz="3600" dirty="0">
                <a:ea typeface="Cambria" panose="02040503050406030204" pitchFamily="18" charset="0"/>
              </a:endParaRPr>
            </a:p>
            <a:p>
              <a:r>
                <a:rPr lang="en-US" sz="2800" dirty="0">
                  <a:ea typeface="Cambria" panose="02040503050406030204" pitchFamily="18" charset="0"/>
                </a:rPr>
                <a:t>99.9% Final, end point status known</a:t>
              </a:r>
            </a:p>
          </p:txBody>
        </p:sp>
        <p:sp>
          <p:nvSpPr>
            <p:cNvPr id="59" name="Rectangle 58">
              <a:extLst>
                <a:ext uri="{FF2B5EF4-FFF2-40B4-BE49-F238E27FC236}">
                  <a16:creationId xmlns:a16="http://schemas.microsoft.com/office/drawing/2014/main" id="{F30A8384-5EE1-40ED-8580-3BD9DDFA7823}"/>
                </a:ext>
              </a:extLst>
            </p:cNvPr>
            <p:cNvSpPr/>
            <p:nvPr/>
          </p:nvSpPr>
          <p:spPr>
            <a:xfrm>
              <a:off x="3487340" y="4745337"/>
              <a:ext cx="652743" cy="369332"/>
            </a:xfrm>
            <a:prstGeom prst="rect">
              <a:avLst/>
            </a:prstGeom>
          </p:spPr>
          <p:txBody>
            <a:bodyPr wrap="none">
              <a:spAutoFit/>
            </a:bodyPr>
            <a:lstStyle/>
            <a:p>
              <a:r>
                <a:rPr lang="en-US" dirty="0">
                  <a:solidFill>
                    <a:schemeClr val="bg1"/>
                  </a:solidFill>
                </a:rPr>
                <a:t>5521</a:t>
              </a:r>
            </a:p>
          </p:txBody>
        </p:sp>
        <p:sp>
          <p:nvSpPr>
            <p:cNvPr id="63" name="Oval 62">
              <a:extLst>
                <a:ext uri="{FF2B5EF4-FFF2-40B4-BE49-F238E27FC236}">
                  <a16:creationId xmlns:a16="http://schemas.microsoft.com/office/drawing/2014/main" id="{35BDBAEE-384B-4788-9950-464118CFFB73}"/>
                </a:ext>
              </a:extLst>
            </p:cNvPr>
            <p:cNvSpPr/>
            <p:nvPr/>
          </p:nvSpPr>
          <p:spPr>
            <a:xfrm>
              <a:off x="3256650" y="4745337"/>
              <a:ext cx="975056" cy="9532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E5161523-9FA8-449A-A02E-25727CAADEA0}"/>
                </a:ext>
              </a:extLst>
            </p:cNvPr>
            <p:cNvSpPr/>
            <p:nvPr/>
          </p:nvSpPr>
          <p:spPr>
            <a:xfrm>
              <a:off x="3229903" y="4909556"/>
              <a:ext cx="1018227" cy="584775"/>
            </a:xfrm>
            <a:prstGeom prst="rect">
              <a:avLst/>
            </a:prstGeom>
          </p:spPr>
          <p:txBody>
            <a:bodyPr wrap="none">
              <a:spAutoFit/>
            </a:bodyPr>
            <a:lstStyle/>
            <a:p>
              <a:r>
                <a:rPr lang="en-US" sz="3200" b="1" dirty="0">
                  <a:solidFill>
                    <a:schemeClr val="bg1"/>
                  </a:solidFill>
                </a:rPr>
                <a:t>5521</a:t>
              </a:r>
            </a:p>
          </p:txBody>
        </p:sp>
      </p:grpSp>
      <p:pic>
        <p:nvPicPr>
          <p:cNvPr id="30" name="Picture 29">
            <a:extLst>
              <a:ext uri="{FF2B5EF4-FFF2-40B4-BE49-F238E27FC236}">
                <a16:creationId xmlns:a16="http://schemas.microsoft.com/office/drawing/2014/main" id="{A9E03BE8-F4DA-4A23-9FD9-EA56940AC0EA}"/>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9435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64250A-5784-4BC7-BD7D-819E1081ABEF}"/>
              </a:ext>
            </a:extLst>
          </p:cNvPr>
          <p:cNvSpPr/>
          <p:nvPr/>
        </p:nvSpPr>
        <p:spPr>
          <a:xfrm>
            <a:off x="0" y="1368302"/>
            <a:ext cx="12192000" cy="4832092"/>
          </a:xfrm>
          <a:prstGeom prst="rect">
            <a:avLst/>
          </a:prstGeom>
        </p:spPr>
        <p:txBody>
          <a:bodyPr wrap="square">
            <a:spAutoFit/>
          </a:bodyPr>
          <a:lstStyle/>
          <a:p>
            <a:pPr algn="ctr"/>
            <a:r>
              <a:rPr lang="en-US" sz="2800" b="1" dirty="0">
                <a:solidFill>
                  <a:srgbClr val="3C0B55"/>
                </a:solidFill>
                <a:ea typeface="Cambria" panose="02040503050406030204" pitchFamily="18" charset="0"/>
              </a:rPr>
              <a:t>   	      		    Colchicine  	Placebo  </a:t>
            </a:r>
          </a:p>
          <a:p>
            <a:pPr algn="ctr"/>
            <a:r>
              <a:rPr lang="en-US" sz="2400" dirty="0">
                <a:solidFill>
                  <a:srgbClr val="3C0B55"/>
                </a:solidFill>
                <a:ea typeface="Cambria" panose="02040503050406030204" pitchFamily="18" charset="0"/>
              </a:rPr>
              <a:t>			</a:t>
            </a:r>
            <a:r>
              <a:rPr lang="en-US" sz="2400" b="1" dirty="0">
                <a:solidFill>
                  <a:srgbClr val="3C0B55"/>
                </a:solidFill>
                <a:ea typeface="Cambria" panose="02040503050406030204" pitchFamily="18" charset="0"/>
              </a:rPr>
              <a:t>        N=2762		N=2760</a:t>
            </a:r>
          </a:p>
          <a:p>
            <a:pPr algn="ctr"/>
            <a:endParaRPr lang="en-US" sz="800" b="1" dirty="0">
              <a:solidFill>
                <a:srgbClr val="3C0B55"/>
              </a:solidFill>
              <a:ea typeface="Cambria" panose="02040503050406030204" pitchFamily="18" charset="0"/>
            </a:endParaRPr>
          </a:p>
          <a:p>
            <a:pPr algn="ctr"/>
            <a:r>
              <a:rPr lang="en-US" sz="2400" dirty="0">
                <a:ea typeface="Cambria" panose="02040503050406030204" pitchFamily="18" charset="0"/>
              </a:rPr>
              <a:t>Age, years		        65.8 </a:t>
            </a:r>
            <a:r>
              <a:rPr lang="en-US" sz="2400" u="sng" dirty="0">
                <a:ea typeface="Cambria" panose="02040503050406030204" pitchFamily="18" charset="0"/>
              </a:rPr>
              <a:t>+</a:t>
            </a:r>
            <a:r>
              <a:rPr lang="en-US" sz="2400" dirty="0">
                <a:ea typeface="Cambria" panose="02040503050406030204" pitchFamily="18" charset="0"/>
              </a:rPr>
              <a:t>8.4               	65.9 </a:t>
            </a:r>
            <a:r>
              <a:rPr lang="en-US" sz="2400" u="sng" dirty="0">
                <a:ea typeface="Cambria" panose="02040503050406030204" pitchFamily="18" charset="0"/>
              </a:rPr>
              <a:t>+</a:t>
            </a:r>
            <a:r>
              <a:rPr lang="en-US" sz="2400" dirty="0">
                <a:ea typeface="Cambria" panose="02040503050406030204" pitchFamily="18" charset="0"/>
              </a:rPr>
              <a:t>8.7 </a:t>
            </a:r>
          </a:p>
          <a:p>
            <a:pPr algn="ctr"/>
            <a:r>
              <a:rPr lang="en-US" sz="2400" dirty="0">
                <a:solidFill>
                  <a:srgbClr val="3C0B55"/>
                </a:solidFill>
                <a:ea typeface="Cambria" panose="02040503050406030204" pitchFamily="18" charset="0"/>
              </a:rPr>
              <a:t>  </a:t>
            </a:r>
            <a:r>
              <a:rPr lang="en-US" sz="2400" dirty="0">
                <a:ea typeface="Cambria" panose="02040503050406030204" pitchFamily="18" charset="0"/>
              </a:rPr>
              <a:t>Male                     	       2305 (83.5)	2352 (85.9)</a:t>
            </a:r>
          </a:p>
          <a:p>
            <a:pPr algn="ctr"/>
            <a:endParaRPr lang="en-US" sz="800" dirty="0">
              <a:ea typeface="Cambria" panose="02040503050406030204" pitchFamily="18" charset="0"/>
            </a:endParaRPr>
          </a:p>
          <a:p>
            <a:r>
              <a:rPr lang="en-US" sz="2400" b="1" dirty="0">
                <a:solidFill>
                  <a:srgbClr val="3C0B55"/>
                </a:solidFill>
                <a:ea typeface="Cambria" panose="02040503050406030204" pitchFamily="18" charset="0"/>
              </a:rPr>
              <a:t>  			Risk Factors and History</a:t>
            </a:r>
          </a:p>
          <a:p>
            <a:pPr algn="ctr"/>
            <a:r>
              <a:rPr lang="en-US" sz="2400" dirty="0">
                <a:ea typeface="Cambria" panose="02040503050406030204" pitchFamily="18" charset="0"/>
              </a:rPr>
              <a:t>  Current Smoker	        318  (11.5)	  330 (12.0)</a:t>
            </a:r>
          </a:p>
          <a:p>
            <a:pPr algn="ctr"/>
            <a:r>
              <a:rPr lang="en-US" sz="2400" dirty="0">
                <a:ea typeface="Cambria" panose="02040503050406030204" pitchFamily="18" charset="0"/>
              </a:rPr>
              <a:t>  Hypertension	      	      1421  (51.4)	1387 (50.3)</a:t>
            </a:r>
          </a:p>
          <a:p>
            <a:pPr algn="ctr"/>
            <a:r>
              <a:rPr lang="en-US" sz="2400" dirty="0">
                <a:ea typeface="Cambria" panose="02040503050406030204" pitchFamily="18" charset="0"/>
              </a:rPr>
              <a:t>  Diabetes		        492  (17.8)	  515 (18.7)</a:t>
            </a:r>
          </a:p>
          <a:p>
            <a:pPr algn="ctr"/>
            <a:r>
              <a:rPr lang="en-US" sz="2400" dirty="0">
                <a:ea typeface="Cambria" panose="02040503050406030204" pitchFamily="18" charset="0"/>
              </a:rPr>
              <a:t>  Prior Revascularization    2419 (83.4)	2468 (84.0)</a:t>
            </a:r>
          </a:p>
          <a:p>
            <a:pPr algn="ctr"/>
            <a:r>
              <a:rPr lang="en-US" sz="2400" dirty="0">
                <a:ea typeface="Cambria" panose="02040503050406030204" pitchFamily="18" charset="0"/>
              </a:rPr>
              <a:t>  Prior ACS		       2323 (84.1)	2335 (84.6)                  </a:t>
            </a:r>
          </a:p>
          <a:p>
            <a:pPr algn="ctr"/>
            <a:r>
              <a:rPr lang="en-US" sz="2400" dirty="0">
                <a:ea typeface="Cambria" panose="02040503050406030204" pitchFamily="18" charset="0"/>
              </a:rPr>
              <a:t>  - Last ACS &gt;24m	       1570 (67.6)	1609 (68.9)</a:t>
            </a:r>
          </a:p>
          <a:p>
            <a:pPr algn="ctr"/>
            <a:r>
              <a:rPr lang="en-US" sz="2400" dirty="0">
                <a:ea typeface="Cambria" panose="02040503050406030204" pitchFamily="18" charset="0"/>
              </a:rPr>
              <a:t>  </a:t>
            </a:r>
          </a:p>
        </p:txBody>
      </p:sp>
      <p:sp>
        <p:nvSpPr>
          <p:cNvPr id="2" name="Rectangle 1">
            <a:extLst>
              <a:ext uri="{FF2B5EF4-FFF2-40B4-BE49-F238E27FC236}">
                <a16:creationId xmlns:a16="http://schemas.microsoft.com/office/drawing/2014/main" id="{D122D7E8-3042-47EE-A668-6487DEACB45E}"/>
              </a:ext>
            </a:extLst>
          </p:cNvPr>
          <p:cNvSpPr/>
          <p:nvPr/>
        </p:nvSpPr>
        <p:spPr>
          <a:xfrm>
            <a:off x="0" y="500687"/>
            <a:ext cx="12192000" cy="830997"/>
          </a:xfrm>
          <a:prstGeom prst="rect">
            <a:avLst/>
          </a:prstGeom>
        </p:spPr>
        <p:txBody>
          <a:bodyPr wrap="square">
            <a:spAutoFit/>
          </a:bodyPr>
          <a:lstStyle/>
          <a:p>
            <a:pPr algn="ctr"/>
            <a:r>
              <a:rPr lang="en-US" sz="4800" b="1" dirty="0">
                <a:solidFill>
                  <a:srgbClr val="3C0B55"/>
                </a:solidFill>
                <a:ea typeface="Cambria" panose="02040503050406030204" pitchFamily="18" charset="0"/>
              </a:rPr>
              <a:t>Baseline characteristics</a:t>
            </a:r>
          </a:p>
        </p:txBody>
      </p:sp>
      <p:pic>
        <p:nvPicPr>
          <p:cNvPr id="7" name="Picture 6">
            <a:extLst>
              <a:ext uri="{FF2B5EF4-FFF2-40B4-BE49-F238E27FC236}">
                <a16:creationId xmlns:a16="http://schemas.microsoft.com/office/drawing/2014/main" id="{C34D5963-179F-478F-BA63-832D5B219B3E}"/>
              </a:ext>
            </a:extLst>
          </p:cNvPr>
          <p:cNvPicPr>
            <a:picLocks noChangeAspect="1"/>
          </p:cNvPicPr>
          <p:nvPr/>
        </p:nvPicPr>
        <p:blipFill rotWithShape="1">
          <a:blip r:embed="rId3">
            <a:extLst>
              <a:ext uri="{28A0092B-C50C-407E-A947-70E740481C1C}">
                <a14:useLocalDpi xmlns:a14="http://schemas.microsoft.com/office/drawing/2010/main" val="0"/>
              </a:ext>
            </a:extLst>
          </a:blip>
          <a:srcRect l="-40" t="-1" r="-24" b="29386"/>
          <a:stretch/>
        </p:blipFill>
        <p:spPr>
          <a:xfrm>
            <a:off x="10373568" y="6291617"/>
            <a:ext cx="1624954" cy="365633"/>
          </a:xfrm>
          <a:prstGeom prst="rect">
            <a:avLst/>
          </a:prstGeom>
        </p:spPr>
      </p:pic>
    </p:spTree>
    <p:extLst>
      <p:ext uri="{BB962C8B-B14F-4D97-AF65-F5344CB8AC3E}">
        <p14:creationId xmlns:p14="http://schemas.microsoft.com/office/powerpoint/2010/main" val="21474270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15878</TotalTime>
  <Words>1529</Words>
  <Application>Microsoft Office PowerPoint</Application>
  <PresentationFormat>Widescreen</PresentationFormat>
  <Paragraphs>298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WordVisiCarriageReturn_MSFontService</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Publication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Alicia GASSER</dc:creator>
  <cp:lastModifiedBy>Stefan Nidorf</cp:lastModifiedBy>
  <cp:revision>731</cp:revision>
  <dcterms:created xsi:type="dcterms:W3CDTF">2020-06-05T09:42:33Z</dcterms:created>
  <dcterms:modified xsi:type="dcterms:W3CDTF">2020-08-25T07:56:13Z</dcterms:modified>
</cp:coreProperties>
</file>