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33"/>
  </p:notesMasterIdLst>
  <p:handoutMasterIdLst>
    <p:handoutMasterId r:id="rId34"/>
  </p:handoutMasterIdLst>
  <p:sldIdLst>
    <p:sldId id="279" r:id="rId6"/>
    <p:sldId id="262" r:id="rId7"/>
    <p:sldId id="302" r:id="rId8"/>
    <p:sldId id="277" r:id="rId9"/>
    <p:sldId id="278" r:id="rId10"/>
    <p:sldId id="303" r:id="rId11"/>
    <p:sldId id="280" r:id="rId12"/>
    <p:sldId id="281" r:id="rId13"/>
    <p:sldId id="282" r:id="rId14"/>
    <p:sldId id="290" r:id="rId15"/>
    <p:sldId id="289" r:id="rId16"/>
    <p:sldId id="283" r:id="rId17"/>
    <p:sldId id="284" r:id="rId18"/>
    <p:sldId id="285" r:id="rId19"/>
    <p:sldId id="286" r:id="rId20"/>
    <p:sldId id="287" r:id="rId21"/>
    <p:sldId id="288" r:id="rId22"/>
    <p:sldId id="291" r:id="rId23"/>
    <p:sldId id="293" r:id="rId24"/>
    <p:sldId id="292" r:id="rId25"/>
    <p:sldId id="294" r:id="rId26"/>
    <p:sldId id="295" r:id="rId27"/>
    <p:sldId id="296" r:id="rId28"/>
    <p:sldId id="297" r:id="rId29"/>
    <p:sldId id="299" r:id="rId30"/>
    <p:sldId id="300" r:id="rId31"/>
    <p:sldId id="301" r:id="rId32"/>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90BD31"/>
    <a:srgbClr val="18A3AC"/>
    <a:srgbClr val="178CCB"/>
    <a:srgbClr val="000000"/>
    <a:srgbClr val="EC1848"/>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96" autoAdjust="0"/>
    <p:restoredTop sz="95859" autoAdjust="0"/>
  </p:normalViewPr>
  <p:slideViewPr>
    <p:cSldViewPr snapToGrid="0" showGuides="1">
      <p:cViewPr varScale="1">
        <p:scale>
          <a:sx n="149" d="100"/>
          <a:sy n="149" d="100"/>
        </p:scale>
        <p:origin x="381" y="69"/>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5/5/2021</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It is my pleasure to present what we refer to as the HOLIDAY monitors study</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41992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biological plausibility as we recently showed in this randomized trial comparing AF patients infused with IV alcohol titrated to 0.08% blood alcohol </a:t>
            </a:r>
            <a:r>
              <a:rPr lang="en-US" dirty="0" err="1"/>
              <a:t>concentreaion</a:t>
            </a:r>
            <a:r>
              <a:rPr lang="en-US" dirty="0"/>
              <a:t> versus a double-blinded volume and osmolality-matched placebo. We found that random assignment to </a:t>
            </a:r>
            <a:r>
              <a:rPr lang="en-US" dirty="0" err="1"/>
              <a:t>alcochol</a:t>
            </a:r>
            <a:r>
              <a:rPr lang="en-US" dirty="0"/>
              <a:t> was associated with a significant reduction in the atrial effective refractory periods in the pulmonary veins, an electrical change expected to render the atria more prone to fibrillate. Interestingly, we failed to observe any differences in AF inducibility, suggesting there may yet be delayed effects after alcohol exposure that are important.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82937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therefore sought to test the hypothesis that the timing and occurrence of an atrial fibrillation episode is not due to random chance alone. And that specifically acute </a:t>
            </a:r>
            <a:r>
              <a:rPr lang="en-US" dirty="0" err="1"/>
              <a:t>alocohl</a:t>
            </a:r>
            <a:r>
              <a:rPr lang="en-US" dirty="0"/>
              <a:t> consumption heightens the risk for a discrete atrial fibrillation episode.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029559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in characteristics between those that did and did not exhibit any AF are shown. Participants were generally middle-aged, the majority were white males, about a half had hypertension and a third had other </a:t>
            </a:r>
            <a:r>
              <a:rPr lang="en-US" dirty="0" err="1"/>
              <a:t>cariodvacular</a:t>
            </a:r>
            <a:r>
              <a:rPr lang="en-US" dirty="0"/>
              <a:t> comorbidities. Antiarrhythmic drug use was rare.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191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real-time participant activations using the buttons on the ECG monitor correlated well with the </a:t>
            </a:r>
            <a:r>
              <a:rPr lang="en-US" dirty="0" err="1"/>
              <a:t>PEth</a:t>
            </a:r>
            <a:r>
              <a:rPr lang="en-US" dirty="0"/>
              <a:t> results and the alcohol sensor-based results.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01448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alcoholic drink determined by the real-time participant activation was associated with a more than two-fold greater odds of an AF event in the next 4 hours. There was a dose response relationship, such that consuming two or more drinks was associated with a greater than 3.5 fold greater odds of an AF event.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38163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timing of this relationship, the highest risk occurred at 3-4 hours after alcohol consumption but significant effects lasted until almost 9 hours later.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1951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15218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baseline="0" dirty="0"/>
              <a:t>Here are my disclosures </a:t>
            </a: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483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baseline="0" dirty="0"/>
              <a:t>This study was funded by an R01 from the NIAAA</a:t>
            </a: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30757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baseline="0" dirty="0"/>
              <a:t>As nicely shown in this important meta-analysis, it is now fairly well-established from large </a:t>
            </a:r>
            <a:r>
              <a:rPr lang="en-US" baseline="0" dirty="0" err="1"/>
              <a:t>epidemiolgical</a:t>
            </a:r>
            <a:r>
              <a:rPr lang="en-US" baseline="0" dirty="0"/>
              <a:t> studies that those who drink more alcohol tend to experience a higher risk of eventually developing a diagnosis of atrial fibrillation </a:t>
            </a: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06279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begs the question as to whether those relationships are fixed, such that the cat is already out of the bag, or dynamic. We demonstrated in an observational study that alcohol cessation was associated with a lower risk of </a:t>
            </a:r>
            <a:r>
              <a:rPr lang="en-US" dirty="0" err="1"/>
              <a:t>Afib</a:t>
            </a:r>
            <a:r>
              <a:rPr lang="en-US" dirty="0"/>
              <a: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523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on this, Drs. Voskoboinik and Kistler recently demonstrated that random assignment to instructions to avoid alcohol leads to a reduction in AF burden and recurrence.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1408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all of these studies focused on chronic effects between tendencies to drink in the </a:t>
            </a:r>
            <a:r>
              <a:rPr lang="en-US" dirty="0" err="1"/>
              <a:t>longterm</a:t>
            </a:r>
            <a:r>
              <a:rPr lang="en-US" dirty="0"/>
              <a:t> and the development of atrial fibrillation, while in fact the first description of the alcohol-atrial fibrillation relationship stemmed from small case series of patients reporting an acute relationship, or the HOLIDAY heart syndrome, where alcohol consumption was shortly </a:t>
            </a:r>
            <a:r>
              <a:rPr lang="en-US" dirty="0" err="1"/>
              <a:t>therafter</a:t>
            </a:r>
            <a:r>
              <a:rPr lang="en-US" dirty="0"/>
              <a:t> followed by a discrete </a:t>
            </a:r>
            <a:r>
              <a:rPr lang="en-US" dirty="0" err="1"/>
              <a:t>Afib</a:t>
            </a:r>
            <a:r>
              <a:rPr lang="en-US" dirty="0"/>
              <a:t> event.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48491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when we ask our patients, as in this study where we queried nearly a thousand of our Health </a:t>
            </a:r>
            <a:r>
              <a:rPr lang="en-US" dirty="0" err="1"/>
              <a:t>eHEart</a:t>
            </a:r>
            <a:r>
              <a:rPr lang="en-US" dirty="0"/>
              <a:t> participants with </a:t>
            </a:r>
            <a:r>
              <a:rPr lang="en-US" dirty="0" err="1"/>
              <a:t>Afib</a:t>
            </a:r>
            <a:r>
              <a:rPr lang="en-US" dirty="0"/>
              <a:t>, they tell us that alcohol is the most common trigger for an AF episode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8310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these reports be mistaken? Because alcohol is so ubiquitous, it’s possible people are prone to what Kahneman and Tversky called an availability heuristics, where recent exposures are naturally and yet potentially erroneously inferred as </a:t>
            </a:r>
            <a:r>
              <a:rPr lang="en-US" dirty="0" err="1"/>
              <a:t>caual</a:t>
            </a:r>
            <a:r>
              <a:rPr lang="en-US" dirty="0"/>
              <a:t> for a particular outcome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230848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5/5/2021</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7B9495-27C0-4F6F-BD92-5787293E4395}"/>
              </a:ext>
            </a:extLst>
          </p:cNvPr>
          <p:cNvSpPr>
            <a:spLocks noGrp="1"/>
          </p:cNvSpPr>
          <p:nvPr>
            <p:ph type="ftr" sz="quarter" idx="12"/>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B75231FB-6A5D-49ED-B063-00605EEA519E}"/>
              </a:ext>
            </a:extLst>
          </p:cNvPr>
          <p:cNvSpPr>
            <a:spLocks noGrp="1"/>
          </p:cNvSpPr>
          <p:nvPr>
            <p:ph type="sldNum" sz="quarter" idx="13"/>
          </p:nvPr>
        </p:nvSpPr>
        <p:spPr/>
        <p:txBody>
          <a:bodyPr/>
          <a:lstStyle/>
          <a:p>
            <a:fld id="{7BCC8D0D-EAEC-449D-9161-023DFF90F2E2}" type="slidenum">
              <a:rPr lang="en-US" smtClean="0"/>
              <a:pPr/>
              <a:t>1</a:t>
            </a:fld>
            <a:endParaRPr lang="en-US" dirty="0"/>
          </a:p>
        </p:txBody>
      </p:sp>
      <p:sp>
        <p:nvSpPr>
          <p:cNvPr id="4" name="Title 3">
            <a:extLst>
              <a:ext uri="{FF2B5EF4-FFF2-40B4-BE49-F238E27FC236}">
                <a16:creationId xmlns:a16="http://schemas.microsoft.com/office/drawing/2014/main" id="{A76CC517-BDB2-463B-87B9-9D6FA91F5743}"/>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D552F8AD-322D-4B0B-8B0A-A08426B41011}"/>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191CFA38-EB59-49E4-BE10-6D75F22108DD}"/>
              </a:ext>
            </a:extLst>
          </p:cNvPr>
          <p:cNvSpPr>
            <a:spLocks noGrp="1"/>
          </p:cNvSpPr>
          <p:nvPr>
            <p:ph idx="1"/>
          </p:nvPr>
        </p:nvSpPr>
        <p:spPr/>
        <p:txBody>
          <a:bodyPr/>
          <a:lstStyle/>
          <a:p>
            <a:endParaRPr lang="en-US" dirty="0"/>
          </a:p>
        </p:txBody>
      </p:sp>
      <p:sp>
        <p:nvSpPr>
          <p:cNvPr id="7" name="Date Placeholder 1">
            <a:extLst>
              <a:ext uri="{FF2B5EF4-FFF2-40B4-BE49-F238E27FC236}">
                <a16:creationId xmlns:a16="http://schemas.microsoft.com/office/drawing/2014/main" id="{CDD6BDA1-7C78-45A4-A353-0D919882DC6F}"/>
              </a:ext>
            </a:extLst>
          </p:cNvPr>
          <p:cNvSpPr txBox="1">
            <a:spLocks/>
          </p:cNvSpPr>
          <p:nvPr/>
        </p:nvSpPr>
        <p:spPr>
          <a:xfrm>
            <a:off x="85660" y="4547426"/>
            <a:ext cx="1925638" cy="238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CA65D26-67D5-4CD2-90EC-E629659F24B3}" type="datetime1">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5/5/2021</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2">
            <a:extLst>
              <a:ext uri="{FF2B5EF4-FFF2-40B4-BE49-F238E27FC236}">
                <a16:creationId xmlns:a16="http://schemas.microsoft.com/office/drawing/2014/main" id="{B1229525-4FAC-44B3-A7E1-2973AC36AEF8}"/>
              </a:ext>
            </a:extLst>
          </p:cNvPr>
          <p:cNvSpPr txBox="1">
            <a:spLocks/>
          </p:cNvSpPr>
          <p:nvPr/>
        </p:nvSpPr>
        <p:spPr>
          <a:xfrm>
            <a:off x="85660" y="891414"/>
            <a:ext cx="5205413" cy="1749425"/>
          </a:xfrm>
          <a:prstGeom prst="rect">
            <a:avLst/>
          </a:prstGeom>
        </p:spPr>
        <p:txBody>
          <a:bodyPr vert="horz" wrap="square" lIns="91440" tIns="45720" rIns="91440" bIns="45720" rtlCol="0" anchor="b" anchorCtr="0">
            <a:normAutofit/>
          </a:bodyPr>
          <a:lst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a:lstStyle>
          <a:p>
            <a:pPr marL="0" marR="0" lvl="0" indent="0" algn="l" defTabSz="914378"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Garamond"/>
                <a:ea typeface="+mj-ea"/>
                <a:cs typeface="Arial" pitchFamily="34" charset="0"/>
              </a:rPr>
              <a:t>1 R01 HL158825-01</a:t>
            </a:r>
            <a:endParaRPr kumimoji="0" lang="en-US" sz="2800" b="0" i="0" u="none" strike="noStrike" kern="1200" cap="none" spc="0" normalizeH="0" baseline="0" noProof="0" dirty="0">
              <a:ln>
                <a:noFill/>
              </a:ln>
              <a:solidFill>
                <a:srgbClr val="FFFFFF"/>
              </a:solidFill>
              <a:effectLst/>
              <a:uLnTx/>
              <a:uFillTx/>
              <a:latin typeface="Garamond"/>
              <a:ea typeface="+mj-ea"/>
              <a:cs typeface="Arial" pitchFamily="34" charset="0"/>
            </a:endParaRPr>
          </a:p>
        </p:txBody>
      </p:sp>
      <p:sp>
        <p:nvSpPr>
          <p:cNvPr id="9" name="Rectangle 8">
            <a:extLst>
              <a:ext uri="{FF2B5EF4-FFF2-40B4-BE49-F238E27FC236}">
                <a16:creationId xmlns:a16="http://schemas.microsoft.com/office/drawing/2014/main" id="{DC51698C-96EA-4822-B26A-BCC9AA3979F7}"/>
              </a:ext>
            </a:extLst>
          </p:cNvPr>
          <p:cNvSpPr/>
          <p:nvPr/>
        </p:nvSpPr>
        <p:spPr>
          <a:xfrm>
            <a:off x="1324703" y="306543"/>
            <a:ext cx="6665912" cy="1051506"/>
          </a:xfrm>
          <a:prstGeom prst="rect">
            <a:avLst/>
          </a:prstGeom>
        </p:spPr>
        <p:txBody>
          <a:bodyPr wrap="square">
            <a:spAutoFit/>
          </a:bodyPr>
          <a:lstStyle/>
          <a:p>
            <a:pPr algn="ctr">
              <a:lnSpc>
                <a:spcPct val="115000"/>
              </a:lnSpc>
              <a:spcAft>
                <a:spcPts val="600"/>
              </a:spcAft>
            </a:pPr>
            <a:r>
              <a:rPr lang="en-US" sz="2800" b="1" dirty="0">
                <a:solidFill>
                  <a:srgbClr val="002060"/>
                </a:solidFill>
                <a:ea typeface="Calibri" panose="020F0502020204030204" pitchFamily="34" charset="0"/>
                <a:cs typeface="Times New Roman" panose="02020603050405020304" pitchFamily="18" charset="0"/>
              </a:rPr>
              <a:t>Acute Alcohol Consumption and Discrete Atrial Fibrillation Events </a:t>
            </a: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B7C2E82-80F6-46E7-9E0E-AF78A391E1BF}"/>
              </a:ext>
            </a:extLst>
          </p:cNvPr>
          <p:cNvSpPr txBox="1"/>
          <p:nvPr/>
        </p:nvSpPr>
        <p:spPr bwMode="auto">
          <a:xfrm>
            <a:off x="750784" y="2165991"/>
            <a:ext cx="7876381" cy="1604029"/>
          </a:xfrm>
          <a:prstGeom prst="rect">
            <a:avLst/>
          </a:prstGeom>
          <a:noFill/>
          <a:ln w="19050" algn="ctr">
            <a:noFill/>
            <a:miter lim="800000"/>
            <a:headEnd/>
            <a:tailEnd/>
          </a:ln>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rPr>
              <a:t>Gregory M Marcus, MD, MAS,  Eric Vittinghoff, PhD, Isaac R Whitman, MD, Sean Joyce, Vivian Yang, Gregory Nah, MA, Edward P Gerstenfeld, MD, Joshua D. Moss, MD, Randall J. Lee, MD, PhD, Byron K. Lee, MD, Zian H. Tseng, MD, MAS, Vasanth Vedantham, MD, PhD, Jeffrey E Olgin, MD, Melvin M Scheinman, MD, Henry Hsia, MD, Rachel Gladstone, Shannon Fan, Emily Lee, Christina Fang, Kelsey Ogomori, BA, Robin Fatch, Judith A Hahn, PhD</a:t>
            </a:r>
          </a:p>
        </p:txBody>
      </p:sp>
      <p:sp>
        <p:nvSpPr>
          <p:cNvPr id="12" name="TextBox 11">
            <a:extLst>
              <a:ext uri="{FF2B5EF4-FFF2-40B4-BE49-F238E27FC236}">
                <a16:creationId xmlns:a16="http://schemas.microsoft.com/office/drawing/2014/main" id="{C22B8275-7099-45CE-A52E-E552BD54DCBC}"/>
              </a:ext>
            </a:extLst>
          </p:cNvPr>
          <p:cNvSpPr txBox="1"/>
          <p:nvPr/>
        </p:nvSpPr>
        <p:spPr bwMode="auto">
          <a:xfrm>
            <a:off x="1529177" y="1440900"/>
            <a:ext cx="6256962" cy="615553"/>
          </a:xfrm>
          <a:prstGeom prst="rect">
            <a:avLst/>
          </a:prstGeom>
          <a:noFill/>
          <a:ln w="19050" algn="ctr">
            <a:noFill/>
            <a:miter lim="800000"/>
            <a:headEnd/>
            <a:tailEnd/>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52049"/>
                </a:solidFill>
                <a:effectLst/>
                <a:uLnTx/>
                <a:uFillTx/>
              </a:rPr>
              <a:t>The HOLIDAY (</a:t>
            </a:r>
            <a:r>
              <a:rPr kumimoji="0" lang="en-US" altLang="en-US" sz="2000" b="0" i="0" u="sng" strike="noStrike" kern="0" cap="none" spc="0" normalizeH="0" baseline="0" noProof="0" dirty="0" err="1">
                <a:ln>
                  <a:noFill/>
                </a:ln>
                <a:solidFill>
                  <a:srgbClr val="052049"/>
                </a:solidFill>
                <a:effectLst/>
                <a:uLnTx/>
                <a:uFillTx/>
              </a:rPr>
              <a:t>HO</a:t>
            </a:r>
            <a:r>
              <a:rPr kumimoji="0" lang="en-US" altLang="en-US" sz="2000" b="0" i="0" u="none" strike="noStrike" kern="0" cap="none" spc="0" normalizeH="0" baseline="0" noProof="0" dirty="0" err="1">
                <a:ln>
                  <a:noFill/>
                </a:ln>
                <a:solidFill>
                  <a:srgbClr val="052049"/>
                </a:solidFill>
                <a:effectLst/>
                <a:uLnTx/>
                <a:uFillTx/>
              </a:rPr>
              <a:t>w</a:t>
            </a:r>
            <a:r>
              <a:rPr kumimoji="0" lang="en-US" altLang="en-US" sz="2000" b="0" i="0" u="none" strike="noStrike" kern="0" cap="none" spc="0" normalizeH="0" baseline="0" noProof="0" dirty="0">
                <a:ln>
                  <a:noFill/>
                </a:ln>
                <a:solidFill>
                  <a:srgbClr val="052049"/>
                </a:solidFill>
                <a:effectLst/>
                <a:uLnTx/>
                <a:uFillTx/>
              </a:rPr>
              <a:t> </a:t>
            </a:r>
            <a:r>
              <a:rPr kumimoji="0" lang="en-US" altLang="en-US" sz="2000" b="0" i="0" u="none" strike="noStrike" kern="0" cap="none" spc="0" normalizeH="0" baseline="0" noProof="0" dirty="0" err="1">
                <a:ln>
                  <a:noFill/>
                </a:ln>
                <a:solidFill>
                  <a:srgbClr val="052049"/>
                </a:solidFill>
                <a:effectLst/>
                <a:uLnTx/>
                <a:uFillTx/>
              </a:rPr>
              <a:t>A</a:t>
            </a:r>
            <a:r>
              <a:rPr kumimoji="0" lang="en-US" altLang="en-US" sz="2000" b="0" i="0" u="sng" strike="noStrike" kern="0" cap="none" spc="0" normalizeH="0" baseline="0" noProof="0" dirty="0" err="1">
                <a:ln>
                  <a:noFill/>
                </a:ln>
                <a:solidFill>
                  <a:srgbClr val="052049"/>
                </a:solidFill>
                <a:effectLst/>
                <a:uLnTx/>
                <a:uFillTx/>
              </a:rPr>
              <a:t>L</a:t>
            </a:r>
            <a:r>
              <a:rPr kumimoji="0" lang="en-US" altLang="en-US" sz="2000" b="0" i="0" u="none" strike="noStrike" kern="0" cap="none" spc="0" normalizeH="0" baseline="0" noProof="0" dirty="0" err="1">
                <a:ln>
                  <a:noFill/>
                </a:ln>
                <a:solidFill>
                  <a:srgbClr val="052049"/>
                </a:solidFill>
                <a:effectLst/>
                <a:uLnTx/>
                <a:uFillTx/>
              </a:rPr>
              <a:t>cohol</a:t>
            </a:r>
            <a:r>
              <a:rPr kumimoji="0" lang="en-US" altLang="en-US" sz="2000" b="0" i="0" u="none" strike="noStrike" kern="0" cap="none" spc="0" normalizeH="0" baseline="0" noProof="0" dirty="0">
                <a:ln>
                  <a:noFill/>
                </a:ln>
                <a:solidFill>
                  <a:srgbClr val="052049"/>
                </a:solidFill>
                <a:effectLst/>
                <a:uLnTx/>
                <a:uFillTx/>
              </a:rPr>
              <a:t> </a:t>
            </a:r>
            <a:r>
              <a:rPr kumimoji="0" lang="en-US" altLang="en-US" sz="2000" b="0" i="0" u="sng" strike="noStrike" kern="0" cap="none" spc="0" normalizeH="0" baseline="0" noProof="0" dirty="0" err="1">
                <a:ln>
                  <a:noFill/>
                </a:ln>
                <a:solidFill>
                  <a:srgbClr val="052049"/>
                </a:solidFill>
                <a:effectLst/>
                <a:uLnTx/>
                <a:uFillTx/>
              </a:rPr>
              <a:t>I</a:t>
            </a:r>
            <a:r>
              <a:rPr kumimoji="0" lang="en-US" altLang="en-US" sz="2000" b="0" i="0" u="none" strike="noStrike" kern="0" cap="none" spc="0" normalizeH="0" baseline="0" noProof="0" dirty="0" err="1">
                <a:ln>
                  <a:noFill/>
                </a:ln>
                <a:solidFill>
                  <a:srgbClr val="052049"/>
                </a:solidFill>
                <a:effectLst/>
                <a:uLnTx/>
                <a:uFillTx/>
              </a:rPr>
              <a:t>n</a:t>
            </a:r>
            <a:r>
              <a:rPr kumimoji="0" lang="en-US" altLang="en-US" sz="2000" b="0" i="0" u="sng" strike="noStrike" kern="0" cap="none" spc="0" normalizeH="0" baseline="0" noProof="0" dirty="0" err="1">
                <a:ln>
                  <a:noFill/>
                </a:ln>
                <a:solidFill>
                  <a:srgbClr val="052049"/>
                </a:solidFill>
                <a:effectLst/>
                <a:uLnTx/>
                <a:uFillTx/>
              </a:rPr>
              <a:t>D</a:t>
            </a:r>
            <a:r>
              <a:rPr kumimoji="0" lang="en-US" altLang="en-US" sz="2000" b="0" i="0" u="none" strike="noStrike" kern="0" cap="none" spc="0" normalizeH="0" baseline="0" noProof="0" dirty="0" err="1">
                <a:ln>
                  <a:noFill/>
                </a:ln>
                <a:solidFill>
                  <a:srgbClr val="052049"/>
                </a:solidFill>
                <a:effectLst/>
                <a:uLnTx/>
                <a:uFillTx/>
              </a:rPr>
              <a:t>uces</a:t>
            </a:r>
            <a:r>
              <a:rPr kumimoji="0" lang="en-US" altLang="en-US" sz="2000" b="0" i="0" u="none" strike="noStrike" kern="0" cap="none" spc="0" normalizeH="0" baseline="0" noProof="0" dirty="0">
                <a:ln>
                  <a:noFill/>
                </a:ln>
                <a:solidFill>
                  <a:srgbClr val="052049"/>
                </a:solidFill>
                <a:effectLst/>
                <a:uLnTx/>
                <a:uFillTx/>
              </a:rPr>
              <a:t> </a:t>
            </a:r>
            <a:r>
              <a:rPr kumimoji="0" lang="en-US" altLang="en-US" sz="2000" b="0" i="0" u="sng" strike="noStrike" kern="0" cap="none" spc="0" normalizeH="0" baseline="0" noProof="0" dirty="0">
                <a:ln>
                  <a:noFill/>
                </a:ln>
                <a:solidFill>
                  <a:srgbClr val="052049"/>
                </a:solidFill>
                <a:effectLst/>
                <a:uLnTx/>
                <a:uFillTx/>
              </a:rPr>
              <a:t>A</a:t>
            </a:r>
            <a:r>
              <a:rPr kumimoji="0" lang="en-US" altLang="en-US" sz="2000" b="0" i="0" u="none" strike="noStrike" kern="0" cap="none" spc="0" normalizeH="0" baseline="0" noProof="0" dirty="0">
                <a:ln>
                  <a:noFill/>
                </a:ln>
                <a:solidFill>
                  <a:srgbClr val="052049"/>
                </a:solidFill>
                <a:effectLst/>
                <a:uLnTx/>
                <a:uFillTx/>
              </a:rPr>
              <a:t>trial </a:t>
            </a:r>
            <a:r>
              <a:rPr kumimoji="0" lang="en-US" altLang="en-US" sz="2000" b="0" i="0" u="none" strike="noStrike" kern="0" cap="none" spc="0" normalizeH="0" baseline="0" noProof="0" dirty="0" err="1">
                <a:ln>
                  <a:noFill/>
                </a:ln>
                <a:solidFill>
                  <a:srgbClr val="052049"/>
                </a:solidFill>
                <a:effectLst/>
                <a:uLnTx/>
                <a:uFillTx/>
              </a:rPr>
              <a:t>Tach</a:t>
            </a:r>
            <a:r>
              <a:rPr kumimoji="0" lang="en-US" altLang="en-US" sz="2000" b="0" i="0" u="sng" strike="noStrike" kern="0" cap="none" spc="0" normalizeH="0" baseline="0" noProof="0" dirty="0" err="1">
                <a:ln>
                  <a:noFill/>
                </a:ln>
                <a:solidFill>
                  <a:srgbClr val="052049"/>
                </a:solidFill>
                <a:effectLst/>
                <a:uLnTx/>
                <a:uFillTx/>
              </a:rPr>
              <a:t>Y</a:t>
            </a:r>
            <a:r>
              <a:rPr kumimoji="0" lang="en-US" altLang="en-US" sz="2000" b="0" i="0" u="none" strike="noStrike" kern="0" cap="none" spc="0" normalizeH="0" baseline="0" noProof="0" dirty="0" err="1">
                <a:ln>
                  <a:noFill/>
                </a:ln>
                <a:solidFill>
                  <a:srgbClr val="052049"/>
                </a:solidFill>
                <a:effectLst/>
                <a:uLnTx/>
                <a:uFillTx/>
              </a:rPr>
              <a:t>arrhythmias</a:t>
            </a:r>
            <a:r>
              <a:rPr kumimoji="0" lang="en-US" altLang="en-US" sz="2000" b="0" i="0" u="none" strike="noStrike" kern="0" cap="none" spc="0" normalizeH="0" baseline="0" noProof="0" dirty="0">
                <a:ln>
                  <a:noFill/>
                </a:ln>
                <a:solidFill>
                  <a:srgbClr val="052049"/>
                </a:solidFill>
                <a:effectLst/>
                <a:uLnTx/>
                <a:uFillTx/>
              </a:rPr>
              <a:t>) Monitors Study </a:t>
            </a:r>
            <a:endParaRPr kumimoji="0" lang="en-US" sz="2000" b="0" i="0" u="none" strike="noStrike" kern="0" cap="none" spc="0" normalizeH="0" baseline="0" noProof="0" dirty="0">
              <a:ln>
                <a:noFill/>
              </a:ln>
              <a:solidFill>
                <a:srgbClr val="FFFFFF"/>
              </a:solidFill>
              <a:effectLst/>
              <a:uLnTx/>
              <a:uFillTx/>
            </a:endParaRPr>
          </a:p>
        </p:txBody>
      </p:sp>
      <p:sp>
        <p:nvSpPr>
          <p:cNvPr id="13" name="Rectangle 12">
            <a:extLst>
              <a:ext uri="{FF2B5EF4-FFF2-40B4-BE49-F238E27FC236}">
                <a16:creationId xmlns:a16="http://schemas.microsoft.com/office/drawing/2014/main" id="{CBFE0DDA-E014-4C7C-BA0F-A657ABABE060}"/>
              </a:ext>
            </a:extLst>
          </p:cNvPr>
          <p:cNvSpPr/>
          <p:nvPr/>
        </p:nvSpPr>
        <p:spPr bwMode="auto">
          <a:xfrm>
            <a:off x="137459" y="4547426"/>
            <a:ext cx="8920881" cy="885802"/>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1" name="Picture 10">
            <a:extLst>
              <a:ext uri="{FF2B5EF4-FFF2-40B4-BE49-F238E27FC236}">
                <a16:creationId xmlns:a16="http://schemas.microsoft.com/office/drawing/2014/main" id="{1EECFF6A-D58F-4D8C-AC04-2FEB8552453E}"/>
              </a:ext>
            </a:extLst>
          </p:cNvPr>
          <p:cNvPicPr>
            <a:picLocks noChangeAspect="1"/>
          </p:cNvPicPr>
          <p:nvPr/>
        </p:nvPicPr>
        <p:blipFill>
          <a:blip r:embed="rId3"/>
          <a:stretch>
            <a:fillRect/>
          </a:stretch>
        </p:blipFill>
        <p:spPr>
          <a:xfrm>
            <a:off x="3700160" y="3797839"/>
            <a:ext cx="1914997" cy="1237122"/>
          </a:xfrm>
          <a:prstGeom prst="rect">
            <a:avLst/>
          </a:prstGeom>
        </p:spPr>
      </p:pic>
    </p:spTree>
    <p:extLst>
      <p:ext uri="{BB962C8B-B14F-4D97-AF65-F5344CB8AC3E}">
        <p14:creationId xmlns:p14="http://schemas.microsoft.com/office/powerpoint/2010/main" val="26811639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770DD744-3822-44BF-B79A-EA5188732C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80" b="4502"/>
          <a:stretch/>
        </p:blipFill>
        <p:spPr>
          <a:xfrm>
            <a:off x="1250772" y="2268361"/>
            <a:ext cx="6750229" cy="1365878"/>
          </a:xfrm>
          <a:prstGeom prst="rect">
            <a:avLst/>
          </a:prstGeom>
        </p:spPr>
      </p:pic>
      <p:sp>
        <p:nvSpPr>
          <p:cNvPr id="3" name="Slide Number Placeholder 2">
            <a:extLst>
              <a:ext uri="{FF2B5EF4-FFF2-40B4-BE49-F238E27FC236}">
                <a16:creationId xmlns:a16="http://schemas.microsoft.com/office/drawing/2014/main" id="{0A275198-A3A5-4DC4-BFCF-600DADFD31C8}"/>
              </a:ext>
            </a:extLst>
          </p:cNvPr>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a:extLst>
              <a:ext uri="{FF2B5EF4-FFF2-40B4-BE49-F238E27FC236}">
                <a16:creationId xmlns:a16="http://schemas.microsoft.com/office/drawing/2014/main" id="{38812835-8EB7-4D71-B355-74B61B231066}"/>
              </a:ext>
            </a:extLst>
          </p:cNvPr>
          <p:cNvSpPr>
            <a:spLocks noGrp="1"/>
          </p:cNvSpPr>
          <p:nvPr>
            <p:ph type="title"/>
          </p:nvPr>
        </p:nvSpPr>
        <p:spPr/>
        <p:txBody>
          <a:bodyPr/>
          <a:lstStyle/>
          <a:p>
            <a:r>
              <a:rPr lang="en-US" sz="3200" dirty="0">
                <a:latin typeface="+mn-lt"/>
              </a:rPr>
              <a:t>Biological Plausibility </a:t>
            </a:r>
          </a:p>
        </p:txBody>
      </p:sp>
      <p:sp>
        <p:nvSpPr>
          <p:cNvPr id="5" name="Text Placeholder 4">
            <a:extLst>
              <a:ext uri="{FF2B5EF4-FFF2-40B4-BE49-F238E27FC236}">
                <a16:creationId xmlns:a16="http://schemas.microsoft.com/office/drawing/2014/main" id="{41943F72-C4D4-4103-AE86-497EF1EE52E7}"/>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E4E1F24C-CA02-4389-8554-740B645530D3}"/>
              </a:ext>
            </a:extLst>
          </p:cNvPr>
          <p:cNvSpPr>
            <a:spLocks noGrp="1"/>
          </p:cNvSpPr>
          <p:nvPr>
            <p:ph idx="1"/>
          </p:nvPr>
        </p:nvSpPr>
        <p:spPr>
          <a:xfrm>
            <a:off x="459294" y="1141555"/>
            <a:ext cx="8225410" cy="2932045"/>
          </a:xfrm>
        </p:spPr>
        <p:txBody>
          <a:bodyPr/>
          <a:lstStyle/>
          <a:p>
            <a:r>
              <a:rPr lang="en-US" sz="1800" dirty="0"/>
              <a:t>Atrial fibrillation patients randomly assigned to an alcohol infusion titrated to 0.08% breath alcohol concentration versus double-blinded, volume, and osmolality-matched placebo infusion. </a:t>
            </a:r>
          </a:p>
          <a:p>
            <a:pPr marL="0" indent="0">
              <a:buNone/>
            </a:pPr>
            <a:endParaRPr lang="en-US" sz="1800" dirty="0"/>
          </a:p>
          <a:p>
            <a:endParaRPr lang="en-US" sz="1800" dirty="0"/>
          </a:p>
          <a:p>
            <a:pPr marL="0" indent="0">
              <a:buNone/>
            </a:pPr>
            <a:endParaRPr lang="en-US" sz="1800" dirty="0"/>
          </a:p>
          <a:p>
            <a:endParaRPr lang="en-US" sz="1800" dirty="0"/>
          </a:p>
          <a:p>
            <a:endParaRPr lang="en-US" sz="1800" dirty="0"/>
          </a:p>
          <a:p>
            <a:r>
              <a:rPr lang="en-US" sz="1800" dirty="0"/>
              <a:t>No differences in AF inducibility were observed in this study of near-immediate alcohol-related effects. </a:t>
            </a:r>
          </a:p>
        </p:txBody>
      </p:sp>
      <p:sp>
        <p:nvSpPr>
          <p:cNvPr id="7" name="TextBox 1">
            <a:extLst>
              <a:ext uri="{FF2B5EF4-FFF2-40B4-BE49-F238E27FC236}">
                <a16:creationId xmlns:a16="http://schemas.microsoft.com/office/drawing/2014/main" id="{E504CECE-66D8-453C-B143-82423F5CD135}"/>
              </a:ext>
            </a:extLst>
          </p:cNvPr>
          <p:cNvSpPr txBox="1">
            <a:spLocks noChangeArrowheads="1"/>
          </p:cNvSpPr>
          <p:nvPr/>
        </p:nvSpPr>
        <p:spPr bwMode="auto">
          <a:xfrm>
            <a:off x="4949428" y="4437817"/>
            <a:ext cx="6103144"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spAutoFit/>
          </a:bodyPr>
          <a:lstStyle>
            <a:lvl1pPr marL="228600" indent="-228600" algn="l" defTabSz="640064" rtl="0" eaLnBrk="1" latinLnBrk="0" hangingPunct="1">
              <a:lnSpc>
                <a:spcPct val="100000"/>
              </a:lnSpc>
              <a:spcBef>
                <a:spcPct val="20000"/>
              </a:spcBef>
              <a:spcAft>
                <a:spcPts val="600"/>
              </a:spcAft>
              <a:buClr>
                <a:schemeClr val="accent1"/>
              </a:buClr>
              <a:buSzPct val="80000"/>
              <a:buFont typeface="Wingdings" charset="2"/>
              <a:buChar char="•"/>
              <a:tabLst/>
              <a:defRPr lang="en-US" sz="3200" b="0" kern="1200" dirty="0" smtClean="0">
                <a:solidFill>
                  <a:schemeClr val="tx1"/>
                </a:solidFill>
                <a:latin typeface="Arial" panose="020B0604020202020204" pitchFamily="34" charset="0"/>
                <a:ea typeface="MS PGothic" panose="020B0600070205080204" pitchFamily="34" charset="-128"/>
                <a:cs typeface="+mn-cs"/>
              </a:defRPr>
            </a:lvl1pPr>
            <a:lvl2pPr marL="742950" indent="-285750" algn="l" defTabSz="640064" rtl="0" eaLnBrk="1" latinLnBrk="0" hangingPunct="1">
              <a:lnSpc>
                <a:spcPct val="100000"/>
              </a:lnSpc>
              <a:spcBef>
                <a:spcPct val="20000"/>
              </a:spcBef>
              <a:spcAft>
                <a:spcPts val="600"/>
              </a:spcAft>
              <a:buClr>
                <a:schemeClr val="accent5">
                  <a:lumMod val="50000"/>
                </a:schemeClr>
              </a:buClr>
              <a:buSzPct val="100000"/>
              <a:buFont typeface=".AppleSystemUIFont" charset="0"/>
              <a:buChar char="–"/>
              <a:tabLst/>
              <a:defRPr lang="en-US" sz="2800" b="0" kern="1200" dirty="0" smtClean="0">
                <a:solidFill>
                  <a:schemeClr val="tx1"/>
                </a:solidFill>
                <a:latin typeface="Arial" panose="020B0604020202020204" pitchFamily="34" charset="0"/>
                <a:ea typeface="MS PGothic" panose="020B0600070205080204" pitchFamily="34" charset="-128"/>
                <a:cs typeface="+mn-cs"/>
              </a:defRPr>
            </a:lvl2pPr>
            <a:lvl3pPr marL="1143000" indent="-228600" algn="l" defTabSz="640064" rtl="0" eaLnBrk="1" latinLnBrk="0" hangingPunct="1">
              <a:lnSpc>
                <a:spcPct val="100000"/>
              </a:lnSpc>
              <a:spcBef>
                <a:spcPct val="20000"/>
              </a:spcBef>
              <a:spcAft>
                <a:spcPts val="600"/>
              </a:spcAft>
              <a:buClr>
                <a:schemeClr val="accent1"/>
              </a:buClr>
              <a:buSzPct val="80000"/>
              <a:buFont typeface="Wingdings" charset="2"/>
              <a:buChar char="•"/>
              <a:tabLst/>
              <a:defRPr lang="en-US" sz="2400" b="0" kern="1200" dirty="0" smtClean="0">
                <a:solidFill>
                  <a:schemeClr val="tx1"/>
                </a:solidFill>
                <a:latin typeface="Arial" panose="020B0604020202020204" pitchFamily="34" charset="0"/>
                <a:ea typeface="MS PGothic" panose="020B0600070205080204" pitchFamily="34" charset="-128"/>
                <a:cs typeface="+mn-cs"/>
              </a:defRPr>
            </a:lvl3pPr>
            <a:lvl4pPr marL="1600200" indent="-228600" algn="l" defTabSz="640064" rtl="0" eaLnBrk="1" latinLnBrk="0" hangingPunct="1">
              <a:lnSpc>
                <a:spcPct val="100000"/>
              </a:lnSpc>
              <a:spcBef>
                <a:spcPct val="2000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Arial" panose="020B0604020202020204" pitchFamily="34" charset="0"/>
                <a:ea typeface="MS PGothic" panose="020B0600070205080204" pitchFamily="34" charset="-128"/>
                <a:cs typeface="+mn-cs"/>
              </a:defRPr>
            </a:lvl4pPr>
            <a:lvl5pPr marL="2057400" indent="-228600" algn="l" defTabSz="640064" rtl="0" eaLnBrk="1" latinLnBrk="0" hangingPunct="1">
              <a:lnSpc>
                <a:spcPct val="200000"/>
              </a:lnSpc>
              <a:spcBef>
                <a:spcPct val="20000"/>
              </a:spcBef>
              <a:buClr>
                <a:srgbClr val="18A3AC"/>
              </a:buClr>
              <a:buSzPct val="80000"/>
              <a:buFont typeface="Wingdings" charset="2"/>
              <a:buChar char="»"/>
              <a:defRPr lang="en-US" sz="2000" b="0" kern="1200" dirty="0">
                <a:solidFill>
                  <a:schemeClr val="tx1"/>
                </a:solidFill>
                <a:latin typeface="Arial" panose="020B0604020202020204" pitchFamily="34" charset="0"/>
                <a:ea typeface="MS PGothic" panose="020B0600070205080204" pitchFamily="34" charset="-128"/>
                <a:cs typeface="+mn-cs"/>
              </a:defRPr>
            </a:lvl5pPr>
            <a:lvl6pPr marL="25146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9pPr>
          </a:lstStyle>
          <a:p>
            <a:pPr marL="0" indent="0">
              <a:spcBef>
                <a:spcPct val="0"/>
              </a:spcBef>
              <a:buNone/>
            </a:pPr>
            <a:r>
              <a:rPr lang="fr-FR" altLang="en-US" sz="1050" dirty="0"/>
              <a:t>Marcus GM et al. </a:t>
            </a:r>
            <a:r>
              <a:rPr lang="fr-FR" altLang="en-US" sz="1050" i="1" dirty="0"/>
              <a:t>JACC Clin </a:t>
            </a:r>
            <a:r>
              <a:rPr lang="fr-FR" altLang="en-US" sz="1050" i="1" dirty="0" err="1"/>
              <a:t>Electrophysiol</a:t>
            </a:r>
            <a:r>
              <a:rPr lang="fr-FR" altLang="en-US" sz="1050" i="1" dirty="0"/>
              <a:t> </a:t>
            </a:r>
            <a:r>
              <a:rPr lang="fr-FR" altLang="en-US" sz="1050" dirty="0"/>
              <a:t>2021</a:t>
            </a:r>
          </a:p>
          <a:p>
            <a:pPr marL="0" indent="0">
              <a:spcBef>
                <a:spcPct val="0"/>
              </a:spcBef>
              <a:buNone/>
            </a:pPr>
            <a:endParaRPr lang="en-US" altLang="en-US" sz="1050" dirty="0"/>
          </a:p>
        </p:txBody>
      </p:sp>
      <p:sp>
        <p:nvSpPr>
          <p:cNvPr id="9" name="Rectangle 8">
            <a:extLst>
              <a:ext uri="{FF2B5EF4-FFF2-40B4-BE49-F238E27FC236}">
                <a16:creationId xmlns:a16="http://schemas.microsoft.com/office/drawing/2014/main" id="{734BD265-F29C-4F24-BF6E-E82736291736}"/>
              </a:ext>
            </a:extLst>
          </p:cNvPr>
          <p:cNvSpPr/>
          <p:nvPr/>
        </p:nvSpPr>
        <p:spPr bwMode="auto">
          <a:xfrm>
            <a:off x="1250770" y="2278235"/>
            <a:ext cx="6642458" cy="202691"/>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Tree>
    <p:extLst>
      <p:ext uri="{BB962C8B-B14F-4D97-AF65-F5344CB8AC3E}">
        <p14:creationId xmlns:p14="http://schemas.microsoft.com/office/powerpoint/2010/main" val="815294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275198-A3A5-4DC4-BFCF-600DADFD31C8}"/>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4" name="Title 3">
            <a:extLst>
              <a:ext uri="{FF2B5EF4-FFF2-40B4-BE49-F238E27FC236}">
                <a16:creationId xmlns:a16="http://schemas.microsoft.com/office/drawing/2014/main" id="{38812835-8EB7-4D71-B355-74B61B231066}"/>
              </a:ext>
            </a:extLst>
          </p:cNvPr>
          <p:cNvSpPr>
            <a:spLocks noGrp="1"/>
          </p:cNvSpPr>
          <p:nvPr>
            <p:ph type="title"/>
          </p:nvPr>
        </p:nvSpPr>
        <p:spPr/>
        <p:txBody>
          <a:bodyPr/>
          <a:lstStyle/>
          <a:p>
            <a:r>
              <a:rPr lang="en-US" sz="3200" dirty="0">
                <a:latin typeface="+mn-lt"/>
              </a:rPr>
              <a:t>Hypotheses</a:t>
            </a:r>
            <a:r>
              <a:rPr lang="en-US" sz="3200" dirty="0"/>
              <a:t> </a:t>
            </a:r>
          </a:p>
        </p:txBody>
      </p:sp>
      <p:sp>
        <p:nvSpPr>
          <p:cNvPr id="5" name="Text Placeholder 4">
            <a:extLst>
              <a:ext uri="{FF2B5EF4-FFF2-40B4-BE49-F238E27FC236}">
                <a16:creationId xmlns:a16="http://schemas.microsoft.com/office/drawing/2014/main" id="{41943F72-C4D4-4103-AE86-497EF1EE52E7}"/>
              </a:ext>
            </a:extLst>
          </p:cNvPr>
          <p:cNvSpPr>
            <a:spLocks noGrp="1"/>
          </p:cNvSpPr>
          <p:nvPr>
            <p:ph type="body" sz="quarter" idx="15"/>
          </p:nvPr>
        </p:nvSpPr>
        <p:spPr>
          <a:xfrm>
            <a:off x="1508264" y="727302"/>
            <a:ext cx="6127473" cy="334897"/>
          </a:xfrm>
        </p:spPr>
        <p:txBody>
          <a:bodyPr/>
          <a:lstStyle/>
          <a:p>
            <a:endParaRPr lang="en-US" dirty="0"/>
          </a:p>
        </p:txBody>
      </p:sp>
      <p:sp>
        <p:nvSpPr>
          <p:cNvPr id="6" name="Content Placeholder 5">
            <a:extLst>
              <a:ext uri="{FF2B5EF4-FFF2-40B4-BE49-F238E27FC236}">
                <a16:creationId xmlns:a16="http://schemas.microsoft.com/office/drawing/2014/main" id="{E4E1F24C-CA02-4389-8554-740B645530D3}"/>
              </a:ext>
            </a:extLst>
          </p:cNvPr>
          <p:cNvSpPr>
            <a:spLocks noGrp="1"/>
          </p:cNvSpPr>
          <p:nvPr>
            <p:ph idx="1"/>
          </p:nvPr>
        </p:nvSpPr>
        <p:spPr/>
        <p:txBody>
          <a:bodyPr/>
          <a:lstStyle/>
          <a:p>
            <a:r>
              <a:rPr lang="en-US" sz="2000" dirty="0"/>
              <a:t>The timing and occurrence of an atrial fibrillation episode is not due to random chance alone</a:t>
            </a:r>
          </a:p>
          <a:p>
            <a:r>
              <a:rPr lang="en-US" sz="2000" dirty="0"/>
              <a:t>Acute alcohol consumption heightens the risk for a discrete atrial fibrillation episode</a:t>
            </a:r>
          </a:p>
        </p:txBody>
      </p:sp>
    </p:spTree>
    <p:extLst>
      <p:ext uri="{BB962C8B-B14F-4D97-AF65-F5344CB8AC3E}">
        <p14:creationId xmlns:p14="http://schemas.microsoft.com/office/powerpoint/2010/main" val="20120212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0BE92-08A6-4065-AA08-9A23F59B2BD6}"/>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4" name="Title 3">
            <a:extLst>
              <a:ext uri="{FF2B5EF4-FFF2-40B4-BE49-F238E27FC236}">
                <a16:creationId xmlns:a16="http://schemas.microsoft.com/office/drawing/2014/main" id="{CF9C4138-06C3-4E34-AF9F-EC7A1B7F5C99}"/>
              </a:ext>
            </a:extLst>
          </p:cNvPr>
          <p:cNvSpPr>
            <a:spLocks noGrp="1"/>
          </p:cNvSpPr>
          <p:nvPr>
            <p:ph type="title"/>
          </p:nvPr>
        </p:nvSpPr>
        <p:spPr/>
        <p:txBody>
          <a:bodyPr/>
          <a:lstStyle/>
          <a:p>
            <a:r>
              <a:rPr lang="en-US" dirty="0">
                <a:latin typeface="+mn-lt"/>
              </a:rPr>
              <a:t>Methods</a:t>
            </a:r>
            <a:r>
              <a:rPr lang="en-US" dirty="0"/>
              <a:t> </a:t>
            </a:r>
          </a:p>
        </p:txBody>
      </p:sp>
      <p:sp>
        <p:nvSpPr>
          <p:cNvPr id="5" name="Text Placeholder 4">
            <a:extLst>
              <a:ext uri="{FF2B5EF4-FFF2-40B4-BE49-F238E27FC236}">
                <a16:creationId xmlns:a16="http://schemas.microsoft.com/office/drawing/2014/main" id="{6C7E7DA7-B1E8-4D51-B844-16AB8E5C8292}"/>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5B757130-33B7-4B90-B0BE-C89A0B56EC4B}"/>
              </a:ext>
            </a:extLst>
          </p:cNvPr>
          <p:cNvSpPr>
            <a:spLocks noGrp="1"/>
          </p:cNvSpPr>
          <p:nvPr>
            <p:ph idx="1"/>
          </p:nvPr>
        </p:nvSpPr>
        <p:spPr/>
        <p:txBody>
          <a:bodyPr/>
          <a:lstStyle/>
          <a:p>
            <a:r>
              <a:rPr lang="en-US" dirty="0"/>
              <a:t>We enrolled 100 consenting paroxysmal atrial fibrillation patients at least 21 years of age who consumed at least one alcoholic drink per month.</a:t>
            </a:r>
          </a:p>
          <a:p>
            <a:pPr lvl="1"/>
            <a:r>
              <a:rPr lang="en-US" dirty="0"/>
              <a:t>With no plans to change management in the next 4 weeks</a:t>
            </a:r>
          </a:p>
          <a:p>
            <a:pPr lvl="1"/>
            <a:r>
              <a:rPr lang="en-US" dirty="0"/>
              <a:t>No evidence of substance or alcohol use disorders (using chart review and the AUDIT-C questionnaire)</a:t>
            </a:r>
          </a:p>
        </p:txBody>
      </p:sp>
    </p:spTree>
    <p:extLst>
      <p:ext uri="{BB962C8B-B14F-4D97-AF65-F5344CB8AC3E}">
        <p14:creationId xmlns:p14="http://schemas.microsoft.com/office/powerpoint/2010/main" val="24240944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0BE92-08A6-4065-AA08-9A23F59B2BD6}"/>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4" name="Title 3">
            <a:extLst>
              <a:ext uri="{FF2B5EF4-FFF2-40B4-BE49-F238E27FC236}">
                <a16:creationId xmlns:a16="http://schemas.microsoft.com/office/drawing/2014/main" id="{CF9C4138-06C3-4E34-AF9F-EC7A1B7F5C99}"/>
              </a:ext>
            </a:extLst>
          </p:cNvPr>
          <p:cNvSpPr>
            <a:spLocks noGrp="1"/>
          </p:cNvSpPr>
          <p:nvPr>
            <p:ph type="title"/>
          </p:nvPr>
        </p:nvSpPr>
        <p:spPr/>
        <p:txBody>
          <a:bodyPr/>
          <a:lstStyle/>
          <a:p>
            <a:r>
              <a:rPr lang="en-US" dirty="0">
                <a:latin typeface="+mn-lt"/>
              </a:rPr>
              <a:t>Methods</a:t>
            </a:r>
            <a:r>
              <a:rPr lang="en-US" dirty="0"/>
              <a:t> </a:t>
            </a:r>
          </a:p>
        </p:txBody>
      </p:sp>
      <p:sp>
        <p:nvSpPr>
          <p:cNvPr id="5" name="Text Placeholder 4">
            <a:extLst>
              <a:ext uri="{FF2B5EF4-FFF2-40B4-BE49-F238E27FC236}">
                <a16:creationId xmlns:a16="http://schemas.microsoft.com/office/drawing/2014/main" id="{6C7E7DA7-B1E8-4D51-B844-16AB8E5C8292}"/>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7A60BED6-4F29-4652-8366-7455F03A25C2}"/>
              </a:ext>
            </a:extLst>
          </p:cNvPr>
          <p:cNvSpPr>
            <a:spLocks noGrp="1"/>
          </p:cNvSpPr>
          <p:nvPr>
            <p:ph idx="1"/>
          </p:nvPr>
        </p:nvSpPr>
        <p:spPr>
          <a:xfrm>
            <a:off x="453584" y="1030637"/>
            <a:ext cx="8233213" cy="2932044"/>
          </a:xfrm>
        </p:spPr>
        <p:txBody>
          <a:bodyPr/>
          <a:lstStyle/>
          <a:p>
            <a:r>
              <a:rPr lang="en-US" dirty="0"/>
              <a:t>1 month of Wearable continuous ECG monitoring was obtained using:</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10" name="Content Placeholder 7">
            <a:extLst>
              <a:ext uri="{FF2B5EF4-FFF2-40B4-BE49-F238E27FC236}">
                <a16:creationId xmlns:a16="http://schemas.microsoft.com/office/drawing/2014/main" id="{4404397B-98E1-4F5D-B5BB-0C26ED7B6899}"/>
              </a:ext>
            </a:extLst>
          </p:cNvPr>
          <p:cNvSpPr txBox="1">
            <a:spLocks/>
          </p:cNvSpPr>
          <p:nvPr/>
        </p:nvSpPr>
        <p:spPr>
          <a:xfrm>
            <a:off x="1142944" y="1794669"/>
            <a:ext cx="3293489" cy="2932045"/>
          </a:xfrm>
          <a:prstGeom prst="rect">
            <a:avLst/>
          </a:prstGeom>
        </p:spPr>
        <p:txBody>
          <a:bodyPr vert="horz" lIns="68580" tIns="34290" rIns="68580" bIns="3429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500" dirty="0" err="1"/>
              <a:t>Lifewatch</a:t>
            </a:r>
            <a:r>
              <a:rPr lang="en-US" sz="1500" dirty="0"/>
              <a:t> (</a:t>
            </a:r>
            <a:r>
              <a:rPr lang="en-US" sz="1500" dirty="0" err="1"/>
              <a:t>Lifewatch</a:t>
            </a:r>
            <a:r>
              <a:rPr lang="en-US" sz="1500" dirty="0"/>
              <a:t>, Rosemount, Ill) ACT monitor in the first 27 participants </a:t>
            </a:r>
          </a:p>
          <a:p>
            <a:pPr lvl="1"/>
            <a:endParaRPr lang="en-US" sz="1500" dirty="0"/>
          </a:p>
          <a:p>
            <a:pPr lvl="1"/>
            <a:endParaRPr lang="en-US" sz="1500" dirty="0"/>
          </a:p>
          <a:p>
            <a:pPr lvl="1"/>
            <a:endParaRPr lang="en-US" sz="1500" dirty="0"/>
          </a:p>
          <a:p>
            <a:pPr marL="221451" lvl="1" indent="0">
              <a:buNone/>
            </a:pPr>
            <a:endParaRPr lang="en-US" sz="1500" dirty="0"/>
          </a:p>
          <a:p>
            <a:pPr lvl="1"/>
            <a:endParaRPr lang="en-US" sz="1500" dirty="0"/>
          </a:p>
          <a:p>
            <a:pPr lvl="1"/>
            <a:endParaRPr lang="en-US" sz="1500" dirty="0"/>
          </a:p>
        </p:txBody>
      </p:sp>
      <p:sp>
        <p:nvSpPr>
          <p:cNvPr id="11" name="Content Placeholder 7">
            <a:extLst>
              <a:ext uri="{FF2B5EF4-FFF2-40B4-BE49-F238E27FC236}">
                <a16:creationId xmlns:a16="http://schemas.microsoft.com/office/drawing/2014/main" id="{803AB91D-D2B9-4C54-AE68-8AC1B3207148}"/>
              </a:ext>
            </a:extLst>
          </p:cNvPr>
          <p:cNvSpPr txBox="1">
            <a:spLocks/>
          </p:cNvSpPr>
          <p:nvPr/>
        </p:nvSpPr>
        <p:spPr>
          <a:xfrm>
            <a:off x="4436433" y="1794669"/>
            <a:ext cx="3293489" cy="2932045"/>
          </a:xfrm>
          <a:prstGeom prst="rect">
            <a:avLst/>
          </a:prstGeom>
        </p:spPr>
        <p:txBody>
          <a:bodyPr vert="horz" lIns="68580" tIns="34290" rIns="68580" bIns="3429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500" dirty="0"/>
              <a:t>Two successive Zio patches (iRhythm, San Francisco, CA) in the remining 73 participants </a:t>
            </a:r>
          </a:p>
        </p:txBody>
      </p:sp>
      <p:pic>
        <p:nvPicPr>
          <p:cNvPr id="12" name="Picture 11">
            <a:extLst>
              <a:ext uri="{FF2B5EF4-FFF2-40B4-BE49-F238E27FC236}">
                <a16:creationId xmlns:a16="http://schemas.microsoft.com/office/drawing/2014/main" id="{17AF24CC-20A4-4799-83C2-082CF0737181}"/>
              </a:ext>
            </a:extLst>
          </p:cNvPr>
          <p:cNvPicPr>
            <a:picLocks noChangeAspect="1"/>
          </p:cNvPicPr>
          <p:nvPr/>
        </p:nvPicPr>
        <p:blipFill>
          <a:blip r:embed="rId2"/>
          <a:stretch>
            <a:fillRect/>
          </a:stretch>
        </p:blipFill>
        <p:spPr>
          <a:xfrm>
            <a:off x="1720007" y="2763962"/>
            <a:ext cx="2542318" cy="1380173"/>
          </a:xfrm>
          <a:prstGeom prst="rect">
            <a:avLst/>
          </a:prstGeom>
        </p:spPr>
      </p:pic>
      <p:pic>
        <p:nvPicPr>
          <p:cNvPr id="13" name="Picture 11">
            <a:extLst>
              <a:ext uri="{FF2B5EF4-FFF2-40B4-BE49-F238E27FC236}">
                <a16:creationId xmlns:a16="http://schemas.microsoft.com/office/drawing/2014/main" id="{6A9E4FA0-B1E1-4C67-8C65-7E163389F0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4205" y="2505777"/>
            <a:ext cx="1348454" cy="217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9966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0BE92-08A6-4065-AA08-9A23F59B2BD6}"/>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4" name="Title 3">
            <a:extLst>
              <a:ext uri="{FF2B5EF4-FFF2-40B4-BE49-F238E27FC236}">
                <a16:creationId xmlns:a16="http://schemas.microsoft.com/office/drawing/2014/main" id="{CF9C4138-06C3-4E34-AF9F-EC7A1B7F5C99}"/>
              </a:ext>
            </a:extLst>
          </p:cNvPr>
          <p:cNvSpPr>
            <a:spLocks noGrp="1"/>
          </p:cNvSpPr>
          <p:nvPr>
            <p:ph type="title"/>
          </p:nvPr>
        </p:nvSpPr>
        <p:spPr/>
        <p:txBody>
          <a:bodyPr/>
          <a:lstStyle/>
          <a:p>
            <a:r>
              <a:rPr lang="en-US" dirty="0">
                <a:latin typeface="+mn-lt"/>
              </a:rPr>
              <a:t>Methods</a:t>
            </a:r>
            <a:r>
              <a:rPr lang="en-US" dirty="0"/>
              <a:t> </a:t>
            </a:r>
          </a:p>
        </p:txBody>
      </p:sp>
      <p:sp>
        <p:nvSpPr>
          <p:cNvPr id="5" name="Text Placeholder 4">
            <a:extLst>
              <a:ext uri="{FF2B5EF4-FFF2-40B4-BE49-F238E27FC236}">
                <a16:creationId xmlns:a16="http://schemas.microsoft.com/office/drawing/2014/main" id="{6C7E7DA7-B1E8-4D51-B844-16AB8E5C8292}"/>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7A60BED6-4F29-4652-8366-7455F03A25C2}"/>
              </a:ext>
            </a:extLst>
          </p:cNvPr>
          <p:cNvSpPr>
            <a:spLocks noGrp="1"/>
          </p:cNvSpPr>
          <p:nvPr>
            <p:ph idx="1"/>
          </p:nvPr>
        </p:nvSpPr>
        <p:spPr>
          <a:xfrm>
            <a:off x="453585" y="980537"/>
            <a:ext cx="8169964" cy="2932044"/>
          </a:xfrm>
        </p:spPr>
        <p:txBody>
          <a:bodyPr/>
          <a:lstStyle/>
          <a:p>
            <a:r>
              <a:rPr lang="en-US" dirty="0"/>
              <a:t>Using these continuously worn ECG monitors:</a:t>
            </a:r>
          </a:p>
          <a:p>
            <a:pPr lvl="1"/>
            <a:r>
              <a:rPr lang="en-US" dirty="0"/>
              <a:t>The timing of every AF episode lasting at least 30 seconds was determined</a:t>
            </a:r>
          </a:p>
          <a:p>
            <a:r>
              <a:rPr lang="en-US" dirty="0"/>
              <a:t>Participants were instructed to press a patient activator button on the ECG monitor only and every time they had a standard alcoholic drink.</a:t>
            </a:r>
          </a:p>
          <a:p>
            <a:pPr lvl="1"/>
            <a:r>
              <a:rPr lang="en-US" dirty="0"/>
              <a:t>Providing a time stamp for each drink</a:t>
            </a:r>
          </a:p>
          <a:p>
            <a:pPr lvl="1"/>
            <a:r>
              <a:rPr lang="en-US" dirty="0"/>
              <a:t>A standard drink was defined as a glass of wine, 12 ounce can/ bottle of beer, or a shot of hard liquor/ spirits</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1843623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0BE92-08A6-4065-AA08-9A23F59B2BD6}"/>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4" name="Title 3">
            <a:extLst>
              <a:ext uri="{FF2B5EF4-FFF2-40B4-BE49-F238E27FC236}">
                <a16:creationId xmlns:a16="http://schemas.microsoft.com/office/drawing/2014/main" id="{CF9C4138-06C3-4E34-AF9F-EC7A1B7F5C99}"/>
              </a:ext>
            </a:extLst>
          </p:cNvPr>
          <p:cNvSpPr>
            <a:spLocks noGrp="1"/>
          </p:cNvSpPr>
          <p:nvPr>
            <p:ph type="title"/>
          </p:nvPr>
        </p:nvSpPr>
        <p:spPr>
          <a:xfrm>
            <a:off x="518166" y="274954"/>
            <a:ext cx="6130185" cy="458587"/>
          </a:xfrm>
        </p:spPr>
        <p:txBody>
          <a:bodyPr/>
          <a:lstStyle/>
          <a:p>
            <a:r>
              <a:rPr lang="en-US" dirty="0">
                <a:latin typeface="+mn-lt"/>
              </a:rPr>
              <a:t>Methods</a:t>
            </a:r>
            <a:r>
              <a:rPr lang="en-US" dirty="0"/>
              <a:t> </a:t>
            </a:r>
          </a:p>
        </p:txBody>
      </p:sp>
      <p:sp>
        <p:nvSpPr>
          <p:cNvPr id="8" name="Content Placeholder 7">
            <a:extLst>
              <a:ext uri="{FF2B5EF4-FFF2-40B4-BE49-F238E27FC236}">
                <a16:creationId xmlns:a16="http://schemas.microsoft.com/office/drawing/2014/main" id="{7A60BED6-4F29-4652-8366-7455F03A25C2}"/>
              </a:ext>
            </a:extLst>
          </p:cNvPr>
          <p:cNvSpPr>
            <a:spLocks noGrp="1"/>
          </p:cNvSpPr>
          <p:nvPr>
            <p:ph idx="1"/>
          </p:nvPr>
        </p:nvSpPr>
        <p:spPr>
          <a:xfrm>
            <a:off x="518166" y="733541"/>
            <a:ext cx="7866822" cy="2932044"/>
          </a:xfrm>
        </p:spPr>
        <p:txBody>
          <a:bodyPr/>
          <a:lstStyle/>
          <a:p>
            <a:r>
              <a:rPr lang="en-US" sz="1600" dirty="0"/>
              <a:t>For passive continuous alcohol monitoring, participants were fit with a transdermal alcohol sensor placed around the ankle, the Secure Continuous Remote Alcohol Monitor (SCRAM, Highlands Ranch, CO).</a:t>
            </a:r>
          </a:p>
          <a:p>
            <a:pPr lvl="1"/>
            <a:endParaRPr lang="en-US" dirty="0"/>
          </a:p>
          <a:p>
            <a:pPr lvl="1"/>
            <a:endParaRPr lang="en-US" dirty="0"/>
          </a:p>
          <a:p>
            <a:pPr lvl="1"/>
            <a:endParaRPr lang="en-US" dirty="0"/>
          </a:p>
          <a:p>
            <a:pPr lvl="1"/>
            <a:endParaRPr lang="en-US" dirty="0"/>
          </a:p>
          <a:p>
            <a:pPr marL="221451" lvl="1" indent="0">
              <a:buNone/>
            </a:pPr>
            <a:endParaRPr lang="en-US" dirty="0"/>
          </a:p>
          <a:p>
            <a:pPr marL="221451" lvl="1" indent="0">
              <a:buNone/>
            </a:pPr>
            <a:endParaRPr lang="en-US" dirty="0"/>
          </a:p>
          <a:p>
            <a:pPr lvl="1">
              <a:spcAft>
                <a:spcPts val="300"/>
              </a:spcAft>
            </a:pPr>
            <a:r>
              <a:rPr lang="en-US" sz="1600" dirty="0"/>
              <a:t>These devices achieve optimal sensitivity when ≥2 drinks are consumed on one occasion</a:t>
            </a:r>
          </a:p>
          <a:p>
            <a:pPr lvl="1">
              <a:spcAft>
                <a:spcPts val="300"/>
              </a:spcAft>
            </a:pPr>
            <a:r>
              <a:rPr lang="en-US" sz="1600" dirty="0"/>
              <a:t>A “UCSF Cardiology” sticker was applied to mitigate concern regarding stigma </a:t>
            </a:r>
          </a:p>
          <a:p>
            <a:pPr lvl="1"/>
            <a:endParaRPr lang="en-US" dirty="0"/>
          </a:p>
          <a:p>
            <a:pPr lvl="1"/>
            <a:endParaRPr lang="en-US" dirty="0"/>
          </a:p>
          <a:p>
            <a:pPr lvl="1"/>
            <a:endParaRPr lang="en-US" dirty="0"/>
          </a:p>
          <a:p>
            <a:pPr lvl="1"/>
            <a:endParaRPr lang="en-US" dirty="0"/>
          </a:p>
        </p:txBody>
      </p:sp>
      <p:pic>
        <p:nvPicPr>
          <p:cNvPr id="6" name="Picture 3">
            <a:extLst>
              <a:ext uri="{FF2B5EF4-FFF2-40B4-BE49-F238E27FC236}">
                <a16:creationId xmlns:a16="http://schemas.microsoft.com/office/drawing/2014/main" id="{95D8CE12-5C32-4CAE-98AA-12999E0C3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258" y="1682732"/>
            <a:ext cx="1840873" cy="20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2369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0BE92-08A6-4065-AA08-9A23F59B2BD6}"/>
              </a:ext>
            </a:extLst>
          </p:cNvPr>
          <p:cNvSpPr>
            <a:spLocks noGrp="1"/>
          </p:cNvSpPr>
          <p:nvPr>
            <p:ph type="sldNum" sz="quarter" idx="13"/>
          </p:nvPr>
        </p:nvSpPr>
        <p:spPr/>
        <p:txBody>
          <a:bodyPr/>
          <a:lstStyle/>
          <a:p>
            <a:fld id="{7BCC8D0D-EAEC-449D-9161-023DFF90F2E2}" type="slidenum">
              <a:rPr lang="en-US" smtClean="0"/>
              <a:pPr/>
              <a:t>16</a:t>
            </a:fld>
            <a:endParaRPr lang="en-US" dirty="0"/>
          </a:p>
        </p:txBody>
      </p:sp>
      <p:sp>
        <p:nvSpPr>
          <p:cNvPr id="4" name="Title 3">
            <a:extLst>
              <a:ext uri="{FF2B5EF4-FFF2-40B4-BE49-F238E27FC236}">
                <a16:creationId xmlns:a16="http://schemas.microsoft.com/office/drawing/2014/main" id="{CF9C4138-06C3-4E34-AF9F-EC7A1B7F5C99}"/>
              </a:ext>
            </a:extLst>
          </p:cNvPr>
          <p:cNvSpPr>
            <a:spLocks noGrp="1"/>
          </p:cNvSpPr>
          <p:nvPr>
            <p:ph type="title"/>
          </p:nvPr>
        </p:nvSpPr>
        <p:spPr/>
        <p:txBody>
          <a:bodyPr/>
          <a:lstStyle/>
          <a:p>
            <a:r>
              <a:rPr lang="en-US" dirty="0">
                <a:latin typeface="+mn-lt"/>
              </a:rPr>
              <a:t>Methods </a:t>
            </a:r>
          </a:p>
        </p:txBody>
      </p:sp>
      <p:sp>
        <p:nvSpPr>
          <p:cNvPr id="8" name="Content Placeholder 7">
            <a:extLst>
              <a:ext uri="{FF2B5EF4-FFF2-40B4-BE49-F238E27FC236}">
                <a16:creationId xmlns:a16="http://schemas.microsoft.com/office/drawing/2014/main" id="{7A60BED6-4F29-4652-8366-7455F03A25C2}"/>
              </a:ext>
            </a:extLst>
          </p:cNvPr>
          <p:cNvSpPr>
            <a:spLocks noGrp="1"/>
          </p:cNvSpPr>
          <p:nvPr>
            <p:ph idx="1"/>
          </p:nvPr>
        </p:nvSpPr>
        <p:spPr>
          <a:xfrm>
            <a:off x="518165" y="859198"/>
            <a:ext cx="7974399" cy="2932044"/>
          </a:xfrm>
        </p:spPr>
        <p:txBody>
          <a:bodyPr/>
          <a:lstStyle/>
          <a:p>
            <a:r>
              <a:rPr lang="en-US" sz="2000" dirty="0"/>
              <a:t>Participants returned for in-person visits at two and four weeks to assure compliance with devices and place new devices (such as the second Zio patch) if needed.</a:t>
            </a:r>
          </a:p>
          <a:p>
            <a:r>
              <a:rPr lang="en-US" sz="2000" dirty="0"/>
              <a:t>During those visits, a finger-stick blood spot was collected for phosphatidylethanol testing (PEth, United States Drug Testing Laboratories, Des Plaines, Illinois).</a:t>
            </a:r>
          </a:p>
          <a:p>
            <a:pPr lvl="1"/>
            <a:r>
              <a:rPr lang="en-US" sz="1800" dirty="0"/>
              <a:t>PEth is a byproduct of ethanol metabolism indicative of alcohol consumption within the previous 21 days. </a:t>
            </a:r>
          </a:p>
          <a:p>
            <a:pPr lvl="1"/>
            <a:r>
              <a:rPr lang="en-US" sz="1800" dirty="0"/>
              <a:t>Optimal sensitivity is achieved with binge drinking.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349104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0BE92-08A6-4065-AA08-9A23F59B2BD6}"/>
              </a:ext>
            </a:extLst>
          </p:cNvPr>
          <p:cNvSpPr>
            <a:spLocks noGrp="1"/>
          </p:cNvSpPr>
          <p:nvPr>
            <p:ph type="sldNum" sz="quarter" idx="13"/>
          </p:nvPr>
        </p:nvSpPr>
        <p:spPr/>
        <p:txBody>
          <a:bodyPr/>
          <a:lstStyle/>
          <a:p>
            <a:fld id="{7BCC8D0D-EAEC-449D-9161-023DFF90F2E2}" type="slidenum">
              <a:rPr lang="en-US" smtClean="0"/>
              <a:pPr/>
              <a:t>17</a:t>
            </a:fld>
            <a:endParaRPr lang="en-US" dirty="0"/>
          </a:p>
        </p:txBody>
      </p:sp>
      <p:sp>
        <p:nvSpPr>
          <p:cNvPr id="4" name="Title 3">
            <a:extLst>
              <a:ext uri="{FF2B5EF4-FFF2-40B4-BE49-F238E27FC236}">
                <a16:creationId xmlns:a16="http://schemas.microsoft.com/office/drawing/2014/main" id="{CF9C4138-06C3-4E34-AF9F-EC7A1B7F5C99}"/>
              </a:ext>
            </a:extLst>
          </p:cNvPr>
          <p:cNvSpPr>
            <a:spLocks noGrp="1"/>
          </p:cNvSpPr>
          <p:nvPr>
            <p:ph type="title"/>
          </p:nvPr>
        </p:nvSpPr>
        <p:spPr/>
        <p:txBody>
          <a:bodyPr/>
          <a:lstStyle/>
          <a:p>
            <a:r>
              <a:rPr lang="en-US" dirty="0">
                <a:latin typeface="+mn-lt"/>
              </a:rPr>
              <a:t>Statistical Analyses  </a:t>
            </a:r>
          </a:p>
        </p:txBody>
      </p:sp>
      <p:sp>
        <p:nvSpPr>
          <p:cNvPr id="8" name="Content Placeholder 7">
            <a:extLst>
              <a:ext uri="{FF2B5EF4-FFF2-40B4-BE49-F238E27FC236}">
                <a16:creationId xmlns:a16="http://schemas.microsoft.com/office/drawing/2014/main" id="{7A60BED6-4F29-4652-8366-7455F03A25C2}"/>
              </a:ext>
            </a:extLst>
          </p:cNvPr>
          <p:cNvSpPr>
            <a:spLocks noGrp="1"/>
          </p:cNvSpPr>
          <p:nvPr>
            <p:ph idx="1"/>
          </p:nvPr>
        </p:nvSpPr>
        <p:spPr>
          <a:xfrm>
            <a:off x="518166" y="801639"/>
            <a:ext cx="7914634" cy="2932044"/>
          </a:xfrm>
        </p:spPr>
        <p:txBody>
          <a:bodyPr/>
          <a:lstStyle/>
          <a:p>
            <a:r>
              <a:rPr lang="en-US" sz="1800" dirty="0"/>
              <a:t>We employed a case-crossover analysis among all participants that exhibited at least one atrial fibrillation episode during the monitoring period.</a:t>
            </a:r>
          </a:p>
          <a:p>
            <a:r>
              <a:rPr lang="en-US" sz="1800" dirty="0"/>
              <a:t>The associations of having an AF episode with alcoholic consumption was estimated using conditional logistic models adjusting for day of week of the event.</a:t>
            </a:r>
          </a:p>
          <a:p>
            <a:pPr lvl="1"/>
            <a:r>
              <a:rPr lang="en-US" sz="1600" dirty="0"/>
              <a:t>The exact time of the first AF episode was compared to the same time on non-AF days</a:t>
            </a:r>
          </a:p>
          <a:p>
            <a:pPr lvl="1"/>
            <a:r>
              <a:rPr lang="en-US" sz="1600" dirty="0"/>
              <a:t>The initial “look-back” period for self-reported drinking events was set to 4 hours based on the median time estimated by participants</a:t>
            </a:r>
          </a:p>
          <a:p>
            <a:pPr lvl="1"/>
            <a:r>
              <a:rPr lang="en-US" sz="1600" dirty="0"/>
              <a:t>As the transdermal sensor ascertains alcohol levels only every 30 minutes and may exhibit delayed effects, the look-back time for those events was set to 12 hours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258162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031C78-21A7-4D3F-83A4-575FCB6E4D76}"/>
              </a:ext>
            </a:extLst>
          </p:cNvPr>
          <p:cNvSpPr>
            <a:spLocks noGrp="1"/>
          </p:cNvSpPr>
          <p:nvPr>
            <p:ph type="sldNum" sz="quarter" idx="13"/>
          </p:nvPr>
        </p:nvSpPr>
        <p:spPr/>
        <p:txBody>
          <a:bodyPr/>
          <a:lstStyle/>
          <a:p>
            <a:fld id="{7BCC8D0D-EAEC-449D-9161-023DFF90F2E2}" type="slidenum">
              <a:rPr lang="en-US" smtClean="0"/>
              <a:pPr/>
              <a:t>18</a:t>
            </a:fld>
            <a:endParaRPr lang="en-US" dirty="0"/>
          </a:p>
        </p:txBody>
      </p:sp>
      <p:sp>
        <p:nvSpPr>
          <p:cNvPr id="4" name="Title 3">
            <a:extLst>
              <a:ext uri="{FF2B5EF4-FFF2-40B4-BE49-F238E27FC236}">
                <a16:creationId xmlns:a16="http://schemas.microsoft.com/office/drawing/2014/main" id="{9B71D73C-7CA8-437F-AF29-F235921CD25A}"/>
              </a:ext>
            </a:extLst>
          </p:cNvPr>
          <p:cNvSpPr>
            <a:spLocks noGrp="1"/>
          </p:cNvSpPr>
          <p:nvPr>
            <p:ph type="title"/>
          </p:nvPr>
        </p:nvSpPr>
        <p:spPr/>
        <p:txBody>
          <a:bodyPr/>
          <a:lstStyle/>
          <a:p>
            <a:r>
              <a:rPr lang="en-US" dirty="0">
                <a:latin typeface="+mn-lt"/>
              </a:rPr>
              <a:t>Results</a:t>
            </a:r>
            <a:r>
              <a:rPr lang="en-US" dirty="0"/>
              <a:t> </a:t>
            </a:r>
          </a:p>
        </p:txBody>
      </p:sp>
      <p:sp>
        <p:nvSpPr>
          <p:cNvPr id="5" name="Text Placeholder 4">
            <a:extLst>
              <a:ext uri="{FF2B5EF4-FFF2-40B4-BE49-F238E27FC236}">
                <a16:creationId xmlns:a16="http://schemas.microsoft.com/office/drawing/2014/main" id="{B20D905C-4E09-4C73-8247-61847DD688F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989877CF-8438-42D9-8776-51BB6106AD33}"/>
              </a:ext>
            </a:extLst>
          </p:cNvPr>
          <p:cNvSpPr>
            <a:spLocks noGrp="1"/>
          </p:cNvSpPr>
          <p:nvPr>
            <p:ph idx="1"/>
          </p:nvPr>
        </p:nvSpPr>
        <p:spPr>
          <a:xfrm>
            <a:off x="471542" y="1216060"/>
            <a:ext cx="8137665" cy="2932045"/>
          </a:xfrm>
        </p:spPr>
        <p:txBody>
          <a:bodyPr/>
          <a:lstStyle/>
          <a:p>
            <a:r>
              <a:rPr lang="en-US" dirty="0"/>
              <a:t>Participants wore the ECG monitor a median of 27 days (IQR 15-28), with 90% wearing it more than 21 days.</a:t>
            </a:r>
          </a:p>
          <a:p>
            <a:r>
              <a:rPr lang="en-US" dirty="0"/>
              <a:t>Real-time recordings of alcohol consumption revealed a median of 19 drinks (IQR 10-38) on a median 12 (IQR 7-21) different days. </a:t>
            </a:r>
          </a:p>
          <a:p>
            <a:r>
              <a:rPr lang="en-US" dirty="0"/>
              <a:t>56 participant exhibited at least one atrial fibrillation episode.</a:t>
            </a:r>
          </a:p>
          <a:p>
            <a:r>
              <a:rPr lang="en-US" dirty="0"/>
              <a:t>Atrial fibrillation occurred on a median of 5 (IQR 2.5-12.5) different days. </a:t>
            </a:r>
          </a:p>
        </p:txBody>
      </p:sp>
    </p:spTree>
    <p:extLst>
      <p:ext uri="{BB962C8B-B14F-4D97-AF65-F5344CB8AC3E}">
        <p14:creationId xmlns:p14="http://schemas.microsoft.com/office/powerpoint/2010/main" val="41589562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6D592B-8AD8-4A1F-9F9F-32E5820603F6}"/>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4" name="Title 3">
            <a:extLst>
              <a:ext uri="{FF2B5EF4-FFF2-40B4-BE49-F238E27FC236}">
                <a16:creationId xmlns:a16="http://schemas.microsoft.com/office/drawing/2014/main" id="{4B828CDC-75DA-4158-955F-0E4BC3CB926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9AC0F76E-720A-419F-8D56-97D2D981C4CB}"/>
              </a:ext>
            </a:extLst>
          </p:cNvPr>
          <p:cNvSpPr>
            <a:spLocks noGrp="1"/>
          </p:cNvSpPr>
          <p:nvPr>
            <p:ph type="body" sz="quarter" idx="15"/>
          </p:nvPr>
        </p:nvSpPr>
        <p:spPr/>
        <p:txBody>
          <a:bodyPr/>
          <a:lstStyle/>
          <a:p>
            <a:endParaRPr lang="en-US"/>
          </a:p>
        </p:txBody>
      </p:sp>
      <p:pic>
        <p:nvPicPr>
          <p:cNvPr id="13" name="Content Placeholder 12">
            <a:extLst>
              <a:ext uri="{FF2B5EF4-FFF2-40B4-BE49-F238E27FC236}">
                <a16:creationId xmlns:a16="http://schemas.microsoft.com/office/drawing/2014/main" id="{B268A938-263C-4F1C-978D-8890D9D3811E}"/>
              </a:ext>
            </a:extLst>
          </p:cNvPr>
          <p:cNvPicPr>
            <a:picLocks noGrp="1" noChangeAspect="1"/>
          </p:cNvPicPr>
          <p:nvPr>
            <p:ph idx="1"/>
          </p:nvPr>
        </p:nvPicPr>
        <p:blipFill rotWithShape="1">
          <a:blip r:embed="rId3"/>
          <a:srcRect b="18061"/>
          <a:stretch/>
        </p:blipFill>
        <p:spPr>
          <a:xfrm>
            <a:off x="2329148" y="187418"/>
            <a:ext cx="4136403" cy="4469090"/>
          </a:xfrm>
          <a:prstGeom prst="rect">
            <a:avLst/>
          </a:prstGeom>
        </p:spPr>
      </p:pic>
    </p:spTree>
    <p:extLst>
      <p:ext uri="{BB962C8B-B14F-4D97-AF65-F5344CB8AC3E}">
        <p14:creationId xmlns:p14="http://schemas.microsoft.com/office/powerpoint/2010/main" val="24765246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AABF09-4EA3-421A-99BC-549426B6EC16}"/>
              </a:ext>
            </a:extLst>
          </p:cNvPr>
          <p:cNvSpPr>
            <a:spLocks noGrp="1"/>
          </p:cNvSpPr>
          <p:nvPr>
            <p:ph type="title"/>
          </p:nvPr>
        </p:nvSpPr>
        <p:spPr/>
        <p:txBody>
          <a:bodyPr/>
          <a:lstStyle/>
          <a:p>
            <a:r>
              <a:rPr lang="en-US" sz="2800" dirty="0">
                <a:latin typeface="+mn-lt"/>
              </a:rPr>
              <a:t>Disclosures</a:t>
            </a:r>
            <a:r>
              <a:rPr lang="en-US" sz="3200" dirty="0"/>
              <a:t> </a:t>
            </a:r>
          </a:p>
        </p:txBody>
      </p:sp>
      <p:sp>
        <p:nvSpPr>
          <p:cNvPr id="8" name="Content Placeholder 7">
            <a:extLst>
              <a:ext uri="{FF2B5EF4-FFF2-40B4-BE49-F238E27FC236}">
                <a16:creationId xmlns:a16="http://schemas.microsoft.com/office/drawing/2014/main" id="{6CCFEDB8-65EA-4BB1-99F6-6ED1C518270D}"/>
              </a:ext>
            </a:extLst>
          </p:cNvPr>
          <p:cNvSpPr>
            <a:spLocks noGrp="1"/>
          </p:cNvSpPr>
          <p:nvPr>
            <p:ph idx="1"/>
          </p:nvPr>
        </p:nvSpPr>
        <p:spPr>
          <a:xfrm>
            <a:off x="1327801" y="853881"/>
            <a:ext cx="6103249" cy="2932045"/>
          </a:xfrm>
        </p:spPr>
        <p:txBody>
          <a:bodyPr/>
          <a:lstStyle/>
          <a:p>
            <a:r>
              <a:rPr lang="en-US" sz="1600" dirty="0"/>
              <a:t>Research</a:t>
            </a:r>
          </a:p>
          <a:p>
            <a:pPr lvl="1"/>
            <a:r>
              <a:rPr lang="en-US" sz="1600" dirty="0"/>
              <a:t>NIH (NIBIB, NCI, NHLBI)</a:t>
            </a:r>
          </a:p>
          <a:p>
            <a:pPr lvl="1"/>
            <a:r>
              <a:rPr lang="en-US" sz="1600" dirty="0"/>
              <a:t>PCORI</a:t>
            </a:r>
          </a:p>
          <a:p>
            <a:pPr lvl="1"/>
            <a:r>
              <a:rPr lang="en-US" sz="1600" dirty="0"/>
              <a:t>TRDRP</a:t>
            </a:r>
          </a:p>
          <a:p>
            <a:pPr lvl="1"/>
            <a:r>
              <a:rPr lang="en-US" sz="1600" dirty="0"/>
              <a:t>Medtronic</a:t>
            </a:r>
          </a:p>
          <a:p>
            <a:pPr lvl="1"/>
            <a:r>
              <a:rPr lang="en-US" sz="1600" dirty="0"/>
              <a:t>Eight Sleep </a:t>
            </a:r>
          </a:p>
          <a:p>
            <a:pPr lvl="1"/>
            <a:r>
              <a:rPr lang="en-US" sz="1600" dirty="0"/>
              <a:t>Baylis </a:t>
            </a:r>
          </a:p>
          <a:p>
            <a:r>
              <a:rPr lang="en-US" altLang="en-US" sz="1600" dirty="0">
                <a:solidFill>
                  <a:srgbClr val="002060"/>
                </a:solidFill>
              </a:rPr>
              <a:t>Consulting</a:t>
            </a:r>
          </a:p>
          <a:p>
            <a:pPr lvl="1"/>
            <a:r>
              <a:rPr lang="en-US" altLang="en-US" sz="1600" dirty="0" err="1">
                <a:solidFill>
                  <a:srgbClr val="002060"/>
                </a:solidFill>
              </a:rPr>
              <a:t>InCarda</a:t>
            </a:r>
            <a:r>
              <a:rPr lang="en-US" altLang="en-US" sz="1600" dirty="0">
                <a:solidFill>
                  <a:srgbClr val="002060"/>
                </a:solidFill>
              </a:rPr>
              <a:t> Therapeutics </a:t>
            </a:r>
          </a:p>
          <a:p>
            <a:pPr lvl="1"/>
            <a:r>
              <a:rPr lang="en-US" altLang="en-US" sz="1600" dirty="0">
                <a:solidFill>
                  <a:srgbClr val="002060"/>
                </a:solidFill>
              </a:rPr>
              <a:t>Johnson and Johnson </a:t>
            </a:r>
          </a:p>
          <a:p>
            <a:r>
              <a:rPr lang="en-US" altLang="en-US" sz="1600" dirty="0">
                <a:solidFill>
                  <a:srgbClr val="002060"/>
                </a:solidFill>
              </a:rPr>
              <a:t>Equity </a:t>
            </a:r>
          </a:p>
          <a:p>
            <a:pPr lvl="1"/>
            <a:r>
              <a:rPr lang="en-US" altLang="en-US" sz="1600" dirty="0" err="1">
                <a:solidFill>
                  <a:srgbClr val="002060"/>
                </a:solidFill>
              </a:rPr>
              <a:t>InCarda</a:t>
            </a:r>
            <a:r>
              <a:rPr lang="en-US" altLang="en-US" sz="1600" dirty="0">
                <a:solidFill>
                  <a:srgbClr val="002060"/>
                </a:solidFill>
              </a:rPr>
              <a:t> Therapeutics (as co-founder) </a:t>
            </a:r>
          </a:p>
          <a:p>
            <a:endParaRPr lang="en-US" dirty="0"/>
          </a:p>
        </p:txBody>
      </p:sp>
    </p:spTree>
    <p:extLst>
      <p:ext uri="{BB962C8B-B14F-4D97-AF65-F5344CB8AC3E}">
        <p14:creationId xmlns:p14="http://schemas.microsoft.com/office/powerpoint/2010/main" val="2079443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5B6B68-31A9-4846-BB44-4E25F8494055}"/>
              </a:ext>
            </a:extLst>
          </p:cNvPr>
          <p:cNvSpPr>
            <a:spLocks noGrp="1"/>
          </p:cNvSpPr>
          <p:nvPr>
            <p:ph type="sldNum" sz="quarter" idx="13"/>
          </p:nvPr>
        </p:nvSpPr>
        <p:spPr/>
        <p:txBody>
          <a:bodyPr/>
          <a:lstStyle/>
          <a:p>
            <a:fld id="{7BCC8D0D-EAEC-449D-9161-023DFF90F2E2}" type="slidenum">
              <a:rPr lang="en-US" smtClean="0"/>
              <a:pPr/>
              <a:t>20</a:t>
            </a:fld>
            <a:endParaRPr lang="en-US" dirty="0"/>
          </a:p>
        </p:txBody>
      </p:sp>
      <p:sp>
        <p:nvSpPr>
          <p:cNvPr id="4" name="Title 3">
            <a:extLst>
              <a:ext uri="{FF2B5EF4-FFF2-40B4-BE49-F238E27FC236}">
                <a16:creationId xmlns:a16="http://schemas.microsoft.com/office/drawing/2014/main" id="{F015341C-3E17-4699-B919-A413327DD0A3}"/>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A18891F-22B1-416A-B82F-0C6A7424F430}"/>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161F04EF-68CC-4F70-812D-F746F46F5E0A}"/>
              </a:ext>
            </a:extLst>
          </p:cNvPr>
          <p:cNvSpPr>
            <a:spLocks noGrp="1"/>
          </p:cNvSpPr>
          <p:nvPr>
            <p:ph idx="1"/>
          </p:nvPr>
        </p:nvSpPr>
        <p:spPr>
          <a:xfrm>
            <a:off x="518166" y="2981737"/>
            <a:ext cx="8169964" cy="2932045"/>
          </a:xfrm>
        </p:spPr>
        <p:txBody>
          <a:bodyPr/>
          <a:lstStyle/>
          <a:p>
            <a:r>
              <a:rPr lang="en-US" sz="1600" dirty="0"/>
              <a:t>Adjusting for study week and taking repeated measures within individuals into account, every additional participant activation-based drinking event was associated with a 23% greater odds of a positive PEth (OR 1.23, 95% CI 1.09-1.39, p&lt;0.001).</a:t>
            </a:r>
          </a:p>
          <a:p>
            <a:r>
              <a:rPr lang="en-US" sz="1600" dirty="0"/>
              <a:t>The Spearman correlation between real-time recordings of alcohol consumption and daily areas under the curve for SCRAM-detected events was 0.52 (p&lt;0.001).</a:t>
            </a:r>
          </a:p>
        </p:txBody>
      </p:sp>
      <p:pic>
        <p:nvPicPr>
          <p:cNvPr id="7" name="Picture 6">
            <a:extLst>
              <a:ext uri="{FF2B5EF4-FFF2-40B4-BE49-F238E27FC236}">
                <a16:creationId xmlns:a16="http://schemas.microsoft.com/office/drawing/2014/main" id="{65B5E8F4-E1D2-4F78-A33D-892E7934BBFD}"/>
              </a:ext>
            </a:extLst>
          </p:cNvPr>
          <p:cNvPicPr/>
          <p:nvPr/>
        </p:nvPicPr>
        <p:blipFill>
          <a:blip r:embed="rId3"/>
          <a:stretch>
            <a:fillRect/>
          </a:stretch>
        </p:blipFill>
        <p:spPr>
          <a:xfrm>
            <a:off x="2269271" y="381412"/>
            <a:ext cx="4457700" cy="2600325"/>
          </a:xfrm>
          <a:prstGeom prst="rect">
            <a:avLst/>
          </a:prstGeom>
        </p:spPr>
      </p:pic>
    </p:spTree>
    <p:extLst>
      <p:ext uri="{BB962C8B-B14F-4D97-AF65-F5344CB8AC3E}">
        <p14:creationId xmlns:p14="http://schemas.microsoft.com/office/powerpoint/2010/main" val="12492467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E99F2-354A-43D4-9932-26A3DC75D301}"/>
              </a:ext>
            </a:extLst>
          </p:cNvPr>
          <p:cNvSpPr>
            <a:spLocks noGrp="1"/>
          </p:cNvSpPr>
          <p:nvPr>
            <p:ph type="sldNum" sz="quarter" idx="13"/>
          </p:nvPr>
        </p:nvSpPr>
        <p:spPr/>
        <p:txBody>
          <a:bodyPr/>
          <a:lstStyle/>
          <a:p>
            <a:fld id="{7BCC8D0D-EAEC-449D-9161-023DFF90F2E2}" type="slidenum">
              <a:rPr lang="en-US" smtClean="0"/>
              <a:pPr/>
              <a:t>21</a:t>
            </a:fld>
            <a:endParaRPr lang="en-US" dirty="0"/>
          </a:p>
        </p:txBody>
      </p:sp>
      <p:sp>
        <p:nvSpPr>
          <p:cNvPr id="4" name="Title 3">
            <a:extLst>
              <a:ext uri="{FF2B5EF4-FFF2-40B4-BE49-F238E27FC236}">
                <a16:creationId xmlns:a16="http://schemas.microsoft.com/office/drawing/2014/main" id="{AFBE92F9-37F4-4029-9743-8D4B1195AF11}"/>
              </a:ext>
            </a:extLst>
          </p:cNvPr>
          <p:cNvSpPr>
            <a:spLocks noGrp="1"/>
          </p:cNvSpPr>
          <p:nvPr>
            <p:ph type="title"/>
          </p:nvPr>
        </p:nvSpPr>
        <p:spPr/>
        <p:txBody>
          <a:bodyPr/>
          <a:lstStyle/>
          <a:p>
            <a:r>
              <a:rPr lang="en-US" dirty="0">
                <a:latin typeface="+mn-lt"/>
              </a:rPr>
              <a:t>Results: real time self-reported events </a:t>
            </a:r>
          </a:p>
        </p:txBody>
      </p:sp>
      <p:sp>
        <p:nvSpPr>
          <p:cNvPr id="5" name="Text Placeholder 4">
            <a:extLst>
              <a:ext uri="{FF2B5EF4-FFF2-40B4-BE49-F238E27FC236}">
                <a16:creationId xmlns:a16="http://schemas.microsoft.com/office/drawing/2014/main" id="{82C576C8-E9B7-4DA1-A587-E965E13D639A}"/>
              </a:ext>
            </a:extLst>
          </p:cNvPr>
          <p:cNvSpPr>
            <a:spLocks noGrp="1"/>
          </p:cNvSpPr>
          <p:nvPr>
            <p:ph type="body" sz="quarter" idx="15"/>
          </p:nvPr>
        </p:nvSpPr>
        <p:spPr/>
        <p:txBody>
          <a:bodyPr/>
          <a:lstStyle/>
          <a:p>
            <a:endParaRPr lang="en-US" dirty="0"/>
          </a:p>
        </p:txBody>
      </p:sp>
      <p:sp>
        <p:nvSpPr>
          <p:cNvPr id="10" name="Rectangle 9">
            <a:extLst>
              <a:ext uri="{FF2B5EF4-FFF2-40B4-BE49-F238E27FC236}">
                <a16:creationId xmlns:a16="http://schemas.microsoft.com/office/drawing/2014/main" id="{DD581FD4-7938-4713-9A1D-B39AB791DE43}"/>
              </a:ext>
            </a:extLst>
          </p:cNvPr>
          <p:cNvSpPr/>
          <p:nvPr/>
        </p:nvSpPr>
        <p:spPr>
          <a:xfrm>
            <a:off x="1483189" y="3440561"/>
            <a:ext cx="6130185" cy="896336"/>
          </a:xfrm>
          <a:prstGeom prst="rect">
            <a:avLst/>
          </a:prstGeom>
        </p:spPr>
        <p:txBody>
          <a:bodyPr wrap="square">
            <a:spAutoFit/>
          </a:bodyPr>
          <a:lstStyle/>
          <a:p>
            <a:pPr>
              <a:lnSpc>
                <a:spcPct val="115000"/>
              </a:lnSpc>
              <a:spcAft>
                <a:spcPts val="750"/>
              </a:spcAft>
            </a:pPr>
            <a:r>
              <a:rPr lang="en-US" sz="1350" b="1" dirty="0">
                <a:latin typeface="Arial" panose="020B0604020202020204" pitchFamily="34" charset="0"/>
                <a:ea typeface="Calibri" panose="020F0502020204030204" pitchFamily="34" charset="0"/>
                <a:cs typeface="Times New Roman" panose="02020603050405020304" pitchFamily="18" charset="0"/>
              </a:rPr>
              <a:t>Alcohol consumption as a predictor of subsequent discrete atrial fibrillation episodes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1350" dirty="0">
                <a:latin typeface="Arial" panose="020B0604020202020204" pitchFamily="34" charset="0"/>
                <a:ea typeface="Calibri" panose="020F0502020204030204" pitchFamily="34" charset="0"/>
                <a:cs typeface="Times New Roman" panose="02020603050405020304" pitchFamily="18" charset="0"/>
              </a:rPr>
              <a:t>Odds ratios are adjusted for day of the week</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A76A7C2-BD5C-47DD-9DF2-31FCA57B66D4}"/>
              </a:ext>
            </a:extLst>
          </p:cNvPr>
          <p:cNvPicPr>
            <a:picLocks noChangeAspect="1"/>
          </p:cNvPicPr>
          <p:nvPr/>
        </p:nvPicPr>
        <p:blipFill rotWithShape="1">
          <a:blip r:embed="rId3"/>
          <a:srcRect l="1139" t="4403"/>
          <a:stretch/>
        </p:blipFill>
        <p:spPr>
          <a:xfrm>
            <a:off x="1553779" y="1494118"/>
            <a:ext cx="6130185" cy="1878043"/>
          </a:xfrm>
          <a:prstGeom prst="rect">
            <a:avLst/>
          </a:prstGeom>
        </p:spPr>
      </p:pic>
    </p:spTree>
    <p:extLst>
      <p:ext uri="{BB962C8B-B14F-4D97-AF65-F5344CB8AC3E}">
        <p14:creationId xmlns:p14="http://schemas.microsoft.com/office/powerpoint/2010/main" val="7500227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5B48B8-BA50-4F24-BAE0-FF23F039408D}"/>
              </a:ext>
            </a:extLst>
          </p:cNvPr>
          <p:cNvSpPr>
            <a:spLocks noGrp="1"/>
          </p:cNvSpPr>
          <p:nvPr>
            <p:ph type="sldNum" sz="quarter" idx="13"/>
          </p:nvPr>
        </p:nvSpPr>
        <p:spPr/>
        <p:txBody>
          <a:bodyPr/>
          <a:lstStyle/>
          <a:p>
            <a:fld id="{7BCC8D0D-EAEC-449D-9161-023DFF90F2E2}" type="slidenum">
              <a:rPr lang="en-US" smtClean="0"/>
              <a:pPr/>
              <a:t>22</a:t>
            </a:fld>
            <a:endParaRPr lang="en-US" dirty="0"/>
          </a:p>
        </p:txBody>
      </p:sp>
      <p:sp>
        <p:nvSpPr>
          <p:cNvPr id="4" name="Title 3">
            <a:extLst>
              <a:ext uri="{FF2B5EF4-FFF2-40B4-BE49-F238E27FC236}">
                <a16:creationId xmlns:a16="http://schemas.microsoft.com/office/drawing/2014/main" id="{1EDE1F31-BE14-4848-853C-09F305A4F000}"/>
              </a:ext>
            </a:extLst>
          </p:cNvPr>
          <p:cNvSpPr>
            <a:spLocks noGrp="1"/>
          </p:cNvSpPr>
          <p:nvPr>
            <p:ph type="title"/>
          </p:nvPr>
        </p:nvSpPr>
        <p:spPr>
          <a:xfrm>
            <a:off x="658437" y="361848"/>
            <a:ext cx="6130185" cy="458587"/>
          </a:xfrm>
        </p:spPr>
        <p:txBody>
          <a:bodyPr/>
          <a:lstStyle/>
          <a:p>
            <a:r>
              <a:rPr lang="en-US" dirty="0">
                <a:latin typeface="+mn-lt"/>
              </a:rPr>
              <a:t>Results: timing of events </a:t>
            </a:r>
          </a:p>
        </p:txBody>
      </p:sp>
      <p:sp>
        <p:nvSpPr>
          <p:cNvPr id="5" name="Text Placeholder 4">
            <a:extLst>
              <a:ext uri="{FF2B5EF4-FFF2-40B4-BE49-F238E27FC236}">
                <a16:creationId xmlns:a16="http://schemas.microsoft.com/office/drawing/2014/main" id="{0162E206-576D-4777-8D40-8E35F7FD9FEC}"/>
              </a:ext>
            </a:extLst>
          </p:cNvPr>
          <p:cNvSpPr>
            <a:spLocks noGrp="1"/>
          </p:cNvSpPr>
          <p:nvPr>
            <p:ph type="body" sz="quarter" idx="15"/>
          </p:nvPr>
        </p:nvSpPr>
        <p:spPr>
          <a:xfrm>
            <a:off x="1531627" y="122860"/>
            <a:ext cx="6127473" cy="334897"/>
          </a:xfrm>
        </p:spPr>
        <p:txBody>
          <a:bodyPr/>
          <a:lstStyle/>
          <a:p>
            <a:endParaRPr lang="en-US" dirty="0"/>
          </a:p>
        </p:txBody>
      </p:sp>
      <p:pic>
        <p:nvPicPr>
          <p:cNvPr id="6" name="Picture 5">
            <a:extLst>
              <a:ext uri="{FF2B5EF4-FFF2-40B4-BE49-F238E27FC236}">
                <a16:creationId xmlns:a16="http://schemas.microsoft.com/office/drawing/2014/main" id="{3C2F5F1E-71C5-4C3D-9EB1-C6AC80C07CF0}"/>
              </a:ext>
            </a:extLst>
          </p:cNvPr>
          <p:cNvPicPr>
            <a:picLocks noChangeAspect="1"/>
          </p:cNvPicPr>
          <p:nvPr/>
        </p:nvPicPr>
        <p:blipFill>
          <a:blip r:embed="rId3"/>
          <a:stretch>
            <a:fillRect/>
          </a:stretch>
        </p:blipFill>
        <p:spPr>
          <a:xfrm>
            <a:off x="2314995" y="1183114"/>
            <a:ext cx="4718167" cy="3295406"/>
          </a:xfrm>
          <a:prstGeom prst="rect">
            <a:avLst/>
          </a:prstGeom>
        </p:spPr>
      </p:pic>
    </p:spTree>
    <p:extLst>
      <p:ext uri="{BB962C8B-B14F-4D97-AF65-F5344CB8AC3E}">
        <p14:creationId xmlns:p14="http://schemas.microsoft.com/office/powerpoint/2010/main" val="17968352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416A4F-E6F2-4EE4-AD07-02A377EE2315}"/>
              </a:ext>
            </a:extLst>
          </p:cNvPr>
          <p:cNvSpPr>
            <a:spLocks noGrp="1"/>
          </p:cNvSpPr>
          <p:nvPr>
            <p:ph type="sldNum" sz="quarter" idx="13"/>
          </p:nvPr>
        </p:nvSpPr>
        <p:spPr/>
        <p:txBody>
          <a:bodyPr/>
          <a:lstStyle/>
          <a:p>
            <a:fld id="{7BCC8D0D-EAEC-449D-9161-023DFF90F2E2}" type="slidenum">
              <a:rPr lang="en-US" smtClean="0"/>
              <a:pPr/>
              <a:t>23</a:t>
            </a:fld>
            <a:endParaRPr lang="en-US" dirty="0"/>
          </a:p>
        </p:txBody>
      </p:sp>
      <p:sp>
        <p:nvSpPr>
          <p:cNvPr id="4" name="Title 3">
            <a:extLst>
              <a:ext uri="{FF2B5EF4-FFF2-40B4-BE49-F238E27FC236}">
                <a16:creationId xmlns:a16="http://schemas.microsoft.com/office/drawing/2014/main" id="{8C8E800B-C10A-434D-8C1C-9E6BF3FAD004}"/>
              </a:ext>
            </a:extLst>
          </p:cNvPr>
          <p:cNvSpPr>
            <a:spLocks noGrp="1"/>
          </p:cNvSpPr>
          <p:nvPr>
            <p:ph type="title"/>
          </p:nvPr>
        </p:nvSpPr>
        <p:spPr/>
        <p:txBody>
          <a:bodyPr/>
          <a:lstStyle/>
          <a:p>
            <a:r>
              <a:rPr lang="en-US" dirty="0">
                <a:latin typeface="+mn-lt"/>
              </a:rPr>
              <a:t>Results: transdermal alcohol sensor </a:t>
            </a:r>
          </a:p>
        </p:txBody>
      </p:sp>
      <p:sp>
        <p:nvSpPr>
          <p:cNvPr id="5" name="Text Placeholder 4">
            <a:extLst>
              <a:ext uri="{FF2B5EF4-FFF2-40B4-BE49-F238E27FC236}">
                <a16:creationId xmlns:a16="http://schemas.microsoft.com/office/drawing/2014/main" id="{466C4157-0B64-4797-BE10-613573586E49}"/>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CD4C6D09-90F4-4858-9536-8E8211339F64}"/>
              </a:ext>
            </a:extLst>
          </p:cNvPr>
          <p:cNvSpPr>
            <a:spLocks noGrp="1"/>
          </p:cNvSpPr>
          <p:nvPr>
            <p:ph idx="1"/>
          </p:nvPr>
        </p:nvSpPr>
        <p:spPr>
          <a:xfrm>
            <a:off x="489500" y="1030637"/>
            <a:ext cx="8137665" cy="2932045"/>
          </a:xfrm>
        </p:spPr>
        <p:txBody>
          <a:bodyPr/>
          <a:lstStyle/>
          <a:p>
            <a:r>
              <a:rPr lang="en-US" dirty="0"/>
              <a:t>Every 0.1% increase in the inferred peak blood alcohol concentration in the last 12 hours was associated with a 38% greater odds of an atrial fibrillation episode (OR 1.38, 95% CI 1.04-1.83, p=0.024). </a:t>
            </a:r>
          </a:p>
          <a:p>
            <a:r>
              <a:rPr lang="en-US" dirty="0"/>
              <a:t>The total area under the curve of alcohol exposure in the past 12 hours was also associated with a heightened risk for an atrial fibrillation episode:</a:t>
            </a:r>
          </a:p>
          <a:p>
            <a:pPr lvl="1"/>
            <a:r>
              <a:rPr lang="en-US" dirty="0"/>
              <a:t>Odds ratio of 1.14 (95% CI 1.06-1.22) per 4.7% increase in alcohol exposure, p&lt;0.001). </a:t>
            </a:r>
          </a:p>
          <a:p>
            <a:r>
              <a:rPr lang="en-US" dirty="0"/>
              <a:t>No threshold effects were observed. </a:t>
            </a:r>
          </a:p>
          <a:p>
            <a:endParaRPr lang="en-US" dirty="0"/>
          </a:p>
        </p:txBody>
      </p:sp>
    </p:spTree>
    <p:extLst>
      <p:ext uri="{BB962C8B-B14F-4D97-AF65-F5344CB8AC3E}">
        <p14:creationId xmlns:p14="http://schemas.microsoft.com/office/powerpoint/2010/main" val="24886160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EC7AB6-2DB3-4A7C-96A3-059D3EDF42B1}"/>
              </a:ext>
            </a:extLst>
          </p:cNvPr>
          <p:cNvSpPr>
            <a:spLocks noGrp="1"/>
          </p:cNvSpPr>
          <p:nvPr>
            <p:ph type="sldNum" sz="quarter" idx="13"/>
          </p:nvPr>
        </p:nvSpPr>
        <p:spPr/>
        <p:txBody>
          <a:bodyPr/>
          <a:lstStyle/>
          <a:p>
            <a:fld id="{7BCC8D0D-EAEC-449D-9161-023DFF90F2E2}" type="slidenum">
              <a:rPr lang="en-US" smtClean="0"/>
              <a:pPr/>
              <a:t>24</a:t>
            </a:fld>
            <a:endParaRPr lang="en-US" dirty="0"/>
          </a:p>
        </p:txBody>
      </p:sp>
      <p:sp>
        <p:nvSpPr>
          <p:cNvPr id="4" name="Title 3">
            <a:extLst>
              <a:ext uri="{FF2B5EF4-FFF2-40B4-BE49-F238E27FC236}">
                <a16:creationId xmlns:a16="http://schemas.microsoft.com/office/drawing/2014/main" id="{2E0C5710-7A08-4E27-BD81-1B1447AD5A25}"/>
              </a:ext>
            </a:extLst>
          </p:cNvPr>
          <p:cNvSpPr>
            <a:spLocks noGrp="1"/>
          </p:cNvSpPr>
          <p:nvPr>
            <p:ph type="title"/>
          </p:nvPr>
        </p:nvSpPr>
        <p:spPr/>
        <p:txBody>
          <a:bodyPr/>
          <a:lstStyle/>
          <a:p>
            <a:r>
              <a:rPr lang="en-US" dirty="0">
                <a:latin typeface="+mn-lt"/>
              </a:rPr>
              <a:t>Strengths and Limitations </a:t>
            </a:r>
          </a:p>
        </p:txBody>
      </p:sp>
      <p:sp>
        <p:nvSpPr>
          <p:cNvPr id="5" name="Text Placeholder 4">
            <a:extLst>
              <a:ext uri="{FF2B5EF4-FFF2-40B4-BE49-F238E27FC236}">
                <a16:creationId xmlns:a16="http://schemas.microsoft.com/office/drawing/2014/main" id="{784595DB-5D8B-47FD-9C9B-FCED5C79DB6C}"/>
              </a:ext>
            </a:extLst>
          </p:cNvPr>
          <p:cNvSpPr>
            <a:spLocks noGrp="1"/>
          </p:cNvSpPr>
          <p:nvPr>
            <p:ph type="body" sz="quarter" idx="15"/>
          </p:nvPr>
        </p:nvSpPr>
        <p:spPr/>
        <p:txBody>
          <a:bodyPr/>
          <a:lstStyle/>
          <a:p>
            <a:endParaRPr lang="en-US" dirty="0"/>
          </a:p>
        </p:txBody>
      </p:sp>
      <p:sp>
        <p:nvSpPr>
          <p:cNvPr id="6" name="Content Placeholder 5">
            <a:extLst>
              <a:ext uri="{FF2B5EF4-FFF2-40B4-BE49-F238E27FC236}">
                <a16:creationId xmlns:a16="http://schemas.microsoft.com/office/drawing/2014/main" id="{FAF6FB11-3381-4A06-8300-8D81A9099B27}"/>
              </a:ext>
            </a:extLst>
          </p:cNvPr>
          <p:cNvSpPr>
            <a:spLocks noGrp="1"/>
          </p:cNvSpPr>
          <p:nvPr>
            <p:ph idx="1"/>
          </p:nvPr>
        </p:nvSpPr>
        <p:spPr>
          <a:xfrm>
            <a:off x="489444" y="1030637"/>
            <a:ext cx="8364135" cy="2932045"/>
          </a:xfrm>
        </p:spPr>
        <p:txBody>
          <a:bodyPr/>
          <a:lstStyle/>
          <a:p>
            <a:r>
              <a:rPr lang="en-US" sz="2000" dirty="0"/>
              <a:t>The case-crossover mitigates against confounding as the same individuals served as cases and controls.</a:t>
            </a:r>
          </a:p>
          <a:p>
            <a:r>
              <a:rPr lang="en-US" sz="2000" dirty="0"/>
              <a:t>We cannot exclude the possibility that some concomitant behavior or exposure that occurred with alcohol consumption was a causal factor.</a:t>
            </a:r>
          </a:p>
          <a:p>
            <a:pPr lvl="1"/>
            <a:r>
              <a:rPr lang="en-US" sz="1800" dirty="0"/>
              <a:t>Only 1 participant in the analysis smoked</a:t>
            </a:r>
          </a:p>
          <a:p>
            <a:pPr lvl="1"/>
            <a:r>
              <a:rPr lang="en-US" sz="1800" dirty="0"/>
              <a:t>Caffeine unlikely to be consumed at the same time</a:t>
            </a:r>
          </a:p>
          <a:p>
            <a:r>
              <a:rPr lang="en-US" sz="2000" dirty="0"/>
              <a:t>Poor sleep may occur due to alcohol consumption and lead to atrial fibrillation.</a:t>
            </a:r>
          </a:p>
          <a:p>
            <a:pPr lvl="1"/>
            <a:r>
              <a:rPr lang="en-US" sz="1800" dirty="0"/>
              <a:t>Poor sleep in this circumstance would then serve as a mediator (along the causal pathway) rather than a confounder </a:t>
            </a:r>
          </a:p>
        </p:txBody>
      </p:sp>
    </p:spTree>
    <p:extLst>
      <p:ext uri="{BB962C8B-B14F-4D97-AF65-F5344CB8AC3E}">
        <p14:creationId xmlns:p14="http://schemas.microsoft.com/office/powerpoint/2010/main" val="30775748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85A746-F8B1-4606-A54B-7C68F0810585}"/>
              </a:ext>
            </a:extLst>
          </p:cNvPr>
          <p:cNvSpPr>
            <a:spLocks noGrp="1"/>
          </p:cNvSpPr>
          <p:nvPr>
            <p:ph type="sldNum" sz="quarter" idx="13"/>
          </p:nvPr>
        </p:nvSpPr>
        <p:spPr/>
        <p:txBody>
          <a:bodyPr/>
          <a:lstStyle/>
          <a:p>
            <a:fld id="{7BCC8D0D-EAEC-449D-9161-023DFF90F2E2}" type="slidenum">
              <a:rPr lang="en-US" smtClean="0"/>
              <a:pPr/>
              <a:t>25</a:t>
            </a:fld>
            <a:endParaRPr lang="en-US" dirty="0"/>
          </a:p>
        </p:txBody>
      </p:sp>
      <p:sp>
        <p:nvSpPr>
          <p:cNvPr id="4" name="Title 3">
            <a:extLst>
              <a:ext uri="{FF2B5EF4-FFF2-40B4-BE49-F238E27FC236}">
                <a16:creationId xmlns:a16="http://schemas.microsoft.com/office/drawing/2014/main" id="{C66F3A7C-D185-4B83-A48A-BC1AFF4C1820}"/>
              </a:ext>
            </a:extLst>
          </p:cNvPr>
          <p:cNvSpPr>
            <a:spLocks noGrp="1"/>
          </p:cNvSpPr>
          <p:nvPr>
            <p:ph type="title"/>
          </p:nvPr>
        </p:nvSpPr>
        <p:spPr/>
        <p:txBody>
          <a:bodyPr/>
          <a:lstStyle/>
          <a:p>
            <a:r>
              <a:rPr lang="en-US" dirty="0">
                <a:latin typeface="+mn-lt"/>
              </a:rPr>
              <a:t>Conclusions</a:t>
            </a:r>
            <a:r>
              <a:rPr lang="en-US" dirty="0"/>
              <a:t> </a:t>
            </a:r>
          </a:p>
        </p:txBody>
      </p:sp>
      <p:sp>
        <p:nvSpPr>
          <p:cNvPr id="5" name="Text Placeholder 4">
            <a:extLst>
              <a:ext uri="{FF2B5EF4-FFF2-40B4-BE49-F238E27FC236}">
                <a16:creationId xmlns:a16="http://schemas.microsoft.com/office/drawing/2014/main" id="{7D1F1FFE-3C2E-4654-B816-9EECEE50E4A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9E1D76ED-7E6C-42F8-89C0-58D1655FF60B}"/>
              </a:ext>
            </a:extLst>
          </p:cNvPr>
          <p:cNvSpPr>
            <a:spLocks noGrp="1"/>
          </p:cNvSpPr>
          <p:nvPr>
            <p:ph idx="1"/>
          </p:nvPr>
        </p:nvSpPr>
        <p:spPr>
          <a:xfrm>
            <a:off x="453585" y="1154327"/>
            <a:ext cx="8169964" cy="2932045"/>
          </a:xfrm>
        </p:spPr>
        <p:txBody>
          <a:bodyPr/>
          <a:lstStyle/>
          <a:p>
            <a:r>
              <a:rPr lang="en-US" dirty="0"/>
              <a:t>Alcohol consumption appears to heighten the risk that a discrete atrial fibrillation event will occur.</a:t>
            </a:r>
          </a:p>
          <a:p>
            <a:r>
              <a:rPr lang="en-US" dirty="0"/>
              <a:t>This relationship exhibits a delayed effect of several hours.</a:t>
            </a:r>
          </a:p>
          <a:p>
            <a:r>
              <a:rPr lang="en-US" dirty="0"/>
              <a:t>No clear or consistent threshold of alcohol required was observed.</a:t>
            </a:r>
          </a:p>
          <a:p>
            <a:pPr lvl="1"/>
            <a:r>
              <a:rPr lang="en-US" dirty="0"/>
              <a:t>With evidence that even one drink may heighten the risk</a:t>
            </a:r>
          </a:p>
          <a:p>
            <a:pPr marL="0" indent="0">
              <a:buNone/>
            </a:pPr>
            <a:endParaRPr lang="en-US" dirty="0"/>
          </a:p>
          <a:p>
            <a:endParaRPr lang="en-US" dirty="0"/>
          </a:p>
        </p:txBody>
      </p:sp>
    </p:spTree>
    <p:extLst>
      <p:ext uri="{BB962C8B-B14F-4D97-AF65-F5344CB8AC3E}">
        <p14:creationId xmlns:p14="http://schemas.microsoft.com/office/powerpoint/2010/main" val="148627806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85A746-F8B1-4606-A54B-7C68F0810585}"/>
              </a:ext>
            </a:extLst>
          </p:cNvPr>
          <p:cNvSpPr>
            <a:spLocks noGrp="1"/>
          </p:cNvSpPr>
          <p:nvPr>
            <p:ph type="sldNum" sz="quarter" idx="13"/>
          </p:nvPr>
        </p:nvSpPr>
        <p:spPr/>
        <p:txBody>
          <a:bodyPr/>
          <a:lstStyle/>
          <a:p>
            <a:fld id="{7BCC8D0D-EAEC-449D-9161-023DFF90F2E2}" type="slidenum">
              <a:rPr lang="en-US" smtClean="0"/>
              <a:pPr/>
              <a:t>26</a:t>
            </a:fld>
            <a:endParaRPr lang="en-US" dirty="0"/>
          </a:p>
        </p:txBody>
      </p:sp>
      <p:sp>
        <p:nvSpPr>
          <p:cNvPr id="4" name="Title 3">
            <a:extLst>
              <a:ext uri="{FF2B5EF4-FFF2-40B4-BE49-F238E27FC236}">
                <a16:creationId xmlns:a16="http://schemas.microsoft.com/office/drawing/2014/main" id="{C66F3A7C-D185-4B83-A48A-BC1AFF4C1820}"/>
              </a:ext>
            </a:extLst>
          </p:cNvPr>
          <p:cNvSpPr>
            <a:spLocks noGrp="1"/>
          </p:cNvSpPr>
          <p:nvPr>
            <p:ph type="title"/>
          </p:nvPr>
        </p:nvSpPr>
        <p:spPr/>
        <p:txBody>
          <a:bodyPr/>
          <a:lstStyle/>
          <a:p>
            <a:r>
              <a:rPr lang="en-US" dirty="0">
                <a:latin typeface="+mn-lt"/>
              </a:rPr>
              <a:t>Conclusions </a:t>
            </a:r>
          </a:p>
        </p:txBody>
      </p:sp>
      <p:sp>
        <p:nvSpPr>
          <p:cNvPr id="5" name="Text Placeholder 4">
            <a:extLst>
              <a:ext uri="{FF2B5EF4-FFF2-40B4-BE49-F238E27FC236}">
                <a16:creationId xmlns:a16="http://schemas.microsoft.com/office/drawing/2014/main" id="{7D1F1FFE-3C2E-4654-B816-9EECEE50E4AB}"/>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9E1D76ED-7E6C-42F8-89C0-58D1655FF60B}"/>
              </a:ext>
            </a:extLst>
          </p:cNvPr>
          <p:cNvSpPr>
            <a:spLocks noGrp="1"/>
          </p:cNvSpPr>
          <p:nvPr>
            <p:ph idx="1"/>
          </p:nvPr>
        </p:nvSpPr>
        <p:spPr>
          <a:xfrm>
            <a:off x="453585" y="1057227"/>
            <a:ext cx="8224250" cy="2932045"/>
          </a:xfrm>
        </p:spPr>
        <p:txBody>
          <a:bodyPr/>
          <a:lstStyle/>
          <a:p>
            <a:r>
              <a:rPr lang="en-US" dirty="0"/>
              <a:t>These data suggest that the probability a particular atrial fibrillation event will occur is not simply due to random chance.</a:t>
            </a:r>
          </a:p>
          <a:p>
            <a:r>
              <a:rPr lang="en-US" dirty="0"/>
              <a:t>A common behavior, alcohol consumption, is a modifiable exposure that may empower patients to influence the risk of an atrial fibrillation event.</a:t>
            </a:r>
          </a:p>
          <a:p>
            <a:r>
              <a:rPr lang="en-US" dirty="0"/>
              <a:t>These findings suggest understanding other acute triggers of atrial fibrillation may be a fruitful field of investigation. </a:t>
            </a:r>
          </a:p>
          <a:p>
            <a:endParaRPr lang="en-US" dirty="0"/>
          </a:p>
        </p:txBody>
      </p:sp>
    </p:spTree>
    <p:extLst>
      <p:ext uri="{BB962C8B-B14F-4D97-AF65-F5344CB8AC3E}">
        <p14:creationId xmlns:p14="http://schemas.microsoft.com/office/powerpoint/2010/main" val="404893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82AB64-674C-4116-8689-652A762BCEE6}"/>
              </a:ext>
            </a:extLst>
          </p:cNvPr>
          <p:cNvSpPr>
            <a:spLocks noGrp="1"/>
          </p:cNvSpPr>
          <p:nvPr>
            <p:ph type="sldNum" sz="quarter" idx="13"/>
          </p:nvPr>
        </p:nvSpPr>
        <p:spPr/>
        <p:txBody>
          <a:bodyPr/>
          <a:lstStyle/>
          <a:p>
            <a:fld id="{7BCC8D0D-EAEC-449D-9161-023DFF90F2E2}" type="slidenum">
              <a:rPr lang="en-US" smtClean="0"/>
              <a:pPr/>
              <a:t>27</a:t>
            </a:fld>
            <a:endParaRPr lang="en-US" dirty="0"/>
          </a:p>
        </p:txBody>
      </p:sp>
      <p:sp>
        <p:nvSpPr>
          <p:cNvPr id="4" name="Title 3">
            <a:extLst>
              <a:ext uri="{FF2B5EF4-FFF2-40B4-BE49-F238E27FC236}">
                <a16:creationId xmlns:a16="http://schemas.microsoft.com/office/drawing/2014/main" id="{8DE4AF48-0994-41C7-98BC-7BB2165BAFFC}"/>
              </a:ext>
            </a:extLst>
          </p:cNvPr>
          <p:cNvSpPr>
            <a:spLocks noGrp="1"/>
          </p:cNvSpPr>
          <p:nvPr>
            <p:ph type="title"/>
          </p:nvPr>
        </p:nvSpPr>
        <p:spPr>
          <a:xfrm>
            <a:off x="3554876" y="2411871"/>
            <a:ext cx="6130185" cy="458587"/>
          </a:xfrm>
        </p:spPr>
        <p:txBody>
          <a:bodyPr/>
          <a:lstStyle/>
          <a:p>
            <a:r>
              <a:rPr lang="en-US" dirty="0">
                <a:latin typeface="+mn-lt"/>
              </a:rPr>
              <a:t>Thank You </a:t>
            </a:r>
          </a:p>
        </p:txBody>
      </p:sp>
      <p:sp>
        <p:nvSpPr>
          <p:cNvPr id="5" name="Text Placeholder 4">
            <a:extLst>
              <a:ext uri="{FF2B5EF4-FFF2-40B4-BE49-F238E27FC236}">
                <a16:creationId xmlns:a16="http://schemas.microsoft.com/office/drawing/2014/main" id="{AE473B03-8C52-4754-B750-42E7FA7C384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34209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AABF09-4EA3-421A-99BC-549426B6EC16}"/>
              </a:ext>
            </a:extLst>
          </p:cNvPr>
          <p:cNvSpPr>
            <a:spLocks noGrp="1"/>
          </p:cNvSpPr>
          <p:nvPr>
            <p:ph type="title"/>
          </p:nvPr>
        </p:nvSpPr>
        <p:spPr/>
        <p:txBody>
          <a:bodyPr/>
          <a:lstStyle/>
          <a:p>
            <a:r>
              <a:rPr lang="en-US" sz="2800" dirty="0">
                <a:latin typeface="+mn-lt"/>
              </a:rPr>
              <a:t>Funding</a:t>
            </a:r>
            <a:r>
              <a:rPr lang="en-US" dirty="0">
                <a:latin typeface="+mn-lt"/>
              </a:rPr>
              <a:t> </a:t>
            </a:r>
            <a:r>
              <a:rPr lang="en-US" dirty="0"/>
              <a:t> </a:t>
            </a:r>
          </a:p>
        </p:txBody>
      </p:sp>
      <p:sp>
        <p:nvSpPr>
          <p:cNvPr id="8" name="Content Placeholder 7">
            <a:extLst>
              <a:ext uri="{FF2B5EF4-FFF2-40B4-BE49-F238E27FC236}">
                <a16:creationId xmlns:a16="http://schemas.microsoft.com/office/drawing/2014/main" id="{6CCFEDB8-65EA-4BB1-99F6-6ED1C518270D}"/>
              </a:ext>
            </a:extLst>
          </p:cNvPr>
          <p:cNvSpPr>
            <a:spLocks noGrp="1"/>
          </p:cNvSpPr>
          <p:nvPr>
            <p:ph idx="1"/>
          </p:nvPr>
        </p:nvSpPr>
        <p:spPr>
          <a:xfrm>
            <a:off x="2823748" y="3143529"/>
            <a:ext cx="6103249" cy="2932045"/>
          </a:xfrm>
        </p:spPr>
        <p:txBody>
          <a:bodyPr/>
          <a:lstStyle/>
          <a:p>
            <a:pPr marL="221451" lvl="1" indent="0">
              <a:buNone/>
            </a:pPr>
            <a:r>
              <a:rPr lang="en-US" sz="2100" dirty="0"/>
              <a:t>R01AA022222</a:t>
            </a:r>
          </a:p>
          <a:p>
            <a:endParaRPr lang="en-US" dirty="0"/>
          </a:p>
        </p:txBody>
      </p:sp>
      <p:pic>
        <p:nvPicPr>
          <p:cNvPr id="2" name="Picture 1">
            <a:extLst>
              <a:ext uri="{FF2B5EF4-FFF2-40B4-BE49-F238E27FC236}">
                <a16:creationId xmlns:a16="http://schemas.microsoft.com/office/drawing/2014/main" id="{E00273C4-F6F6-4965-AD18-C6FD6BB9C923}"/>
              </a:ext>
            </a:extLst>
          </p:cNvPr>
          <p:cNvPicPr>
            <a:picLocks noChangeAspect="1"/>
          </p:cNvPicPr>
          <p:nvPr/>
        </p:nvPicPr>
        <p:blipFill>
          <a:blip r:embed="rId3"/>
          <a:stretch>
            <a:fillRect/>
          </a:stretch>
        </p:blipFill>
        <p:spPr>
          <a:xfrm>
            <a:off x="3051666" y="1321873"/>
            <a:ext cx="2993231" cy="1821656"/>
          </a:xfrm>
          <a:prstGeom prst="rect">
            <a:avLst/>
          </a:prstGeom>
        </p:spPr>
      </p:pic>
    </p:spTree>
    <p:extLst>
      <p:ext uri="{BB962C8B-B14F-4D97-AF65-F5344CB8AC3E}">
        <p14:creationId xmlns:p14="http://schemas.microsoft.com/office/powerpoint/2010/main" val="41048384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303C1F-523A-43C7-8D59-596AC2EC1CB4}"/>
              </a:ext>
            </a:extLst>
          </p:cNvPr>
          <p:cNvSpPr>
            <a:spLocks noGrp="1"/>
          </p:cNvSpPr>
          <p:nvPr>
            <p:ph type="body" sz="quarter" idx="15"/>
          </p:nvPr>
        </p:nvSpPr>
        <p:spPr/>
        <p:txBody>
          <a:bodyPr/>
          <a:lstStyle/>
          <a:p>
            <a:endParaRPr lang="en-US"/>
          </a:p>
        </p:txBody>
      </p:sp>
      <p:pic>
        <p:nvPicPr>
          <p:cNvPr id="9" name="Picture 5">
            <a:extLst>
              <a:ext uri="{FF2B5EF4-FFF2-40B4-BE49-F238E27FC236}">
                <a16:creationId xmlns:a16="http://schemas.microsoft.com/office/drawing/2014/main" id="{32A4A01B-7FA5-41A3-801E-C4A76E754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8" t="2797" r="2318" b="-172"/>
          <a:stretch>
            <a:fillRect/>
          </a:stretch>
        </p:blipFill>
        <p:spPr bwMode="auto">
          <a:xfrm>
            <a:off x="1516934" y="264461"/>
            <a:ext cx="6046882" cy="439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extBox 1">
            <a:extLst>
              <a:ext uri="{FF2B5EF4-FFF2-40B4-BE49-F238E27FC236}">
                <a16:creationId xmlns:a16="http://schemas.microsoft.com/office/drawing/2014/main" id="{F611E7E6-E318-4265-ACF1-C62C6421006E}"/>
              </a:ext>
            </a:extLst>
          </p:cNvPr>
          <p:cNvSpPr txBox="1">
            <a:spLocks noChangeArrowheads="1"/>
          </p:cNvSpPr>
          <p:nvPr/>
        </p:nvSpPr>
        <p:spPr bwMode="auto">
          <a:xfrm>
            <a:off x="4963038" y="4404996"/>
            <a:ext cx="3286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eriod"/>
            </a:pPr>
            <a:r>
              <a:rPr lang="en-US" altLang="en-US" sz="1050" dirty="0"/>
              <a:t>Kodama et al. </a:t>
            </a:r>
            <a:r>
              <a:rPr lang="en-US" altLang="en-US" sz="1050" i="1" dirty="0"/>
              <a:t>J Am Coll </a:t>
            </a:r>
            <a:r>
              <a:rPr lang="en-US" altLang="en-US" sz="1050" i="1" dirty="0" err="1"/>
              <a:t>Cardiol</a:t>
            </a:r>
            <a:r>
              <a:rPr lang="en-US" altLang="en-US" sz="1050" i="1" dirty="0"/>
              <a:t> </a:t>
            </a:r>
            <a:r>
              <a:rPr lang="en-US" altLang="en-US" sz="1050" dirty="0"/>
              <a:t>2011</a:t>
            </a:r>
          </a:p>
        </p:txBody>
      </p:sp>
      <p:sp>
        <p:nvSpPr>
          <p:cNvPr id="11" name="Oval 15">
            <a:extLst>
              <a:ext uri="{FF2B5EF4-FFF2-40B4-BE49-F238E27FC236}">
                <a16:creationId xmlns:a16="http://schemas.microsoft.com/office/drawing/2014/main" id="{7305E57B-9ADC-49A3-9F68-AB0D1B2347D0}"/>
              </a:ext>
            </a:extLst>
          </p:cNvPr>
          <p:cNvSpPr>
            <a:spLocks noChangeArrowheads="1"/>
          </p:cNvSpPr>
          <p:nvPr/>
        </p:nvSpPr>
        <p:spPr bwMode="auto">
          <a:xfrm>
            <a:off x="3103300" y="3790707"/>
            <a:ext cx="571500" cy="273844"/>
          </a:xfrm>
          <a:prstGeom prst="ellipse">
            <a:avLst/>
          </a:prstGeom>
          <a:noFill/>
          <a:ln w="666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180BAB"/>
              </a:solidFill>
            </a:endParaRPr>
          </a:p>
        </p:txBody>
      </p:sp>
      <p:sp>
        <p:nvSpPr>
          <p:cNvPr id="3" name="Title 2">
            <a:extLst>
              <a:ext uri="{FF2B5EF4-FFF2-40B4-BE49-F238E27FC236}">
                <a16:creationId xmlns:a16="http://schemas.microsoft.com/office/drawing/2014/main" id="{69316C8C-2326-4280-B57F-E1F4568E399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90984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080FD2-E32C-4CBA-829D-60BF66667FED}"/>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3F69AFC6-E9C8-434C-9AAD-0FE8F63655AC}"/>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90832907-4A6A-4A6A-A89A-FE67119B35CF}"/>
              </a:ext>
            </a:extLst>
          </p:cNvPr>
          <p:cNvSpPr>
            <a:spLocks noGrp="1"/>
          </p:cNvSpPr>
          <p:nvPr>
            <p:ph type="body" sz="quarter" idx="15"/>
          </p:nvPr>
        </p:nvSpPr>
        <p:spPr/>
        <p:txBody>
          <a:bodyPr/>
          <a:lstStyle/>
          <a:p>
            <a:endParaRPr lang="en-US"/>
          </a:p>
        </p:txBody>
      </p:sp>
      <p:sp>
        <p:nvSpPr>
          <p:cNvPr id="6" name="Content Placeholder 5">
            <a:extLst>
              <a:ext uri="{FF2B5EF4-FFF2-40B4-BE49-F238E27FC236}">
                <a16:creationId xmlns:a16="http://schemas.microsoft.com/office/drawing/2014/main" id="{B7083D22-369D-4663-B0D9-514217B2B574}"/>
              </a:ext>
            </a:extLst>
          </p:cNvPr>
          <p:cNvSpPr>
            <a:spLocks noGrp="1"/>
          </p:cNvSpPr>
          <p:nvPr>
            <p:ph idx="1"/>
          </p:nvPr>
        </p:nvSpPr>
        <p:spPr/>
        <p:txBody>
          <a:bodyPr/>
          <a:lstStyle/>
          <a:p>
            <a:endParaRPr lang="en-US" dirty="0"/>
          </a:p>
        </p:txBody>
      </p:sp>
      <p:grpSp>
        <p:nvGrpSpPr>
          <p:cNvPr id="7" name="Group 1">
            <a:extLst>
              <a:ext uri="{FF2B5EF4-FFF2-40B4-BE49-F238E27FC236}">
                <a16:creationId xmlns:a16="http://schemas.microsoft.com/office/drawing/2014/main" id="{CE019396-91FB-4466-BA99-CC30B71F39EF}"/>
              </a:ext>
            </a:extLst>
          </p:cNvPr>
          <p:cNvGrpSpPr>
            <a:grpSpLocks noChangeAspect="1"/>
          </p:cNvGrpSpPr>
          <p:nvPr/>
        </p:nvGrpSpPr>
        <p:grpSpPr bwMode="auto">
          <a:xfrm>
            <a:off x="1951438" y="128865"/>
            <a:ext cx="4743746" cy="1728789"/>
            <a:chOff x="941696" y="76200"/>
            <a:chExt cx="6934200" cy="2533651"/>
          </a:xfrm>
        </p:grpSpPr>
        <p:pic>
          <p:nvPicPr>
            <p:cNvPr id="8" name="Picture 2">
              <a:extLst>
                <a:ext uri="{FF2B5EF4-FFF2-40B4-BE49-F238E27FC236}">
                  <a16:creationId xmlns:a16="http://schemas.microsoft.com/office/drawing/2014/main" id="{3F7410AB-2445-4313-A299-BEA733F9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6" y="587994"/>
              <a:ext cx="6934200" cy="139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3">
              <a:extLst>
                <a:ext uri="{FF2B5EF4-FFF2-40B4-BE49-F238E27FC236}">
                  <a16:creationId xmlns:a16="http://schemas.microsoft.com/office/drawing/2014/main" id="{509B8909-7DC5-4864-9547-B125D7982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970" y="1981201"/>
              <a:ext cx="6931926"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4">
              <a:extLst>
                <a:ext uri="{FF2B5EF4-FFF2-40B4-BE49-F238E27FC236}">
                  <a16:creationId xmlns:a16="http://schemas.microsoft.com/office/drawing/2014/main" id="{7469695E-B86B-47DF-9ABD-384BBD6C46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836"/>
            <a:stretch>
              <a:fillRect/>
            </a:stretch>
          </p:blipFill>
          <p:spPr bwMode="auto">
            <a:xfrm>
              <a:off x="941696" y="76200"/>
              <a:ext cx="6934200" cy="51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1" name="Picture 5">
            <a:extLst>
              <a:ext uri="{FF2B5EF4-FFF2-40B4-BE49-F238E27FC236}">
                <a16:creationId xmlns:a16="http://schemas.microsoft.com/office/drawing/2014/main" id="{FFC87AEC-2C36-436F-9D4C-9FD1C51F4D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6833" y="1799486"/>
            <a:ext cx="3859625" cy="283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078277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D532EB-ECBB-4758-8187-CD1973CD8A65}"/>
              </a:ext>
            </a:extLst>
          </p:cNvPr>
          <p:cNvSpPr>
            <a:spLocks noGrp="1"/>
          </p:cNvSpPr>
          <p:nvPr>
            <p:ph type="sldNum" sz="quarter" idx="13"/>
          </p:nvPr>
        </p:nvSpPr>
        <p:spPr>
          <a:xfrm>
            <a:off x="272105" y="4877626"/>
            <a:ext cx="246061" cy="116425"/>
          </a:xfrm>
        </p:spPr>
        <p:txBody>
          <a:bodyPr/>
          <a:lstStyle/>
          <a:p>
            <a:fld id="{7BCC8D0D-EAEC-449D-9161-023DFF90F2E2}" type="slidenum">
              <a:rPr lang="en-US" smtClean="0"/>
              <a:pPr/>
              <a:t>6</a:t>
            </a:fld>
            <a:endParaRPr lang="en-US" dirty="0"/>
          </a:p>
        </p:txBody>
      </p:sp>
      <p:sp>
        <p:nvSpPr>
          <p:cNvPr id="4" name="Title 3">
            <a:extLst>
              <a:ext uri="{FF2B5EF4-FFF2-40B4-BE49-F238E27FC236}">
                <a16:creationId xmlns:a16="http://schemas.microsoft.com/office/drawing/2014/main" id="{4008031D-8EAE-4F10-9945-43262B6381E2}"/>
              </a:ext>
            </a:extLst>
          </p:cNvPr>
          <p:cNvSpPr>
            <a:spLocks noGrp="1"/>
          </p:cNvSpPr>
          <p:nvPr>
            <p:ph type="title"/>
          </p:nvPr>
        </p:nvSpPr>
        <p:spPr>
          <a:xfrm>
            <a:off x="453585" y="468150"/>
            <a:ext cx="8173580" cy="458587"/>
          </a:xfrm>
        </p:spPr>
        <p:txBody>
          <a:bodyPr/>
          <a:lstStyle/>
          <a:p>
            <a:endParaRPr lang="en-US"/>
          </a:p>
        </p:txBody>
      </p:sp>
      <p:sp>
        <p:nvSpPr>
          <p:cNvPr id="5" name="Text Placeholder 4">
            <a:extLst>
              <a:ext uri="{FF2B5EF4-FFF2-40B4-BE49-F238E27FC236}">
                <a16:creationId xmlns:a16="http://schemas.microsoft.com/office/drawing/2014/main" id="{7380C4EA-590F-4B8F-80CC-9A6E1AF6F4D2}"/>
              </a:ext>
            </a:extLst>
          </p:cNvPr>
          <p:cNvSpPr>
            <a:spLocks noGrp="1"/>
          </p:cNvSpPr>
          <p:nvPr>
            <p:ph type="body" sz="quarter" idx="15"/>
          </p:nvPr>
        </p:nvSpPr>
        <p:spPr>
          <a:xfrm>
            <a:off x="457202" y="845140"/>
            <a:ext cx="8169964" cy="334897"/>
          </a:xfrm>
        </p:spPr>
        <p:txBody>
          <a:bodyPr/>
          <a:lstStyle/>
          <a:p>
            <a:endParaRPr lang="en-US"/>
          </a:p>
        </p:txBody>
      </p:sp>
      <p:pic>
        <p:nvPicPr>
          <p:cNvPr id="7" name="Picture 9">
            <a:extLst>
              <a:ext uri="{FF2B5EF4-FFF2-40B4-BE49-F238E27FC236}">
                <a16:creationId xmlns:a16="http://schemas.microsoft.com/office/drawing/2014/main" id="{B156F2EF-BA35-4D68-9205-49ED88DCF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406"/>
          <a:stretch>
            <a:fillRect/>
          </a:stretch>
        </p:blipFill>
        <p:spPr bwMode="auto">
          <a:xfrm>
            <a:off x="2205038" y="1863900"/>
            <a:ext cx="4733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5">
            <a:extLst>
              <a:ext uri="{FF2B5EF4-FFF2-40B4-BE49-F238E27FC236}">
                <a16:creationId xmlns:a16="http://schemas.microsoft.com/office/drawing/2014/main" id="{18FCB3DF-CAD1-44B3-9085-111FE601D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70585" y="2112583"/>
            <a:ext cx="3602831" cy="2555081"/>
          </a:xfrm>
          <a:prstGeom prst="rect">
            <a:avLst/>
          </a:prstGeom>
        </p:spPr>
      </p:pic>
      <p:pic>
        <p:nvPicPr>
          <p:cNvPr id="10" name="Picture 8">
            <a:extLst>
              <a:ext uri="{FF2B5EF4-FFF2-40B4-BE49-F238E27FC236}">
                <a16:creationId xmlns:a16="http://schemas.microsoft.com/office/drawing/2014/main" id="{0AD10D51-182F-4F4E-A3C2-AF62CDC30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406"/>
          <a:stretch>
            <a:fillRect/>
          </a:stretch>
        </p:blipFill>
        <p:spPr bwMode="auto">
          <a:xfrm>
            <a:off x="2205038" y="1847403"/>
            <a:ext cx="4733925" cy="23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a:extLst>
              <a:ext uri="{FF2B5EF4-FFF2-40B4-BE49-F238E27FC236}">
                <a16:creationId xmlns:a16="http://schemas.microsoft.com/office/drawing/2014/main" id="{555EA8BA-BC9E-471A-9720-5C3A2F443602}"/>
              </a:ext>
            </a:extLst>
          </p:cNvPr>
          <p:cNvSpPr txBox="1">
            <a:spLocks noChangeArrowheads="1"/>
          </p:cNvSpPr>
          <p:nvPr/>
        </p:nvSpPr>
        <p:spPr bwMode="auto">
          <a:xfrm>
            <a:off x="2447026" y="1558780"/>
            <a:ext cx="4373760" cy="300082"/>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350" dirty="0">
                <a:solidFill>
                  <a:schemeClr val="bg2">
                    <a:lumMod val="50000"/>
                  </a:schemeClr>
                </a:solidFill>
              </a:rPr>
              <a:t>………………</a:t>
            </a:r>
          </a:p>
        </p:txBody>
      </p:sp>
      <p:pic>
        <p:nvPicPr>
          <p:cNvPr id="9" name="Picture 4">
            <a:extLst>
              <a:ext uri="{FF2B5EF4-FFF2-40B4-BE49-F238E27FC236}">
                <a16:creationId xmlns:a16="http://schemas.microsoft.com/office/drawing/2014/main" id="{1C9E297E-9931-40F3-B47B-8C570CFDC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810"/>
          <a:stretch>
            <a:fillRect/>
          </a:stretch>
        </p:blipFill>
        <p:spPr bwMode="auto">
          <a:xfrm>
            <a:off x="2205038" y="197182"/>
            <a:ext cx="4733925" cy="152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C25A2CA-A4A4-4E97-86DA-91B0B1111D03}"/>
              </a:ext>
            </a:extLst>
          </p:cNvPr>
          <p:cNvSpPr txBox="1"/>
          <p:nvPr/>
        </p:nvSpPr>
        <p:spPr bwMode="auto">
          <a:xfrm>
            <a:off x="5670606" y="707437"/>
            <a:ext cx="1985630" cy="161583"/>
          </a:xfrm>
          <a:prstGeom prst="rect">
            <a:avLst/>
          </a:prstGeom>
          <a:noFill/>
          <a:ln w="19050" algn="ctr">
            <a:noFill/>
            <a:miter lim="800000"/>
            <a:headEnd/>
            <a:tailEnd/>
          </a:ln>
        </p:spPr>
        <p:txBody>
          <a:bodyPr wrap="square" lIns="0" tIns="0" rIns="0" bIns="0" rtlCol="0">
            <a:spAutoFit/>
          </a:bodyPr>
          <a:lstStyle/>
          <a:p>
            <a:r>
              <a:rPr lang="en-US" sz="1050" i="1" dirty="0"/>
              <a:t>N </a:t>
            </a:r>
            <a:r>
              <a:rPr lang="en-US" sz="1050" i="1" dirty="0" err="1"/>
              <a:t>Engl</a:t>
            </a:r>
            <a:r>
              <a:rPr lang="en-US" sz="1050" i="1" dirty="0"/>
              <a:t> J Med </a:t>
            </a:r>
            <a:r>
              <a:rPr lang="en-US" sz="1050" dirty="0"/>
              <a:t>2020</a:t>
            </a:r>
          </a:p>
        </p:txBody>
      </p:sp>
    </p:spTree>
    <p:extLst>
      <p:ext uri="{BB962C8B-B14F-4D97-AF65-F5344CB8AC3E}">
        <p14:creationId xmlns:p14="http://schemas.microsoft.com/office/powerpoint/2010/main" val="14539396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00B77F-0130-4C60-99BE-569AEC387F1D}"/>
              </a:ext>
            </a:extLst>
          </p:cNvPr>
          <p:cNvSpPr>
            <a:spLocks noGrp="1"/>
          </p:cNvSpPr>
          <p:nvPr>
            <p:ph type="sldNum" sz="quarter" idx="13"/>
          </p:nvPr>
        </p:nvSpPr>
        <p:spPr>
          <a:xfrm>
            <a:off x="272105" y="4911840"/>
            <a:ext cx="246061" cy="116425"/>
          </a:xfrm>
        </p:spPr>
        <p:txBody>
          <a:bodyPr/>
          <a:lstStyle/>
          <a:p>
            <a:fld id="{7BCC8D0D-EAEC-449D-9161-023DFF90F2E2}" type="slidenum">
              <a:rPr lang="en-US" smtClean="0"/>
              <a:pPr/>
              <a:t>7</a:t>
            </a:fld>
            <a:endParaRPr lang="en-US" dirty="0"/>
          </a:p>
        </p:txBody>
      </p:sp>
      <p:sp>
        <p:nvSpPr>
          <p:cNvPr id="4" name="Title 3">
            <a:extLst>
              <a:ext uri="{FF2B5EF4-FFF2-40B4-BE49-F238E27FC236}">
                <a16:creationId xmlns:a16="http://schemas.microsoft.com/office/drawing/2014/main" id="{BFE44849-DFE6-4929-B075-3C1BCFEC0B54}"/>
              </a:ext>
            </a:extLst>
          </p:cNvPr>
          <p:cNvSpPr>
            <a:spLocks noGrp="1"/>
          </p:cNvSpPr>
          <p:nvPr>
            <p:ph type="title"/>
          </p:nvPr>
        </p:nvSpPr>
        <p:spPr>
          <a:xfrm>
            <a:off x="1506907" y="1058103"/>
            <a:ext cx="6130185" cy="458587"/>
          </a:xfrm>
        </p:spPr>
        <p:txBody>
          <a:bodyPr/>
          <a:lstStyle/>
          <a:p>
            <a:pPr algn="ctr"/>
            <a:r>
              <a:rPr lang="en-US" sz="2800" dirty="0">
                <a:latin typeface="+mn-lt"/>
              </a:rPr>
              <a:t>Original Descriptors Focused on Acute Effects: The “Holiday Heart Syndrome” </a:t>
            </a:r>
          </a:p>
        </p:txBody>
      </p:sp>
      <p:sp>
        <p:nvSpPr>
          <p:cNvPr id="5" name="Text Placeholder 4">
            <a:extLst>
              <a:ext uri="{FF2B5EF4-FFF2-40B4-BE49-F238E27FC236}">
                <a16:creationId xmlns:a16="http://schemas.microsoft.com/office/drawing/2014/main" id="{1F2615B2-3B5B-4CB5-A21E-DD301C44E356}"/>
              </a:ext>
            </a:extLst>
          </p:cNvPr>
          <p:cNvSpPr>
            <a:spLocks noGrp="1"/>
          </p:cNvSpPr>
          <p:nvPr>
            <p:ph type="body" sz="quarter" idx="15"/>
          </p:nvPr>
        </p:nvSpPr>
        <p:spPr>
          <a:xfrm>
            <a:off x="466004" y="976935"/>
            <a:ext cx="8169964" cy="334897"/>
          </a:xfrm>
        </p:spPr>
        <p:txBody>
          <a:bodyPr/>
          <a:lstStyle/>
          <a:p>
            <a:endParaRPr lang="en-US" dirty="0"/>
          </a:p>
        </p:txBody>
      </p:sp>
      <p:pic>
        <p:nvPicPr>
          <p:cNvPr id="7" name="Picture 6">
            <a:extLst>
              <a:ext uri="{FF2B5EF4-FFF2-40B4-BE49-F238E27FC236}">
                <a16:creationId xmlns:a16="http://schemas.microsoft.com/office/drawing/2014/main" id="{D69F48D1-3CED-4E9C-A73F-8899925F1ECD}"/>
              </a:ext>
            </a:extLst>
          </p:cNvPr>
          <p:cNvPicPr>
            <a:picLocks noChangeAspect="1"/>
          </p:cNvPicPr>
          <p:nvPr/>
        </p:nvPicPr>
        <p:blipFill>
          <a:blip r:embed="rId3"/>
          <a:stretch>
            <a:fillRect/>
          </a:stretch>
        </p:blipFill>
        <p:spPr>
          <a:xfrm>
            <a:off x="2070486" y="2051628"/>
            <a:ext cx="5634038" cy="755333"/>
          </a:xfrm>
          <a:prstGeom prst="rect">
            <a:avLst/>
          </a:prstGeom>
        </p:spPr>
      </p:pic>
      <p:sp>
        <p:nvSpPr>
          <p:cNvPr id="9" name="Content Placeholder 5">
            <a:extLst>
              <a:ext uri="{FF2B5EF4-FFF2-40B4-BE49-F238E27FC236}">
                <a16:creationId xmlns:a16="http://schemas.microsoft.com/office/drawing/2014/main" id="{6EEAA312-AA77-4747-83E6-A361222F02EE}"/>
              </a:ext>
            </a:extLst>
          </p:cNvPr>
          <p:cNvSpPr txBox="1">
            <a:spLocks/>
          </p:cNvSpPr>
          <p:nvPr/>
        </p:nvSpPr>
        <p:spPr>
          <a:xfrm>
            <a:off x="466004" y="1639211"/>
            <a:ext cx="8169964" cy="2932045"/>
          </a:xfrm>
          <a:prstGeom prst="rect">
            <a:avLst/>
          </a:prstGeom>
        </p:spPr>
        <p:txBody>
          <a:bodyPr vert="horz" lIns="68580" tIns="34290" rIns="68580" bIns="3429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Small case series relying on self-reported alcohol consumption  </a:t>
            </a:r>
          </a:p>
        </p:txBody>
      </p:sp>
      <p:pic>
        <p:nvPicPr>
          <p:cNvPr id="10" name="Picture 9">
            <a:extLst>
              <a:ext uri="{FF2B5EF4-FFF2-40B4-BE49-F238E27FC236}">
                <a16:creationId xmlns:a16="http://schemas.microsoft.com/office/drawing/2014/main" id="{05035F3A-5211-4350-B332-A8B8D89C4033}"/>
              </a:ext>
            </a:extLst>
          </p:cNvPr>
          <p:cNvPicPr>
            <a:picLocks noChangeAspect="1"/>
          </p:cNvPicPr>
          <p:nvPr/>
        </p:nvPicPr>
        <p:blipFill>
          <a:blip r:embed="rId4"/>
          <a:stretch>
            <a:fillRect/>
          </a:stretch>
        </p:blipFill>
        <p:spPr>
          <a:xfrm>
            <a:off x="1461993" y="3105234"/>
            <a:ext cx="6667976" cy="1343501"/>
          </a:xfrm>
          <a:prstGeom prst="rect">
            <a:avLst/>
          </a:prstGeom>
        </p:spPr>
      </p:pic>
      <p:pic>
        <p:nvPicPr>
          <p:cNvPr id="11" name="Picture 10">
            <a:extLst>
              <a:ext uri="{FF2B5EF4-FFF2-40B4-BE49-F238E27FC236}">
                <a16:creationId xmlns:a16="http://schemas.microsoft.com/office/drawing/2014/main" id="{FBF1CAF6-5258-44C8-9F2B-92FB96097AC9}"/>
              </a:ext>
            </a:extLst>
          </p:cNvPr>
          <p:cNvPicPr>
            <a:picLocks noChangeAspect="1"/>
          </p:cNvPicPr>
          <p:nvPr/>
        </p:nvPicPr>
        <p:blipFill>
          <a:blip r:embed="rId5"/>
          <a:stretch>
            <a:fillRect/>
          </a:stretch>
        </p:blipFill>
        <p:spPr>
          <a:xfrm>
            <a:off x="3680377" y="4407413"/>
            <a:ext cx="1814036" cy="216694"/>
          </a:xfrm>
          <a:prstGeom prst="rect">
            <a:avLst/>
          </a:prstGeom>
        </p:spPr>
      </p:pic>
      <p:pic>
        <p:nvPicPr>
          <p:cNvPr id="8" name="Content Placeholder 7">
            <a:extLst>
              <a:ext uri="{FF2B5EF4-FFF2-40B4-BE49-F238E27FC236}">
                <a16:creationId xmlns:a16="http://schemas.microsoft.com/office/drawing/2014/main" id="{497585FD-BD76-45E6-A03A-73D616F6EBE7}"/>
              </a:ext>
            </a:extLst>
          </p:cNvPr>
          <p:cNvPicPr>
            <a:picLocks noGrp="1" noChangeAspect="1"/>
          </p:cNvPicPr>
          <p:nvPr>
            <p:ph idx="1"/>
          </p:nvPr>
        </p:nvPicPr>
        <p:blipFill>
          <a:blip r:embed="rId6"/>
          <a:stretch>
            <a:fillRect/>
          </a:stretch>
        </p:blipFill>
        <p:spPr>
          <a:xfrm>
            <a:off x="3931387" y="2858258"/>
            <a:ext cx="1814036" cy="154781"/>
          </a:xfrm>
          <a:prstGeom prst="rect">
            <a:avLst/>
          </a:prstGeom>
        </p:spPr>
      </p:pic>
    </p:spTree>
    <p:extLst>
      <p:ext uri="{BB962C8B-B14F-4D97-AF65-F5344CB8AC3E}">
        <p14:creationId xmlns:p14="http://schemas.microsoft.com/office/powerpoint/2010/main" val="17193352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3E1F6E-292B-44EE-A97D-0FDD5F9027CC}"/>
              </a:ext>
            </a:extLst>
          </p:cNvPr>
          <p:cNvSpPr>
            <a:spLocks noGrp="1"/>
          </p:cNvSpPr>
          <p:nvPr>
            <p:ph type="sldNum" sz="quarter" idx="13"/>
          </p:nvPr>
        </p:nvSpPr>
        <p:spPr>
          <a:xfrm>
            <a:off x="268907" y="4928875"/>
            <a:ext cx="246061" cy="116425"/>
          </a:xfrm>
        </p:spPr>
        <p:txBody>
          <a:bodyPr/>
          <a:lstStyle/>
          <a:p>
            <a:fld id="{7BCC8D0D-EAEC-449D-9161-023DFF90F2E2}" type="slidenum">
              <a:rPr lang="en-US" smtClean="0"/>
              <a:pPr/>
              <a:t>8</a:t>
            </a:fld>
            <a:endParaRPr lang="en-US" dirty="0"/>
          </a:p>
        </p:txBody>
      </p:sp>
      <p:sp>
        <p:nvSpPr>
          <p:cNvPr id="4" name="Title 3">
            <a:extLst>
              <a:ext uri="{FF2B5EF4-FFF2-40B4-BE49-F238E27FC236}">
                <a16:creationId xmlns:a16="http://schemas.microsoft.com/office/drawing/2014/main" id="{179DD2A7-66CF-4945-A402-D831186FBCD1}"/>
              </a:ext>
            </a:extLst>
          </p:cNvPr>
          <p:cNvSpPr>
            <a:spLocks noGrp="1"/>
          </p:cNvSpPr>
          <p:nvPr>
            <p:ph type="title"/>
          </p:nvPr>
        </p:nvSpPr>
        <p:spPr>
          <a:xfrm>
            <a:off x="453585" y="527926"/>
            <a:ext cx="8173580" cy="458587"/>
          </a:xfrm>
        </p:spPr>
        <p:txBody>
          <a:bodyPr/>
          <a:lstStyle/>
          <a:p>
            <a:endParaRPr lang="en-US"/>
          </a:p>
        </p:txBody>
      </p:sp>
      <p:sp>
        <p:nvSpPr>
          <p:cNvPr id="5" name="Text Placeholder 4">
            <a:extLst>
              <a:ext uri="{FF2B5EF4-FFF2-40B4-BE49-F238E27FC236}">
                <a16:creationId xmlns:a16="http://schemas.microsoft.com/office/drawing/2014/main" id="{9B48DBBF-4DE6-444A-A8E7-A970ACF11E31}"/>
              </a:ext>
            </a:extLst>
          </p:cNvPr>
          <p:cNvSpPr>
            <a:spLocks noGrp="1"/>
          </p:cNvSpPr>
          <p:nvPr>
            <p:ph type="body" sz="quarter" idx="15"/>
          </p:nvPr>
        </p:nvSpPr>
        <p:spPr>
          <a:xfrm>
            <a:off x="457202" y="904916"/>
            <a:ext cx="8169964" cy="334897"/>
          </a:xfrm>
        </p:spPr>
        <p:txBody>
          <a:bodyPr/>
          <a:lstStyle/>
          <a:p>
            <a:endParaRPr lang="en-US"/>
          </a:p>
        </p:txBody>
      </p:sp>
      <p:pic>
        <p:nvPicPr>
          <p:cNvPr id="7" name="Picture 3">
            <a:extLst>
              <a:ext uri="{FF2B5EF4-FFF2-40B4-BE49-F238E27FC236}">
                <a16:creationId xmlns:a16="http://schemas.microsoft.com/office/drawing/2014/main" id="{E9CFDB87-4C82-40B2-ABB8-8B33E0A905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390" y="384165"/>
            <a:ext cx="6321219" cy="397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75D5C7F8-D235-406A-8765-EEA71CC063B9}"/>
              </a:ext>
            </a:extLst>
          </p:cNvPr>
          <p:cNvSpPr txBox="1">
            <a:spLocks noChangeAspect="1" noChangeArrowheads="1"/>
          </p:cNvSpPr>
          <p:nvPr/>
        </p:nvSpPr>
        <p:spPr bwMode="auto">
          <a:xfrm>
            <a:off x="5448441" y="2110620"/>
            <a:ext cx="1788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dirty="0"/>
              <a:t>N=957</a:t>
            </a:r>
          </a:p>
        </p:txBody>
      </p:sp>
      <p:sp>
        <p:nvSpPr>
          <p:cNvPr id="11" name="TextBox 10">
            <a:extLst>
              <a:ext uri="{FF2B5EF4-FFF2-40B4-BE49-F238E27FC236}">
                <a16:creationId xmlns:a16="http://schemas.microsoft.com/office/drawing/2014/main" id="{3429CDAC-0011-4199-A3CA-A347048B9931}"/>
              </a:ext>
            </a:extLst>
          </p:cNvPr>
          <p:cNvSpPr txBox="1"/>
          <p:nvPr/>
        </p:nvSpPr>
        <p:spPr bwMode="auto">
          <a:xfrm>
            <a:off x="2163725" y="527928"/>
            <a:ext cx="446567" cy="230832"/>
          </a:xfrm>
          <a:prstGeom prst="rect">
            <a:avLst/>
          </a:prstGeom>
          <a:solidFill>
            <a:schemeClr val="bg1"/>
          </a:solidFill>
          <a:ln w="19050" algn="ctr">
            <a:noFill/>
            <a:miter lim="800000"/>
            <a:headEnd/>
            <a:tailEnd/>
          </a:ln>
        </p:spPr>
        <p:txBody>
          <a:bodyPr wrap="square" lIns="0" tIns="0" rIns="0" bIns="0" rtlCol="0">
            <a:spAutoFit/>
          </a:bodyPr>
          <a:lstStyle/>
          <a:p>
            <a:endParaRPr lang="en-US" sz="1500" dirty="0" err="1"/>
          </a:p>
        </p:txBody>
      </p:sp>
      <p:pic>
        <p:nvPicPr>
          <p:cNvPr id="9" name="Picture 3">
            <a:extLst>
              <a:ext uri="{FF2B5EF4-FFF2-40B4-BE49-F238E27FC236}">
                <a16:creationId xmlns:a16="http://schemas.microsoft.com/office/drawing/2014/main" id="{B13A8646-8919-4D69-8DF4-1253ABBB60F6}"/>
              </a:ext>
            </a:extLst>
          </p:cNvPr>
          <p:cNvPicPr>
            <a:picLocks noChangeAspect="1"/>
          </p:cNvPicPr>
          <p:nvPr/>
        </p:nvPicPr>
        <p:blipFill rotWithShape="1">
          <a:blip r:embed="rId3">
            <a:extLst>
              <a:ext uri="{28A0092B-C50C-407E-A947-70E740481C1C}">
                <a14:useLocalDpi xmlns:a14="http://schemas.microsoft.com/office/drawing/2010/main" val="0"/>
              </a:ext>
            </a:extLst>
          </a:blip>
          <a:srcRect r="81540" b="93172"/>
          <a:stretch/>
        </p:blipFill>
        <p:spPr bwMode="auto">
          <a:xfrm>
            <a:off x="458457" y="214625"/>
            <a:ext cx="2151835" cy="48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AE84369B-12B9-4DCE-A0EA-920A4CEB39C5}"/>
              </a:ext>
            </a:extLst>
          </p:cNvPr>
          <p:cNvSpPr txBox="1">
            <a:spLocks noGrp="1" noChangeArrowheads="1"/>
          </p:cNvSpPr>
          <p:nvPr>
            <p:ph idx="1"/>
          </p:nvPr>
        </p:nvSpPr>
        <p:spPr bwMode="auto">
          <a:xfrm>
            <a:off x="5092968" y="4466760"/>
            <a:ext cx="61031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spcBef>
                <a:spcPct val="0"/>
              </a:spcBef>
              <a:buNone/>
            </a:pPr>
            <a:r>
              <a:rPr lang="en-US" altLang="en-US" sz="1050" dirty="0"/>
              <a:t>Groh CA….Marcus GM. </a:t>
            </a:r>
            <a:r>
              <a:rPr lang="en-US" altLang="en-US" sz="1050" i="1" dirty="0"/>
              <a:t>Heart Rhythm </a:t>
            </a:r>
            <a:r>
              <a:rPr lang="en-US" altLang="en-US" sz="1050" dirty="0"/>
              <a:t>2019</a:t>
            </a:r>
          </a:p>
        </p:txBody>
      </p:sp>
      <p:sp>
        <p:nvSpPr>
          <p:cNvPr id="13" name="Rectangle 12">
            <a:extLst>
              <a:ext uri="{FF2B5EF4-FFF2-40B4-BE49-F238E27FC236}">
                <a16:creationId xmlns:a16="http://schemas.microsoft.com/office/drawing/2014/main" id="{7629FC50-8825-4497-94FD-C7D9ED42AF6A}"/>
              </a:ext>
            </a:extLst>
          </p:cNvPr>
          <p:cNvSpPr/>
          <p:nvPr/>
        </p:nvSpPr>
        <p:spPr bwMode="auto">
          <a:xfrm>
            <a:off x="2020186" y="498280"/>
            <a:ext cx="4904268" cy="230833"/>
          </a:xfrm>
          <a:prstGeom prst="rect">
            <a:avLst/>
          </a:prstGeom>
          <a:noFill/>
          <a:ln w="38100" algn="ctr">
            <a:solidFill>
              <a:srgbClr val="FF0000"/>
            </a:solidFill>
            <a:miter lim="800000"/>
            <a:headEnd/>
            <a:tailEnd/>
          </a:ln>
        </p:spPr>
        <p:txBody>
          <a:bodyPr wrap="none" rtlCol="0" anchor="ctr"/>
          <a:lstStyle/>
          <a:p>
            <a:pPr algn="ctr">
              <a:lnSpc>
                <a:spcPct val="90000"/>
              </a:lnSpc>
            </a:pPr>
            <a:endParaRPr lang="en-US" sz="1200" b="1" dirty="0" err="1">
              <a:solidFill>
                <a:schemeClr val="bg1"/>
              </a:solidFill>
              <a:latin typeface="+mj-lt"/>
            </a:endParaRPr>
          </a:p>
        </p:txBody>
      </p:sp>
    </p:spTree>
    <p:extLst>
      <p:ext uri="{BB962C8B-B14F-4D97-AF65-F5344CB8AC3E}">
        <p14:creationId xmlns:p14="http://schemas.microsoft.com/office/powerpoint/2010/main" val="1144231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275198-A3A5-4DC4-BFCF-600DADFD31C8}"/>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a:extLst>
              <a:ext uri="{FF2B5EF4-FFF2-40B4-BE49-F238E27FC236}">
                <a16:creationId xmlns:a16="http://schemas.microsoft.com/office/drawing/2014/main" id="{38812835-8EB7-4D71-B355-74B61B231066}"/>
              </a:ext>
            </a:extLst>
          </p:cNvPr>
          <p:cNvSpPr>
            <a:spLocks noGrp="1"/>
          </p:cNvSpPr>
          <p:nvPr>
            <p:ph type="title"/>
          </p:nvPr>
        </p:nvSpPr>
        <p:spPr/>
        <p:txBody>
          <a:bodyPr/>
          <a:lstStyle/>
          <a:p>
            <a:r>
              <a:rPr lang="en-US" sz="2800" dirty="0">
                <a:latin typeface="+mn-lt"/>
              </a:rPr>
              <a:t>Could patients be mistaken?   </a:t>
            </a:r>
          </a:p>
        </p:txBody>
      </p:sp>
      <p:sp>
        <p:nvSpPr>
          <p:cNvPr id="5" name="Text Placeholder 4">
            <a:extLst>
              <a:ext uri="{FF2B5EF4-FFF2-40B4-BE49-F238E27FC236}">
                <a16:creationId xmlns:a16="http://schemas.microsoft.com/office/drawing/2014/main" id="{41943F72-C4D4-4103-AE86-497EF1EE52E7}"/>
              </a:ext>
            </a:extLst>
          </p:cNvPr>
          <p:cNvSpPr>
            <a:spLocks noGrp="1"/>
          </p:cNvSpPr>
          <p:nvPr>
            <p:ph type="body" sz="quarter" idx="15"/>
          </p:nvPr>
        </p:nvSpPr>
        <p:spPr/>
        <p:txBody>
          <a:bodyPr/>
          <a:lstStyle/>
          <a:p>
            <a:endParaRPr lang="en-US" dirty="0"/>
          </a:p>
        </p:txBody>
      </p:sp>
      <p:sp>
        <p:nvSpPr>
          <p:cNvPr id="6" name="Content Placeholder 5">
            <a:extLst>
              <a:ext uri="{FF2B5EF4-FFF2-40B4-BE49-F238E27FC236}">
                <a16:creationId xmlns:a16="http://schemas.microsoft.com/office/drawing/2014/main" id="{E4E1F24C-CA02-4389-8554-740B645530D3}"/>
              </a:ext>
            </a:extLst>
          </p:cNvPr>
          <p:cNvSpPr>
            <a:spLocks noGrp="1"/>
          </p:cNvSpPr>
          <p:nvPr>
            <p:ph idx="1"/>
          </p:nvPr>
        </p:nvSpPr>
        <p:spPr>
          <a:xfrm>
            <a:off x="453585" y="1273176"/>
            <a:ext cx="8169964" cy="2932045"/>
          </a:xfrm>
        </p:spPr>
        <p:txBody>
          <a:bodyPr/>
          <a:lstStyle/>
          <a:p>
            <a:r>
              <a:rPr lang="en-US" sz="2000" dirty="0"/>
              <a:t>Because alcohol is so commonly consumed, such observations are prone to an “availability heuristic,”</a:t>
            </a:r>
            <a:r>
              <a:rPr lang="en-US" sz="2000" baseline="30000" dirty="0"/>
              <a:t>1</a:t>
            </a:r>
            <a:r>
              <a:rPr lang="en-US" sz="2000" dirty="0"/>
              <a:t> where recent exposures might naturally, and yet potentially erroneously, be inferred as causal.</a:t>
            </a:r>
            <a:endParaRPr lang="en-US" sz="2000" baseline="30000" dirty="0"/>
          </a:p>
        </p:txBody>
      </p:sp>
      <p:sp>
        <p:nvSpPr>
          <p:cNvPr id="7" name="TextBox 1">
            <a:extLst>
              <a:ext uri="{FF2B5EF4-FFF2-40B4-BE49-F238E27FC236}">
                <a16:creationId xmlns:a16="http://schemas.microsoft.com/office/drawing/2014/main" id="{E504CECE-66D8-453C-B143-82423F5CD135}"/>
              </a:ext>
            </a:extLst>
          </p:cNvPr>
          <p:cNvSpPr txBox="1">
            <a:spLocks noChangeArrowheads="1"/>
          </p:cNvSpPr>
          <p:nvPr/>
        </p:nvSpPr>
        <p:spPr bwMode="auto">
          <a:xfrm>
            <a:off x="5098944" y="4447760"/>
            <a:ext cx="61031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spAutoFit/>
          </a:bodyPr>
          <a:lstStyle>
            <a:lvl1pPr marL="228600" indent="-228600" algn="l" defTabSz="640064" rtl="0" eaLnBrk="1" latinLnBrk="0" hangingPunct="1">
              <a:lnSpc>
                <a:spcPct val="100000"/>
              </a:lnSpc>
              <a:spcBef>
                <a:spcPct val="20000"/>
              </a:spcBef>
              <a:spcAft>
                <a:spcPts val="600"/>
              </a:spcAft>
              <a:buClr>
                <a:schemeClr val="accent1"/>
              </a:buClr>
              <a:buSzPct val="80000"/>
              <a:buFont typeface="Wingdings" charset="2"/>
              <a:buChar char="•"/>
              <a:tabLst/>
              <a:defRPr lang="en-US" sz="3200" b="0" kern="1200" dirty="0" smtClean="0">
                <a:solidFill>
                  <a:schemeClr val="tx1"/>
                </a:solidFill>
                <a:latin typeface="Arial" panose="020B0604020202020204" pitchFamily="34" charset="0"/>
                <a:ea typeface="MS PGothic" panose="020B0600070205080204" pitchFamily="34" charset="-128"/>
                <a:cs typeface="+mn-cs"/>
              </a:defRPr>
            </a:lvl1pPr>
            <a:lvl2pPr marL="742950" indent="-285750" algn="l" defTabSz="640064" rtl="0" eaLnBrk="1" latinLnBrk="0" hangingPunct="1">
              <a:lnSpc>
                <a:spcPct val="100000"/>
              </a:lnSpc>
              <a:spcBef>
                <a:spcPct val="20000"/>
              </a:spcBef>
              <a:spcAft>
                <a:spcPts val="600"/>
              </a:spcAft>
              <a:buClr>
                <a:schemeClr val="accent5">
                  <a:lumMod val="50000"/>
                </a:schemeClr>
              </a:buClr>
              <a:buSzPct val="100000"/>
              <a:buFont typeface=".AppleSystemUIFont" charset="0"/>
              <a:buChar char="–"/>
              <a:tabLst/>
              <a:defRPr lang="en-US" sz="2800" b="0" kern="1200" dirty="0" smtClean="0">
                <a:solidFill>
                  <a:schemeClr val="tx1"/>
                </a:solidFill>
                <a:latin typeface="Arial" panose="020B0604020202020204" pitchFamily="34" charset="0"/>
                <a:ea typeface="MS PGothic" panose="020B0600070205080204" pitchFamily="34" charset="-128"/>
                <a:cs typeface="+mn-cs"/>
              </a:defRPr>
            </a:lvl2pPr>
            <a:lvl3pPr marL="1143000" indent="-228600" algn="l" defTabSz="640064" rtl="0" eaLnBrk="1" latinLnBrk="0" hangingPunct="1">
              <a:lnSpc>
                <a:spcPct val="100000"/>
              </a:lnSpc>
              <a:spcBef>
                <a:spcPct val="20000"/>
              </a:spcBef>
              <a:spcAft>
                <a:spcPts val="600"/>
              </a:spcAft>
              <a:buClr>
                <a:schemeClr val="accent1"/>
              </a:buClr>
              <a:buSzPct val="80000"/>
              <a:buFont typeface="Wingdings" charset="2"/>
              <a:buChar char="•"/>
              <a:tabLst/>
              <a:defRPr lang="en-US" sz="2400" b="0" kern="1200" dirty="0" smtClean="0">
                <a:solidFill>
                  <a:schemeClr val="tx1"/>
                </a:solidFill>
                <a:latin typeface="Arial" panose="020B0604020202020204" pitchFamily="34" charset="0"/>
                <a:ea typeface="MS PGothic" panose="020B0600070205080204" pitchFamily="34" charset="-128"/>
                <a:cs typeface="+mn-cs"/>
              </a:defRPr>
            </a:lvl3pPr>
            <a:lvl4pPr marL="1600200" indent="-228600" algn="l" defTabSz="640064" rtl="0" eaLnBrk="1" latinLnBrk="0" hangingPunct="1">
              <a:lnSpc>
                <a:spcPct val="100000"/>
              </a:lnSpc>
              <a:spcBef>
                <a:spcPct val="2000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Arial" panose="020B0604020202020204" pitchFamily="34" charset="0"/>
                <a:ea typeface="MS PGothic" panose="020B0600070205080204" pitchFamily="34" charset="-128"/>
                <a:cs typeface="+mn-cs"/>
              </a:defRPr>
            </a:lvl4pPr>
            <a:lvl5pPr marL="2057400" indent="-228600" algn="l" defTabSz="640064" rtl="0" eaLnBrk="1" latinLnBrk="0" hangingPunct="1">
              <a:lnSpc>
                <a:spcPct val="200000"/>
              </a:lnSpc>
              <a:spcBef>
                <a:spcPct val="20000"/>
              </a:spcBef>
              <a:buClr>
                <a:srgbClr val="18A3AC"/>
              </a:buClr>
              <a:buSzPct val="80000"/>
              <a:buFont typeface="Wingdings" charset="2"/>
              <a:buChar char="»"/>
              <a:defRPr lang="en-US" sz="2000" b="0" kern="1200" dirty="0">
                <a:solidFill>
                  <a:schemeClr val="tx1"/>
                </a:solidFill>
                <a:latin typeface="Arial" panose="020B0604020202020204" pitchFamily="34" charset="0"/>
                <a:ea typeface="MS PGothic" panose="020B0600070205080204" pitchFamily="34" charset="-128"/>
                <a:cs typeface="+mn-cs"/>
              </a:defRPr>
            </a:lvl5pPr>
            <a:lvl6pPr marL="25146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378" rtl="0" eaLnBrk="0" fontAlgn="base" latinLnBrk="0"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S PGothic" panose="020B0600070205080204" pitchFamily="34" charset="-128"/>
                <a:cs typeface="+mn-cs"/>
              </a:defRPr>
            </a:lvl9pPr>
          </a:lstStyle>
          <a:p>
            <a:pPr marL="0" indent="0">
              <a:spcBef>
                <a:spcPct val="0"/>
              </a:spcBef>
              <a:buNone/>
            </a:pPr>
            <a:r>
              <a:rPr lang="en-US" altLang="en-US" sz="1050" dirty="0"/>
              <a:t>1. Tversky A, Kahneman D. </a:t>
            </a:r>
            <a:r>
              <a:rPr lang="en-US" altLang="en-US" sz="1050" i="1" dirty="0"/>
              <a:t>Science</a:t>
            </a:r>
            <a:r>
              <a:rPr lang="en-US" altLang="en-US" sz="1050" dirty="0"/>
              <a:t> 1974</a:t>
            </a:r>
          </a:p>
        </p:txBody>
      </p:sp>
    </p:spTree>
    <p:extLst>
      <p:ext uri="{BB962C8B-B14F-4D97-AF65-F5344CB8AC3E}">
        <p14:creationId xmlns:p14="http://schemas.microsoft.com/office/powerpoint/2010/main" val="896760390"/>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1547</TotalTime>
  <Words>1990</Words>
  <Application>Microsoft Office PowerPoint</Application>
  <PresentationFormat>On-screen Show (16:9)</PresentationFormat>
  <Paragraphs>203</Paragraphs>
  <Slides>27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.AppleSystemUIFont</vt:lpstr>
      <vt:lpstr>Arial</vt:lpstr>
      <vt:lpstr>Calibri</vt:lpstr>
      <vt:lpstr>Garamond</vt:lpstr>
      <vt:lpstr>Wingdings</vt:lpstr>
      <vt:lpstr>UCSF Classic</vt:lpstr>
      <vt:lpstr>UCSF Contemporary</vt:lpstr>
      <vt:lpstr>PowerPoint Presentation</vt:lpstr>
      <vt:lpstr>Disclosures </vt:lpstr>
      <vt:lpstr>Funding  </vt:lpstr>
      <vt:lpstr>PowerPoint Presentation</vt:lpstr>
      <vt:lpstr>PowerPoint Presentation</vt:lpstr>
      <vt:lpstr>PowerPoint Presentation</vt:lpstr>
      <vt:lpstr>Original Descriptors Focused on Acute Effects: The “Holiday Heart Syndrome” </vt:lpstr>
      <vt:lpstr>PowerPoint Presentation</vt:lpstr>
      <vt:lpstr>Could patients be mistaken?   </vt:lpstr>
      <vt:lpstr>Biological Plausibility </vt:lpstr>
      <vt:lpstr>Hypotheses </vt:lpstr>
      <vt:lpstr>Methods </vt:lpstr>
      <vt:lpstr>Methods </vt:lpstr>
      <vt:lpstr>Methods </vt:lpstr>
      <vt:lpstr>Methods </vt:lpstr>
      <vt:lpstr>Methods </vt:lpstr>
      <vt:lpstr>Statistical Analyses  </vt:lpstr>
      <vt:lpstr>Results </vt:lpstr>
      <vt:lpstr>PowerPoint Presentation</vt:lpstr>
      <vt:lpstr>PowerPoint Presentation</vt:lpstr>
      <vt:lpstr>Results: real time self-reported events </vt:lpstr>
      <vt:lpstr>Results: timing of events </vt:lpstr>
      <vt:lpstr>Results: transdermal alcohol sensor </vt:lpstr>
      <vt:lpstr>Strengths and Limitations </vt:lpstr>
      <vt:lpstr>Conclusions </vt:lpstr>
      <vt:lpstr>Conclusions </vt:lpstr>
      <vt:lpstr>Thank You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Marcus, Greg</cp:lastModifiedBy>
  <cp:revision>89</cp:revision>
  <dcterms:created xsi:type="dcterms:W3CDTF">2017-04-18T17:07:44Z</dcterms:created>
  <dcterms:modified xsi:type="dcterms:W3CDTF">2021-05-05T20:49:16Z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