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2"/>
  </p:notesMasterIdLst>
  <p:handoutMasterIdLst>
    <p:handoutMasterId r:id="rId23"/>
  </p:handoutMasterIdLst>
  <p:sldIdLst>
    <p:sldId id="467" r:id="rId2"/>
    <p:sldId id="435" r:id="rId3"/>
    <p:sldId id="436" r:id="rId4"/>
    <p:sldId id="468" r:id="rId5"/>
    <p:sldId id="437" r:id="rId6"/>
    <p:sldId id="440" r:id="rId7"/>
    <p:sldId id="256" r:id="rId8"/>
    <p:sldId id="442" r:id="rId9"/>
    <p:sldId id="444" r:id="rId10"/>
    <p:sldId id="441" r:id="rId11"/>
    <p:sldId id="445" r:id="rId12"/>
    <p:sldId id="458" r:id="rId13"/>
    <p:sldId id="459" r:id="rId14"/>
    <p:sldId id="446" r:id="rId15"/>
    <p:sldId id="460" r:id="rId16"/>
    <p:sldId id="461" r:id="rId17"/>
    <p:sldId id="462" r:id="rId18"/>
    <p:sldId id="463" r:id="rId19"/>
    <p:sldId id="465" r:id="rId20"/>
    <p:sldId id="466" r:id="rId21"/>
  </p:sldIdLst>
  <p:sldSz cx="9144000" cy="5143500" type="screen16x9"/>
  <p:notesSz cx="7086600" cy="9372600"/>
  <p:custDataLst>
    <p:tags r:id="rId24"/>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59" userDrawn="1">
          <p15:clr>
            <a:srgbClr val="A4A3A4"/>
          </p15:clr>
        </p15:guide>
        <p15:guide id="2" orient="horz" pos="2300" userDrawn="1">
          <p15:clr>
            <a:srgbClr val="A4A3A4"/>
          </p15:clr>
        </p15:guide>
        <p15:guide id="3" pos="4558" userDrawn="1">
          <p15:clr>
            <a:srgbClr val="A4A3A4"/>
          </p15:clr>
        </p15:guide>
        <p15:guide id="4" pos="3742" userDrawn="1">
          <p15:clr>
            <a:srgbClr val="A4A3A4"/>
          </p15:clr>
        </p15:guide>
        <p15:guide id="5" orient="horz" pos="4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Patrik Kresoja" initials="KK" lastIdx="6" clrIdx="0">
    <p:extLst>
      <p:ext uri="{19B8F6BF-5375-455C-9EA6-DF929625EA0E}">
        <p15:presenceInfo xmlns:p15="http://schemas.microsoft.com/office/powerpoint/2012/main" userId="6a69d49d0b4dc3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5D"/>
    <a:srgbClr val="C00000"/>
    <a:srgbClr val="3148EC"/>
    <a:srgbClr val="0071B9"/>
    <a:srgbClr val="00B050"/>
    <a:srgbClr val="D50800"/>
    <a:srgbClr val="000000"/>
    <a:srgbClr val="210032"/>
    <a:srgbClr val="0B21CE"/>
    <a:srgbClr val="FA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1" autoAdjust="0"/>
    <p:restoredTop sz="78516"/>
  </p:normalViewPr>
  <p:slideViewPr>
    <p:cSldViewPr snapToGrid="0">
      <p:cViewPr varScale="1">
        <p:scale>
          <a:sx n="108" d="100"/>
          <a:sy n="108" d="100"/>
        </p:scale>
        <p:origin x="1872" y="184"/>
      </p:cViewPr>
      <p:guideLst>
        <p:guide orient="horz" pos="259"/>
        <p:guide orient="horz" pos="2300"/>
        <p:guide pos="4558"/>
        <p:guide pos="3742"/>
        <p:guide orient="horz" pos="4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‹Nr.›</a:t>
            </a:fld>
            <a:endParaRPr lang="en-US"/>
          </a:p>
        </p:txBody>
      </p:sp>
    </p:spTree>
    <p:extLst>
      <p:ext uri="{BB962C8B-B14F-4D97-AF65-F5344CB8AC3E}">
        <p14:creationId xmlns:p14="http://schemas.microsoft.com/office/powerpoint/2010/main" val="142379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9100" y="703263"/>
            <a:ext cx="6248400"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p:spPr>
        <p:txBody>
          <a:bodyPr vert="horz" wrap="square" lIns="94038" tIns="47020" rIns="94038" bIns="47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‹Nr.›</a:t>
            </a:fld>
            <a:endParaRPr lang="en-US"/>
          </a:p>
        </p:txBody>
      </p:sp>
    </p:spTree>
    <p:extLst>
      <p:ext uri="{BB962C8B-B14F-4D97-AF65-F5344CB8AC3E}">
        <p14:creationId xmlns:p14="http://schemas.microsoft.com/office/powerpoint/2010/main" val="176226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miter lim="800000"/>
            <a:headEnd/>
            <a:tailEnd/>
          </a:ln>
        </p:spPr>
        <p:txBody>
          <a:bodyPr/>
          <a:lstStyle/>
          <a:p>
            <a:fld id="{C742A8D0-09EC-42FB-90C5-B1D1E1AB5C3A}" type="slidenum">
              <a:rPr lang="en-US" smtClean="0">
                <a:ea typeface="ヒラギノ角ゴ Pro W3"/>
                <a:cs typeface="ヒラギノ角ゴ Pro W3"/>
              </a:rPr>
              <a:pPr/>
              <a:t>0</a:t>
            </a:fld>
            <a:endParaRPr lang="en-US">
              <a:ea typeface="ヒラギノ角ゴ Pro W3"/>
              <a:cs typeface="ヒラギノ角ゴ Pro W3"/>
            </a:endParaRPr>
          </a:p>
        </p:txBody>
      </p:sp>
      <p:sp>
        <p:nvSpPr>
          <p:cNvPr id="13314" name="Rectangle 2"/>
          <p:cNvSpPr>
            <a:spLocks noGrp="1" noRot="1" noChangeAspect="1" noChangeArrowheads="1" noTextEdit="1"/>
          </p:cNvSpPr>
          <p:nvPr>
            <p:ph type="sldImg"/>
          </p:nvPr>
        </p:nvSpPr>
        <p:spPr>
          <a:xfrm>
            <a:off x="419100" y="703263"/>
            <a:ext cx="6248400" cy="3516312"/>
          </a:xfrm>
          <a:ln/>
        </p:spPr>
      </p:sp>
      <p:sp>
        <p:nvSpPr>
          <p:cNvPr id="13315"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Thank you for the introduction and thank very much for the opportunity to present our results of </a:t>
            </a:r>
            <a:r>
              <a:rPr lang="en-US" sz="1200" dirty="0">
                <a:solidFill>
                  <a:srgbClr val="00415D"/>
                </a:solidFill>
              </a:rPr>
              <a:t>MITHRAS trial </a:t>
            </a:r>
            <a:r>
              <a:rPr lang="en-US" sz="1200" dirty="0"/>
              <a:t>in this outstanding session. </a:t>
            </a:r>
          </a:p>
          <a:p>
            <a:pPr eaLnBrk="1" hangingPunct="1"/>
            <a:endParaRPr lang="en-US" dirty="0"/>
          </a:p>
        </p:txBody>
      </p:sp>
    </p:spTree>
    <p:extLst>
      <p:ext uri="{BB962C8B-B14F-4D97-AF65-F5344CB8AC3E}">
        <p14:creationId xmlns:p14="http://schemas.microsoft.com/office/powerpoint/2010/main" val="272186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Now to the results of the primary outcome: both in patients randomized to interventional </a:t>
            </a:r>
            <a:r>
              <a:rPr lang="en-AU" dirty="0" err="1"/>
              <a:t>iASD</a:t>
            </a:r>
            <a:r>
              <a:rPr lang="en-AU" dirty="0"/>
              <a:t> </a:t>
            </a:r>
            <a:r>
              <a:rPr lang="en-AU" noProof="0" dirty="0"/>
              <a:t>closure</a:t>
            </a:r>
            <a:r>
              <a:rPr lang="en-AU" dirty="0"/>
              <a:t> and in patients randomized to conservative treatment, there were no significant changes in 6 minute walking distance at 5 month follow-up. The difference of change between the 2 group was also non-significant.</a:t>
            </a:r>
          </a:p>
          <a:p>
            <a:endParaRPr lang="de-DE" dirty="0"/>
          </a:p>
        </p:txBody>
      </p:sp>
      <p:sp>
        <p:nvSpPr>
          <p:cNvPr id="4" name="Foliennummernplatzhalter 3"/>
          <p:cNvSpPr>
            <a:spLocks noGrp="1"/>
          </p:cNvSpPr>
          <p:nvPr>
            <p:ph type="sldNum" sz="quarter" idx="5"/>
          </p:nvPr>
        </p:nvSpPr>
        <p:spPr/>
        <p:txBody>
          <a:bodyPr/>
          <a:lstStyle/>
          <a:p>
            <a:pPr>
              <a:defRPr/>
            </a:pPr>
            <a:fld id="{FAE678BB-763C-40DF-B781-F9D40CCA79A2}" type="slidenum">
              <a:rPr lang="en-US" smtClean="0"/>
              <a:pPr>
                <a:defRPr/>
              </a:pPr>
              <a:t>9</a:t>
            </a:fld>
            <a:endParaRPr lang="en-US"/>
          </a:p>
        </p:txBody>
      </p:sp>
    </p:spTree>
    <p:extLst>
      <p:ext uri="{BB962C8B-B14F-4D97-AF65-F5344CB8AC3E}">
        <p14:creationId xmlns:p14="http://schemas.microsoft.com/office/powerpoint/2010/main" val="27133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a:t>
            </a:r>
            <a:r>
              <a:rPr lang="de-DE" dirty="0" err="1"/>
              <a:t>addition</a:t>
            </a:r>
            <a:r>
              <a:rPr lang="de-DE" dirty="0"/>
              <a:t>, </a:t>
            </a:r>
            <a:r>
              <a:rPr lang="de-DE" dirty="0" err="1"/>
              <a:t>there</a:t>
            </a:r>
            <a:r>
              <a:rPr lang="de-DE" dirty="0"/>
              <a:t> </a:t>
            </a:r>
            <a:r>
              <a:rPr lang="de-DE" dirty="0" err="1"/>
              <a:t>were</a:t>
            </a:r>
            <a:r>
              <a:rPr lang="de-DE" dirty="0"/>
              <a:t> </a:t>
            </a:r>
            <a:r>
              <a:rPr lang="de-DE" dirty="0" err="1"/>
              <a:t>no</a:t>
            </a:r>
            <a:r>
              <a:rPr lang="de-DE" dirty="0"/>
              <a:t> </a:t>
            </a:r>
            <a:r>
              <a:rPr lang="de-DE" dirty="0" err="1"/>
              <a:t>significant</a:t>
            </a:r>
            <a:r>
              <a:rPr lang="de-DE" dirty="0"/>
              <a:t> </a:t>
            </a:r>
            <a:r>
              <a:rPr lang="de-DE" dirty="0" err="1"/>
              <a:t>differences</a:t>
            </a:r>
            <a:r>
              <a:rPr lang="de-DE" dirty="0"/>
              <a:t> </a:t>
            </a:r>
            <a:r>
              <a:rPr lang="de-DE" dirty="0" err="1"/>
              <a:t>between</a:t>
            </a:r>
            <a:r>
              <a:rPr lang="de-DE" dirty="0"/>
              <a:t> </a:t>
            </a:r>
            <a:r>
              <a:rPr lang="de-DE" dirty="0" err="1"/>
              <a:t>groups</a:t>
            </a:r>
            <a:r>
              <a:rPr lang="de-DE" dirty="0"/>
              <a:t> </a:t>
            </a:r>
            <a:r>
              <a:rPr lang="de-DE" dirty="0" err="1"/>
              <a:t>with</a:t>
            </a:r>
            <a:r>
              <a:rPr lang="de-DE" dirty="0"/>
              <a:t> </a:t>
            </a:r>
            <a:r>
              <a:rPr lang="de-DE" dirty="0" err="1"/>
              <a:t>repsect</a:t>
            </a:r>
            <a:r>
              <a:rPr lang="de-DE" dirty="0"/>
              <a:t> </a:t>
            </a:r>
            <a:r>
              <a:rPr lang="de-DE" dirty="0" err="1"/>
              <a:t>to</a:t>
            </a:r>
            <a:r>
              <a:rPr lang="de-DE" dirty="0"/>
              <a:t> </a:t>
            </a:r>
            <a:r>
              <a:rPr lang="de-DE" dirty="0" err="1"/>
              <a:t>changes</a:t>
            </a:r>
            <a:r>
              <a:rPr lang="de-DE" dirty="0"/>
              <a:t> in </a:t>
            </a:r>
            <a:r>
              <a:rPr lang="de-DE" dirty="0" err="1"/>
              <a:t>NYHA</a:t>
            </a:r>
            <a:r>
              <a:rPr lang="de-DE" dirty="0"/>
              <a:t> </a:t>
            </a:r>
            <a:r>
              <a:rPr lang="de-DE" dirty="0" err="1"/>
              <a:t>class</a:t>
            </a:r>
            <a:r>
              <a:rPr lang="de-DE" dirty="0"/>
              <a:t>, </a:t>
            </a:r>
            <a:r>
              <a:rPr lang="de-DE" dirty="0" err="1"/>
              <a:t>NTproBNP</a:t>
            </a:r>
            <a:r>
              <a:rPr lang="de-DE" dirty="0"/>
              <a:t> </a:t>
            </a:r>
            <a:r>
              <a:rPr lang="de-DE" dirty="0" err="1"/>
              <a:t>or</a:t>
            </a:r>
            <a:r>
              <a:rPr lang="de-DE" dirty="0"/>
              <a:t> </a:t>
            </a:r>
            <a:r>
              <a:rPr lang="de-DE" dirty="0" err="1"/>
              <a:t>incidence</a:t>
            </a:r>
            <a:r>
              <a:rPr lang="de-DE" dirty="0"/>
              <a:t> </a:t>
            </a:r>
            <a:r>
              <a:rPr lang="de-DE" dirty="0" err="1"/>
              <a:t>of</a:t>
            </a:r>
            <a:r>
              <a:rPr lang="de-DE" dirty="0"/>
              <a:t> </a:t>
            </a:r>
            <a:r>
              <a:rPr lang="de-DE" dirty="0" err="1"/>
              <a:t>peripheral</a:t>
            </a:r>
            <a:r>
              <a:rPr lang="de-DE" dirty="0"/>
              <a:t> </a:t>
            </a:r>
            <a:r>
              <a:rPr lang="de-DE" dirty="0" err="1"/>
              <a:t>edema</a:t>
            </a:r>
            <a:r>
              <a:rPr lang="de-DE" dirty="0"/>
              <a:t>.</a:t>
            </a:r>
          </a:p>
          <a:p>
            <a:r>
              <a:rPr lang="de-DE" dirty="0"/>
              <a:t>The </a:t>
            </a:r>
            <a:r>
              <a:rPr lang="de-DE" dirty="0" err="1"/>
              <a:t>shunt</a:t>
            </a:r>
            <a:r>
              <a:rPr lang="de-DE" dirty="0"/>
              <a:t> </a:t>
            </a:r>
            <a:r>
              <a:rPr lang="de-DE" dirty="0" err="1"/>
              <a:t>estimated</a:t>
            </a:r>
            <a:r>
              <a:rPr lang="de-DE" dirty="0"/>
              <a:t> </a:t>
            </a:r>
            <a:r>
              <a:rPr lang="de-DE" dirty="0" err="1"/>
              <a:t>by</a:t>
            </a:r>
            <a:r>
              <a:rPr lang="de-DE" dirty="0"/>
              <a:t> </a:t>
            </a:r>
            <a:r>
              <a:rPr lang="de-DE" dirty="0" err="1"/>
              <a:t>Qp:Qs</a:t>
            </a:r>
            <a:r>
              <a:rPr lang="de-DE" dirty="0"/>
              <a:t> was </a:t>
            </a:r>
            <a:r>
              <a:rPr lang="de-DE" dirty="0" err="1"/>
              <a:t>reduced</a:t>
            </a:r>
            <a:r>
              <a:rPr lang="de-DE" dirty="0"/>
              <a:t> </a:t>
            </a:r>
            <a:r>
              <a:rPr lang="de-DE" dirty="0" err="1"/>
              <a:t>to</a:t>
            </a:r>
            <a:r>
              <a:rPr lang="de-DE" dirty="0"/>
              <a:t> 1 in all </a:t>
            </a:r>
            <a:r>
              <a:rPr lang="de-DE" dirty="0" err="1"/>
              <a:t>patiens</a:t>
            </a:r>
            <a:r>
              <a:rPr lang="de-DE" dirty="0"/>
              <a:t> in </a:t>
            </a:r>
            <a:r>
              <a:rPr lang="de-DE" dirty="0" err="1"/>
              <a:t>the</a:t>
            </a:r>
            <a:r>
              <a:rPr lang="de-DE" dirty="0"/>
              <a:t> </a:t>
            </a:r>
            <a:r>
              <a:rPr lang="de-DE" dirty="0" err="1"/>
              <a:t>iASD</a:t>
            </a:r>
            <a:r>
              <a:rPr lang="de-DE" dirty="0"/>
              <a:t> </a:t>
            </a:r>
            <a:r>
              <a:rPr lang="de-DE" dirty="0" err="1"/>
              <a:t>closure</a:t>
            </a:r>
            <a:r>
              <a:rPr lang="de-DE" dirty="0"/>
              <a:t> </a:t>
            </a:r>
            <a:r>
              <a:rPr lang="de-DE" dirty="0" err="1"/>
              <a:t>group</a:t>
            </a:r>
            <a:r>
              <a:rPr lang="de-DE" dirty="0"/>
              <a:t>. </a:t>
            </a:r>
            <a:r>
              <a:rPr lang="de-DE" dirty="0" err="1"/>
              <a:t>Interestingly</a:t>
            </a:r>
            <a:r>
              <a:rPr lang="de-DE" dirty="0"/>
              <a:t>, also in </a:t>
            </a:r>
            <a:r>
              <a:rPr lang="de-DE" dirty="0" err="1"/>
              <a:t>the</a:t>
            </a:r>
            <a:r>
              <a:rPr lang="de-DE" dirty="0"/>
              <a:t> </a:t>
            </a:r>
            <a:r>
              <a:rPr lang="de-DE" dirty="0" err="1"/>
              <a:t>consevative</a:t>
            </a:r>
            <a:r>
              <a:rPr lang="de-DE" dirty="0"/>
              <a:t> </a:t>
            </a:r>
            <a:r>
              <a:rPr lang="de-DE" dirty="0" err="1"/>
              <a:t>group</a:t>
            </a:r>
            <a:r>
              <a:rPr lang="de-DE" dirty="0"/>
              <a:t>, </a:t>
            </a:r>
            <a:r>
              <a:rPr lang="de-DE" dirty="0" err="1"/>
              <a:t>there</a:t>
            </a:r>
            <a:r>
              <a:rPr lang="de-DE" dirty="0"/>
              <a:t> was a </a:t>
            </a:r>
            <a:r>
              <a:rPr lang="de-DE" dirty="0" err="1"/>
              <a:t>significant</a:t>
            </a:r>
            <a:r>
              <a:rPr lang="de-DE" dirty="0"/>
              <a:t> </a:t>
            </a:r>
            <a:r>
              <a:rPr lang="de-DE" dirty="0" err="1"/>
              <a:t>reduction</a:t>
            </a:r>
            <a:r>
              <a:rPr lang="de-DE" dirty="0"/>
              <a:t> in </a:t>
            </a:r>
            <a:r>
              <a:rPr lang="de-DE" dirty="0" err="1"/>
              <a:t>Qp:Qs</a:t>
            </a:r>
            <a:r>
              <a:rPr lang="de-DE" dirty="0"/>
              <a:t> </a:t>
            </a:r>
            <a:r>
              <a:rPr lang="de-DE" dirty="0" err="1"/>
              <a:t>from</a:t>
            </a:r>
            <a:r>
              <a:rPr lang="de-DE" dirty="0"/>
              <a:t> 1.5 down </a:t>
            </a:r>
            <a:r>
              <a:rPr lang="de-DE" dirty="0" err="1"/>
              <a:t>to</a:t>
            </a:r>
            <a:r>
              <a:rPr lang="de-DE" dirty="0"/>
              <a:t> 1.3, so </a:t>
            </a:r>
            <a:r>
              <a:rPr lang="de-DE" dirty="0" err="1"/>
              <a:t>left</a:t>
            </a:r>
            <a:r>
              <a:rPr lang="de-DE" dirty="0"/>
              <a:t> </a:t>
            </a:r>
            <a:r>
              <a:rPr lang="de-DE" dirty="0" err="1"/>
              <a:t>to</a:t>
            </a:r>
            <a:r>
              <a:rPr lang="de-DE" dirty="0"/>
              <a:t> </a:t>
            </a:r>
            <a:r>
              <a:rPr lang="de-DE" dirty="0" err="1"/>
              <a:t>right</a:t>
            </a:r>
            <a:r>
              <a:rPr lang="de-DE" dirty="0"/>
              <a:t> </a:t>
            </a:r>
            <a:r>
              <a:rPr lang="de-DE" dirty="0" err="1"/>
              <a:t>shunting</a:t>
            </a:r>
            <a:r>
              <a:rPr lang="de-DE" dirty="0"/>
              <a:t> </a:t>
            </a:r>
            <a:r>
              <a:rPr lang="de-DE" dirty="0" err="1"/>
              <a:t>decreased</a:t>
            </a:r>
            <a:r>
              <a:rPr lang="de-DE" dirty="0"/>
              <a:t> in </a:t>
            </a:r>
            <a:r>
              <a:rPr lang="de-DE" dirty="0" err="1"/>
              <a:t>some</a:t>
            </a:r>
            <a:r>
              <a:rPr lang="de-DE" dirty="0"/>
              <a:t> </a:t>
            </a:r>
            <a:r>
              <a:rPr lang="de-DE" dirty="0" err="1"/>
              <a:t>patients</a:t>
            </a:r>
            <a:r>
              <a:rPr lang="de-DE" dirty="0"/>
              <a:t> </a:t>
            </a:r>
            <a:r>
              <a:rPr lang="de-DE" dirty="0" err="1"/>
              <a:t>even</a:t>
            </a:r>
            <a:r>
              <a:rPr lang="de-DE" dirty="0"/>
              <a:t> </a:t>
            </a:r>
            <a:r>
              <a:rPr lang="de-DE" dirty="0" err="1"/>
              <a:t>without</a:t>
            </a:r>
            <a:r>
              <a:rPr lang="de-DE" dirty="0"/>
              <a:t> </a:t>
            </a:r>
            <a:r>
              <a:rPr lang="de-DE" dirty="0" err="1"/>
              <a:t>iASD</a:t>
            </a:r>
            <a:r>
              <a:rPr lang="de-DE" dirty="0"/>
              <a:t> </a:t>
            </a:r>
            <a:r>
              <a:rPr lang="de-DE" dirty="0" err="1"/>
              <a:t>closure</a:t>
            </a:r>
            <a:r>
              <a:rPr lang="de-DE" dirty="0"/>
              <a:t>.</a:t>
            </a:r>
          </a:p>
        </p:txBody>
      </p:sp>
      <p:sp>
        <p:nvSpPr>
          <p:cNvPr id="4" name="Foliennummernplatzhalter 3"/>
          <p:cNvSpPr>
            <a:spLocks noGrp="1"/>
          </p:cNvSpPr>
          <p:nvPr>
            <p:ph type="sldNum" sz="quarter" idx="5"/>
          </p:nvPr>
        </p:nvSpPr>
        <p:spPr/>
        <p:txBody>
          <a:bodyPr/>
          <a:lstStyle/>
          <a:p>
            <a:pPr>
              <a:defRPr/>
            </a:pPr>
            <a:fld id="{FAE678BB-763C-40DF-B781-F9D40CCA79A2}" type="slidenum">
              <a:rPr lang="en-US" smtClean="0"/>
              <a:pPr>
                <a:defRPr/>
              </a:pPr>
              <a:t>10</a:t>
            </a:fld>
            <a:endParaRPr lang="en-US"/>
          </a:p>
        </p:txBody>
      </p:sp>
    </p:spTree>
    <p:extLst>
      <p:ext uri="{BB962C8B-B14F-4D97-AF65-F5344CB8AC3E}">
        <p14:creationId xmlns:p14="http://schemas.microsoft.com/office/powerpoint/2010/main" val="139122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Here</a:t>
            </a:r>
            <a:r>
              <a:rPr lang="de-DE" dirty="0"/>
              <a:t> </a:t>
            </a:r>
            <a:r>
              <a:rPr lang="de-DE" dirty="0" err="1"/>
              <a:t>you</a:t>
            </a:r>
            <a:r>
              <a:rPr lang="de-DE" dirty="0"/>
              <a:t> </a:t>
            </a:r>
            <a:r>
              <a:rPr lang="de-DE" dirty="0" err="1"/>
              <a:t>can</a:t>
            </a:r>
            <a:r>
              <a:rPr lang="de-DE" dirty="0"/>
              <a:t> </a:t>
            </a:r>
            <a:r>
              <a:rPr lang="de-DE" dirty="0" err="1"/>
              <a:t>see</a:t>
            </a:r>
            <a:r>
              <a:rPr lang="de-DE" dirty="0"/>
              <a:t> </a:t>
            </a:r>
            <a:r>
              <a:rPr lang="de-DE" dirty="0" err="1"/>
              <a:t>the</a:t>
            </a:r>
            <a:r>
              <a:rPr lang="de-DE" dirty="0"/>
              <a:t> </a:t>
            </a:r>
            <a:r>
              <a:rPr lang="de-DE" dirty="0" err="1"/>
              <a:t>kaplan</a:t>
            </a:r>
            <a:r>
              <a:rPr lang="de-DE" dirty="0"/>
              <a:t> </a:t>
            </a:r>
            <a:r>
              <a:rPr lang="de-DE" dirty="0" err="1"/>
              <a:t>meier</a:t>
            </a:r>
            <a:r>
              <a:rPr lang="de-DE" dirty="0"/>
              <a:t> </a:t>
            </a:r>
            <a:r>
              <a:rPr lang="de-DE" dirty="0" err="1"/>
              <a:t>analysis</a:t>
            </a:r>
            <a:r>
              <a:rPr lang="de-DE" dirty="0"/>
              <a:t> </a:t>
            </a:r>
            <a:r>
              <a:rPr lang="de-DE" dirty="0" err="1"/>
              <a:t>for</a:t>
            </a:r>
            <a:r>
              <a:rPr lang="de-DE" dirty="0"/>
              <a:t> </a:t>
            </a:r>
            <a:r>
              <a:rPr lang="de-DE" dirty="0" err="1"/>
              <a:t>mortality</a:t>
            </a:r>
            <a:r>
              <a:rPr lang="de-DE" dirty="0"/>
              <a:t> </a:t>
            </a:r>
            <a:r>
              <a:rPr lang="de-DE" dirty="0" err="1"/>
              <a:t>and</a:t>
            </a:r>
            <a:r>
              <a:rPr lang="de-DE" dirty="0"/>
              <a:t> </a:t>
            </a:r>
            <a:r>
              <a:rPr lang="de-DE" dirty="0" err="1"/>
              <a:t>heart</a:t>
            </a:r>
            <a:r>
              <a:rPr lang="de-DE" dirty="0"/>
              <a:t> </a:t>
            </a:r>
            <a:r>
              <a:rPr lang="de-DE" dirty="0" err="1"/>
              <a:t>failure</a:t>
            </a:r>
            <a:r>
              <a:rPr lang="de-DE" dirty="0"/>
              <a:t> </a:t>
            </a:r>
            <a:r>
              <a:rPr lang="de-DE" dirty="0" err="1"/>
              <a:t>rehospitalization</a:t>
            </a:r>
            <a:r>
              <a:rPr lang="de-DE" dirty="0"/>
              <a:t> </a:t>
            </a:r>
            <a:r>
              <a:rPr lang="de-DE" dirty="0" err="1"/>
              <a:t>of</a:t>
            </a:r>
            <a:r>
              <a:rPr lang="de-DE" dirty="0"/>
              <a:t> </a:t>
            </a:r>
            <a:r>
              <a:rPr lang="de-DE" dirty="0" err="1"/>
              <a:t>patients</a:t>
            </a:r>
            <a:r>
              <a:rPr lang="de-DE" dirty="0"/>
              <a:t> </a:t>
            </a:r>
            <a:r>
              <a:rPr lang="de-DE" dirty="0" err="1"/>
              <a:t>with</a:t>
            </a:r>
            <a:r>
              <a:rPr lang="de-DE" dirty="0"/>
              <a:t> </a:t>
            </a:r>
            <a:r>
              <a:rPr lang="de-DE" dirty="0" err="1"/>
              <a:t>iASD</a:t>
            </a:r>
            <a:r>
              <a:rPr lang="de-DE" dirty="0"/>
              <a:t> </a:t>
            </a:r>
            <a:r>
              <a:rPr lang="de-DE" dirty="0" err="1"/>
              <a:t>closure</a:t>
            </a:r>
            <a:endParaRPr lang="de-DE" dirty="0"/>
          </a:p>
        </p:txBody>
      </p:sp>
      <p:sp>
        <p:nvSpPr>
          <p:cNvPr id="4" name="Foliennummernplatzhalter 3"/>
          <p:cNvSpPr>
            <a:spLocks noGrp="1"/>
          </p:cNvSpPr>
          <p:nvPr>
            <p:ph type="sldNum" sz="quarter" idx="5"/>
          </p:nvPr>
        </p:nvSpPr>
        <p:spPr/>
        <p:txBody>
          <a:bodyPr/>
          <a:lstStyle/>
          <a:p>
            <a:pPr>
              <a:defRPr/>
            </a:pPr>
            <a:fld id="{FAE678BB-763C-40DF-B781-F9D40CCA79A2}" type="slidenum">
              <a:rPr lang="en-US" smtClean="0"/>
              <a:pPr>
                <a:defRPr/>
              </a:pPr>
              <a:t>11</a:t>
            </a:fld>
            <a:endParaRPr lang="en-US"/>
          </a:p>
        </p:txBody>
      </p:sp>
    </p:spTree>
    <p:extLst>
      <p:ext uri="{BB962C8B-B14F-4D97-AF65-F5344CB8AC3E}">
        <p14:creationId xmlns:p14="http://schemas.microsoft.com/office/powerpoint/2010/main" val="3516132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With</a:t>
            </a:r>
            <a:r>
              <a:rPr lang="de-DE" dirty="0"/>
              <a:t> </a:t>
            </a:r>
            <a:r>
              <a:rPr lang="de-DE" dirty="0" err="1"/>
              <a:t>no</a:t>
            </a:r>
            <a:r>
              <a:rPr lang="de-DE" dirty="0"/>
              <a:t> </a:t>
            </a:r>
            <a:r>
              <a:rPr lang="de-DE" dirty="0" err="1"/>
              <a:t>diferences</a:t>
            </a:r>
            <a:r>
              <a:rPr lang="de-DE" dirty="0"/>
              <a:t> in </a:t>
            </a:r>
            <a:r>
              <a:rPr lang="de-DE" dirty="0" err="1"/>
              <a:t>event</a:t>
            </a:r>
            <a:r>
              <a:rPr lang="de-DE" dirty="0"/>
              <a:t> </a:t>
            </a:r>
            <a:r>
              <a:rPr lang="de-DE" dirty="0" err="1"/>
              <a:t>free</a:t>
            </a:r>
            <a:r>
              <a:rPr lang="de-DE" dirty="0"/>
              <a:t> </a:t>
            </a:r>
            <a:r>
              <a:rPr lang="de-DE" dirty="0" err="1"/>
              <a:t>survial</a:t>
            </a:r>
            <a:r>
              <a:rPr lang="de-DE" dirty="0"/>
              <a:t> </a:t>
            </a:r>
            <a:r>
              <a:rPr lang="de-DE" dirty="0" err="1"/>
              <a:t>between</a:t>
            </a:r>
            <a:r>
              <a:rPr lang="de-DE" dirty="0"/>
              <a:t> </a:t>
            </a:r>
            <a:r>
              <a:rPr lang="de-DE" dirty="0" err="1"/>
              <a:t>the</a:t>
            </a:r>
            <a:r>
              <a:rPr lang="de-DE" dirty="0"/>
              <a:t> 2 </a:t>
            </a:r>
            <a:r>
              <a:rPr lang="de-DE" dirty="0" err="1"/>
              <a:t>groups</a:t>
            </a:r>
            <a:endParaRPr lang="de-DE" dirty="0"/>
          </a:p>
        </p:txBody>
      </p:sp>
      <p:sp>
        <p:nvSpPr>
          <p:cNvPr id="4" name="Foliennummernplatzhalter 3"/>
          <p:cNvSpPr>
            <a:spLocks noGrp="1"/>
          </p:cNvSpPr>
          <p:nvPr>
            <p:ph type="sldNum" sz="quarter" idx="5"/>
          </p:nvPr>
        </p:nvSpPr>
        <p:spPr/>
        <p:txBody>
          <a:bodyPr/>
          <a:lstStyle/>
          <a:p>
            <a:pPr>
              <a:defRPr/>
            </a:pPr>
            <a:fld id="{FAE678BB-763C-40DF-B781-F9D40CCA79A2}" type="slidenum">
              <a:rPr lang="en-US" smtClean="0"/>
              <a:pPr>
                <a:defRPr/>
              </a:pPr>
              <a:t>12</a:t>
            </a:fld>
            <a:endParaRPr lang="en-US"/>
          </a:p>
        </p:txBody>
      </p:sp>
    </p:spTree>
    <p:extLst>
      <p:ext uri="{BB962C8B-B14F-4D97-AF65-F5344CB8AC3E}">
        <p14:creationId xmlns:p14="http://schemas.microsoft.com/office/powerpoint/2010/main" val="1447218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Also, </a:t>
            </a:r>
            <a:r>
              <a:rPr lang="de-DE" dirty="0" err="1"/>
              <a:t>as</a:t>
            </a:r>
            <a:r>
              <a:rPr lang="de-DE" dirty="0"/>
              <a:t> </a:t>
            </a:r>
            <a:r>
              <a:rPr lang="de-DE" dirty="0" err="1"/>
              <a:t>depcited</a:t>
            </a:r>
            <a:r>
              <a:rPr lang="de-DE" dirty="0"/>
              <a:t> on </a:t>
            </a:r>
            <a:r>
              <a:rPr lang="de-DE" dirty="0" err="1"/>
              <a:t>the</a:t>
            </a:r>
            <a:r>
              <a:rPr lang="de-DE" dirty="0"/>
              <a:t> </a:t>
            </a:r>
            <a:r>
              <a:rPr lang="de-DE" dirty="0" err="1"/>
              <a:t>right</a:t>
            </a:r>
            <a:r>
              <a:rPr lang="de-DE" dirty="0"/>
              <a:t>, </a:t>
            </a:r>
            <a:r>
              <a:rPr lang="de-DE" dirty="0" err="1"/>
              <a:t>forrest</a:t>
            </a:r>
            <a:r>
              <a:rPr lang="de-DE" dirty="0"/>
              <a:t> </a:t>
            </a:r>
            <a:r>
              <a:rPr lang="de-DE" dirty="0" err="1"/>
              <a:t>plots</a:t>
            </a:r>
            <a:r>
              <a:rPr lang="de-DE" dirty="0"/>
              <a:t> </a:t>
            </a:r>
            <a:r>
              <a:rPr lang="de-DE" dirty="0" err="1"/>
              <a:t>did</a:t>
            </a:r>
            <a:r>
              <a:rPr lang="de-DE" dirty="0"/>
              <a:t> not </a:t>
            </a:r>
            <a:r>
              <a:rPr lang="de-DE" dirty="0" err="1"/>
              <a:t>reveal</a:t>
            </a:r>
            <a:r>
              <a:rPr lang="de-DE" dirty="0"/>
              <a:t> </a:t>
            </a:r>
            <a:r>
              <a:rPr lang="de-DE" dirty="0" err="1"/>
              <a:t>any</a:t>
            </a:r>
            <a:r>
              <a:rPr lang="de-DE" dirty="0"/>
              <a:t> </a:t>
            </a:r>
            <a:r>
              <a:rPr lang="de-DE" dirty="0" err="1"/>
              <a:t>subgroups</a:t>
            </a:r>
            <a:r>
              <a:rPr lang="de-DE" dirty="0"/>
              <a:t> </a:t>
            </a:r>
            <a:r>
              <a:rPr lang="de-DE" dirty="0" err="1"/>
              <a:t>of</a:t>
            </a:r>
            <a:r>
              <a:rPr lang="de-DE" dirty="0"/>
              <a:t> </a:t>
            </a:r>
            <a:r>
              <a:rPr lang="de-DE" dirty="0" err="1"/>
              <a:t>patients</a:t>
            </a:r>
            <a:r>
              <a:rPr lang="de-DE" dirty="0"/>
              <a:t> </a:t>
            </a:r>
            <a:r>
              <a:rPr lang="de-DE" dirty="0" err="1"/>
              <a:t>more</a:t>
            </a:r>
            <a:r>
              <a:rPr lang="de-DE" dirty="0"/>
              <a:t> </a:t>
            </a:r>
            <a:r>
              <a:rPr lang="de-DE" dirty="0" err="1"/>
              <a:t>likely</a:t>
            </a:r>
            <a:r>
              <a:rPr lang="de-DE" dirty="0"/>
              <a:t> </a:t>
            </a:r>
            <a:r>
              <a:rPr lang="de-DE" dirty="0" err="1"/>
              <a:t>to</a:t>
            </a:r>
            <a:r>
              <a:rPr lang="de-DE" dirty="0"/>
              <a:t> </a:t>
            </a:r>
            <a:r>
              <a:rPr lang="de-DE" dirty="0" err="1"/>
              <a:t>benefit</a:t>
            </a:r>
            <a:r>
              <a:rPr lang="de-DE" dirty="0"/>
              <a:t> form </a:t>
            </a:r>
            <a:r>
              <a:rPr lang="de-DE" dirty="0" err="1"/>
              <a:t>iASD</a:t>
            </a:r>
            <a:r>
              <a:rPr lang="de-DE" dirty="0"/>
              <a:t> </a:t>
            </a:r>
            <a:r>
              <a:rPr lang="de-DE" dirty="0" err="1"/>
              <a:t>clsoure</a:t>
            </a:r>
            <a:r>
              <a:rPr lang="de-DE" dirty="0"/>
              <a:t>. This </a:t>
            </a:r>
            <a:r>
              <a:rPr lang="de-DE" dirty="0" err="1"/>
              <a:t>included</a:t>
            </a:r>
            <a:r>
              <a:rPr lang="de-DE" dirty="0"/>
              <a:t> </a:t>
            </a:r>
            <a:r>
              <a:rPr lang="de-DE" dirty="0" err="1"/>
              <a:t>degree</a:t>
            </a:r>
            <a:r>
              <a:rPr lang="de-DE" dirty="0"/>
              <a:t> </a:t>
            </a:r>
            <a:r>
              <a:rPr lang="de-DE" dirty="0" err="1"/>
              <a:t>of</a:t>
            </a:r>
            <a:r>
              <a:rPr lang="de-DE" dirty="0"/>
              <a:t> </a:t>
            </a:r>
            <a:r>
              <a:rPr lang="de-DE" dirty="0" err="1"/>
              <a:t>iASD</a:t>
            </a:r>
            <a:r>
              <a:rPr lang="de-DE" dirty="0"/>
              <a:t> </a:t>
            </a:r>
            <a:r>
              <a:rPr lang="de-DE" dirty="0" err="1"/>
              <a:t>shunting</a:t>
            </a:r>
            <a:r>
              <a:rPr lang="de-DE" dirty="0"/>
              <a:t>, </a:t>
            </a:r>
            <a:r>
              <a:rPr lang="de-DE" dirty="0" err="1"/>
              <a:t>pulmonary</a:t>
            </a:r>
            <a:r>
              <a:rPr lang="de-DE" dirty="0"/>
              <a:t> </a:t>
            </a:r>
            <a:r>
              <a:rPr lang="de-DE" dirty="0" err="1"/>
              <a:t>pressures</a:t>
            </a:r>
            <a:r>
              <a:rPr lang="de-DE" dirty="0"/>
              <a:t>, </a:t>
            </a:r>
            <a:r>
              <a:rPr lang="de-DE" dirty="0" err="1"/>
              <a:t>gradient</a:t>
            </a:r>
            <a:r>
              <a:rPr lang="de-DE" dirty="0"/>
              <a:t> </a:t>
            </a:r>
            <a:r>
              <a:rPr lang="de-DE" dirty="0" err="1"/>
              <a:t>across</a:t>
            </a:r>
            <a:r>
              <a:rPr lang="de-DE" dirty="0"/>
              <a:t> </a:t>
            </a:r>
            <a:r>
              <a:rPr lang="de-DE" dirty="0" err="1"/>
              <a:t>the</a:t>
            </a:r>
            <a:r>
              <a:rPr lang="de-DE" dirty="0"/>
              <a:t> </a:t>
            </a:r>
            <a:r>
              <a:rPr lang="de-DE" dirty="0" err="1"/>
              <a:t>mitral</a:t>
            </a:r>
            <a:r>
              <a:rPr lang="de-DE" dirty="0"/>
              <a:t> </a:t>
            </a:r>
            <a:r>
              <a:rPr lang="de-DE" dirty="0" err="1"/>
              <a:t>valve</a:t>
            </a:r>
            <a:r>
              <a:rPr lang="de-DE" dirty="0"/>
              <a:t>, </a:t>
            </a:r>
            <a:r>
              <a:rPr lang="de-DE" dirty="0" err="1"/>
              <a:t>left</a:t>
            </a:r>
            <a:r>
              <a:rPr lang="de-DE" dirty="0"/>
              <a:t> </a:t>
            </a:r>
            <a:r>
              <a:rPr lang="de-DE" dirty="0" err="1"/>
              <a:t>ventricular</a:t>
            </a:r>
            <a:r>
              <a:rPr lang="de-DE" dirty="0"/>
              <a:t> </a:t>
            </a:r>
            <a:r>
              <a:rPr lang="de-DE" dirty="0" err="1"/>
              <a:t>ejection</a:t>
            </a:r>
            <a:r>
              <a:rPr lang="de-DE" dirty="0"/>
              <a:t> </a:t>
            </a:r>
            <a:r>
              <a:rPr lang="de-DE" dirty="0" err="1"/>
              <a:t>fraction</a:t>
            </a:r>
            <a:r>
              <a:rPr lang="de-DE" dirty="0"/>
              <a:t> </a:t>
            </a:r>
            <a:r>
              <a:rPr lang="de-DE" dirty="0" err="1"/>
              <a:t>and</a:t>
            </a:r>
            <a:r>
              <a:rPr lang="de-DE" dirty="0"/>
              <a:t> </a:t>
            </a:r>
            <a:r>
              <a:rPr lang="de-DE" dirty="0" err="1"/>
              <a:t>age</a:t>
            </a:r>
            <a:r>
              <a:rPr lang="de-DE" dirty="0"/>
              <a:t>.</a:t>
            </a:r>
          </a:p>
          <a:p>
            <a:endParaRPr lang="de-DE" dirty="0"/>
          </a:p>
        </p:txBody>
      </p:sp>
      <p:sp>
        <p:nvSpPr>
          <p:cNvPr id="4" name="Foliennummernplatzhalter 3"/>
          <p:cNvSpPr>
            <a:spLocks noGrp="1"/>
          </p:cNvSpPr>
          <p:nvPr>
            <p:ph type="sldNum" sz="quarter" idx="5"/>
          </p:nvPr>
        </p:nvSpPr>
        <p:spPr/>
        <p:txBody>
          <a:bodyPr/>
          <a:lstStyle/>
          <a:p>
            <a:pPr>
              <a:defRPr/>
            </a:pPr>
            <a:fld id="{FAE678BB-763C-40DF-B781-F9D40CCA79A2}" type="slidenum">
              <a:rPr lang="en-US" smtClean="0"/>
              <a:pPr>
                <a:defRPr/>
              </a:pPr>
              <a:t>13</a:t>
            </a:fld>
            <a:endParaRPr lang="en-US"/>
          </a:p>
        </p:txBody>
      </p:sp>
    </p:spTree>
    <p:extLst>
      <p:ext uri="{BB962C8B-B14F-4D97-AF65-F5344CB8AC3E}">
        <p14:creationId xmlns:p14="http://schemas.microsoft.com/office/powerpoint/2010/main" val="2960882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noProof="0" dirty="0"/>
              <a:t>Finally, the risk for </a:t>
            </a:r>
            <a:r>
              <a:rPr lang="en-AU" noProof="0" dirty="0" err="1"/>
              <a:t>mortaly</a:t>
            </a:r>
            <a:r>
              <a:rPr lang="en-AU" noProof="0" dirty="0"/>
              <a:t> or heart failure hospitalization </a:t>
            </a:r>
            <a:r>
              <a:rPr lang="en-US" sz="1200" dirty="0">
                <a:latin typeface="Arial" panose="020B0604020202020204" pitchFamily="34" charset="0"/>
                <a:ea typeface="Calibri" panose="020F0502020204030204" pitchFamily="34" charset="0"/>
                <a:cs typeface="Arial" panose="020B0604020202020204" pitchFamily="34" charset="0"/>
              </a:rPr>
              <a:t>in patients with an </a:t>
            </a:r>
            <a:r>
              <a:rPr lang="en-US" sz="1200" dirty="0" err="1">
                <a:latin typeface="Arial" panose="020B0604020202020204" pitchFamily="34" charset="0"/>
                <a:ea typeface="Calibri" panose="020F0502020204030204" pitchFamily="34" charset="0"/>
                <a:cs typeface="Arial" panose="020B0604020202020204" pitchFamily="34" charset="0"/>
              </a:rPr>
              <a:t>iASD</a:t>
            </a:r>
            <a:r>
              <a:rPr lang="en-US" sz="1200" dirty="0">
                <a:latin typeface="Arial" panose="020B0604020202020204" pitchFamily="34" charset="0"/>
                <a:ea typeface="Calibri" panose="020F0502020204030204" pitchFamily="34" charset="0"/>
                <a:cs typeface="Arial" panose="020B0604020202020204" pitchFamily="34" charset="0"/>
              </a:rPr>
              <a:t> (</a:t>
            </a:r>
            <a:r>
              <a:rPr lang="en-US" sz="1200" dirty="0" err="1">
                <a:latin typeface="Arial" panose="020B0604020202020204" pitchFamily="34" charset="0"/>
                <a:ea typeface="Calibri" panose="020F0502020204030204" pitchFamily="34" charset="0"/>
                <a:cs typeface="Arial" panose="020B0604020202020204" pitchFamily="34" charset="0"/>
              </a:rPr>
              <a:t>shwon</a:t>
            </a:r>
            <a:r>
              <a:rPr lang="en-US" sz="1200" dirty="0">
                <a:latin typeface="Arial" panose="020B0604020202020204" pitchFamily="34" charset="0"/>
                <a:ea typeface="Calibri" panose="020F0502020204030204" pitchFamily="34" charset="0"/>
                <a:cs typeface="Arial" panose="020B0604020202020204" pitchFamily="34" charset="0"/>
              </a:rPr>
              <a:t> in blue and red), was significantly higher when compared to patients without relevant </a:t>
            </a:r>
            <a:r>
              <a:rPr lang="en-US" sz="1200" dirty="0" err="1">
                <a:latin typeface="Arial" panose="020B0604020202020204" pitchFamily="34" charset="0"/>
                <a:ea typeface="Calibri" panose="020F0502020204030204" pitchFamily="34" charset="0"/>
                <a:cs typeface="Arial" panose="020B0604020202020204" pitchFamily="34" charset="0"/>
              </a:rPr>
              <a:t>iASD</a:t>
            </a:r>
            <a:r>
              <a:rPr lang="en-US" sz="1200" dirty="0">
                <a:latin typeface="Arial" panose="020B0604020202020204" pitchFamily="34" charset="0"/>
                <a:ea typeface="Calibri" panose="020F0502020204030204" pitchFamily="34" charset="0"/>
                <a:cs typeface="Arial" panose="020B0604020202020204" pitchFamily="34" charset="0"/>
              </a:rPr>
              <a:t> following transcatheter mitral valve repair in the comparative cohort (as </a:t>
            </a:r>
            <a:r>
              <a:rPr lang="en-US" sz="1200" dirty="0" err="1">
                <a:latin typeface="Arial" panose="020B0604020202020204" pitchFamily="34" charset="0"/>
                <a:ea typeface="Calibri" panose="020F0502020204030204" pitchFamily="34" charset="0"/>
                <a:cs typeface="Arial" panose="020B0604020202020204" pitchFamily="34" charset="0"/>
              </a:rPr>
              <a:t>shwon</a:t>
            </a:r>
            <a:r>
              <a:rPr lang="en-US" sz="1200" dirty="0">
                <a:latin typeface="Arial" panose="020B0604020202020204" pitchFamily="34" charset="0"/>
                <a:ea typeface="Calibri" panose="020F0502020204030204" pitchFamily="34" charset="0"/>
                <a:cs typeface="Arial" panose="020B0604020202020204" pitchFamily="34" charset="0"/>
              </a:rPr>
              <a:t> in green), and this difference was driven by heart failure hospitalizations.</a:t>
            </a:r>
          </a:p>
        </p:txBody>
      </p:sp>
      <p:sp>
        <p:nvSpPr>
          <p:cNvPr id="4" name="Foliennummernplatzhalter 3"/>
          <p:cNvSpPr>
            <a:spLocks noGrp="1"/>
          </p:cNvSpPr>
          <p:nvPr>
            <p:ph type="sldNum" sz="quarter" idx="5"/>
          </p:nvPr>
        </p:nvSpPr>
        <p:spPr/>
        <p:txBody>
          <a:bodyPr/>
          <a:lstStyle/>
          <a:p>
            <a:pPr>
              <a:defRPr/>
            </a:pPr>
            <a:fld id="{FAE678BB-763C-40DF-B781-F9D40CCA79A2}" type="slidenum">
              <a:rPr lang="en-US" smtClean="0"/>
              <a:pPr>
                <a:defRPr/>
              </a:pPr>
              <a:t>14</a:t>
            </a:fld>
            <a:endParaRPr lang="en-US"/>
          </a:p>
        </p:txBody>
      </p:sp>
    </p:spTree>
    <p:extLst>
      <p:ext uri="{BB962C8B-B14F-4D97-AF65-F5344CB8AC3E}">
        <p14:creationId xmlns:p14="http://schemas.microsoft.com/office/powerpoint/2010/main" val="2178024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AE678BB-763C-40DF-B781-F9D40CCA79A2}" type="slidenum">
              <a:rPr lang="en-US" smtClean="0"/>
              <a:pPr>
                <a:defRPr/>
              </a:pPr>
              <a:t>16</a:t>
            </a:fld>
            <a:endParaRPr lang="en-US"/>
          </a:p>
        </p:txBody>
      </p:sp>
    </p:spTree>
    <p:extLst>
      <p:ext uri="{BB962C8B-B14F-4D97-AF65-F5344CB8AC3E}">
        <p14:creationId xmlns:p14="http://schemas.microsoft.com/office/powerpoint/2010/main" val="2923393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AE678BB-763C-40DF-B781-F9D40CCA79A2}" type="slidenum">
              <a:rPr lang="en-US" smtClean="0"/>
              <a:pPr>
                <a:defRPr/>
              </a:pPr>
              <a:t>17</a:t>
            </a:fld>
            <a:endParaRPr lang="en-US"/>
          </a:p>
        </p:txBody>
      </p:sp>
    </p:spTree>
    <p:extLst>
      <p:ext uri="{BB962C8B-B14F-4D97-AF65-F5344CB8AC3E}">
        <p14:creationId xmlns:p14="http://schemas.microsoft.com/office/powerpoint/2010/main" val="2502056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AE678BB-763C-40DF-B781-F9D40CCA79A2}" type="slidenum">
              <a:rPr lang="en-US" smtClean="0"/>
              <a:pPr>
                <a:defRPr/>
              </a:pPr>
              <a:t>18</a:t>
            </a:fld>
            <a:endParaRPr lang="en-US"/>
          </a:p>
        </p:txBody>
      </p:sp>
    </p:spTree>
    <p:extLst>
      <p:ext uri="{BB962C8B-B14F-4D97-AF65-F5344CB8AC3E}">
        <p14:creationId xmlns:p14="http://schemas.microsoft.com/office/powerpoint/2010/main" val="4198663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AE678BB-763C-40DF-B781-F9D40CCA79A2}" type="slidenum">
              <a:rPr lang="en-US" smtClean="0"/>
              <a:pPr>
                <a:defRPr/>
              </a:pPr>
              <a:t>19</a:t>
            </a:fld>
            <a:endParaRPr lang="en-US"/>
          </a:p>
        </p:txBody>
      </p:sp>
    </p:spTree>
    <p:extLst>
      <p:ext uri="{BB962C8B-B14F-4D97-AF65-F5344CB8AC3E}">
        <p14:creationId xmlns:p14="http://schemas.microsoft.com/office/powerpoint/2010/main" val="46811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9256A4C2-6274-EC46-85B3-CA0C5DDF888F}"/>
              </a:ext>
            </a:extLst>
          </p:cNvPr>
          <p:cNvSpPr>
            <a:spLocks noGrp="1"/>
          </p:cNvSpPr>
          <p:nvPr>
            <p:ph type="body" idx="1"/>
          </p:nvPr>
        </p:nvSpPr>
        <p:spPr/>
        <p:txBody>
          <a:bodyPr/>
          <a:lstStyle/>
          <a:p>
            <a:r>
              <a:rPr lang="de-DE" dirty="0"/>
              <a:t>These </a:t>
            </a:r>
            <a:r>
              <a:rPr lang="de-DE" dirty="0" err="1"/>
              <a:t>are</a:t>
            </a:r>
            <a:r>
              <a:rPr lang="de-DE" dirty="0"/>
              <a:t> </a:t>
            </a:r>
            <a:r>
              <a:rPr lang="de-DE" dirty="0" err="1"/>
              <a:t>my</a:t>
            </a:r>
            <a:r>
              <a:rPr lang="de-DE" dirty="0"/>
              <a:t> </a:t>
            </a:r>
            <a:r>
              <a:rPr lang="de-DE" dirty="0" err="1"/>
              <a:t>disclosure</a:t>
            </a:r>
            <a:r>
              <a:rPr lang="de-DE" dirty="0"/>
              <a:t>. </a:t>
            </a:r>
          </a:p>
        </p:txBody>
      </p:sp>
    </p:spTree>
    <p:extLst>
      <p:ext uri="{BB962C8B-B14F-4D97-AF65-F5344CB8AC3E}">
        <p14:creationId xmlns:p14="http://schemas.microsoft.com/office/powerpoint/2010/main" val="411432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2</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2</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buFont typeface="Arial" panose="020B0604020202020204" pitchFamily="34" charset="0"/>
              <a:buChar char="•"/>
            </a:pPr>
            <a:r>
              <a:rPr lang="en-US" dirty="0"/>
              <a:t>Transcatheter therapies to treat mitral regurgitation commonly requires transseptal access to the left atrium</a:t>
            </a:r>
          </a:p>
          <a:p>
            <a:pPr marL="228600" indent="-228600" eaLnBrk="1" hangingPunct="1">
              <a:buFont typeface="Arial" panose="020B0604020202020204" pitchFamily="34" charset="0"/>
              <a:buChar char="•"/>
            </a:pPr>
            <a:r>
              <a:rPr lang="en-US" dirty="0"/>
              <a:t>After these interventions, a persistent iatrogenic atrial septal defect is found in 24%-50% of patients</a:t>
            </a:r>
          </a:p>
          <a:p>
            <a:pPr marL="228600" indent="-228600" eaLnBrk="1" hangingPunct="1">
              <a:buFont typeface="Arial" panose="020B0604020202020204" pitchFamily="34" charset="0"/>
              <a:buChar char="•"/>
            </a:pPr>
            <a:r>
              <a:rPr lang="en-US" dirty="0"/>
              <a:t>Now importantly, a persistent iatrogenic </a:t>
            </a:r>
            <a:r>
              <a:rPr lang="en-US" dirty="0" err="1"/>
              <a:t>ASD</a:t>
            </a:r>
            <a:r>
              <a:rPr lang="en-US" dirty="0"/>
              <a:t> with relevant left to right shunting is associated right heart volume overload and also increased risk for mortality.</a:t>
            </a:r>
          </a:p>
          <a:p>
            <a:pPr marL="228600" indent="-228600" eaLnBrk="1" hangingPunct="1">
              <a:buFont typeface="Arial" panose="020B0604020202020204" pitchFamily="34" charset="0"/>
              <a:buChar char="•"/>
            </a:pPr>
            <a:r>
              <a:rPr lang="en-US" sz="1200" dirty="0">
                <a:solidFill>
                  <a:srgbClr val="00415D"/>
                </a:solidFill>
              </a:rPr>
              <a:t>In contrast, creation of an </a:t>
            </a:r>
            <a:r>
              <a:rPr lang="en-US" sz="1200" dirty="0" err="1">
                <a:solidFill>
                  <a:srgbClr val="00415D"/>
                </a:solidFill>
              </a:rPr>
              <a:t>iASD</a:t>
            </a:r>
            <a:r>
              <a:rPr lang="en-US" sz="1200" dirty="0">
                <a:solidFill>
                  <a:srgbClr val="00415D"/>
                </a:solidFill>
              </a:rPr>
              <a:t> is linked to improved hemodynamics, and this concept is currently investigated in large-scale clinical trials in patients with heart failure</a:t>
            </a:r>
          </a:p>
        </p:txBody>
      </p:sp>
    </p:spTree>
    <p:extLst>
      <p:ext uri="{BB962C8B-B14F-4D97-AF65-F5344CB8AC3E}">
        <p14:creationId xmlns:p14="http://schemas.microsoft.com/office/powerpoint/2010/main" val="266068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noProof="0" dirty="0"/>
              <a:t>We previously have shown that interventional closure of </a:t>
            </a:r>
            <a:r>
              <a:rPr lang="en-AU" noProof="0" dirty="0" err="1"/>
              <a:t>iASD</a:t>
            </a:r>
            <a:r>
              <a:rPr lang="en-AU" noProof="0" dirty="0"/>
              <a:t> can improve </a:t>
            </a:r>
            <a:r>
              <a:rPr lang="en-AU" noProof="0" dirty="0" err="1"/>
              <a:t>hemodynamics</a:t>
            </a:r>
            <a:r>
              <a:rPr lang="en-AU" noProof="0" dirty="0"/>
              <a:t>. Acquisition of pressure volume loops demonstrated reduced RV volume overload with a leftward shift of the pressure volume relation. At the same time, LV filling increases and equally left ventricular output. Importantly, LV filling pressure and right ventricular systolic pressures remained stable, suggesting that </a:t>
            </a:r>
            <a:r>
              <a:rPr lang="en-AU" noProof="0" dirty="0" err="1"/>
              <a:t>iASD</a:t>
            </a:r>
            <a:r>
              <a:rPr lang="en-AU" noProof="0" dirty="0"/>
              <a:t> closure can be beneficial.</a:t>
            </a:r>
          </a:p>
        </p:txBody>
      </p:sp>
      <p:sp>
        <p:nvSpPr>
          <p:cNvPr id="4" name="Foliennummernplatzhalter 3"/>
          <p:cNvSpPr>
            <a:spLocks noGrp="1"/>
          </p:cNvSpPr>
          <p:nvPr>
            <p:ph type="sldNum" sz="quarter" idx="5"/>
          </p:nvPr>
        </p:nvSpPr>
        <p:spPr/>
        <p:txBody>
          <a:bodyPr/>
          <a:lstStyle/>
          <a:p>
            <a:pPr>
              <a:defRPr/>
            </a:pPr>
            <a:fld id="{FAE678BB-763C-40DF-B781-F9D40CCA79A2}" type="slidenum">
              <a:rPr lang="en-US" smtClean="0"/>
              <a:pPr>
                <a:defRPr/>
              </a:pPr>
              <a:t>3</a:t>
            </a:fld>
            <a:endParaRPr lang="en-US"/>
          </a:p>
        </p:txBody>
      </p:sp>
    </p:spTree>
    <p:extLst>
      <p:ext uri="{BB962C8B-B14F-4D97-AF65-F5344CB8AC3E}">
        <p14:creationId xmlns:p14="http://schemas.microsoft.com/office/powerpoint/2010/main" val="3145021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4</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4</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0" indent="0" algn="ctr">
              <a:buNone/>
            </a:pPr>
            <a:r>
              <a:rPr lang="en-US" sz="1200" dirty="0"/>
              <a:t>Given the controversy and lack of any recommendations in the setting of a persistent </a:t>
            </a:r>
            <a:r>
              <a:rPr lang="en-US" sz="1200" dirty="0" err="1"/>
              <a:t>iASD</a:t>
            </a:r>
            <a:r>
              <a:rPr lang="en-US" sz="1200" dirty="0"/>
              <a:t> with relevant left-to-right shunting following transcatheter mitral valve repair, we investigated whether the closure of an transcatheter mitral valve repair induced </a:t>
            </a:r>
            <a:r>
              <a:rPr lang="en-US" sz="1200" dirty="0" err="1"/>
              <a:t>iASD</a:t>
            </a:r>
            <a:r>
              <a:rPr lang="en-US" sz="1200" dirty="0"/>
              <a:t> is superior to conservative treatment in a randomized controlled trial. </a:t>
            </a:r>
            <a:endParaRPr lang="de-DE" sz="1200" dirty="0"/>
          </a:p>
        </p:txBody>
      </p:sp>
    </p:spTree>
    <p:extLst>
      <p:ext uri="{BB962C8B-B14F-4D97-AF65-F5344CB8AC3E}">
        <p14:creationId xmlns:p14="http://schemas.microsoft.com/office/powerpoint/2010/main" val="412676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dirty="0"/>
              <a:t>The </a:t>
            </a:r>
            <a:r>
              <a:rPr lang="de-DE" dirty="0" err="1"/>
              <a:t>study</a:t>
            </a:r>
            <a:r>
              <a:rPr lang="de-DE" dirty="0"/>
              <a:t> was design </a:t>
            </a:r>
            <a:r>
              <a:rPr lang="de-DE" dirty="0" err="1"/>
              <a:t>as</a:t>
            </a:r>
            <a:r>
              <a:rPr lang="de-DE" dirty="0"/>
              <a:t> a </a:t>
            </a:r>
            <a:r>
              <a:rPr lang="en-US" sz="1200" i="0" dirty="0">
                <a:solidFill>
                  <a:schemeClr val="bg1"/>
                </a:solidFill>
                <a:latin typeface="Arial" panose="020B0604020202020204" pitchFamily="34" charset="0"/>
                <a:cs typeface="Arial" panose="020B0604020202020204" pitchFamily="34" charset="0"/>
              </a:rPr>
              <a:t>prospective, </a:t>
            </a:r>
            <a:r>
              <a:rPr lang="en-US" sz="1200" dirty="0"/>
              <a:t>single-center, investigator initiated, unblinded randomized trial with </a:t>
            </a:r>
            <a:r>
              <a:rPr lang="en-US" sz="1200" i="0" dirty="0">
                <a:solidFill>
                  <a:schemeClr val="bg1"/>
                </a:solidFill>
                <a:latin typeface="Arial" panose="020B0604020202020204" pitchFamily="34" charset="0"/>
                <a:cs typeface="Arial" panose="020B0604020202020204" pitchFamily="34" charset="0"/>
              </a:rPr>
              <a:t>a 1 </a:t>
            </a:r>
            <a:r>
              <a:rPr lang="en-US" sz="1200" i="0" dirty="0" err="1">
                <a:solidFill>
                  <a:schemeClr val="bg1"/>
                </a:solidFill>
                <a:latin typeface="Arial" panose="020B0604020202020204" pitchFamily="34" charset="0"/>
                <a:cs typeface="Arial" panose="020B0604020202020204" pitchFamily="34" charset="0"/>
              </a:rPr>
              <a:t>to1</a:t>
            </a:r>
            <a:r>
              <a:rPr lang="en-US" sz="1200" i="0" dirty="0">
                <a:solidFill>
                  <a:schemeClr val="bg1"/>
                </a:solidFill>
                <a:latin typeface="Arial" panose="020B0604020202020204" pitchFamily="34" charset="0"/>
                <a:cs typeface="Arial" panose="020B0604020202020204" pitchFamily="34" charset="0"/>
              </a:rPr>
              <a:t> randomization to either interventional </a:t>
            </a:r>
            <a:r>
              <a:rPr lang="en-US" sz="1200" i="0" dirty="0" err="1">
                <a:solidFill>
                  <a:schemeClr val="bg1"/>
                </a:solidFill>
                <a:latin typeface="Arial" panose="020B0604020202020204" pitchFamily="34" charset="0"/>
                <a:cs typeface="Arial" panose="020B0604020202020204" pitchFamily="34" charset="0"/>
              </a:rPr>
              <a:t>iASD</a:t>
            </a:r>
            <a:r>
              <a:rPr lang="en-US" sz="1200" i="0" dirty="0">
                <a:solidFill>
                  <a:schemeClr val="bg1"/>
                </a:solidFill>
                <a:latin typeface="Arial" panose="020B0604020202020204" pitchFamily="34" charset="0"/>
                <a:cs typeface="Arial" panose="020B0604020202020204" pitchFamily="34" charset="0"/>
              </a:rPr>
              <a:t> closure or conservative treatment.</a:t>
            </a:r>
          </a:p>
          <a:p>
            <a:pPr marL="213122" indent="-213122">
              <a:buClr>
                <a:schemeClr val="accent4">
                  <a:lumMod val="50000"/>
                  <a:lumOff val="50000"/>
                </a:schemeClr>
              </a:buClr>
              <a:buFontTx/>
              <a:buChar char="•"/>
            </a:pPr>
            <a:r>
              <a:rPr lang="en-US" sz="1200" i="0" dirty="0">
                <a:solidFill>
                  <a:srgbClr val="00415D"/>
                </a:solidFill>
                <a:latin typeface="Arial" panose="020B0604020202020204" pitchFamily="34" charset="0"/>
                <a:cs typeface="Arial" panose="020B0604020202020204" pitchFamily="34" charset="0"/>
              </a:rPr>
              <a:t>Key inclusion criterion was a persistent left to right shunting with a </a:t>
            </a:r>
            <a:r>
              <a:rPr lang="en-US" sz="1200" i="0" dirty="0" err="1">
                <a:solidFill>
                  <a:srgbClr val="00415D"/>
                </a:solidFill>
                <a:latin typeface="Arial" panose="020B0604020202020204" pitchFamily="34" charset="0"/>
                <a:cs typeface="Arial" panose="020B0604020202020204" pitchFamily="34" charset="0"/>
              </a:rPr>
              <a:t>Qp:Qs</a:t>
            </a:r>
            <a:r>
              <a:rPr lang="en-US" sz="1200" i="0" dirty="0">
                <a:solidFill>
                  <a:srgbClr val="00415D"/>
                </a:solidFill>
                <a:latin typeface="Arial" panose="020B0604020202020204" pitchFamily="34" charset="0"/>
                <a:cs typeface="Arial" panose="020B0604020202020204" pitchFamily="34" charset="0"/>
              </a:rPr>
              <a:t> ratio equal or greater than 1.3 across the </a:t>
            </a:r>
            <a:r>
              <a:rPr lang="en-US" sz="1200" i="0" dirty="0" err="1">
                <a:solidFill>
                  <a:srgbClr val="00415D"/>
                </a:solidFill>
                <a:latin typeface="Arial" panose="020B0604020202020204" pitchFamily="34" charset="0"/>
                <a:cs typeface="Arial" panose="020B0604020202020204" pitchFamily="34" charset="0"/>
              </a:rPr>
              <a:t>iASD</a:t>
            </a:r>
            <a:r>
              <a:rPr lang="en-US" sz="1200" i="0" dirty="0">
                <a:solidFill>
                  <a:srgbClr val="00415D"/>
                </a:solidFill>
                <a:latin typeface="Arial" panose="020B0604020202020204" pitchFamily="34" charset="0"/>
                <a:cs typeface="Arial" panose="020B0604020202020204" pitchFamily="34" charset="0"/>
              </a:rPr>
              <a:t> on echocardiography 1-month post </a:t>
            </a:r>
            <a:r>
              <a:rPr lang="en-US" sz="1200" i="0" dirty="0" err="1">
                <a:solidFill>
                  <a:srgbClr val="00415D"/>
                </a:solidFill>
                <a:latin typeface="Arial" panose="020B0604020202020204" pitchFamily="34" charset="0"/>
                <a:cs typeface="Arial" panose="020B0604020202020204" pitchFamily="34" charset="0"/>
              </a:rPr>
              <a:t>TMVR</a:t>
            </a:r>
            <a:endParaRPr lang="en-US" sz="1200" i="0" dirty="0">
              <a:solidFill>
                <a:srgbClr val="00415D"/>
              </a:solidFill>
              <a:latin typeface="Arial" panose="020B0604020202020204" pitchFamily="34" charset="0"/>
              <a:cs typeface="Arial" panose="020B0604020202020204" pitchFamily="34" charset="0"/>
            </a:endParaRPr>
          </a:p>
          <a:p>
            <a:pPr marL="213122" indent="-213122">
              <a:buClr>
                <a:schemeClr val="accent4">
                  <a:lumMod val="50000"/>
                  <a:lumOff val="50000"/>
                </a:schemeClr>
              </a:buClr>
              <a:buFontTx/>
              <a:buChar char="•"/>
            </a:pPr>
            <a:r>
              <a:rPr lang="en-US" sz="1200" i="0" dirty="0">
                <a:solidFill>
                  <a:schemeClr val="bg1"/>
                </a:solidFill>
                <a:latin typeface="Arial" panose="020B0604020202020204" pitchFamily="34" charset="0"/>
                <a:cs typeface="Arial" panose="020B0604020202020204" pitchFamily="34" charset="0"/>
              </a:rPr>
              <a:t>The Primary endpoint was the group difference of change in 6-minute walking distance at 5 months follow-up and and this study was powered to detect a 55 meter difference between the 2 groups with 80% power and an alpha of 0.05</a:t>
            </a:r>
          </a:p>
          <a:p>
            <a:pPr marL="213122" indent="-213122">
              <a:buClr>
                <a:schemeClr val="accent4">
                  <a:lumMod val="50000"/>
                  <a:lumOff val="50000"/>
                </a:schemeClr>
              </a:buClr>
              <a:buFontTx/>
              <a:buChar char="•"/>
            </a:pPr>
            <a:endParaRPr lang="en-US" sz="1200" i="0" dirty="0">
              <a:solidFill>
                <a:schemeClr val="bg1"/>
              </a:solidFill>
              <a:latin typeface="Arial" panose="020B0604020202020204" pitchFamily="34" charset="0"/>
              <a:cs typeface="Arial" panose="020B0604020202020204" pitchFamily="34" charset="0"/>
            </a:endParaRPr>
          </a:p>
          <a:p>
            <a:pPr marL="213122" indent="-213122">
              <a:buClr>
                <a:schemeClr val="accent4">
                  <a:lumMod val="50000"/>
                  <a:lumOff val="50000"/>
                </a:schemeClr>
              </a:buClr>
              <a:buFontTx/>
              <a:buChar char="•"/>
            </a:pPr>
            <a:r>
              <a:rPr lang="en-US" sz="1200" i="0" dirty="0" err="1">
                <a:solidFill>
                  <a:schemeClr val="bg1"/>
                </a:solidFill>
                <a:latin typeface="Arial" panose="020B0604020202020204" pitchFamily="34" charset="0"/>
                <a:cs typeface="Arial" panose="020B0604020202020204" pitchFamily="34" charset="0"/>
              </a:rPr>
              <a:t>TMVR</a:t>
            </a:r>
            <a:r>
              <a:rPr lang="en-US" sz="1200" i="0" dirty="0">
                <a:solidFill>
                  <a:schemeClr val="bg1"/>
                </a:solidFill>
                <a:latin typeface="Arial" panose="020B0604020202020204" pitchFamily="34" charset="0"/>
                <a:cs typeface="Arial" panose="020B0604020202020204" pitchFamily="34" charset="0"/>
              </a:rPr>
              <a:t> was performed using the </a:t>
            </a:r>
            <a:r>
              <a:rPr lang="en-US" sz="1200" i="0" dirty="0" err="1">
                <a:solidFill>
                  <a:schemeClr val="bg1"/>
                </a:solidFill>
                <a:latin typeface="Arial" panose="020B0604020202020204" pitchFamily="34" charset="0"/>
                <a:cs typeface="Arial" panose="020B0604020202020204" pitchFamily="34" charset="0"/>
              </a:rPr>
              <a:t>MitraClip</a:t>
            </a:r>
            <a:r>
              <a:rPr lang="en-US" sz="1200" i="0" dirty="0">
                <a:solidFill>
                  <a:schemeClr val="bg1"/>
                </a:solidFill>
                <a:latin typeface="Arial" panose="020B0604020202020204" pitchFamily="34" charset="0"/>
                <a:cs typeface="Arial" panose="020B0604020202020204" pitchFamily="34" charset="0"/>
              </a:rPr>
              <a:t> device in 95% of patients </a:t>
            </a:r>
          </a:p>
          <a:p>
            <a:pPr marL="213122" indent="-213122">
              <a:buClr>
                <a:schemeClr val="accent4">
                  <a:lumMod val="50000"/>
                  <a:lumOff val="50000"/>
                </a:schemeClr>
              </a:buClr>
              <a:buFontTx/>
              <a:buChar char="•"/>
            </a:pPr>
            <a:r>
              <a:rPr lang="en-US" sz="1200" i="0" dirty="0">
                <a:solidFill>
                  <a:schemeClr val="bg1"/>
                </a:solidFill>
                <a:latin typeface="Arial" panose="020B0604020202020204" pitchFamily="34" charset="0"/>
                <a:cs typeface="Arial" panose="020B0604020202020204" pitchFamily="34" charset="0"/>
              </a:rPr>
              <a:t>Transthoracic and transesophageal echocardiography was performed 1 month post </a:t>
            </a:r>
            <a:r>
              <a:rPr lang="en-US" sz="1200" i="0" dirty="0" err="1">
                <a:solidFill>
                  <a:schemeClr val="bg1"/>
                </a:solidFill>
                <a:latin typeface="Arial" panose="020B0604020202020204" pitchFamily="34" charset="0"/>
                <a:cs typeface="Arial" panose="020B0604020202020204" pitchFamily="34" charset="0"/>
              </a:rPr>
              <a:t>TMVR</a:t>
            </a:r>
            <a:r>
              <a:rPr lang="en-US" sz="1200" i="0" dirty="0">
                <a:solidFill>
                  <a:schemeClr val="bg1"/>
                </a:solidFill>
                <a:latin typeface="Arial" panose="020B0604020202020204" pitchFamily="34" charset="0"/>
                <a:cs typeface="Arial" panose="020B0604020202020204" pitchFamily="34" charset="0"/>
              </a:rPr>
              <a:t> and the presence as well as significance of left to right shunting across the </a:t>
            </a:r>
            <a:r>
              <a:rPr lang="en-US" sz="1200" i="0" dirty="0" err="1">
                <a:solidFill>
                  <a:schemeClr val="bg1"/>
                </a:solidFill>
                <a:latin typeface="Arial" panose="020B0604020202020204" pitchFamily="34" charset="0"/>
                <a:cs typeface="Arial" panose="020B0604020202020204" pitchFamily="34" charset="0"/>
              </a:rPr>
              <a:t>iASD</a:t>
            </a:r>
            <a:r>
              <a:rPr lang="en-US" sz="1200" i="0" dirty="0">
                <a:solidFill>
                  <a:schemeClr val="bg1"/>
                </a:solidFill>
                <a:latin typeface="Arial" panose="020B0604020202020204" pitchFamily="34" charset="0"/>
                <a:cs typeface="Arial" panose="020B0604020202020204" pitchFamily="34" charset="0"/>
              </a:rPr>
              <a:t> determined</a:t>
            </a:r>
          </a:p>
          <a:p>
            <a:pPr marL="213122" indent="-213122">
              <a:buClr>
                <a:schemeClr val="accent4">
                  <a:lumMod val="50000"/>
                  <a:lumOff val="50000"/>
                </a:schemeClr>
              </a:buClr>
              <a:buFontTx/>
              <a:buChar char="•"/>
            </a:pPr>
            <a:r>
              <a:rPr lang="en-US" sz="1200" i="0" dirty="0">
                <a:solidFill>
                  <a:schemeClr val="bg1"/>
                </a:solidFill>
                <a:latin typeface="Arial" panose="020B0604020202020204" pitchFamily="34" charset="0"/>
                <a:cs typeface="Arial" panose="020B0604020202020204" pitchFamily="34" charset="0"/>
              </a:rPr>
              <a:t>Excluded were patients with no relevant shunting or no </a:t>
            </a:r>
            <a:r>
              <a:rPr lang="en-US" sz="1200" i="0" dirty="0" err="1">
                <a:solidFill>
                  <a:schemeClr val="bg1"/>
                </a:solidFill>
                <a:latin typeface="Arial" panose="020B0604020202020204" pitchFamily="34" charset="0"/>
                <a:cs typeface="Arial" panose="020B0604020202020204" pitchFamily="34" charset="0"/>
              </a:rPr>
              <a:t>TMVR</a:t>
            </a:r>
            <a:r>
              <a:rPr lang="en-US" sz="1200" i="0" dirty="0">
                <a:solidFill>
                  <a:schemeClr val="bg1"/>
                </a:solidFill>
                <a:latin typeface="Arial" panose="020B0604020202020204" pitchFamily="34" charset="0"/>
                <a:cs typeface="Arial" panose="020B0604020202020204" pitchFamily="34" charset="0"/>
              </a:rPr>
              <a:t> success</a:t>
            </a:r>
          </a:p>
          <a:p>
            <a:pPr marL="213122" marR="0" lvl="0" indent="-213122" algn="l" defTabSz="914400" rtl="0" eaLnBrk="0" fontAlgn="base" latinLnBrk="0" hangingPunct="0">
              <a:lnSpc>
                <a:spcPct val="100000"/>
              </a:lnSpc>
              <a:spcBef>
                <a:spcPct val="30000"/>
              </a:spcBef>
              <a:spcAft>
                <a:spcPct val="0"/>
              </a:spcAft>
              <a:buClr>
                <a:schemeClr val="accent4">
                  <a:lumMod val="50000"/>
                  <a:lumOff val="50000"/>
                </a:schemeClr>
              </a:buClr>
              <a:buSzTx/>
              <a:buFontTx/>
              <a:buChar char="•"/>
              <a:tabLst/>
              <a:defRPr/>
            </a:pPr>
            <a:r>
              <a:rPr lang="en-US" sz="1200" i="0" dirty="0">
                <a:solidFill>
                  <a:srgbClr val="00415D"/>
                </a:solidFill>
                <a:latin typeface="Arial" panose="020B0604020202020204" pitchFamily="34" charset="0"/>
                <a:cs typeface="Arial" panose="020B0604020202020204" pitchFamily="34" charset="0"/>
              </a:rPr>
              <a:t>Overall, 80 patients were randomized to interventional </a:t>
            </a:r>
            <a:r>
              <a:rPr lang="en-US" sz="1200" i="0" dirty="0" err="1">
                <a:solidFill>
                  <a:srgbClr val="00415D"/>
                </a:solidFill>
                <a:latin typeface="Arial" panose="020B0604020202020204" pitchFamily="34" charset="0"/>
                <a:cs typeface="Arial" panose="020B0604020202020204" pitchFamily="34" charset="0"/>
              </a:rPr>
              <a:t>iASD</a:t>
            </a:r>
            <a:r>
              <a:rPr lang="en-US" sz="1200" i="0" dirty="0">
                <a:solidFill>
                  <a:srgbClr val="00415D"/>
                </a:solidFill>
                <a:latin typeface="Arial" panose="020B0604020202020204" pitchFamily="34" charset="0"/>
                <a:cs typeface="Arial" panose="020B0604020202020204" pitchFamily="34" charset="0"/>
              </a:rPr>
              <a:t> closure or conservative treatment and treated accordingly</a:t>
            </a:r>
            <a:endParaRPr lang="en-US" sz="1200" i="0" dirty="0">
              <a:solidFill>
                <a:schemeClr val="bg1"/>
              </a:solidFill>
              <a:latin typeface="Arial" panose="020B0604020202020204" pitchFamily="34" charset="0"/>
              <a:cs typeface="Arial" panose="020B0604020202020204" pitchFamily="34" charset="0"/>
            </a:endParaRPr>
          </a:p>
          <a:p>
            <a:pPr marL="213122" indent="-213122">
              <a:buClr>
                <a:schemeClr val="accent4">
                  <a:lumMod val="50000"/>
                  <a:lumOff val="50000"/>
                </a:schemeClr>
              </a:buClr>
              <a:buFontTx/>
              <a:buChar char="•"/>
            </a:pPr>
            <a:r>
              <a:rPr lang="en-US" sz="1200" i="0" dirty="0">
                <a:solidFill>
                  <a:schemeClr val="bg1"/>
                </a:solidFill>
                <a:latin typeface="Arial" panose="020B0604020202020204" pitchFamily="34" charset="0"/>
                <a:cs typeface="Arial" panose="020B0604020202020204" pitchFamily="34" charset="0"/>
              </a:rPr>
              <a:t>Secondary endpoints included mortality or heart failure hospitalization up to 1 year of follow-up. </a:t>
            </a:r>
          </a:p>
          <a:p>
            <a:pPr marL="213122" indent="-213122">
              <a:buClr>
                <a:schemeClr val="accent4">
                  <a:lumMod val="50000"/>
                  <a:lumOff val="50000"/>
                </a:schemeClr>
              </a:buClr>
              <a:buFontTx/>
              <a:buChar char="•"/>
            </a:pPr>
            <a:r>
              <a:rPr lang="en-US" sz="1200" i="0" dirty="0">
                <a:solidFill>
                  <a:schemeClr val="bg1"/>
                </a:solidFill>
                <a:latin typeface="Arial" panose="020B0604020202020204" pitchFamily="34" charset="0"/>
                <a:cs typeface="Arial" panose="020B0604020202020204" pitchFamily="34" charset="0"/>
              </a:rPr>
              <a:t>In addition, 1-year clinical outcome of the 2 randomized cohorts were compared to a comparative cohort of 235 patients in whom no </a:t>
            </a:r>
            <a:r>
              <a:rPr lang="en-US" sz="1200" i="0" dirty="0" err="1">
                <a:solidFill>
                  <a:schemeClr val="bg1"/>
                </a:solidFill>
                <a:latin typeface="Arial" panose="020B0604020202020204" pitchFamily="34" charset="0"/>
                <a:cs typeface="Arial" panose="020B0604020202020204" pitchFamily="34" charset="0"/>
              </a:rPr>
              <a:t>releavnt</a:t>
            </a:r>
            <a:r>
              <a:rPr lang="en-US" sz="1200" i="0" dirty="0">
                <a:solidFill>
                  <a:schemeClr val="bg1"/>
                </a:solidFill>
                <a:latin typeface="Arial" panose="020B0604020202020204" pitchFamily="34" charset="0"/>
                <a:cs typeface="Arial" panose="020B0604020202020204" pitchFamily="34" charset="0"/>
              </a:rPr>
              <a:t> </a:t>
            </a:r>
            <a:r>
              <a:rPr lang="en-US" sz="1200" i="0" dirty="0" err="1">
                <a:solidFill>
                  <a:schemeClr val="bg1"/>
                </a:solidFill>
                <a:latin typeface="Arial" panose="020B0604020202020204" pitchFamily="34" charset="0"/>
                <a:cs typeface="Arial" panose="020B0604020202020204" pitchFamily="34" charset="0"/>
              </a:rPr>
              <a:t>iASD</a:t>
            </a:r>
            <a:r>
              <a:rPr lang="en-US" sz="1200" i="0" dirty="0">
                <a:solidFill>
                  <a:schemeClr val="bg1"/>
                </a:solidFill>
                <a:latin typeface="Arial" panose="020B0604020202020204" pitchFamily="34" charset="0"/>
                <a:cs typeface="Arial" panose="020B0604020202020204" pitchFamily="34" charset="0"/>
              </a:rPr>
              <a:t> was present 1-month post transcatheter mitral valve repair</a:t>
            </a:r>
            <a:endParaRPr lang="en-US" sz="1200" i="0" dirty="0">
              <a:solidFill>
                <a:srgbClr val="00415D"/>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dirty="0">
              <a:solidFill>
                <a:schemeClr val="bg1"/>
              </a:solidFill>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pPr>
              <a:defRPr/>
            </a:pPr>
            <a:fld id="{FAE678BB-763C-40DF-B781-F9D40CCA79A2}" type="slidenum">
              <a:rPr lang="en-US"/>
              <a:pPr>
                <a:defRPr/>
              </a:pPr>
              <a:t>5</a:t>
            </a:fld>
            <a:endParaRPr lang="en-US"/>
          </a:p>
        </p:txBody>
      </p:sp>
    </p:spTree>
    <p:extLst>
      <p:ext uri="{BB962C8B-B14F-4D97-AF65-F5344CB8AC3E}">
        <p14:creationId xmlns:p14="http://schemas.microsoft.com/office/powerpoint/2010/main" val="126363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noProof="0" dirty="0"/>
              <a:t>This slide summarizes the subject flow, for 80 patients enrolled we screened 320 patients 1 month post </a:t>
            </a:r>
            <a:r>
              <a:rPr lang="en-AU" noProof="0" dirty="0" err="1"/>
              <a:t>TMVR</a:t>
            </a:r>
            <a:r>
              <a:rPr lang="en-AU" noProof="0" dirty="0"/>
              <a:t>, 85 patients exhibited relevant left to right shunting across an </a:t>
            </a:r>
            <a:r>
              <a:rPr lang="en-AU" noProof="0" dirty="0" err="1"/>
              <a:t>iASD</a:t>
            </a:r>
            <a:r>
              <a:rPr lang="en-AU" noProof="0" dirty="0"/>
              <a:t>, of which only 5 declined participation. There was no loss to follow-up, the primary endpoint could be </a:t>
            </a:r>
            <a:r>
              <a:rPr lang="en-AU" noProof="0" dirty="0" err="1"/>
              <a:t>analyzed</a:t>
            </a:r>
            <a:r>
              <a:rPr lang="en-AU" noProof="0" dirty="0"/>
              <a:t> in 36 in the closure and 37 in the conservative treatment group, clinical follow-up at 1 year was 100% complete for both group and for 235 patients in the comparative group of patients without </a:t>
            </a:r>
            <a:r>
              <a:rPr lang="en-AU" noProof="0" dirty="0" err="1"/>
              <a:t>iASD</a:t>
            </a:r>
            <a:r>
              <a:rPr lang="en-AU" noProof="0" dirty="0"/>
              <a:t> 1 month post </a:t>
            </a:r>
            <a:r>
              <a:rPr lang="en-AU" noProof="0" dirty="0" err="1"/>
              <a:t>TMVR</a:t>
            </a:r>
            <a:r>
              <a:rPr lang="en-AU" noProof="0" dirty="0"/>
              <a:t>.</a:t>
            </a:r>
          </a:p>
          <a:p>
            <a:endParaRPr lang="en-AU" noProof="0" dirty="0"/>
          </a:p>
        </p:txBody>
      </p:sp>
      <p:sp>
        <p:nvSpPr>
          <p:cNvPr id="4" name="Foliennummernplatzhalter 3"/>
          <p:cNvSpPr>
            <a:spLocks noGrp="1"/>
          </p:cNvSpPr>
          <p:nvPr>
            <p:ph type="sldNum" sz="quarter" idx="5"/>
          </p:nvPr>
        </p:nvSpPr>
        <p:spPr/>
        <p:txBody>
          <a:bodyPr/>
          <a:lstStyle/>
          <a:p>
            <a:pPr>
              <a:defRPr/>
            </a:pPr>
            <a:fld id="{FAE678BB-763C-40DF-B781-F9D40CCA79A2}" type="slidenum">
              <a:rPr lang="en-US" smtClean="0"/>
              <a:pPr>
                <a:defRPr/>
              </a:pPr>
              <a:t>6</a:t>
            </a:fld>
            <a:endParaRPr lang="en-US"/>
          </a:p>
        </p:txBody>
      </p:sp>
    </p:spTree>
    <p:extLst>
      <p:ext uri="{BB962C8B-B14F-4D97-AF65-F5344CB8AC3E}">
        <p14:creationId xmlns:p14="http://schemas.microsoft.com/office/powerpoint/2010/main" val="274576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7</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7</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marR="0" lvl="0" indent="-228600" algn="l" defTabSz="914400" rtl="0" eaLnBrk="1" fontAlgn="base" latinLnBrk="0" hangingPunct="1">
              <a:lnSpc>
                <a:spcPct val="100000"/>
              </a:lnSpc>
              <a:spcBef>
                <a:spcPct val="30000"/>
              </a:spcBef>
              <a:spcAft>
                <a:spcPct val="0"/>
              </a:spcAft>
              <a:buClrTx/>
              <a:buSzTx/>
              <a:buFontTx/>
              <a:buNone/>
              <a:tabLst/>
              <a:defRPr/>
            </a:pPr>
            <a:r>
              <a:rPr lang="en-US" dirty="0"/>
              <a:t>To the results, these are the baseline </a:t>
            </a:r>
            <a:r>
              <a:rPr lang="en-US" dirty="0" err="1"/>
              <a:t>charateristics</a:t>
            </a:r>
            <a:r>
              <a:rPr lang="en-US" dirty="0"/>
              <a:t>, patients were around 77 years of age an exhibited a typical risk profile for a </a:t>
            </a:r>
            <a:r>
              <a:rPr lang="en-US" dirty="0" err="1"/>
              <a:t>TMVR</a:t>
            </a:r>
            <a:r>
              <a:rPr lang="en-US" dirty="0"/>
              <a:t> population, signs of right heart failure were present in about 50% of patients,</a:t>
            </a:r>
          </a:p>
          <a:p>
            <a:pPr marL="228600" marR="0" lvl="0" indent="-228600" algn="l" defTabSz="914400" rtl="0" eaLnBrk="1" fontAlgn="base" latinLnBrk="0" hangingPunct="1">
              <a:lnSpc>
                <a:spcPct val="100000"/>
              </a:lnSpc>
              <a:spcBef>
                <a:spcPct val="30000"/>
              </a:spcBef>
              <a:spcAft>
                <a:spcPct val="0"/>
              </a:spcAft>
              <a:buClrTx/>
              <a:buSzTx/>
              <a:buFontTx/>
              <a:buNone/>
              <a:tabLst/>
              <a:defRPr/>
            </a:pPr>
            <a:r>
              <a:rPr lang="en-US" dirty="0"/>
              <a:t>Baseline </a:t>
            </a:r>
            <a:r>
              <a:rPr lang="en-US" dirty="0" err="1"/>
              <a:t>charateristics</a:t>
            </a:r>
            <a:r>
              <a:rPr lang="en-US" dirty="0"/>
              <a:t> were well balanced between the 2 treatment group.</a:t>
            </a:r>
          </a:p>
          <a:p>
            <a:pPr marL="228600" indent="-228600" eaLnBrk="1" hangingPunct="1"/>
            <a:r>
              <a:rPr lang="en-US" dirty="0"/>
              <a:t>In </a:t>
            </a:r>
            <a:r>
              <a:rPr lang="en-US" dirty="0" err="1"/>
              <a:t>additon</a:t>
            </a:r>
            <a:r>
              <a:rPr lang="en-US" dirty="0"/>
              <a:t>, there were no significant differences compared to the comparative group of patients without </a:t>
            </a:r>
            <a:r>
              <a:rPr lang="en-US" dirty="0" err="1"/>
              <a:t>iASD</a:t>
            </a:r>
            <a:r>
              <a:rPr lang="en-US" dirty="0"/>
              <a:t>.</a:t>
            </a:r>
          </a:p>
        </p:txBody>
      </p:sp>
    </p:spTree>
    <p:extLst>
      <p:ext uri="{BB962C8B-B14F-4D97-AF65-F5344CB8AC3E}">
        <p14:creationId xmlns:p14="http://schemas.microsoft.com/office/powerpoint/2010/main" val="421784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BC56B38F-EC4A-4B53-8EF7-317A2392EFA8}" type="slidenum">
              <a:rPr lang="en-US" smtClean="0">
                <a:ea typeface="ヒラギノ角ゴ Pro W3"/>
                <a:cs typeface="ヒラギノ角ゴ Pro W3"/>
              </a:rPr>
              <a:pPr/>
              <a:t>8</a:t>
            </a:fld>
            <a:endParaRPr lang="en-US">
              <a:ea typeface="ヒラギノ角ゴ Pro W3"/>
              <a:cs typeface="ヒラギノ角ゴ Pro W3"/>
            </a:endParaRPr>
          </a:p>
        </p:txBody>
      </p:sp>
      <p:sp>
        <p:nvSpPr>
          <p:cNvPr id="19458" name="Rectangle 7"/>
          <p:cNvSpPr txBox="1">
            <a:spLocks noGrp="1" noChangeArrowheads="1"/>
          </p:cNvSpPr>
          <p:nvPr/>
        </p:nvSpPr>
        <p:spPr bwMode="auto">
          <a:xfrm>
            <a:off x="4016375" y="8904288"/>
            <a:ext cx="3070225" cy="468312"/>
          </a:xfrm>
          <a:prstGeom prst="rect">
            <a:avLst/>
          </a:prstGeom>
          <a:noFill/>
          <a:ln w="9525">
            <a:noFill/>
            <a:miter lim="800000"/>
            <a:headEnd/>
            <a:tailEnd/>
          </a:ln>
        </p:spPr>
        <p:txBody>
          <a:bodyPr lIns="94038" tIns="47020" rIns="94038" bIns="47020" anchor="b"/>
          <a:lstStyle/>
          <a:p>
            <a:pPr algn="r" defTabSz="939800"/>
            <a:fld id="{1503E6FF-46BE-4FDC-873A-65694A840145}" type="slidenum">
              <a:rPr lang="en-US" sz="1200" b="0" i="0">
                <a:solidFill>
                  <a:schemeClr val="tx1"/>
                </a:solidFill>
                <a:cs typeface="ヒラギノ角ゴ Pro W3"/>
              </a:rPr>
              <a:pPr algn="r" defTabSz="939800"/>
              <a:t>8</a:t>
            </a:fld>
            <a:endParaRPr lang="en-US" sz="1200" b="0" i="0">
              <a:solidFill>
                <a:schemeClr val="tx1"/>
              </a:solidFill>
              <a:cs typeface="ヒラギノ角ゴ Pro W3"/>
            </a:endParaRPr>
          </a:p>
        </p:txBody>
      </p:sp>
      <p:sp>
        <p:nvSpPr>
          <p:cNvPr id="19459" name="Rectangle 2"/>
          <p:cNvSpPr>
            <a:spLocks noGrp="1" noRot="1" noChangeAspect="1" noChangeArrowheads="1" noTextEdit="1"/>
          </p:cNvSpPr>
          <p:nvPr>
            <p:ph type="sldImg"/>
          </p:nvPr>
        </p:nvSpPr>
        <p:spPr>
          <a:xfrm>
            <a:off x="419100" y="703263"/>
            <a:ext cx="6248400" cy="3516312"/>
          </a:xfrm>
          <a:ln/>
        </p:spPr>
      </p:sp>
      <p:sp>
        <p:nvSpPr>
          <p:cNvPr id="19460" name="Rectangle 3"/>
          <p:cNvSpPr>
            <a:spLocks noGrp="1" noChangeArrowheads="1"/>
          </p:cNvSpPr>
          <p:nvPr>
            <p:ph type="body" idx="1"/>
          </p:nvPr>
        </p:nvSpPr>
        <p:spPr>
          <a:noFill/>
        </p:spPr>
        <p:txBody>
          <a:bodyPr lIns="92430" tIns="46215" rIns="92430" bIns="46215"/>
          <a:lstStyle/>
          <a:p>
            <a:pPr marL="228600" indent="-228600" eaLnBrk="1" hangingPunct="1"/>
            <a:r>
              <a:rPr lang="en-GB" noProof="0" dirty="0"/>
              <a:t>About half of patients were in </a:t>
            </a:r>
            <a:r>
              <a:rPr lang="en-GB" noProof="0" dirty="0" err="1"/>
              <a:t>NYHA</a:t>
            </a:r>
            <a:r>
              <a:rPr lang="en-GB" noProof="0" dirty="0"/>
              <a:t> class I or II in all 3 groups with no significant differences.</a:t>
            </a:r>
          </a:p>
          <a:p>
            <a:pPr marL="228600" indent="-228600" eaLnBrk="1" hangingPunct="1"/>
            <a:r>
              <a:rPr lang="en-GB" noProof="0" dirty="0"/>
              <a:t>Patients in the randomized cohort had a significantly lower left ventricular ejection fraction, 37%, as compared to the comparative cohort with 47%.</a:t>
            </a:r>
          </a:p>
          <a:p>
            <a:pPr marL="228600" indent="-228600" eaLnBrk="1" hangingPunct="1"/>
            <a:r>
              <a:rPr lang="en-GB" noProof="0" dirty="0"/>
              <a:t>Also, randomized patients had a higher incidence of </a:t>
            </a:r>
            <a:r>
              <a:rPr lang="en-GB" b="1" noProof="0" dirty="0"/>
              <a:t>functional</a:t>
            </a:r>
            <a:r>
              <a:rPr lang="en-GB" noProof="0" dirty="0"/>
              <a:t> mitral </a:t>
            </a:r>
            <a:r>
              <a:rPr lang="en-GB" noProof="0" dirty="0" err="1"/>
              <a:t>regurigtation</a:t>
            </a:r>
            <a:r>
              <a:rPr lang="en-GB" noProof="0" dirty="0"/>
              <a:t> prior to </a:t>
            </a:r>
            <a:r>
              <a:rPr lang="en-GB" noProof="0" dirty="0" err="1"/>
              <a:t>TMVR</a:t>
            </a:r>
            <a:r>
              <a:rPr lang="en-GB" noProof="0" dirty="0"/>
              <a:t>, and a slightly lower </a:t>
            </a:r>
            <a:r>
              <a:rPr lang="en-GB" noProof="0" dirty="0" err="1"/>
              <a:t>TAPSE</a:t>
            </a:r>
            <a:r>
              <a:rPr lang="en-GB" noProof="0" dirty="0"/>
              <a:t>.</a:t>
            </a:r>
          </a:p>
          <a:p>
            <a:pPr marL="228600" indent="-228600" eaLnBrk="1" hangingPunct="1"/>
            <a:r>
              <a:rPr lang="en-GB" noProof="0" dirty="0"/>
              <a:t>Estimated PA pressures were around 45 mmHg.</a:t>
            </a:r>
          </a:p>
          <a:p>
            <a:pPr marL="228600" indent="-228600" eaLnBrk="1" hangingPunct="1"/>
            <a:r>
              <a:rPr lang="en-GB" noProof="0" dirty="0"/>
              <a:t>Mean </a:t>
            </a:r>
            <a:r>
              <a:rPr lang="en-GB" noProof="0" dirty="0" err="1"/>
              <a:t>Qp:Qs</a:t>
            </a:r>
            <a:r>
              <a:rPr lang="en-GB" noProof="0" dirty="0"/>
              <a:t> in the randomized patients was 1.5.</a:t>
            </a:r>
          </a:p>
          <a:p>
            <a:pPr marL="228600" indent="-228600" eaLnBrk="1" hangingPunct="1"/>
            <a:r>
              <a:rPr lang="en-GB" noProof="0" dirty="0"/>
              <a:t>Mild mitral regurgitation was present in around 75 % of patients, MR grade II° in about 20 %</a:t>
            </a:r>
          </a:p>
        </p:txBody>
      </p:sp>
    </p:spTree>
    <p:extLst>
      <p:ext uri="{BB962C8B-B14F-4D97-AF65-F5344CB8AC3E}">
        <p14:creationId xmlns:p14="http://schemas.microsoft.com/office/powerpoint/2010/main" val="4195723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2"/>
          <p:cNvSpPr>
            <a:spLocks noChangeArrowheads="1"/>
          </p:cNvSpPr>
          <p:nvPr/>
        </p:nvSpPr>
        <p:spPr bwMode="auto">
          <a:xfrm>
            <a:off x="561975" y="2959894"/>
            <a:ext cx="8185150" cy="709613"/>
          </a:xfrm>
          <a:prstGeom prst="rect">
            <a:avLst/>
          </a:prstGeom>
          <a:noFill/>
          <a:ln>
            <a:noFill/>
          </a:ln>
          <a:effectLst>
            <a:outerShdw dist="45791" dir="8778596" algn="ctr" rotWithShape="0">
              <a:schemeClr val="bg2"/>
            </a:outerShdw>
          </a:effectLst>
        </p:spPr>
        <p:txBody>
          <a:bodyPr anchor="ctr" anchorCtr="1"/>
          <a:lstStyle/>
          <a:p>
            <a:pPr algn="ctr">
              <a:lnSpc>
                <a:spcPct val="95000"/>
              </a:lnSpc>
              <a:buClr>
                <a:schemeClr val="tx2"/>
              </a:buClr>
              <a:defRPr/>
            </a:pPr>
            <a:endParaRPr lang="en-US" sz="1950">
              <a:solidFill>
                <a:srgbClr val="DDDDDD"/>
              </a:solidFill>
              <a:ea typeface="ヒラギノ角ゴ Pro W3" pitchFamily="-111" charset="-128"/>
              <a:cs typeface="+mn-cs"/>
            </a:endParaRPr>
          </a:p>
          <a:p>
            <a:pPr algn="ctr">
              <a:lnSpc>
                <a:spcPct val="95000"/>
              </a:lnSpc>
              <a:buClr>
                <a:schemeClr val="tx2"/>
              </a:buClr>
              <a:defRPr/>
            </a:pPr>
            <a:endParaRPr lang="en-US" sz="1950">
              <a:solidFill>
                <a:srgbClr val="DDDDDD"/>
              </a:solidFill>
              <a:ea typeface="ヒラギノ角ゴ Pro W3" pitchFamily="-111" charset="-128"/>
              <a:cs typeface="+mn-cs"/>
            </a:endParaRPr>
          </a:p>
        </p:txBody>
      </p:sp>
      <p:sp>
        <p:nvSpPr>
          <p:cNvPr id="5123" name="Rectangle 3"/>
          <p:cNvSpPr>
            <a:spLocks noGrp="1" noChangeArrowheads="1"/>
          </p:cNvSpPr>
          <p:nvPr>
            <p:ph type="ctrTitle"/>
          </p:nvPr>
        </p:nvSpPr>
        <p:spPr>
          <a:xfrm>
            <a:off x="792164" y="1056598"/>
            <a:ext cx="7589837" cy="484748"/>
          </a:xfrm>
        </p:spPr>
        <p:txBody>
          <a:bodyPr lIns="0" rIns="0" anchor="ctr">
            <a:spAutoFit/>
          </a:bodyPr>
          <a:lstStyle>
            <a:lvl1pPr>
              <a:lnSpc>
                <a:spcPct val="85000"/>
              </a:lnSpc>
              <a:defRPr sz="3000">
                <a:solidFill>
                  <a:schemeClr val="accent4"/>
                </a:solidFill>
              </a:defRPr>
            </a:lvl1pPr>
          </a:lstStyle>
          <a:p>
            <a:pPr lvl="0"/>
            <a:r>
              <a:rPr lang="en-US" noProof="0" dirty="0"/>
              <a:t>Click to edit Master title style</a:t>
            </a:r>
          </a:p>
        </p:txBody>
      </p:sp>
      <p:sp>
        <p:nvSpPr>
          <p:cNvPr id="5124" name="Rectangle 4"/>
          <p:cNvSpPr>
            <a:spLocks noGrp="1" noChangeArrowheads="1"/>
          </p:cNvSpPr>
          <p:nvPr>
            <p:ph type="subTitle" idx="1"/>
          </p:nvPr>
        </p:nvSpPr>
        <p:spPr>
          <a:xfrm>
            <a:off x="457200" y="2418160"/>
            <a:ext cx="8185150" cy="666750"/>
          </a:xfrm>
        </p:spPr>
        <p:txBody>
          <a:bodyPr anchorCtr="1"/>
          <a:lstStyle>
            <a:lvl1pPr marL="0" indent="0" algn="ctr">
              <a:buSzTx/>
              <a:buFontTx/>
              <a:buNone/>
              <a:defRPr sz="2500" i="1" baseline="0"/>
            </a:lvl1pPr>
          </a:lstStyle>
          <a:p>
            <a:pPr lvl="0"/>
            <a:r>
              <a:rPr lang="en-US" noProof="0" dirty="0"/>
              <a:t>Click to edit Master subtitle style</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baseline="0"/>
            </a:lvl1pPr>
          </a:lstStyle>
          <a:p>
            <a:r>
              <a:rPr lang="en-US" dirty="0"/>
              <a:t>Click to edit Master title style</a:t>
            </a:r>
          </a:p>
        </p:txBody>
      </p:sp>
      <p:sp>
        <p:nvSpPr>
          <p:cNvPr id="3" name="Content Placeholder 2"/>
          <p:cNvSpPr>
            <a:spLocks noGrp="1"/>
          </p:cNvSpPr>
          <p:nvPr>
            <p:ph idx="1"/>
          </p:nvPr>
        </p:nvSpPr>
        <p:spPr/>
        <p:txBody>
          <a:bodyPr/>
          <a:lstStyle>
            <a:lvl1pPr>
              <a:defRPr sz="2100" baseline="0"/>
            </a:lvl1pPr>
            <a:lvl2pPr>
              <a:defRPr sz="1800" baseline="0"/>
            </a:lvl2pPr>
            <a:lvl3pPr>
              <a:defRPr sz="1600" baseline="0"/>
            </a:lvl3pPr>
            <a:lvl4pPr>
              <a:defRPr sz="14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9663"/>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4" y="11668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109663"/>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Lst>
  <p:transition>
    <p:wipe dir="r"/>
  </p:transition>
  <p:txStyles>
    <p:titleStyle>
      <a:lvl1pPr algn="ctr" rtl="0" eaLnBrk="0" fontAlgn="base" hangingPunct="0">
        <a:spcBef>
          <a:spcPct val="0"/>
        </a:spcBef>
        <a:spcAft>
          <a:spcPct val="0"/>
        </a:spcAft>
        <a:defRPr sz="2500" b="1" baseline="0">
          <a:solidFill>
            <a:schemeClr val="accent4"/>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l" rtl="0" eaLnBrk="0" fontAlgn="base" hangingPunct="0">
        <a:spcBef>
          <a:spcPct val="30000"/>
        </a:spcBef>
        <a:spcAft>
          <a:spcPct val="0"/>
        </a:spcAft>
        <a:buClr>
          <a:schemeClr val="accent2"/>
        </a:buClr>
        <a:buSzPct val="110000"/>
        <a:buChar char="•"/>
        <a:defRPr sz="2100" b="1" baseline="0">
          <a:solidFill>
            <a:schemeClr val="accent4"/>
          </a:solidFill>
          <a:latin typeface="+mn-lt"/>
          <a:ea typeface="+mn-ea"/>
          <a:cs typeface="+mn-cs"/>
        </a:defRPr>
      </a:lvl1pPr>
      <a:lvl2pPr marL="557213" indent="-214313" algn="l" rtl="0" eaLnBrk="0" fontAlgn="base" hangingPunct="0">
        <a:spcBef>
          <a:spcPct val="30000"/>
        </a:spcBef>
        <a:spcAft>
          <a:spcPct val="0"/>
        </a:spcAft>
        <a:buClr>
          <a:schemeClr val="accent2"/>
        </a:buClr>
        <a:buSzPct val="70000"/>
        <a:buFont typeface="Wingdings 2" pitchFamily="18" charset="2"/>
        <a:buChar char="¡"/>
        <a:defRPr sz="1800" b="1" baseline="0">
          <a:solidFill>
            <a:schemeClr val="accent4"/>
          </a:solidFill>
          <a:latin typeface="+mn-lt"/>
        </a:defRPr>
      </a:lvl2pPr>
      <a:lvl3pPr marL="857250" indent="-171450" algn="l" rtl="0" eaLnBrk="0" fontAlgn="base" hangingPunct="0">
        <a:spcBef>
          <a:spcPct val="30000"/>
        </a:spcBef>
        <a:spcAft>
          <a:spcPct val="0"/>
        </a:spcAft>
        <a:buChar char="•"/>
        <a:defRPr sz="1600" b="1" baseline="0">
          <a:solidFill>
            <a:schemeClr val="accent4"/>
          </a:solidFill>
          <a:latin typeface="+mn-lt"/>
        </a:defRPr>
      </a:lvl3pPr>
      <a:lvl4pPr marL="1200150" indent="-171450" algn="l" rtl="0" eaLnBrk="0" fontAlgn="base" hangingPunct="0">
        <a:spcBef>
          <a:spcPct val="30000"/>
        </a:spcBef>
        <a:spcAft>
          <a:spcPct val="0"/>
        </a:spcAft>
        <a:buChar char="–"/>
        <a:defRPr sz="1400" b="1" baseline="0">
          <a:solidFill>
            <a:schemeClr val="accent4"/>
          </a:solidFill>
          <a:latin typeface="+mj-lt"/>
        </a:defRPr>
      </a:lvl4pPr>
      <a:lvl5pPr marL="1543050" indent="-171450" algn="l" rtl="0" eaLnBrk="0" fontAlgn="base" hangingPunct="0">
        <a:spcBef>
          <a:spcPct val="30000"/>
        </a:spcBef>
        <a:spcAft>
          <a:spcPct val="0"/>
        </a:spcAft>
        <a:buChar char="»"/>
        <a:defRPr sz="1200" b="1" baseline="0">
          <a:solidFill>
            <a:schemeClr val="accent4"/>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755650" y="975884"/>
            <a:ext cx="8126876" cy="1191095"/>
          </a:xfrm>
        </p:spPr>
        <p:txBody>
          <a:bodyPr/>
          <a:lstStyle/>
          <a:p>
            <a:pPr eaLnBrk="1" hangingPunct="1"/>
            <a:r>
              <a:rPr lang="en-US" sz="2800" dirty="0">
                <a:solidFill>
                  <a:srgbClr val="00415D"/>
                </a:solidFill>
              </a:rPr>
              <a:t>Closure of Iatrogenic Atrial Septal Defects Following Transcatheter Mitral Valve Repair – </a:t>
            </a:r>
            <a:br>
              <a:rPr lang="en-US" sz="2800" dirty="0">
                <a:solidFill>
                  <a:srgbClr val="00415D"/>
                </a:solidFill>
              </a:rPr>
            </a:br>
            <a:r>
              <a:rPr lang="en-US" sz="2800" dirty="0">
                <a:solidFill>
                  <a:srgbClr val="00415D"/>
                </a:solidFill>
              </a:rPr>
              <a:t>The Randomized MITHRAS Trial</a:t>
            </a:r>
            <a:r>
              <a:rPr lang="de-DE" sz="1800" dirty="0">
                <a:solidFill>
                  <a:srgbClr val="00415D"/>
                </a:solidFill>
              </a:rPr>
              <a:t> </a:t>
            </a:r>
            <a:endParaRPr lang="en-US" sz="1800" dirty="0">
              <a:solidFill>
                <a:srgbClr val="00415D"/>
              </a:solidFill>
            </a:endParaRPr>
          </a:p>
        </p:txBody>
      </p:sp>
      <p:sp>
        <p:nvSpPr>
          <p:cNvPr id="12290" name="Rectangle 3"/>
          <p:cNvSpPr>
            <a:spLocks noGrp="1" noChangeArrowheads="1"/>
          </p:cNvSpPr>
          <p:nvPr>
            <p:ph type="subTitle" idx="1"/>
          </p:nvPr>
        </p:nvSpPr>
        <p:spPr>
          <a:xfrm>
            <a:off x="510613" y="2520103"/>
            <a:ext cx="8185150" cy="666750"/>
          </a:xfrm>
        </p:spPr>
        <p:txBody>
          <a:bodyPr/>
          <a:lstStyle/>
          <a:p>
            <a:r>
              <a:rPr lang="en-US" sz="1600" u="sng" dirty="0"/>
              <a:t>Philipp </a:t>
            </a:r>
            <a:r>
              <a:rPr lang="en-US" sz="1600" u="sng" dirty="0" err="1"/>
              <a:t>Lurz</a:t>
            </a:r>
            <a:r>
              <a:rPr lang="en-US" sz="1600" dirty="0"/>
              <a:t>, Matthias </a:t>
            </a:r>
            <a:r>
              <a:rPr lang="en-US" sz="1600" dirty="0" err="1"/>
              <a:t>Unterhuber</a:t>
            </a:r>
            <a:r>
              <a:rPr lang="en-US" sz="1600" dirty="0"/>
              <a:t>, Karl-Philipp Rommel, Karl-</a:t>
            </a:r>
            <a:r>
              <a:rPr lang="en-US" sz="1600" dirty="0" err="1"/>
              <a:t>Patrik</a:t>
            </a:r>
            <a:r>
              <a:rPr lang="en-US" sz="1600" dirty="0"/>
              <a:t> </a:t>
            </a:r>
            <a:r>
              <a:rPr lang="en-US" sz="1600" dirty="0" err="1"/>
              <a:t>Kresoja</a:t>
            </a:r>
            <a:r>
              <a:rPr lang="en-US" sz="1600" dirty="0"/>
              <a:t>, </a:t>
            </a:r>
            <a:endParaRPr lang="de-DE" sz="1600" dirty="0"/>
          </a:p>
          <a:p>
            <a:r>
              <a:rPr lang="en-US" sz="1600" dirty="0"/>
              <a:t>Tobias </a:t>
            </a:r>
            <a:r>
              <a:rPr lang="en-US" sz="1600" dirty="0" err="1"/>
              <a:t>Kister</a:t>
            </a:r>
            <a:r>
              <a:rPr lang="en-US" sz="1600" dirty="0"/>
              <a:t>, Christian Besler, Karl </a:t>
            </a:r>
            <a:r>
              <a:rPr lang="en-US" sz="1600" dirty="0" err="1"/>
              <a:t>Fengler</a:t>
            </a:r>
            <a:r>
              <a:rPr lang="en-US" sz="1600" dirty="0"/>
              <a:t>, Marcus Sandri, Ingo </a:t>
            </a:r>
            <a:r>
              <a:rPr lang="en-US" sz="1600" dirty="0" err="1"/>
              <a:t>Daehnert</a:t>
            </a:r>
            <a:r>
              <a:rPr lang="en-US" sz="1600" dirty="0"/>
              <a:t>,</a:t>
            </a:r>
            <a:endParaRPr lang="de-DE" sz="1600" dirty="0"/>
          </a:p>
          <a:p>
            <a:r>
              <a:rPr lang="en-US" sz="1600" dirty="0"/>
              <a:t>Maximilian von Roeder, Stephan Blazek, Holger Thiele</a:t>
            </a:r>
            <a:endParaRPr lang="de-DE" sz="1600" dirty="0"/>
          </a:p>
        </p:txBody>
      </p:sp>
      <p:sp>
        <p:nvSpPr>
          <p:cNvPr id="2" name="Rechteck 1">
            <a:extLst>
              <a:ext uri="{FF2B5EF4-FFF2-40B4-BE49-F238E27FC236}">
                <a16:creationId xmlns:a16="http://schemas.microsoft.com/office/drawing/2014/main" id="{7F8E0876-7BC5-3E41-B16E-B1C6BD87845A}"/>
              </a:ext>
            </a:extLst>
          </p:cNvPr>
          <p:cNvSpPr/>
          <p:nvPr/>
        </p:nvSpPr>
        <p:spPr>
          <a:xfrm>
            <a:off x="2317188" y="4076975"/>
            <a:ext cx="4572000" cy="338554"/>
          </a:xfrm>
          <a:prstGeom prst="rect">
            <a:avLst/>
          </a:prstGeom>
        </p:spPr>
        <p:txBody>
          <a:bodyPr>
            <a:spAutoFit/>
          </a:bodyPr>
          <a:lstStyle/>
          <a:p>
            <a:r>
              <a:rPr lang="en-US" sz="1600" dirty="0">
                <a:solidFill>
                  <a:srgbClr val="00415D"/>
                </a:solidFill>
              </a:rPr>
              <a:t>Heart Center Leipzig at University of Leipzig</a:t>
            </a:r>
          </a:p>
        </p:txBody>
      </p:sp>
      <p:pic>
        <p:nvPicPr>
          <p:cNvPr id="5" name="Grafik 4">
            <a:extLst>
              <a:ext uri="{FF2B5EF4-FFF2-40B4-BE49-F238E27FC236}">
                <a16:creationId xmlns:a16="http://schemas.microsoft.com/office/drawing/2014/main" id="{99C3E15A-CC2C-B440-8201-D05DD687E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71"/>
            <a:ext cx="1128712" cy="323088"/>
          </a:xfrm>
          <a:prstGeom prst="rect">
            <a:avLst/>
          </a:prstGeom>
        </p:spPr>
      </p:pic>
      <p:pic>
        <p:nvPicPr>
          <p:cNvPr id="6" name="Grafik 5">
            <a:extLst>
              <a:ext uri="{FF2B5EF4-FFF2-40B4-BE49-F238E27FC236}">
                <a16:creationId xmlns:a16="http://schemas.microsoft.com/office/drawing/2014/main" id="{4C4792EE-30D6-154D-ABA9-CD2C5C8547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846" y="-111606"/>
            <a:ext cx="1193461" cy="630842"/>
          </a:xfrm>
          <a:prstGeom prst="rect">
            <a:avLst/>
          </a:prstGeom>
        </p:spPr>
      </p:pic>
      <p:pic>
        <p:nvPicPr>
          <p:cNvPr id="7" name="Picture 2" descr="Universität Leipzig">
            <a:extLst>
              <a:ext uri="{FF2B5EF4-FFF2-40B4-BE49-F238E27FC236}">
                <a16:creationId xmlns:a16="http://schemas.microsoft.com/office/drawing/2014/main" id="{5C8CC0ED-4F25-DB4E-BCCF-A5D8B66231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439" y="36899"/>
            <a:ext cx="1065212" cy="374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2284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26CC09D2-4D57-284C-941A-8B512DE2EF92}"/>
              </a:ext>
            </a:extLst>
          </p:cNvPr>
          <p:cNvSpPr txBox="1">
            <a:spLocks/>
          </p:cNvSpPr>
          <p:nvPr/>
        </p:nvSpPr>
        <p:spPr bwMode="auto">
          <a:xfrm>
            <a:off x="457200" y="92075"/>
            <a:ext cx="8229600" cy="1143000"/>
          </a:xfrm>
          <a:prstGeom prst="rect">
            <a:avLst/>
          </a:prstGeom>
          <a:noFill/>
          <a:ln w="9525">
            <a:noFill/>
            <a:miter lim="800000"/>
            <a:headEnd/>
            <a:tailEnd/>
          </a:ln>
        </p:spPr>
        <p:txBody>
          <a:bodyPr vert="horz" wrap="square" lIns="0" tIns="45720" rIns="0" bIns="45720" numCol="1" anchor="ctr" anchorCtr="0" compatLnSpc="1">
            <a:prstTxWarp prst="textNoShape">
              <a:avLst/>
            </a:prstTxWarp>
            <a:noAutofit/>
          </a:bodyPr>
          <a:lstStyle>
            <a:lvl1pPr algn="ctr" rtl="0" eaLnBrk="0" fontAlgn="base" hangingPunct="0">
              <a:lnSpc>
                <a:spcPct val="85000"/>
              </a:lnSpc>
              <a:spcBef>
                <a:spcPct val="0"/>
              </a:spcBef>
              <a:spcAft>
                <a:spcPct val="0"/>
              </a:spcAft>
              <a:defRPr sz="3000" b="1">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2700" i="0" kern="0" dirty="0">
                <a:solidFill>
                  <a:srgbClr val="00415D"/>
                </a:solidFill>
              </a:rPr>
              <a:t>Primary Endpoint</a:t>
            </a:r>
            <a:br>
              <a:rPr lang="en-US" sz="2000" i="0" kern="0" dirty="0">
                <a:solidFill>
                  <a:srgbClr val="00415D"/>
                </a:solidFill>
              </a:rPr>
            </a:br>
            <a:r>
              <a:rPr lang="en-US" sz="1600" i="0" kern="0" dirty="0">
                <a:solidFill>
                  <a:srgbClr val="00415D"/>
                </a:solidFill>
              </a:rPr>
              <a:t>Group</a:t>
            </a:r>
            <a:r>
              <a:rPr lang="en-US" sz="2000" i="0" kern="0" dirty="0">
                <a:solidFill>
                  <a:srgbClr val="00415D"/>
                </a:solidFill>
              </a:rPr>
              <a:t> </a:t>
            </a:r>
            <a:r>
              <a:rPr lang="en-US" sz="1600" i="0" kern="0" dirty="0">
                <a:solidFill>
                  <a:srgbClr val="00415D"/>
                </a:solidFill>
              </a:rPr>
              <a:t>difference of change in 6-minute walking distance at 5 months</a:t>
            </a:r>
            <a:endParaRPr lang="en-US" sz="2000" i="0" kern="0" dirty="0">
              <a:solidFill>
                <a:srgbClr val="00415D"/>
              </a:solidFill>
            </a:endParaRPr>
          </a:p>
        </p:txBody>
      </p:sp>
      <p:pic>
        <p:nvPicPr>
          <p:cNvPr id="14" name="Grafik 13">
            <a:extLst>
              <a:ext uri="{FF2B5EF4-FFF2-40B4-BE49-F238E27FC236}">
                <a16:creationId xmlns:a16="http://schemas.microsoft.com/office/drawing/2014/main" id="{C146BEC4-E4D9-254B-B3F2-CC53AAD6F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948" y="1033077"/>
            <a:ext cx="6118104" cy="3393043"/>
          </a:xfrm>
          <a:prstGeom prst="rect">
            <a:avLst/>
          </a:prstGeom>
        </p:spPr>
      </p:pic>
    </p:spTree>
    <p:extLst>
      <p:ext uri="{BB962C8B-B14F-4D97-AF65-F5344CB8AC3E}">
        <p14:creationId xmlns:p14="http://schemas.microsoft.com/office/powerpoint/2010/main" val="30141145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26CC09D2-4D57-284C-941A-8B512DE2EF92}"/>
              </a:ext>
            </a:extLst>
          </p:cNvPr>
          <p:cNvSpPr txBox="1">
            <a:spLocks/>
          </p:cNvSpPr>
          <p:nvPr/>
        </p:nvSpPr>
        <p:spPr bwMode="auto">
          <a:xfrm>
            <a:off x="405926" y="-97223"/>
            <a:ext cx="8229600" cy="1143000"/>
          </a:xfrm>
          <a:prstGeom prst="rect">
            <a:avLst/>
          </a:prstGeom>
          <a:noFill/>
          <a:ln w="9525">
            <a:noFill/>
            <a:miter lim="800000"/>
            <a:headEnd/>
            <a:tailEnd/>
          </a:ln>
        </p:spPr>
        <p:txBody>
          <a:bodyPr vert="horz" wrap="square" lIns="0" tIns="45720" rIns="0" bIns="45720" numCol="1" anchor="ctr" anchorCtr="0" compatLnSpc="1">
            <a:prstTxWarp prst="textNoShape">
              <a:avLst/>
            </a:prstTxWarp>
            <a:noAutofit/>
          </a:bodyPr>
          <a:lstStyle>
            <a:lvl1pPr algn="ctr" rtl="0" eaLnBrk="0" fontAlgn="base" hangingPunct="0">
              <a:lnSpc>
                <a:spcPct val="85000"/>
              </a:lnSpc>
              <a:spcBef>
                <a:spcPct val="0"/>
              </a:spcBef>
              <a:spcAft>
                <a:spcPct val="0"/>
              </a:spcAft>
              <a:defRPr sz="3000" b="1">
                <a:solidFill>
                  <a:schemeClr val="bg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US" sz="2700" i="0" kern="0" dirty="0">
                <a:solidFill>
                  <a:srgbClr val="00415D"/>
                </a:solidFill>
              </a:rPr>
              <a:t>Secondary Endpoints</a:t>
            </a:r>
          </a:p>
          <a:p>
            <a:r>
              <a:rPr lang="en-US" sz="1600" i="0" kern="0" dirty="0">
                <a:solidFill>
                  <a:srgbClr val="00415D"/>
                </a:solidFill>
              </a:rPr>
              <a:t>at 5 months</a:t>
            </a:r>
          </a:p>
        </p:txBody>
      </p:sp>
      <p:graphicFrame>
        <p:nvGraphicFramePr>
          <p:cNvPr id="4" name="Tabelle 3">
            <a:extLst>
              <a:ext uri="{FF2B5EF4-FFF2-40B4-BE49-F238E27FC236}">
                <a16:creationId xmlns:a16="http://schemas.microsoft.com/office/drawing/2014/main" id="{40C1A134-CC6B-084B-84E3-A4E45C3A5E32}"/>
              </a:ext>
            </a:extLst>
          </p:cNvPr>
          <p:cNvGraphicFramePr>
            <a:graphicFrameLocks noGrp="1"/>
          </p:cNvGraphicFramePr>
          <p:nvPr>
            <p:extLst>
              <p:ext uri="{D42A27DB-BD31-4B8C-83A1-F6EECF244321}">
                <p14:modId xmlns:p14="http://schemas.microsoft.com/office/powerpoint/2010/main" val="688525315"/>
              </p:ext>
            </p:extLst>
          </p:nvPr>
        </p:nvGraphicFramePr>
        <p:xfrm>
          <a:off x="405926" y="1319300"/>
          <a:ext cx="8127169" cy="2504900"/>
        </p:xfrm>
        <a:graphic>
          <a:graphicData uri="http://schemas.openxmlformats.org/drawingml/2006/table">
            <a:tbl>
              <a:tblPr firstRow="1" firstCol="1" bandRow="1">
                <a:tableStyleId>{5C22544A-7EE6-4342-B048-85BDC9FD1C3A}</a:tableStyleId>
              </a:tblPr>
              <a:tblGrid>
                <a:gridCol w="1573968">
                  <a:extLst>
                    <a:ext uri="{9D8B030D-6E8A-4147-A177-3AD203B41FA5}">
                      <a16:colId xmlns:a16="http://schemas.microsoft.com/office/drawing/2014/main" val="2026590261"/>
                    </a:ext>
                  </a:extLst>
                </a:gridCol>
                <a:gridCol w="1210236">
                  <a:extLst>
                    <a:ext uri="{9D8B030D-6E8A-4147-A177-3AD203B41FA5}">
                      <a16:colId xmlns:a16="http://schemas.microsoft.com/office/drawing/2014/main" val="4149109283"/>
                    </a:ext>
                  </a:extLst>
                </a:gridCol>
                <a:gridCol w="1192305">
                  <a:extLst>
                    <a:ext uri="{9D8B030D-6E8A-4147-A177-3AD203B41FA5}">
                      <a16:colId xmlns:a16="http://schemas.microsoft.com/office/drawing/2014/main" val="2034449718"/>
                    </a:ext>
                  </a:extLst>
                </a:gridCol>
                <a:gridCol w="448236">
                  <a:extLst>
                    <a:ext uri="{9D8B030D-6E8A-4147-A177-3AD203B41FA5}">
                      <a16:colId xmlns:a16="http://schemas.microsoft.com/office/drawing/2014/main" val="72500941"/>
                    </a:ext>
                  </a:extLst>
                </a:gridCol>
                <a:gridCol w="1380564">
                  <a:extLst>
                    <a:ext uri="{9D8B030D-6E8A-4147-A177-3AD203B41FA5}">
                      <a16:colId xmlns:a16="http://schemas.microsoft.com/office/drawing/2014/main" val="2644540348"/>
                    </a:ext>
                  </a:extLst>
                </a:gridCol>
                <a:gridCol w="1255059">
                  <a:extLst>
                    <a:ext uri="{9D8B030D-6E8A-4147-A177-3AD203B41FA5}">
                      <a16:colId xmlns:a16="http://schemas.microsoft.com/office/drawing/2014/main" val="912124023"/>
                    </a:ext>
                  </a:extLst>
                </a:gridCol>
                <a:gridCol w="457200">
                  <a:extLst>
                    <a:ext uri="{9D8B030D-6E8A-4147-A177-3AD203B41FA5}">
                      <a16:colId xmlns:a16="http://schemas.microsoft.com/office/drawing/2014/main" val="783786354"/>
                    </a:ext>
                  </a:extLst>
                </a:gridCol>
                <a:gridCol w="609601">
                  <a:extLst>
                    <a:ext uri="{9D8B030D-6E8A-4147-A177-3AD203B41FA5}">
                      <a16:colId xmlns:a16="http://schemas.microsoft.com/office/drawing/2014/main" val="3747626104"/>
                    </a:ext>
                  </a:extLst>
                </a:gridCol>
              </a:tblGrid>
              <a:tr h="396668">
                <a:tc>
                  <a:txBody>
                    <a:bodyPr/>
                    <a:lstStyle/>
                    <a:p>
                      <a:pPr algn="l">
                        <a:lnSpc>
                          <a:spcPct val="100000"/>
                        </a:lnSpc>
                        <a:spcAft>
                          <a:spcPts val="1000"/>
                        </a:spcAft>
                        <a:tabLst>
                          <a:tab pos="1620520" algn="l"/>
                        </a:tabLst>
                      </a:pPr>
                      <a:endParaRPr lang="de-DE" sz="900" b="1"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R w="6350" cap="flat" cmpd="sng" algn="ctr">
                      <a:solidFill>
                        <a:srgbClr val="3148EC">
                          <a:alpha val="10196"/>
                        </a:srgbClr>
                      </a:solidFill>
                      <a:prstDash val="solid"/>
                      <a:round/>
                      <a:headEnd type="none" w="med" len="med"/>
                      <a:tailEnd type="none" w="med" len="med"/>
                    </a:lnR>
                    <a:noFill/>
                  </a:tcPr>
                </a:tc>
                <a:tc gridSpan="3">
                  <a:txBody>
                    <a:bodyPr/>
                    <a:lstStyle/>
                    <a:p>
                      <a:pPr algn="ctr">
                        <a:lnSpc>
                          <a:spcPct val="100000"/>
                        </a:lnSpc>
                        <a:spcAft>
                          <a:spcPts val="0"/>
                        </a:spcAft>
                      </a:pPr>
                      <a:r>
                        <a:rPr lang="en-GB" sz="1050" b="1" dirty="0" err="1">
                          <a:solidFill>
                            <a:schemeClr val="bg1"/>
                          </a:solidFill>
                          <a:effectLst/>
                          <a:latin typeface="Arial" panose="020B0604020202020204" pitchFamily="34" charset="0"/>
                          <a:cs typeface="Arial" panose="020B0604020202020204" pitchFamily="34" charset="0"/>
                        </a:rPr>
                        <a:t>iASD</a:t>
                      </a:r>
                      <a:r>
                        <a:rPr lang="en-GB" sz="1050" b="1" dirty="0">
                          <a:solidFill>
                            <a:schemeClr val="bg1"/>
                          </a:solidFill>
                          <a:effectLst/>
                          <a:latin typeface="Arial" panose="020B0604020202020204" pitchFamily="34" charset="0"/>
                          <a:cs typeface="Arial" panose="020B0604020202020204" pitchFamily="34" charset="0"/>
                        </a:rPr>
                        <a:t> closure</a:t>
                      </a: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69804"/>
                      </a:srgbClr>
                    </a:solidFill>
                  </a:tcPr>
                </a:tc>
                <a:tc hMerge="1">
                  <a:txBody>
                    <a:bodyPr/>
                    <a:lstStyle/>
                    <a:p>
                      <a:pPr algn="ctr">
                        <a:lnSpc>
                          <a:spcPct val="200000"/>
                        </a:lnSpc>
                        <a:spcAft>
                          <a:spcPts val="1000"/>
                        </a:spcAft>
                        <a:tabLst>
                          <a:tab pos="1620520" algn="l"/>
                        </a:tabLst>
                      </a:pPr>
                      <a:endParaRPr lang="de-DE"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413" marR="58413" marT="0" marB="0"/>
                </a:tc>
                <a:tc hMerge="1">
                  <a:txBody>
                    <a:bodyPr/>
                    <a:lstStyle/>
                    <a:p>
                      <a:pPr algn="ctr">
                        <a:lnSpc>
                          <a:spcPct val="200000"/>
                        </a:lnSpc>
                        <a:spcAft>
                          <a:spcPts val="1000"/>
                        </a:spcAft>
                        <a:tabLst>
                          <a:tab pos="1620520" algn="l"/>
                        </a:tabLst>
                      </a:pPr>
                      <a:endParaRPr lang="de-DE"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413" marR="58413" marT="0" marB="0"/>
                </a:tc>
                <a:tc gridSpan="3">
                  <a:txBody>
                    <a:bodyPr/>
                    <a:lstStyle/>
                    <a:p>
                      <a:pPr marL="118110" algn="ctr">
                        <a:lnSpc>
                          <a:spcPct val="100000"/>
                        </a:lnSpc>
                        <a:spcAft>
                          <a:spcPts val="0"/>
                        </a:spcAft>
                      </a:pPr>
                      <a:r>
                        <a:rPr lang="en-GB" sz="1050" b="1" dirty="0">
                          <a:solidFill>
                            <a:schemeClr val="bg1"/>
                          </a:solidFill>
                          <a:effectLst/>
                          <a:latin typeface="Arial" panose="020B0604020202020204" pitchFamily="34" charset="0"/>
                          <a:cs typeface="Arial" panose="020B0604020202020204" pitchFamily="34" charset="0"/>
                        </a:rPr>
                        <a:t>Conservative treatment </a:t>
                      </a: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69804"/>
                      </a:srgbClr>
                    </a:solidFill>
                  </a:tcPr>
                </a:tc>
                <a:tc hMerge="1">
                  <a:txBody>
                    <a:bodyPr/>
                    <a:lstStyle/>
                    <a:p>
                      <a:pPr algn="ctr">
                        <a:lnSpc>
                          <a:spcPct val="200000"/>
                        </a:lnSpc>
                        <a:spcAft>
                          <a:spcPts val="1000"/>
                        </a:spcAft>
                        <a:tabLst>
                          <a:tab pos="1620520" algn="l"/>
                        </a:tabLst>
                      </a:pPr>
                      <a:endParaRPr lang="de-DE"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413" marR="58413" marT="0" marB="0"/>
                </a:tc>
                <a:tc hMerge="1">
                  <a:txBody>
                    <a:bodyPr/>
                    <a:lstStyle/>
                    <a:p>
                      <a:pPr algn="ctr">
                        <a:lnSpc>
                          <a:spcPct val="200000"/>
                        </a:lnSpc>
                        <a:spcAft>
                          <a:spcPts val="1000"/>
                        </a:spcAft>
                        <a:tabLst>
                          <a:tab pos="1620520" algn="l"/>
                        </a:tabLst>
                      </a:pPr>
                      <a:endParaRPr lang="de-DE"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8413" marR="58413" marT="0" marB="0"/>
                </a:tc>
                <a:tc>
                  <a:txBody>
                    <a:bodyPr/>
                    <a:lstStyle/>
                    <a:p>
                      <a:pPr algn="ctr">
                        <a:lnSpc>
                          <a:spcPct val="100000"/>
                        </a:lnSpc>
                        <a:spcAft>
                          <a:spcPts val="1000"/>
                        </a:spcAft>
                        <a:tabLst>
                          <a:tab pos="1620520" algn="l"/>
                        </a:tabLst>
                      </a:pPr>
                      <a:endParaRPr lang="de-DE"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noFill/>
                  </a:tcPr>
                </a:tc>
                <a:extLst>
                  <a:ext uri="{0D108BD9-81ED-4DB2-BD59-A6C34878D82A}">
                    <a16:rowId xmlns:a16="http://schemas.microsoft.com/office/drawing/2014/main" val="3759993902"/>
                  </a:ext>
                </a:extLst>
              </a:tr>
              <a:tr h="380232">
                <a:tc>
                  <a:txBody>
                    <a:bodyPr/>
                    <a:lstStyle/>
                    <a:p>
                      <a:pPr algn="l">
                        <a:lnSpc>
                          <a:spcPct val="100000"/>
                        </a:lnSpc>
                        <a:spcAft>
                          <a:spcPts val="1000"/>
                        </a:spcAft>
                        <a:tabLst>
                          <a:tab pos="1620520" algn="l"/>
                        </a:tabLst>
                      </a:pPr>
                      <a:r>
                        <a:rPr lang="de-DE" sz="900" b="1" dirty="0">
                          <a:solidFill>
                            <a:srgbClr val="00415D"/>
                          </a:solidFill>
                          <a:effectLst/>
                          <a:latin typeface="Arial" panose="020B0604020202020204" pitchFamily="34" charset="0"/>
                          <a:cs typeface="Arial" panose="020B0604020202020204" pitchFamily="34" charset="0"/>
                        </a:rPr>
                        <a:t> </a:t>
                      </a:r>
                      <a:endParaRPr lang="de-DE" sz="900" b="1"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1000"/>
                        </a:spcAft>
                        <a:tabLst>
                          <a:tab pos="1620520" algn="l"/>
                        </a:tabLst>
                      </a:pPr>
                      <a:r>
                        <a:rPr lang="de-DE" sz="900" b="1" dirty="0" err="1">
                          <a:solidFill>
                            <a:schemeClr val="bg1"/>
                          </a:solidFill>
                          <a:effectLst/>
                          <a:latin typeface="Arial" panose="020B0604020202020204" pitchFamily="34" charset="0"/>
                          <a:cs typeface="Arial" panose="020B0604020202020204" pitchFamily="34" charset="0"/>
                        </a:rPr>
                        <a:t>Randomization</a:t>
                      </a:r>
                      <a:endParaRPr lang="de-DE" sz="900" b="1" dirty="0">
                        <a:solidFill>
                          <a:schemeClr val="bg1"/>
                        </a:solidFill>
                        <a:effectLst/>
                        <a:latin typeface="Arial" panose="020B060402020202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69804"/>
                      </a:srgbClr>
                    </a:solidFill>
                  </a:tcPr>
                </a:tc>
                <a:tc>
                  <a:txBody>
                    <a:bodyPr/>
                    <a:lstStyle/>
                    <a:p>
                      <a:pPr algn="ctr">
                        <a:lnSpc>
                          <a:spcPct val="100000"/>
                        </a:lnSpc>
                        <a:spcAft>
                          <a:spcPts val="1000"/>
                        </a:spcAft>
                        <a:tabLst>
                          <a:tab pos="1620520" algn="l"/>
                        </a:tabLst>
                      </a:pPr>
                      <a:r>
                        <a:rPr lang="de-DE" sz="900" b="1" dirty="0">
                          <a:solidFill>
                            <a:schemeClr val="bg1"/>
                          </a:solidFill>
                          <a:effectLst/>
                          <a:latin typeface="Arial" panose="020B0604020202020204" pitchFamily="34" charset="0"/>
                          <a:cs typeface="Arial" panose="020B0604020202020204" pitchFamily="34" charset="0"/>
                        </a:rPr>
                        <a:t>5 </a:t>
                      </a:r>
                      <a:r>
                        <a:rPr lang="de-DE" sz="900" b="1" dirty="0" err="1">
                          <a:solidFill>
                            <a:schemeClr val="bg1"/>
                          </a:solidFill>
                          <a:effectLst/>
                          <a:latin typeface="Arial" panose="020B0604020202020204" pitchFamily="34" charset="0"/>
                          <a:cs typeface="Arial" panose="020B0604020202020204" pitchFamily="34" charset="0"/>
                        </a:rPr>
                        <a:t>months</a:t>
                      </a:r>
                      <a:endParaRPr lang="de-DE" sz="900" b="1" dirty="0">
                        <a:solidFill>
                          <a:schemeClr val="bg1"/>
                        </a:solidFill>
                        <a:effectLst/>
                        <a:latin typeface="Arial" panose="020B060402020202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69804"/>
                      </a:srgbClr>
                    </a:solidFill>
                  </a:tcPr>
                </a:tc>
                <a:tc>
                  <a:txBody>
                    <a:bodyPr/>
                    <a:lstStyle/>
                    <a:p>
                      <a:pPr algn="ctr">
                        <a:lnSpc>
                          <a:spcPct val="100000"/>
                        </a:lnSpc>
                        <a:spcAft>
                          <a:spcPts val="1000"/>
                        </a:spcAft>
                        <a:tabLst>
                          <a:tab pos="1620520" algn="l"/>
                        </a:tabLst>
                      </a:pPr>
                      <a:r>
                        <a:rPr lang="de-DE" sz="900" b="1" dirty="0">
                          <a:solidFill>
                            <a:schemeClr val="bg1"/>
                          </a:solidFill>
                          <a:effectLst/>
                          <a:latin typeface="Arial" panose="020B0604020202020204" pitchFamily="34" charset="0"/>
                          <a:cs typeface="Arial" panose="020B0604020202020204" pitchFamily="34" charset="0"/>
                          <a:sym typeface="Symbol" pitchFamily="2" charset="2"/>
                        </a:rPr>
                        <a:t></a:t>
                      </a:r>
                      <a:endParaRPr lang="de-DE" sz="9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69804"/>
                      </a:srgbClr>
                    </a:solidFill>
                  </a:tcPr>
                </a:tc>
                <a:tc>
                  <a:txBody>
                    <a:bodyPr/>
                    <a:lstStyle/>
                    <a:p>
                      <a:pPr algn="ctr">
                        <a:lnSpc>
                          <a:spcPct val="100000"/>
                        </a:lnSpc>
                        <a:spcAft>
                          <a:spcPts val="1000"/>
                        </a:spcAft>
                        <a:tabLst>
                          <a:tab pos="1620520" algn="l"/>
                        </a:tabLst>
                      </a:pPr>
                      <a:r>
                        <a:rPr lang="de-DE" sz="900" b="0" dirty="0" err="1">
                          <a:solidFill>
                            <a:schemeClr val="bg1"/>
                          </a:solidFill>
                          <a:effectLst/>
                          <a:latin typeface="Arial" panose="020B0604020202020204" pitchFamily="34" charset="0"/>
                          <a:cs typeface="Arial" panose="020B0604020202020204" pitchFamily="34" charset="0"/>
                        </a:rPr>
                        <a:t>Randomization</a:t>
                      </a:r>
                      <a:endParaRPr lang="de-DE" sz="900" b="0" dirty="0">
                        <a:solidFill>
                          <a:schemeClr val="bg1"/>
                        </a:solidFill>
                        <a:effectLst/>
                        <a:latin typeface="Arial" panose="020B060402020202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69804"/>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5 </a:t>
                      </a:r>
                      <a:r>
                        <a:rPr lang="de-DE" sz="900" b="0" dirty="0" err="1">
                          <a:solidFill>
                            <a:schemeClr val="bg1"/>
                          </a:solidFill>
                          <a:effectLst/>
                          <a:latin typeface="Arial" panose="020B0604020202020204" pitchFamily="34" charset="0"/>
                          <a:cs typeface="Arial" panose="020B0604020202020204" pitchFamily="34" charset="0"/>
                        </a:rPr>
                        <a:t>months</a:t>
                      </a:r>
                      <a:endParaRPr lang="de-DE" sz="900" b="0" dirty="0">
                        <a:solidFill>
                          <a:schemeClr val="bg1"/>
                        </a:solidFill>
                        <a:effectLst/>
                        <a:latin typeface="Arial" panose="020B060402020202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69804"/>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sym typeface="Symbol" pitchFamily="2" charset="2"/>
                        </a:rPr>
                        <a:t></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69804"/>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p–</a:t>
                      </a:r>
                      <a:r>
                        <a:rPr lang="de-DE" sz="900" b="0" dirty="0" err="1">
                          <a:solidFill>
                            <a:schemeClr val="bg1"/>
                          </a:solidFill>
                          <a:effectLst/>
                          <a:latin typeface="Arial" panose="020B0604020202020204" pitchFamily="34" charset="0"/>
                          <a:cs typeface="Arial" panose="020B0604020202020204" pitchFamily="34" charset="0"/>
                        </a:rPr>
                        <a:t>value</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noFill/>
                  </a:tcPr>
                </a:tc>
                <a:extLst>
                  <a:ext uri="{0D108BD9-81ED-4DB2-BD59-A6C34878D82A}">
                    <a16:rowId xmlns:a16="http://schemas.microsoft.com/office/drawing/2014/main" val="1568779985"/>
                  </a:ext>
                </a:extLst>
              </a:tr>
              <a:tr h="216000">
                <a:tc>
                  <a:txBody>
                    <a:bodyPr/>
                    <a:lstStyle/>
                    <a:p>
                      <a:pPr algn="l">
                        <a:lnSpc>
                          <a:spcPct val="100000"/>
                        </a:lnSpc>
                        <a:spcAft>
                          <a:spcPts val="1000"/>
                        </a:spcAft>
                        <a:tabLst>
                          <a:tab pos="1620520" algn="l"/>
                        </a:tabLst>
                      </a:pPr>
                      <a:r>
                        <a:rPr lang="de-DE" sz="900" b="1" dirty="0" err="1">
                          <a:solidFill>
                            <a:srgbClr val="00415D"/>
                          </a:solidFill>
                          <a:effectLst/>
                          <a:latin typeface="Arial" panose="020B0604020202020204" pitchFamily="34" charset="0"/>
                          <a:cs typeface="Arial" panose="020B0604020202020204" pitchFamily="34" charset="0"/>
                        </a:rPr>
                        <a:t>NYHA</a:t>
                      </a:r>
                      <a:r>
                        <a:rPr lang="de-DE" sz="900" b="1" dirty="0">
                          <a:solidFill>
                            <a:srgbClr val="00415D"/>
                          </a:solidFill>
                          <a:effectLst/>
                          <a:latin typeface="Arial" panose="020B0604020202020204" pitchFamily="34" charset="0"/>
                          <a:cs typeface="Arial" panose="020B0604020202020204" pitchFamily="34" charset="0"/>
                        </a:rPr>
                        <a:t> </a:t>
                      </a:r>
                      <a:r>
                        <a:rPr lang="de-DE" sz="900" b="1" dirty="0" err="1">
                          <a:solidFill>
                            <a:srgbClr val="00415D"/>
                          </a:solidFill>
                          <a:effectLst/>
                          <a:latin typeface="Arial" panose="020B0604020202020204" pitchFamily="34" charset="0"/>
                          <a:cs typeface="Arial" panose="020B0604020202020204" pitchFamily="34" charset="0"/>
                        </a:rPr>
                        <a:t>class</a:t>
                      </a:r>
                      <a:r>
                        <a:rPr lang="de-DE" sz="900" b="1" dirty="0">
                          <a:solidFill>
                            <a:srgbClr val="00415D"/>
                          </a:solidFill>
                          <a:effectLst/>
                          <a:latin typeface="Arial" panose="020B0604020202020204" pitchFamily="34" charset="0"/>
                          <a:cs typeface="Arial" panose="020B0604020202020204" pitchFamily="34" charset="0"/>
                        </a:rPr>
                        <a:t>, </a:t>
                      </a:r>
                      <a:r>
                        <a:rPr lang="de-DE" sz="900" b="1" dirty="0" err="1">
                          <a:solidFill>
                            <a:srgbClr val="00415D"/>
                          </a:solidFill>
                          <a:effectLst/>
                          <a:latin typeface="Arial" panose="020B0604020202020204" pitchFamily="34" charset="0"/>
                          <a:cs typeface="Arial" panose="020B0604020202020204" pitchFamily="34" charset="0"/>
                        </a:rPr>
                        <a:t>no</a:t>
                      </a:r>
                      <a:r>
                        <a:rPr lang="de-DE" sz="900" b="1" dirty="0">
                          <a:solidFill>
                            <a:srgbClr val="00415D"/>
                          </a:solidFill>
                          <a:effectLst/>
                          <a:latin typeface="Arial" panose="020B0604020202020204" pitchFamily="34" charset="0"/>
                          <a:cs typeface="Arial" panose="020B0604020202020204" pitchFamily="34" charset="0"/>
                        </a:rPr>
                        <a:t>. (%)</a:t>
                      </a:r>
                      <a:endParaRPr lang="de-DE" sz="900" b="1"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a:solidFill>
                            <a:schemeClr val="bg1"/>
                          </a:solidFill>
                          <a:effectLst/>
                          <a:latin typeface="Arial" panose="020B0604020202020204" pitchFamily="34" charset="0"/>
                          <a:cs typeface="Arial" panose="020B0604020202020204" pitchFamily="34" charset="0"/>
                        </a:rPr>
                        <a:t> </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a:solidFill>
                            <a:schemeClr val="bg1"/>
                          </a:solidFill>
                          <a:effectLst/>
                          <a:latin typeface="Arial" panose="020B0604020202020204" pitchFamily="34" charset="0"/>
                          <a:cs typeface="Arial" panose="020B0604020202020204" pitchFamily="34" charset="0"/>
                        </a:rPr>
                        <a:t> </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0.07</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noFill/>
                  </a:tcPr>
                </a:tc>
                <a:extLst>
                  <a:ext uri="{0D108BD9-81ED-4DB2-BD59-A6C34878D82A}">
                    <a16:rowId xmlns:a16="http://schemas.microsoft.com/office/drawing/2014/main" val="728055462"/>
                  </a:ext>
                </a:extLst>
              </a:tr>
              <a:tr h="216000">
                <a:tc>
                  <a:txBody>
                    <a:bodyPr/>
                    <a:lstStyle/>
                    <a:p>
                      <a:pPr marL="457200" algn="l">
                        <a:lnSpc>
                          <a:spcPct val="100000"/>
                        </a:lnSpc>
                        <a:spcAft>
                          <a:spcPts val="1000"/>
                        </a:spcAft>
                        <a:tabLst>
                          <a:tab pos="1620520" algn="l"/>
                        </a:tabLst>
                      </a:pPr>
                      <a:r>
                        <a:rPr lang="de-DE" sz="900" b="1" dirty="0">
                          <a:solidFill>
                            <a:srgbClr val="00415D"/>
                          </a:solidFill>
                          <a:effectLst/>
                          <a:latin typeface="Arial" panose="020B0604020202020204" pitchFamily="34" charset="0"/>
                          <a:cs typeface="Arial" panose="020B0604020202020204" pitchFamily="34" charset="0"/>
                        </a:rPr>
                        <a:t>I</a:t>
                      </a:r>
                      <a:endParaRPr lang="de-DE" sz="900" b="1"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4 (10)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8 (20)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4</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5 (12)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3 (8)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a:solidFill>
                            <a:schemeClr val="bg1"/>
                          </a:solidFill>
                          <a:effectLst/>
                          <a:latin typeface="Arial" panose="020B0604020202020204" pitchFamily="34" charset="0"/>
                          <a:cs typeface="Arial" panose="020B0604020202020204" pitchFamily="34" charset="0"/>
                        </a:rPr>
                        <a:t>-2</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noFill/>
                  </a:tcPr>
                </a:tc>
                <a:extLst>
                  <a:ext uri="{0D108BD9-81ED-4DB2-BD59-A6C34878D82A}">
                    <a16:rowId xmlns:a16="http://schemas.microsoft.com/office/drawing/2014/main" val="1528687384"/>
                  </a:ext>
                </a:extLst>
              </a:tr>
              <a:tr h="216000">
                <a:tc>
                  <a:txBody>
                    <a:bodyPr/>
                    <a:lstStyle/>
                    <a:p>
                      <a:pPr marL="457200" algn="l">
                        <a:lnSpc>
                          <a:spcPct val="100000"/>
                        </a:lnSpc>
                        <a:spcAft>
                          <a:spcPts val="1000"/>
                        </a:spcAft>
                        <a:tabLst>
                          <a:tab pos="1620520" algn="l"/>
                        </a:tabLst>
                      </a:pPr>
                      <a:r>
                        <a:rPr lang="de-DE" sz="900" b="1" dirty="0">
                          <a:solidFill>
                            <a:srgbClr val="00415D"/>
                          </a:solidFill>
                          <a:effectLst/>
                          <a:latin typeface="Arial" panose="020B0604020202020204" pitchFamily="34" charset="0"/>
                          <a:cs typeface="Arial" panose="020B0604020202020204" pitchFamily="34" charset="0"/>
                        </a:rPr>
                        <a:t>II</a:t>
                      </a:r>
                      <a:endParaRPr lang="de-DE" sz="900" b="1"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1000"/>
                        </a:spcAft>
                        <a:tabLst>
                          <a:tab pos="1620520" algn="l"/>
                        </a:tabLst>
                      </a:pPr>
                      <a:r>
                        <a:rPr lang="de-DE" sz="900" b="0">
                          <a:solidFill>
                            <a:schemeClr val="bg1"/>
                          </a:solidFill>
                          <a:effectLst/>
                          <a:latin typeface="Arial" panose="020B0604020202020204" pitchFamily="34" charset="0"/>
                          <a:cs typeface="Arial" panose="020B0604020202020204" pitchFamily="34" charset="0"/>
                        </a:rPr>
                        <a:t>18 (45)</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20 (50)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21 (52)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22 (55)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noFill/>
                  </a:tcPr>
                </a:tc>
                <a:extLst>
                  <a:ext uri="{0D108BD9-81ED-4DB2-BD59-A6C34878D82A}">
                    <a16:rowId xmlns:a16="http://schemas.microsoft.com/office/drawing/2014/main" val="666436644"/>
                  </a:ext>
                </a:extLst>
              </a:tr>
              <a:tr h="216000">
                <a:tc>
                  <a:txBody>
                    <a:bodyPr/>
                    <a:lstStyle/>
                    <a:p>
                      <a:pPr marL="457200" algn="l">
                        <a:lnSpc>
                          <a:spcPct val="100000"/>
                        </a:lnSpc>
                        <a:spcAft>
                          <a:spcPts val="1000"/>
                        </a:spcAft>
                        <a:tabLst>
                          <a:tab pos="1620520" algn="l"/>
                        </a:tabLst>
                      </a:pPr>
                      <a:r>
                        <a:rPr lang="de-DE" sz="900" b="1" dirty="0">
                          <a:solidFill>
                            <a:srgbClr val="00415D"/>
                          </a:solidFill>
                          <a:effectLst/>
                          <a:latin typeface="Arial" panose="020B0604020202020204" pitchFamily="34" charset="0"/>
                          <a:cs typeface="Arial" panose="020B0604020202020204" pitchFamily="34" charset="0"/>
                        </a:rPr>
                        <a:t>III</a:t>
                      </a:r>
                      <a:endParaRPr lang="de-DE" sz="900" b="1"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1000"/>
                        </a:spcAft>
                        <a:tabLst>
                          <a:tab pos="1620520" algn="l"/>
                        </a:tabLst>
                      </a:pPr>
                      <a:r>
                        <a:rPr lang="de-DE" sz="900" b="0">
                          <a:solidFill>
                            <a:schemeClr val="bg1"/>
                          </a:solidFill>
                          <a:effectLst/>
                          <a:latin typeface="Arial" panose="020B0604020202020204" pitchFamily="34" charset="0"/>
                          <a:cs typeface="Arial" panose="020B0604020202020204" pitchFamily="34" charset="0"/>
                        </a:rPr>
                        <a:t>17 (42)</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9 (22)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11 (28)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11 (28)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a:solidFill>
                            <a:schemeClr val="bg1"/>
                          </a:solidFill>
                          <a:effectLst/>
                          <a:latin typeface="Arial" panose="020B0604020202020204" pitchFamily="34" charset="0"/>
                          <a:cs typeface="Arial" panose="020B0604020202020204" pitchFamily="34" charset="0"/>
                        </a:rPr>
                        <a:t>0</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a:solidFill>
                            <a:schemeClr val="bg1"/>
                          </a:solidFill>
                          <a:effectLst/>
                          <a:latin typeface="Arial" panose="020B0604020202020204" pitchFamily="34" charset="0"/>
                          <a:cs typeface="Arial" panose="020B0604020202020204" pitchFamily="34" charset="0"/>
                        </a:rPr>
                        <a:t> </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noFill/>
                  </a:tcPr>
                </a:tc>
                <a:extLst>
                  <a:ext uri="{0D108BD9-81ED-4DB2-BD59-A6C34878D82A}">
                    <a16:rowId xmlns:a16="http://schemas.microsoft.com/office/drawing/2014/main" val="3636261063"/>
                  </a:ext>
                </a:extLst>
              </a:tr>
              <a:tr h="216000">
                <a:tc>
                  <a:txBody>
                    <a:bodyPr/>
                    <a:lstStyle/>
                    <a:p>
                      <a:pPr marL="457200" algn="l">
                        <a:lnSpc>
                          <a:spcPct val="100000"/>
                        </a:lnSpc>
                        <a:spcAft>
                          <a:spcPts val="1000"/>
                        </a:spcAft>
                        <a:tabLst>
                          <a:tab pos="1620520" algn="l"/>
                        </a:tabLst>
                      </a:pPr>
                      <a:r>
                        <a:rPr lang="de-DE" sz="900" b="1">
                          <a:solidFill>
                            <a:srgbClr val="00415D"/>
                          </a:solidFill>
                          <a:effectLst/>
                          <a:latin typeface="Arial" panose="020B0604020202020204" pitchFamily="34" charset="0"/>
                          <a:cs typeface="Arial" panose="020B0604020202020204" pitchFamily="34" charset="0"/>
                        </a:rPr>
                        <a:t>IV</a:t>
                      </a:r>
                      <a:endParaRPr lang="de-DE" sz="900" b="1">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1000"/>
                        </a:spcAft>
                        <a:tabLst>
                          <a:tab pos="1620520" algn="l"/>
                        </a:tabLst>
                      </a:pPr>
                      <a:r>
                        <a:rPr lang="de-DE" sz="900" b="0">
                          <a:solidFill>
                            <a:schemeClr val="bg1"/>
                          </a:solidFill>
                          <a:effectLst/>
                          <a:latin typeface="Arial" panose="020B0604020202020204" pitchFamily="34" charset="0"/>
                          <a:cs typeface="Arial" panose="020B0604020202020204" pitchFamily="34" charset="0"/>
                        </a:rPr>
                        <a:t>1 (2)</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a:solidFill>
                            <a:schemeClr val="bg1"/>
                          </a:solidFill>
                          <a:effectLst/>
                          <a:latin typeface="Arial" panose="020B0604020202020204" pitchFamily="34" charset="0"/>
                          <a:cs typeface="Arial" panose="020B0604020202020204" pitchFamily="34" charset="0"/>
                        </a:rPr>
                        <a:t>2 (5)</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3 (8)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3 (8)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noFill/>
                  </a:tcPr>
                </a:tc>
                <a:extLst>
                  <a:ext uri="{0D108BD9-81ED-4DB2-BD59-A6C34878D82A}">
                    <a16:rowId xmlns:a16="http://schemas.microsoft.com/office/drawing/2014/main" val="1988746075"/>
                  </a:ext>
                </a:extLst>
              </a:tr>
              <a:tr h="216000">
                <a:tc>
                  <a:txBody>
                    <a:bodyPr/>
                    <a:lstStyle/>
                    <a:p>
                      <a:pPr algn="l">
                        <a:lnSpc>
                          <a:spcPct val="100000"/>
                        </a:lnSpc>
                        <a:spcAft>
                          <a:spcPts val="1000"/>
                        </a:spcAft>
                        <a:tabLst>
                          <a:tab pos="1620520" algn="l"/>
                        </a:tabLst>
                      </a:pPr>
                      <a:r>
                        <a:rPr lang="de-DE" sz="900" b="1" dirty="0">
                          <a:solidFill>
                            <a:srgbClr val="00415D"/>
                          </a:solidFill>
                          <a:effectLst/>
                          <a:latin typeface="Arial" panose="020B0604020202020204" pitchFamily="34" charset="0"/>
                          <a:cs typeface="Arial" panose="020B0604020202020204" pitchFamily="34" charset="0"/>
                        </a:rPr>
                        <a:t>NT-</a:t>
                      </a:r>
                      <a:r>
                        <a:rPr lang="de-DE" sz="900" b="1" dirty="0" err="1">
                          <a:solidFill>
                            <a:srgbClr val="00415D"/>
                          </a:solidFill>
                          <a:effectLst/>
                          <a:latin typeface="Arial" panose="020B0604020202020204" pitchFamily="34" charset="0"/>
                          <a:cs typeface="Arial" panose="020B0604020202020204" pitchFamily="34" charset="0"/>
                        </a:rPr>
                        <a:t>proBNP</a:t>
                      </a:r>
                      <a:r>
                        <a:rPr lang="de-DE" sz="900" b="1" dirty="0">
                          <a:solidFill>
                            <a:srgbClr val="00415D"/>
                          </a:solidFill>
                          <a:effectLst/>
                          <a:latin typeface="Arial" panose="020B0604020202020204" pitchFamily="34" charset="0"/>
                          <a:cs typeface="Arial" panose="020B0604020202020204" pitchFamily="34" charset="0"/>
                        </a:rPr>
                        <a:t>, </a:t>
                      </a:r>
                      <a:r>
                        <a:rPr lang="de-DE" sz="900" b="1" dirty="0" err="1">
                          <a:solidFill>
                            <a:srgbClr val="00415D"/>
                          </a:solidFill>
                          <a:effectLst/>
                          <a:latin typeface="Arial" panose="020B0604020202020204" pitchFamily="34" charset="0"/>
                          <a:cs typeface="Arial" panose="020B0604020202020204" pitchFamily="34" charset="0"/>
                        </a:rPr>
                        <a:t>pg</a:t>
                      </a:r>
                      <a:r>
                        <a:rPr lang="de-DE" sz="900" b="1" dirty="0">
                          <a:solidFill>
                            <a:srgbClr val="00415D"/>
                          </a:solidFill>
                          <a:effectLst/>
                          <a:latin typeface="Arial" panose="020B0604020202020204" pitchFamily="34" charset="0"/>
                          <a:cs typeface="Arial" panose="020B0604020202020204" pitchFamily="34" charset="0"/>
                        </a:rPr>
                        <a:t>/ml</a:t>
                      </a:r>
                      <a:endParaRPr lang="de-DE" sz="900" b="1"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3105  (1902-4134)</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2259 (1648-4804)</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-846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3653 (1746-5848)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3374 (1394-6065)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-279</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0.44</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noFill/>
                  </a:tcPr>
                </a:tc>
                <a:extLst>
                  <a:ext uri="{0D108BD9-81ED-4DB2-BD59-A6C34878D82A}">
                    <a16:rowId xmlns:a16="http://schemas.microsoft.com/office/drawing/2014/main" val="2326543854"/>
                  </a:ext>
                </a:extLst>
              </a:tr>
              <a:tr h="216000">
                <a:tc>
                  <a:txBody>
                    <a:bodyPr/>
                    <a:lstStyle/>
                    <a:p>
                      <a:pPr algn="l">
                        <a:lnSpc>
                          <a:spcPct val="100000"/>
                        </a:lnSpc>
                        <a:spcAft>
                          <a:spcPts val="1000"/>
                        </a:spcAft>
                        <a:tabLst>
                          <a:tab pos="1620520" algn="l"/>
                        </a:tabLst>
                      </a:pPr>
                      <a:r>
                        <a:rPr lang="de-DE" sz="900" b="1" dirty="0" err="1">
                          <a:solidFill>
                            <a:srgbClr val="00415D"/>
                          </a:solidFill>
                          <a:effectLst/>
                          <a:latin typeface="Arial" panose="020B0604020202020204" pitchFamily="34" charset="0"/>
                          <a:cs typeface="Arial" panose="020B0604020202020204" pitchFamily="34" charset="0"/>
                        </a:rPr>
                        <a:t>Peripheral</a:t>
                      </a:r>
                      <a:r>
                        <a:rPr lang="de-DE" sz="900" b="1" dirty="0">
                          <a:solidFill>
                            <a:srgbClr val="00415D"/>
                          </a:solidFill>
                          <a:effectLst/>
                          <a:latin typeface="Arial" panose="020B0604020202020204" pitchFamily="34" charset="0"/>
                          <a:cs typeface="Arial" panose="020B0604020202020204" pitchFamily="34" charset="0"/>
                        </a:rPr>
                        <a:t> </a:t>
                      </a:r>
                      <a:r>
                        <a:rPr lang="de-DE" sz="900" b="1" dirty="0" err="1">
                          <a:solidFill>
                            <a:srgbClr val="00415D"/>
                          </a:solidFill>
                          <a:effectLst/>
                          <a:latin typeface="Arial" panose="020B0604020202020204" pitchFamily="34" charset="0"/>
                          <a:cs typeface="Arial" panose="020B0604020202020204" pitchFamily="34" charset="0"/>
                        </a:rPr>
                        <a:t>edema</a:t>
                      </a:r>
                      <a:r>
                        <a:rPr lang="de-DE" sz="900" b="1" dirty="0">
                          <a:solidFill>
                            <a:srgbClr val="00415D"/>
                          </a:solidFill>
                          <a:effectLst/>
                          <a:latin typeface="Arial" panose="020B0604020202020204" pitchFamily="34" charset="0"/>
                          <a:cs typeface="Arial" panose="020B0604020202020204" pitchFamily="34" charset="0"/>
                        </a:rPr>
                        <a:t>, </a:t>
                      </a:r>
                      <a:r>
                        <a:rPr lang="de-DE" sz="900" b="1" dirty="0" err="1">
                          <a:solidFill>
                            <a:srgbClr val="00415D"/>
                          </a:solidFill>
                          <a:effectLst/>
                          <a:latin typeface="Arial" panose="020B0604020202020204" pitchFamily="34" charset="0"/>
                          <a:cs typeface="Arial" panose="020B0604020202020204" pitchFamily="34" charset="0"/>
                        </a:rPr>
                        <a:t>no</a:t>
                      </a:r>
                      <a:r>
                        <a:rPr lang="de-DE" sz="900" b="1" dirty="0">
                          <a:solidFill>
                            <a:srgbClr val="00415D"/>
                          </a:solidFill>
                          <a:effectLst/>
                          <a:latin typeface="Arial" panose="020B0604020202020204" pitchFamily="34" charset="0"/>
                          <a:cs typeface="Arial" panose="020B0604020202020204" pitchFamily="34" charset="0"/>
                        </a:rPr>
                        <a:t>. (%)</a:t>
                      </a:r>
                      <a:endParaRPr lang="de-DE" sz="900" b="1"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20 (50)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16 (40)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-4</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16 (40)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18 (46)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0.26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noFill/>
                  </a:tcPr>
                </a:tc>
                <a:extLst>
                  <a:ext uri="{0D108BD9-81ED-4DB2-BD59-A6C34878D82A}">
                    <a16:rowId xmlns:a16="http://schemas.microsoft.com/office/drawing/2014/main" val="1889515447"/>
                  </a:ext>
                </a:extLst>
              </a:tr>
              <a:tr h="216000">
                <a:tc>
                  <a:txBody>
                    <a:bodyPr/>
                    <a:lstStyle/>
                    <a:p>
                      <a:pPr algn="l">
                        <a:lnSpc>
                          <a:spcPct val="100000"/>
                        </a:lnSpc>
                        <a:spcAft>
                          <a:spcPts val="1000"/>
                        </a:spcAft>
                        <a:tabLst>
                          <a:tab pos="1620520" algn="l"/>
                        </a:tabLst>
                      </a:pPr>
                      <a:r>
                        <a:rPr lang="de-DE" sz="900" b="1" dirty="0" err="1">
                          <a:solidFill>
                            <a:srgbClr val="00415D"/>
                          </a:solidFill>
                          <a:effectLst/>
                          <a:latin typeface="Arial" panose="020B0604020202020204" pitchFamily="34" charset="0"/>
                          <a:cs typeface="Arial" panose="020B0604020202020204" pitchFamily="34" charset="0"/>
                        </a:rPr>
                        <a:t>Qp:Qs</a:t>
                      </a:r>
                      <a:r>
                        <a:rPr lang="de-DE" sz="900" b="1" dirty="0">
                          <a:solidFill>
                            <a:srgbClr val="00415D"/>
                          </a:solidFill>
                          <a:effectLst/>
                          <a:latin typeface="Arial" panose="020B0604020202020204" pitchFamily="34" charset="0"/>
                          <a:cs typeface="Arial" panose="020B0604020202020204" pitchFamily="34" charset="0"/>
                        </a:rPr>
                        <a:t> (</a:t>
                      </a:r>
                      <a:r>
                        <a:rPr lang="de-DE" sz="900" b="1" dirty="0" err="1">
                          <a:solidFill>
                            <a:srgbClr val="00415D"/>
                          </a:solidFill>
                          <a:effectLst/>
                          <a:latin typeface="Arial" panose="020B0604020202020204" pitchFamily="34" charset="0"/>
                          <a:cs typeface="Arial" panose="020B0604020202020204" pitchFamily="34" charset="0"/>
                        </a:rPr>
                        <a:t>IQR</a:t>
                      </a:r>
                      <a:r>
                        <a:rPr lang="de-DE" sz="900" b="1" dirty="0">
                          <a:solidFill>
                            <a:srgbClr val="00415D"/>
                          </a:solidFill>
                          <a:effectLst/>
                          <a:latin typeface="Arial" panose="020B0604020202020204" pitchFamily="34" charset="0"/>
                          <a:cs typeface="Arial" panose="020B0604020202020204" pitchFamily="34" charset="0"/>
                        </a:rPr>
                        <a:t>)</a:t>
                      </a:r>
                      <a:endParaRPr lang="de-DE" sz="900" b="1"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1000"/>
                        </a:spcAft>
                        <a:tabLst>
                          <a:tab pos="1620520" algn="l"/>
                        </a:tabLst>
                      </a:pPr>
                      <a:r>
                        <a:rPr lang="de-DE" sz="900" b="0">
                          <a:solidFill>
                            <a:schemeClr val="bg1"/>
                          </a:solidFill>
                          <a:effectLst/>
                          <a:latin typeface="Arial" panose="020B0604020202020204" pitchFamily="34" charset="0"/>
                          <a:cs typeface="Arial" panose="020B0604020202020204" pitchFamily="34" charset="0"/>
                        </a:rPr>
                        <a:t>1.5 (1.4–1.6)</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1.0 (1.0 – 1.0)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-0.5*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3148EC">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10196"/>
                      </a:srgbClr>
                    </a:solidFill>
                  </a:tcPr>
                </a:tc>
                <a:tc>
                  <a:txBody>
                    <a:bodyPr/>
                    <a:lstStyle/>
                    <a:p>
                      <a:pPr algn="ctr">
                        <a:lnSpc>
                          <a:spcPct val="100000"/>
                        </a:lnSpc>
                        <a:spcAft>
                          <a:spcPts val="1000"/>
                        </a:spcAft>
                        <a:tabLst>
                          <a:tab pos="1620520" algn="l"/>
                        </a:tabLst>
                      </a:pPr>
                      <a:r>
                        <a:rPr lang="de-DE" sz="900" b="0">
                          <a:solidFill>
                            <a:schemeClr val="bg1"/>
                          </a:solidFill>
                          <a:effectLst/>
                          <a:latin typeface="Arial" panose="020B0604020202020204" pitchFamily="34" charset="0"/>
                          <a:cs typeface="Arial" panose="020B0604020202020204" pitchFamily="34" charset="0"/>
                        </a:rPr>
                        <a:t>1.5 (1.3–1.6)</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1.3 (1.1–1.5)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-0.2†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lnR w="6350" cap="flat" cmpd="sng" algn="ctr">
                      <a:solidFill>
                        <a:srgbClr val="C00000">
                          <a:alpha val="10196"/>
                        </a:srgbClr>
                      </a:solidFill>
                      <a:prstDash val="solid"/>
                      <a:round/>
                      <a:headEnd type="none" w="med" len="med"/>
                      <a:tailEnd type="none" w="med" len="med"/>
                    </a:lnR>
                    <a:lnT w="6350" cap="flat" cmpd="sng" algn="ctr">
                      <a:solidFill>
                        <a:srgbClr val="C00000">
                          <a:alpha val="10196"/>
                        </a:srgbClr>
                      </a:solidFill>
                      <a:prstDash val="solid"/>
                      <a:round/>
                      <a:headEnd type="none" w="med" len="med"/>
                      <a:tailEnd type="none" w="med" len="med"/>
                    </a:lnT>
                    <a:lnB w="6350" cap="flat" cmpd="sng" algn="ctr">
                      <a:solidFill>
                        <a:srgbClr val="C00000">
                          <a:alpha val="10196"/>
                        </a:srgbClr>
                      </a:solidFill>
                      <a:prstDash val="solid"/>
                      <a:round/>
                      <a:headEnd type="none" w="med" len="med"/>
                      <a:tailEnd type="none" w="med" len="med"/>
                    </a:lnB>
                    <a:solidFill>
                      <a:srgbClr val="C00000">
                        <a:alpha val="10196"/>
                      </a:srgbClr>
                    </a:solidFill>
                  </a:tcPr>
                </a:tc>
                <a:tc>
                  <a:txBody>
                    <a:bodyPr/>
                    <a:lstStyle/>
                    <a:p>
                      <a:pPr algn="ctr">
                        <a:lnSpc>
                          <a:spcPct val="100000"/>
                        </a:lnSpc>
                        <a:spcAft>
                          <a:spcPts val="1000"/>
                        </a:spcAft>
                        <a:tabLst>
                          <a:tab pos="1620520" algn="l"/>
                        </a:tabLst>
                      </a:pPr>
                      <a:r>
                        <a:rPr lang="de-DE" sz="900" b="0" dirty="0">
                          <a:solidFill>
                            <a:schemeClr val="bg1"/>
                          </a:solidFill>
                          <a:effectLst/>
                          <a:latin typeface="Arial" panose="020B0604020202020204" pitchFamily="34" charset="0"/>
                          <a:cs typeface="Arial" panose="020B0604020202020204" pitchFamily="34" charset="0"/>
                        </a:rPr>
                        <a:t>0.02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8413" marR="58413" marT="0" marB="0" anchor="ctr">
                    <a:lnL w="6350" cap="flat" cmpd="sng" algn="ctr">
                      <a:solidFill>
                        <a:srgbClr val="C00000">
                          <a:alpha val="10196"/>
                        </a:srgbClr>
                      </a:solidFill>
                      <a:prstDash val="solid"/>
                      <a:round/>
                      <a:headEnd type="none" w="med" len="med"/>
                      <a:tailEnd type="none" w="med" len="med"/>
                    </a:lnL>
                    <a:noFill/>
                  </a:tcPr>
                </a:tc>
                <a:extLst>
                  <a:ext uri="{0D108BD9-81ED-4DB2-BD59-A6C34878D82A}">
                    <a16:rowId xmlns:a16="http://schemas.microsoft.com/office/drawing/2014/main" val="3692453943"/>
                  </a:ext>
                </a:extLst>
              </a:tr>
            </a:tbl>
          </a:graphicData>
        </a:graphic>
      </p:graphicFrame>
    </p:spTree>
    <p:extLst>
      <p:ext uri="{BB962C8B-B14F-4D97-AF65-F5344CB8AC3E}">
        <p14:creationId xmlns:p14="http://schemas.microsoft.com/office/powerpoint/2010/main" val="1461310358"/>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DD8DB-80E9-C846-9D94-A61EB7B1832E}"/>
              </a:ext>
            </a:extLst>
          </p:cNvPr>
          <p:cNvSpPr>
            <a:spLocks noGrp="1"/>
          </p:cNvSpPr>
          <p:nvPr>
            <p:ph type="title"/>
          </p:nvPr>
        </p:nvSpPr>
        <p:spPr>
          <a:xfrm>
            <a:off x="446509" y="146026"/>
            <a:ext cx="8244633" cy="566738"/>
          </a:xfrm>
        </p:spPr>
        <p:txBody>
          <a:bodyPr/>
          <a:lstStyle/>
          <a:p>
            <a:r>
              <a:rPr lang="en-AU" dirty="0"/>
              <a:t>Combined Mortality and Rehospitalization - 1 Year</a:t>
            </a:r>
          </a:p>
        </p:txBody>
      </p:sp>
      <p:sp>
        <p:nvSpPr>
          <p:cNvPr id="4" name="Rectangle 2">
            <a:extLst>
              <a:ext uri="{FF2B5EF4-FFF2-40B4-BE49-F238E27FC236}">
                <a16:creationId xmlns:a16="http://schemas.microsoft.com/office/drawing/2014/main" id="{628A3B64-0926-294A-9887-D87464792335}"/>
              </a:ext>
            </a:extLst>
          </p:cNvPr>
          <p:cNvSpPr>
            <a:spLocks noChangeArrowheads="1"/>
          </p:cNvSpPr>
          <p:nvPr/>
        </p:nvSpPr>
        <p:spPr bwMode="auto">
          <a:xfrm>
            <a:off x="469900" y="10757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Textfeld 8">
            <a:extLst>
              <a:ext uri="{FF2B5EF4-FFF2-40B4-BE49-F238E27FC236}">
                <a16:creationId xmlns:a16="http://schemas.microsoft.com/office/drawing/2014/main" id="{AB1410F8-0A37-5C45-9048-07452A1AF52B}"/>
              </a:ext>
            </a:extLst>
          </p:cNvPr>
          <p:cNvSpPr txBox="1"/>
          <p:nvPr/>
        </p:nvSpPr>
        <p:spPr>
          <a:xfrm>
            <a:off x="858691" y="906666"/>
            <a:ext cx="2608406" cy="646331"/>
          </a:xfrm>
          <a:prstGeom prst="rect">
            <a:avLst/>
          </a:prstGeom>
          <a:noFill/>
        </p:spPr>
        <p:txBody>
          <a:bodyPr wrap="none" rtlCol="0">
            <a:spAutoFit/>
          </a:bodyPr>
          <a:lstStyle/>
          <a:p>
            <a:r>
              <a:rPr lang="de-DE" i="0" u="sng" dirty="0">
                <a:solidFill>
                  <a:srgbClr val="00415D"/>
                </a:solidFill>
              </a:rPr>
              <a:t>Kaplan-Meier </a:t>
            </a:r>
            <a:r>
              <a:rPr lang="de-DE" i="0" u="sng" dirty="0" err="1">
                <a:solidFill>
                  <a:srgbClr val="00415D"/>
                </a:solidFill>
              </a:rPr>
              <a:t>analysis</a:t>
            </a:r>
            <a:endParaRPr lang="de-DE" i="0" u="sng" dirty="0">
              <a:solidFill>
                <a:srgbClr val="00415D"/>
              </a:solidFill>
            </a:endParaRPr>
          </a:p>
          <a:p>
            <a:endParaRPr lang="de-DE" i="0" u="sng" dirty="0">
              <a:solidFill>
                <a:srgbClr val="00415D"/>
              </a:solidFill>
            </a:endParaRPr>
          </a:p>
        </p:txBody>
      </p:sp>
      <p:pic>
        <p:nvPicPr>
          <p:cNvPr id="6" name="Grafik 5">
            <a:extLst>
              <a:ext uri="{FF2B5EF4-FFF2-40B4-BE49-F238E27FC236}">
                <a16:creationId xmlns:a16="http://schemas.microsoft.com/office/drawing/2014/main" id="{A63C17F9-BCA3-8F4B-94C0-C483618BD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248" y="1244865"/>
            <a:ext cx="3941366" cy="2822870"/>
          </a:xfrm>
          <a:prstGeom prst="rect">
            <a:avLst/>
          </a:prstGeom>
        </p:spPr>
      </p:pic>
      <p:sp>
        <p:nvSpPr>
          <p:cNvPr id="17" name="Textfeld 16">
            <a:extLst>
              <a:ext uri="{FF2B5EF4-FFF2-40B4-BE49-F238E27FC236}">
                <a16:creationId xmlns:a16="http://schemas.microsoft.com/office/drawing/2014/main" id="{5D4DB08E-71DC-F644-8D5B-F888AF6D3951}"/>
              </a:ext>
            </a:extLst>
          </p:cNvPr>
          <p:cNvSpPr txBox="1"/>
          <p:nvPr/>
        </p:nvSpPr>
        <p:spPr>
          <a:xfrm>
            <a:off x="628238" y="4043309"/>
            <a:ext cx="3767698" cy="184666"/>
          </a:xfrm>
          <a:prstGeom prst="rect">
            <a:avLst/>
          </a:prstGeom>
          <a:noFill/>
        </p:spPr>
        <p:txBody>
          <a:bodyPr wrap="square" rtlCol="0">
            <a:spAutoFit/>
          </a:bodyPr>
          <a:lstStyle/>
          <a:p>
            <a:pPr>
              <a:tabLst>
                <a:tab pos="265113" algn="l"/>
                <a:tab pos="576263" algn="l"/>
                <a:tab pos="842963" algn="l"/>
                <a:tab pos="1109663" algn="l"/>
                <a:tab pos="1154113" algn="l"/>
                <a:tab pos="1417638" algn="l"/>
                <a:tab pos="1462088" algn="l"/>
                <a:tab pos="1728788" algn="l"/>
                <a:tab pos="1997075" algn="l"/>
                <a:tab pos="2041525" algn="l"/>
                <a:tab pos="2308225" algn="l"/>
                <a:tab pos="2574925" algn="l"/>
                <a:tab pos="2886075" algn="l"/>
                <a:tab pos="3108325" algn="l"/>
                <a:tab pos="3462338" algn="l"/>
              </a:tabLst>
            </a:pPr>
            <a:r>
              <a:rPr lang="de-DE" sz="600" b="0" i="0" dirty="0">
                <a:solidFill>
                  <a:schemeClr val="tx2"/>
                </a:solidFill>
                <a:latin typeface="Helvetica" pitchFamily="2" charset="0"/>
              </a:rPr>
              <a:t>40        40        40        36	          35	       33	       32	    31      	  31	  31	 30        30	28</a:t>
            </a:r>
          </a:p>
        </p:txBody>
      </p:sp>
      <p:sp>
        <p:nvSpPr>
          <p:cNvPr id="18" name="Textfeld 17">
            <a:extLst>
              <a:ext uri="{FF2B5EF4-FFF2-40B4-BE49-F238E27FC236}">
                <a16:creationId xmlns:a16="http://schemas.microsoft.com/office/drawing/2014/main" id="{ECA91249-092B-724B-8D05-4CF6379621DF}"/>
              </a:ext>
            </a:extLst>
          </p:cNvPr>
          <p:cNvSpPr txBox="1"/>
          <p:nvPr/>
        </p:nvSpPr>
        <p:spPr>
          <a:xfrm>
            <a:off x="90224" y="4043559"/>
            <a:ext cx="652743" cy="184666"/>
          </a:xfrm>
          <a:prstGeom prst="rect">
            <a:avLst/>
          </a:prstGeom>
          <a:noFill/>
        </p:spPr>
        <p:txBody>
          <a:bodyPr wrap="square" rtlCol="0">
            <a:spAutoFit/>
          </a:bodyPr>
          <a:lstStyle/>
          <a:p>
            <a:pPr>
              <a:tabLst>
                <a:tab pos="265113" algn="l"/>
                <a:tab pos="576263" algn="l"/>
                <a:tab pos="842963" algn="l"/>
                <a:tab pos="1109663" algn="l"/>
                <a:tab pos="1154113" algn="l"/>
                <a:tab pos="1465263" algn="l"/>
                <a:tab pos="1774825" algn="l"/>
                <a:tab pos="1997075" algn="l"/>
                <a:tab pos="2041525" algn="l"/>
                <a:tab pos="2308225" algn="l"/>
                <a:tab pos="2619375" algn="l"/>
                <a:tab pos="2930525" algn="l"/>
                <a:tab pos="3152775" algn="l"/>
                <a:tab pos="3195638" algn="l"/>
                <a:tab pos="3462338" algn="l"/>
              </a:tabLst>
            </a:pPr>
            <a:r>
              <a:rPr lang="de-DE" sz="600" b="0" i="0" dirty="0" err="1">
                <a:solidFill>
                  <a:schemeClr val="tx2"/>
                </a:solidFill>
                <a:latin typeface="Helvetica" pitchFamily="2" charset="0"/>
              </a:rPr>
              <a:t>iASD</a:t>
            </a:r>
            <a:r>
              <a:rPr lang="de-DE" sz="600" b="0" i="0" dirty="0">
                <a:solidFill>
                  <a:schemeClr val="tx2"/>
                </a:solidFill>
                <a:latin typeface="Helvetica" pitchFamily="2" charset="0"/>
              </a:rPr>
              <a:t> </a:t>
            </a:r>
            <a:r>
              <a:rPr lang="de-DE" sz="600" b="0" i="0" dirty="0" err="1">
                <a:solidFill>
                  <a:schemeClr val="tx2"/>
                </a:solidFill>
                <a:latin typeface="Helvetica" pitchFamily="2" charset="0"/>
              </a:rPr>
              <a:t>closure</a:t>
            </a:r>
            <a:r>
              <a:rPr lang="de-DE" sz="600" b="0" i="0" dirty="0">
                <a:solidFill>
                  <a:schemeClr val="tx2"/>
                </a:solidFill>
                <a:latin typeface="Helvetica" pitchFamily="2" charset="0"/>
              </a:rPr>
              <a:t>:</a:t>
            </a:r>
          </a:p>
        </p:txBody>
      </p:sp>
      <p:sp>
        <p:nvSpPr>
          <p:cNvPr id="21" name="Textfeld 20">
            <a:extLst>
              <a:ext uri="{FF2B5EF4-FFF2-40B4-BE49-F238E27FC236}">
                <a16:creationId xmlns:a16="http://schemas.microsoft.com/office/drawing/2014/main" id="{6AB334B7-0677-114F-882C-0C5BBB8C02B9}"/>
              </a:ext>
            </a:extLst>
          </p:cNvPr>
          <p:cNvSpPr txBox="1"/>
          <p:nvPr/>
        </p:nvSpPr>
        <p:spPr>
          <a:xfrm>
            <a:off x="86094" y="3937255"/>
            <a:ext cx="551754" cy="184666"/>
          </a:xfrm>
          <a:prstGeom prst="rect">
            <a:avLst/>
          </a:prstGeom>
          <a:noFill/>
        </p:spPr>
        <p:txBody>
          <a:bodyPr wrap="none" rtlCol="0">
            <a:spAutoFit/>
          </a:bodyPr>
          <a:lstStyle/>
          <a:p>
            <a:r>
              <a:rPr lang="de-DE" sz="600" b="0" i="0" u="sng" dirty="0" err="1">
                <a:solidFill>
                  <a:schemeClr val="bg1"/>
                </a:solidFill>
                <a:latin typeface="Helvetica" pitchFamily="2" charset="0"/>
              </a:rPr>
              <a:t>No</a:t>
            </a:r>
            <a:r>
              <a:rPr lang="de-DE" sz="600" b="0" i="0" u="sng" dirty="0">
                <a:solidFill>
                  <a:schemeClr val="bg1"/>
                </a:solidFill>
                <a:latin typeface="Helvetica" pitchFamily="2" charset="0"/>
              </a:rPr>
              <a:t>. at </a:t>
            </a:r>
            <a:r>
              <a:rPr lang="de-DE" sz="600" b="0" i="0" u="sng" dirty="0" err="1">
                <a:solidFill>
                  <a:schemeClr val="bg1"/>
                </a:solidFill>
                <a:latin typeface="Helvetica" pitchFamily="2" charset="0"/>
              </a:rPr>
              <a:t>risk</a:t>
            </a:r>
            <a:r>
              <a:rPr lang="de-DE" sz="600" b="0" i="0" u="sng" dirty="0">
                <a:solidFill>
                  <a:schemeClr val="bg1"/>
                </a:solidFill>
                <a:latin typeface="Helvetica" pitchFamily="2" charset="0"/>
              </a:rPr>
              <a:t>:</a:t>
            </a:r>
          </a:p>
        </p:txBody>
      </p:sp>
    </p:spTree>
    <p:extLst>
      <p:ext uri="{BB962C8B-B14F-4D97-AF65-F5344CB8AC3E}">
        <p14:creationId xmlns:p14="http://schemas.microsoft.com/office/powerpoint/2010/main" val="297582450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DD8DB-80E9-C846-9D94-A61EB7B1832E}"/>
              </a:ext>
            </a:extLst>
          </p:cNvPr>
          <p:cNvSpPr>
            <a:spLocks noGrp="1"/>
          </p:cNvSpPr>
          <p:nvPr>
            <p:ph type="title"/>
          </p:nvPr>
        </p:nvSpPr>
        <p:spPr>
          <a:xfrm>
            <a:off x="446509" y="146026"/>
            <a:ext cx="8244633" cy="566738"/>
          </a:xfrm>
        </p:spPr>
        <p:txBody>
          <a:bodyPr/>
          <a:lstStyle/>
          <a:p>
            <a:r>
              <a:rPr lang="en-AU" dirty="0"/>
              <a:t>Combined Mortality and Rehospitalization - 1 Year</a:t>
            </a:r>
          </a:p>
        </p:txBody>
      </p:sp>
      <p:sp>
        <p:nvSpPr>
          <p:cNvPr id="4" name="Rectangle 2">
            <a:extLst>
              <a:ext uri="{FF2B5EF4-FFF2-40B4-BE49-F238E27FC236}">
                <a16:creationId xmlns:a16="http://schemas.microsoft.com/office/drawing/2014/main" id="{628A3B64-0926-294A-9887-D87464792335}"/>
              </a:ext>
            </a:extLst>
          </p:cNvPr>
          <p:cNvSpPr>
            <a:spLocks noChangeArrowheads="1"/>
          </p:cNvSpPr>
          <p:nvPr/>
        </p:nvSpPr>
        <p:spPr bwMode="auto">
          <a:xfrm>
            <a:off x="469900" y="10757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Textfeld 8">
            <a:extLst>
              <a:ext uri="{FF2B5EF4-FFF2-40B4-BE49-F238E27FC236}">
                <a16:creationId xmlns:a16="http://schemas.microsoft.com/office/drawing/2014/main" id="{AB1410F8-0A37-5C45-9048-07452A1AF52B}"/>
              </a:ext>
            </a:extLst>
          </p:cNvPr>
          <p:cNvSpPr txBox="1"/>
          <p:nvPr/>
        </p:nvSpPr>
        <p:spPr>
          <a:xfrm>
            <a:off x="858691" y="906666"/>
            <a:ext cx="2608406" cy="646331"/>
          </a:xfrm>
          <a:prstGeom prst="rect">
            <a:avLst/>
          </a:prstGeom>
          <a:noFill/>
        </p:spPr>
        <p:txBody>
          <a:bodyPr wrap="none" rtlCol="0">
            <a:spAutoFit/>
          </a:bodyPr>
          <a:lstStyle/>
          <a:p>
            <a:r>
              <a:rPr lang="de-DE" i="0" u="sng" dirty="0">
                <a:solidFill>
                  <a:srgbClr val="00415D"/>
                </a:solidFill>
              </a:rPr>
              <a:t>Kaplan-Meier </a:t>
            </a:r>
            <a:r>
              <a:rPr lang="de-DE" i="0" u="sng" dirty="0" err="1">
                <a:solidFill>
                  <a:srgbClr val="00415D"/>
                </a:solidFill>
              </a:rPr>
              <a:t>analysis</a:t>
            </a:r>
            <a:endParaRPr lang="de-DE" i="0" u="sng" dirty="0">
              <a:solidFill>
                <a:srgbClr val="00415D"/>
              </a:solidFill>
            </a:endParaRPr>
          </a:p>
          <a:p>
            <a:endParaRPr lang="de-DE" i="0" u="sng" dirty="0">
              <a:solidFill>
                <a:srgbClr val="00415D"/>
              </a:solidFill>
            </a:endParaRPr>
          </a:p>
        </p:txBody>
      </p:sp>
      <p:pic>
        <p:nvPicPr>
          <p:cNvPr id="12" name="Grafik 11">
            <a:extLst>
              <a:ext uri="{FF2B5EF4-FFF2-40B4-BE49-F238E27FC236}">
                <a16:creationId xmlns:a16="http://schemas.microsoft.com/office/drawing/2014/main" id="{E0AC813B-1DB2-4C40-9980-B6B58E33E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29" y="1249445"/>
            <a:ext cx="3934971" cy="2818290"/>
          </a:xfrm>
          <a:prstGeom prst="rect">
            <a:avLst/>
          </a:prstGeom>
        </p:spPr>
      </p:pic>
      <p:sp>
        <p:nvSpPr>
          <p:cNvPr id="3" name="Textfeld 2">
            <a:extLst>
              <a:ext uri="{FF2B5EF4-FFF2-40B4-BE49-F238E27FC236}">
                <a16:creationId xmlns:a16="http://schemas.microsoft.com/office/drawing/2014/main" id="{0A172FCD-4ACE-444D-89DC-139BDC9DCF77}"/>
              </a:ext>
            </a:extLst>
          </p:cNvPr>
          <p:cNvSpPr txBox="1"/>
          <p:nvPr/>
        </p:nvSpPr>
        <p:spPr>
          <a:xfrm>
            <a:off x="3294112" y="2412369"/>
            <a:ext cx="465192" cy="246221"/>
          </a:xfrm>
          <a:prstGeom prst="rect">
            <a:avLst/>
          </a:prstGeom>
          <a:noFill/>
        </p:spPr>
        <p:txBody>
          <a:bodyPr wrap="none" rtlCol="0">
            <a:spAutoFit/>
          </a:bodyPr>
          <a:lstStyle/>
          <a:p>
            <a:r>
              <a:rPr lang="de-DE" sz="1000" b="0" i="0" dirty="0">
                <a:solidFill>
                  <a:schemeClr val="bg1"/>
                </a:solidFill>
                <a:latin typeface="Helvetica" pitchFamily="2" charset="0"/>
              </a:rPr>
              <a:t>p=</a:t>
            </a:r>
            <a:r>
              <a:rPr lang="de-DE" sz="1000" b="0" i="0" dirty="0" err="1">
                <a:solidFill>
                  <a:schemeClr val="bg1"/>
                </a:solidFill>
                <a:latin typeface="Helvetica" pitchFamily="2" charset="0"/>
              </a:rPr>
              <a:t>ns</a:t>
            </a:r>
            <a:endParaRPr lang="de-DE" sz="1000" b="0" i="0" dirty="0">
              <a:solidFill>
                <a:schemeClr val="bg1"/>
              </a:solidFill>
              <a:latin typeface="Helvetica" pitchFamily="2" charset="0"/>
            </a:endParaRPr>
          </a:p>
        </p:txBody>
      </p:sp>
      <p:sp>
        <p:nvSpPr>
          <p:cNvPr id="11" name="Textfeld 10">
            <a:extLst>
              <a:ext uri="{FF2B5EF4-FFF2-40B4-BE49-F238E27FC236}">
                <a16:creationId xmlns:a16="http://schemas.microsoft.com/office/drawing/2014/main" id="{C954ADD7-4896-5A49-AB77-4A1F951D1EEB}"/>
              </a:ext>
            </a:extLst>
          </p:cNvPr>
          <p:cNvSpPr txBox="1"/>
          <p:nvPr/>
        </p:nvSpPr>
        <p:spPr>
          <a:xfrm>
            <a:off x="628238" y="4043309"/>
            <a:ext cx="3767698" cy="184666"/>
          </a:xfrm>
          <a:prstGeom prst="rect">
            <a:avLst/>
          </a:prstGeom>
          <a:noFill/>
        </p:spPr>
        <p:txBody>
          <a:bodyPr wrap="square" rtlCol="0">
            <a:spAutoFit/>
          </a:bodyPr>
          <a:lstStyle/>
          <a:p>
            <a:pPr>
              <a:tabLst>
                <a:tab pos="265113" algn="l"/>
                <a:tab pos="576263" algn="l"/>
                <a:tab pos="842963" algn="l"/>
                <a:tab pos="1109663" algn="l"/>
                <a:tab pos="1154113" algn="l"/>
                <a:tab pos="1417638" algn="l"/>
                <a:tab pos="1462088" algn="l"/>
                <a:tab pos="1728788" algn="l"/>
                <a:tab pos="1997075" algn="l"/>
                <a:tab pos="2041525" algn="l"/>
                <a:tab pos="2308225" algn="l"/>
                <a:tab pos="2574925" algn="l"/>
                <a:tab pos="2886075" algn="l"/>
                <a:tab pos="3108325" algn="l"/>
                <a:tab pos="3462338" algn="l"/>
              </a:tabLst>
            </a:pPr>
            <a:r>
              <a:rPr lang="de-DE" sz="600" b="0" i="0" dirty="0">
                <a:solidFill>
                  <a:schemeClr val="tx2"/>
                </a:solidFill>
                <a:latin typeface="Helvetica" pitchFamily="2" charset="0"/>
              </a:rPr>
              <a:t>40        40        40        36	          35	       33	       32	    31      	  31	  31	 30        30	28</a:t>
            </a:r>
          </a:p>
        </p:txBody>
      </p:sp>
      <p:sp>
        <p:nvSpPr>
          <p:cNvPr id="13" name="Textfeld 12">
            <a:extLst>
              <a:ext uri="{FF2B5EF4-FFF2-40B4-BE49-F238E27FC236}">
                <a16:creationId xmlns:a16="http://schemas.microsoft.com/office/drawing/2014/main" id="{E9A8FA0F-ABA9-E54D-89D5-2D7C1B61307A}"/>
              </a:ext>
            </a:extLst>
          </p:cNvPr>
          <p:cNvSpPr txBox="1"/>
          <p:nvPr/>
        </p:nvSpPr>
        <p:spPr>
          <a:xfrm>
            <a:off x="90224" y="4043559"/>
            <a:ext cx="652743" cy="184666"/>
          </a:xfrm>
          <a:prstGeom prst="rect">
            <a:avLst/>
          </a:prstGeom>
          <a:noFill/>
        </p:spPr>
        <p:txBody>
          <a:bodyPr wrap="square" rtlCol="0">
            <a:spAutoFit/>
          </a:bodyPr>
          <a:lstStyle/>
          <a:p>
            <a:pPr>
              <a:tabLst>
                <a:tab pos="265113" algn="l"/>
                <a:tab pos="576263" algn="l"/>
                <a:tab pos="842963" algn="l"/>
                <a:tab pos="1109663" algn="l"/>
                <a:tab pos="1154113" algn="l"/>
                <a:tab pos="1465263" algn="l"/>
                <a:tab pos="1774825" algn="l"/>
                <a:tab pos="1997075" algn="l"/>
                <a:tab pos="2041525" algn="l"/>
                <a:tab pos="2308225" algn="l"/>
                <a:tab pos="2619375" algn="l"/>
                <a:tab pos="2930525" algn="l"/>
                <a:tab pos="3152775" algn="l"/>
                <a:tab pos="3195638" algn="l"/>
                <a:tab pos="3462338" algn="l"/>
              </a:tabLst>
            </a:pPr>
            <a:r>
              <a:rPr lang="de-DE" sz="600" b="0" i="0" dirty="0" err="1">
                <a:solidFill>
                  <a:schemeClr val="tx2"/>
                </a:solidFill>
                <a:latin typeface="Helvetica" pitchFamily="2" charset="0"/>
              </a:rPr>
              <a:t>iASD</a:t>
            </a:r>
            <a:r>
              <a:rPr lang="de-DE" sz="600" b="0" i="0" dirty="0">
                <a:solidFill>
                  <a:schemeClr val="tx2"/>
                </a:solidFill>
                <a:latin typeface="Helvetica" pitchFamily="2" charset="0"/>
              </a:rPr>
              <a:t> </a:t>
            </a:r>
            <a:r>
              <a:rPr lang="de-DE" sz="600" b="0" i="0" dirty="0" err="1">
                <a:solidFill>
                  <a:schemeClr val="tx2"/>
                </a:solidFill>
                <a:latin typeface="Helvetica" pitchFamily="2" charset="0"/>
              </a:rPr>
              <a:t>closure</a:t>
            </a:r>
            <a:r>
              <a:rPr lang="de-DE" sz="600" b="0" i="0" dirty="0">
                <a:solidFill>
                  <a:schemeClr val="tx2"/>
                </a:solidFill>
                <a:latin typeface="Helvetica" pitchFamily="2" charset="0"/>
              </a:rPr>
              <a:t>:</a:t>
            </a:r>
          </a:p>
        </p:txBody>
      </p:sp>
      <p:sp>
        <p:nvSpPr>
          <p:cNvPr id="14" name="Textfeld 13">
            <a:extLst>
              <a:ext uri="{FF2B5EF4-FFF2-40B4-BE49-F238E27FC236}">
                <a16:creationId xmlns:a16="http://schemas.microsoft.com/office/drawing/2014/main" id="{7D29C317-005B-E349-B1DF-E5B01B9C9229}"/>
              </a:ext>
            </a:extLst>
          </p:cNvPr>
          <p:cNvSpPr txBox="1"/>
          <p:nvPr/>
        </p:nvSpPr>
        <p:spPr>
          <a:xfrm>
            <a:off x="84544" y="4157247"/>
            <a:ext cx="986167" cy="184666"/>
          </a:xfrm>
          <a:prstGeom prst="rect">
            <a:avLst/>
          </a:prstGeom>
          <a:noFill/>
        </p:spPr>
        <p:txBody>
          <a:bodyPr wrap="square" rtlCol="0">
            <a:spAutoFit/>
          </a:bodyPr>
          <a:lstStyle/>
          <a:p>
            <a:pPr>
              <a:tabLst>
                <a:tab pos="265113" algn="l"/>
                <a:tab pos="576263" algn="l"/>
                <a:tab pos="842963" algn="l"/>
                <a:tab pos="1109663" algn="l"/>
                <a:tab pos="1154113" algn="l"/>
                <a:tab pos="1465263" algn="l"/>
                <a:tab pos="1774825" algn="l"/>
                <a:tab pos="1997075" algn="l"/>
                <a:tab pos="2041525" algn="l"/>
                <a:tab pos="2308225" algn="l"/>
                <a:tab pos="2619375" algn="l"/>
                <a:tab pos="2930525" algn="l"/>
                <a:tab pos="3152775" algn="l"/>
                <a:tab pos="3195638" algn="l"/>
                <a:tab pos="3462338" algn="l"/>
              </a:tabLst>
            </a:pPr>
            <a:r>
              <a:rPr lang="de-DE" sz="600" b="0" i="0" dirty="0" err="1">
                <a:solidFill>
                  <a:schemeClr val="tx2"/>
                </a:solidFill>
                <a:latin typeface="Helvetica" pitchFamily="2" charset="0"/>
              </a:rPr>
              <a:t>Conservative</a:t>
            </a:r>
            <a:r>
              <a:rPr lang="de-DE" sz="600" b="0" i="0" dirty="0">
                <a:solidFill>
                  <a:schemeClr val="tx2"/>
                </a:solidFill>
                <a:latin typeface="Helvetica" pitchFamily="2" charset="0"/>
              </a:rPr>
              <a:t>:</a:t>
            </a:r>
          </a:p>
        </p:txBody>
      </p:sp>
      <p:sp>
        <p:nvSpPr>
          <p:cNvPr id="15" name="Textfeld 14">
            <a:extLst>
              <a:ext uri="{FF2B5EF4-FFF2-40B4-BE49-F238E27FC236}">
                <a16:creationId xmlns:a16="http://schemas.microsoft.com/office/drawing/2014/main" id="{31116390-CBBB-0C41-9DBF-12F1696F47D3}"/>
              </a:ext>
            </a:extLst>
          </p:cNvPr>
          <p:cNvSpPr txBox="1"/>
          <p:nvPr/>
        </p:nvSpPr>
        <p:spPr>
          <a:xfrm>
            <a:off x="622558" y="4161541"/>
            <a:ext cx="3767698" cy="184666"/>
          </a:xfrm>
          <a:prstGeom prst="rect">
            <a:avLst/>
          </a:prstGeom>
          <a:noFill/>
        </p:spPr>
        <p:txBody>
          <a:bodyPr wrap="square" rtlCol="0">
            <a:spAutoFit/>
          </a:bodyPr>
          <a:lstStyle/>
          <a:p>
            <a:pPr>
              <a:tabLst>
                <a:tab pos="265113" algn="l"/>
                <a:tab pos="576263" algn="l"/>
                <a:tab pos="842963" algn="l"/>
                <a:tab pos="1109663" algn="l"/>
                <a:tab pos="1154113" algn="l"/>
                <a:tab pos="1417638" algn="l"/>
                <a:tab pos="1462088" algn="l"/>
                <a:tab pos="1728788" algn="l"/>
                <a:tab pos="1997075" algn="l"/>
                <a:tab pos="2041525" algn="l"/>
                <a:tab pos="2308225" algn="l"/>
                <a:tab pos="2574925" algn="l"/>
                <a:tab pos="2886075" algn="l"/>
                <a:tab pos="3108325" algn="l"/>
                <a:tab pos="3462338" algn="l"/>
              </a:tabLst>
            </a:pPr>
            <a:r>
              <a:rPr lang="de-DE" sz="600" b="0" i="0" dirty="0">
                <a:solidFill>
                  <a:schemeClr val="tx2"/>
                </a:solidFill>
                <a:latin typeface="Helvetica" pitchFamily="2" charset="0"/>
              </a:rPr>
              <a:t>40        40        37        37	          35	       34	       33	    30      	  29	  29	 28        28	25</a:t>
            </a:r>
          </a:p>
        </p:txBody>
      </p:sp>
      <p:sp>
        <p:nvSpPr>
          <p:cNvPr id="16" name="Textfeld 15">
            <a:extLst>
              <a:ext uri="{FF2B5EF4-FFF2-40B4-BE49-F238E27FC236}">
                <a16:creationId xmlns:a16="http://schemas.microsoft.com/office/drawing/2014/main" id="{27B621D7-FA80-CE43-9BAF-54DA14BFC35C}"/>
              </a:ext>
            </a:extLst>
          </p:cNvPr>
          <p:cNvSpPr txBox="1"/>
          <p:nvPr/>
        </p:nvSpPr>
        <p:spPr>
          <a:xfrm>
            <a:off x="86094" y="3937255"/>
            <a:ext cx="551754" cy="184666"/>
          </a:xfrm>
          <a:prstGeom prst="rect">
            <a:avLst/>
          </a:prstGeom>
          <a:noFill/>
        </p:spPr>
        <p:txBody>
          <a:bodyPr wrap="none" rtlCol="0">
            <a:spAutoFit/>
          </a:bodyPr>
          <a:lstStyle/>
          <a:p>
            <a:r>
              <a:rPr lang="de-DE" sz="600" b="0" i="0" u="sng" dirty="0" err="1">
                <a:solidFill>
                  <a:schemeClr val="bg1"/>
                </a:solidFill>
                <a:latin typeface="Helvetica" pitchFamily="2" charset="0"/>
              </a:rPr>
              <a:t>No</a:t>
            </a:r>
            <a:r>
              <a:rPr lang="de-DE" sz="600" b="0" i="0" u="sng" dirty="0">
                <a:solidFill>
                  <a:schemeClr val="bg1"/>
                </a:solidFill>
                <a:latin typeface="Helvetica" pitchFamily="2" charset="0"/>
              </a:rPr>
              <a:t>. at </a:t>
            </a:r>
            <a:r>
              <a:rPr lang="de-DE" sz="600" b="0" i="0" u="sng" dirty="0" err="1">
                <a:solidFill>
                  <a:schemeClr val="bg1"/>
                </a:solidFill>
                <a:latin typeface="Helvetica" pitchFamily="2" charset="0"/>
              </a:rPr>
              <a:t>risk</a:t>
            </a:r>
            <a:r>
              <a:rPr lang="de-DE" sz="600" b="0" i="0" u="sng" dirty="0">
                <a:solidFill>
                  <a:schemeClr val="bg1"/>
                </a:solidFill>
                <a:latin typeface="Helvetica" pitchFamily="2" charset="0"/>
              </a:rPr>
              <a:t>:</a:t>
            </a:r>
          </a:p>
        </p:txBody>
      </p:sp>
    </p:spTree>
    <p:extLst>
      <p:ext uri="{BB962C8B-B14F-4D97-AF65-F5344CB8AC3E}">
        <p14:creationId xmlns:p14="http://schemas.microsoft.com/office/powerpoint/2010/main" val="409628160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DD8DB-80E9-C846-9D94-A61EB7B1832E}"/>
              </a:ext>
            </a:extLst>
          </p:cNvPr>
          <p:cNvSpPr>
            <a:spLocks noGrp="1"/>
          </p:cNvSpPr>
          <p:nvPr>
            <p:ph type="title"/>
          </p:nvPr>
        </p:nvSpPr>
        <p:spPr>
          <a:xfrm>
            <a:off x="446509" y="146026"/>
            <a:ext cx="8244633" cy="566738"/>
          </a:xfrm>
        </p:spPr>
        <p:txBody>
          <a:bodyPr/>
          <a:lstStyle/>
          <a:p>
            <a:r>
              <a:rPr lang="en-AU" dirty="0"/>
              <a:t>Combined Mortality and Rehospitalization - 1 Year</a:t>
            </a:r>
          </a:p>
        </p:txBody>
      </p:sp>
      <p:sp>
        <p:nvSpPr>
          <p:cNvPr id="4" name="Rectangle 2">
            <a:extLst>
              <a:ext uri="{FF2B5EF4-FFF2-40B4-BE49-F238E27FC236}">
                <a16:creationId xmlns:a16="http://schemas.microsoft.com/office/drawing/2014/main" id="{628A3B64-0926-294A-9887-D87464792335}"/>
              </a:ext>
            </a:extLst>
          </p:cNvPr>
          <p:cNvSpPr>
            <a:spLocks noChangeArrowheads="1"/>
          </p:cNvSpPr>
          <p:nvPr/>
        </p:nvSpPr>
        <p:spPr bwMode="auto">
          <a:xfrm>
            <a:off x="469900" y="10757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10" name="Gruppieren 9">
            <a:extLst>
              <a:ext uri="{FF2B5EF4-FFF2-40B4-BE49-F238E27FC236}">
                <a16:creationId xmlns:a16="http://schemas.microsoft.com/office/drawing/2014/main" id="{390B515B-F884-144F-B234-03811269B3FF}"/>
              </a:ext>
            </a:extLst>
          </p:cNvPr>
          <p:cNvGrpSpPr/>
          <p:nvPr/>
        </p:nvGrpSpPr>
        <p:grpSpPr>
          <a:xfrm>
            <a:off x="4702634" y="906666"/>
            <a:ext cx="4667771" cy="3505010"/>
            <a:chOff x="4702634" y="906666"/>
            <a:chExt cx="4667771" cy="3505010"/>
          </a:xfrm>
        </p:grpSpPr>
        <p:pic>
          <p:nvPicPr>
            <p:cNvPr id="7" name="Grafik 6">
              <a:extLst>
                <a:ext uri="{FF2B5EF4-FFF2-40B4-BE49-F238E27FC236}">
                  <a16:creationId xmlns:a16="http://schemas.microsoft.com/office/drawing/2014/main" id="{946D5E83-FD2B-4F44-ACF4-8AB009C2E2D4}"/>
                </a:ext>
              </a:extLst>
            </p:cNvPr>
            <p:cNvPicPr>
              <a:picLocks noChangeAspect="1"/>
            </p:cNvPicPr>
            <p:nvPr/>
          </p:nvPicPr>
          <p:blipFill rotWithShape="1">
            <a:blip r:embed="rId3">
              <a:extLst>
                <a:ext uri="{28A0092B-C50C-407E-A947-70E740481C1C}">
                  <a14:useLocalDpi xmlns:a14="http://schemas.microsoft.com/office/drawing/2010/main" val="0"/>
                </a:ext>
              </a:extLst>
            </a:blip>
            <a:srcRect l="11009" t="26317" r="24351" b="32027"/>
            <a:stretch/>
          </p:blipFill>
          <p:spPr>
            <a:xfrm>
              <a:off x="4702634" y="1558493"/>
              <a:ext cx="4667771" cy="2853183"/>
            </a:xfrm>
            <a:prstGeom prst="rect">
              <a:avLst/>
            </a:prstGeom>
          </p:spPr>
        </p:pic>
        <p:sp>
          <p:nvSpPr>
            <p:cNvPr id="8" name="Textfeld 7">
              <a:extLst>
                <a:ext uri="{FF2B5EF4-FFF2-40B4-BE49-F238E27FC236}">
                  <a16:creationId xmlns:a16="http://schemas.microsoft.com/office/drawing/2014/main" id="{A5DEE160-0262-A64F-BAC2-52E3B127FDC4}"/>
                </a:ext>
              </a:extLst>
            </p:cNvPr>
            <p:cNvSpPr txBox="1"/>
            <p:nvPr/>
          </p:nvSpPr>
          <p:spPr>
            <a:xfrm>
              <a:off x="5318773" y="906666"/>
              <a:ext cx="3429144" cy="646331"/>
            </a:xfrm>
            <a:prstGeom prst="rect">
              <a:avLst/>
            </a:prstGeom>
            <a:noFill/>
          </p:spPr>
          <p:txBody>
            <a:bodyPr wrap="none" rtlCol="0">
              <a:spAutoFit/>
            </a:bodyPr>
            <a:lstStyle/>
            <a:p>
              <a:r>
                <a:rPr lang="de-DE" i="0" u="sng" dirty="0" err="1">
                  <a:solidFill>
                    <a:srgbClr val="00415D"/>
                  </a:solidFill>
                </a:rPr>
                <a:t>Hazard</a:t>
              </a:r>
              <a:r>
                <a:rPr lang="de-DE" i="0" u="sng" dirty="0">
                  <a:solidFill>
                    <a:srgbClr val="00415D"/>
                  </a:solidFill>
                </a:rPr>
                <a:t> </a:t>
              </a:r>
              <a:r>
                <a:rPr lang="de-DE" i="0" u="sng" dirty="0" err="1">
                  <a:solidFill>
                    <a:srgbClr val="00415D"/>
                  </a:solidFill>
                </a:rPr>
                <a:t>ratio</a:t>
              </a:r>
              <a:r>
                <a:rPr lang="de-DE" i="0" u="sng" dirty="0">
                  <a:solidFill>
                    <a:srgbClr val="00415D"/>
                  </a:solidFill>
                </a:rPr>
                <a:t> per </a:t>
              </a:r>
              <a:r>
                <a:rPr lang="de-DE" i="0" u="sng" dirty="0" err="1">
                  <a:solidFill>
                    <a:srgbClr val="00415D"/>
                  </a:solidFill>
                </a:rPr>
                <a:t>unit</a:t>
              </a:r>
              <a:r>
                <a:rPr lang="de-DE" i="0" u="sng" dirty="0">
                  <a:solidFill>
                    <a:srgbClr val="00415D"/>
                  </a:solidFill>
                </a:rPr>
                <a:t> </a:t>
              </a:r>
              <a:r>
                <a:rPr lang="de-DE" i="0" u="sng" dirty="0" err="1">
                  <a:solidFill>
                    <a:srgbClr val="00415D"/>
                  </a:solidFill>
                </a:rPr>
                <a:t>increase</a:t>
              </a:r>
              <a:endParaRPr lang="de-DE" i="0" u="sng" dirty="0">
                <a:solidFill>
                  <a:srgbClr val="00415D"/>
                </a:solidFill>
              </a:endParaRPr>
            </a:p>
            <a:p>
              <a:endParaRPr lang="de-DE" i="0" u="sng" dirty="0">
                <a:solidFill>
                  <a:srgbClr val="00415D"/>
                </a:solidFill>
              </a:endParaRPr>
            </a:p>
          </p:txBody>
        </p:sp>
      </p:grpSp>
      <p:sp>
        <p:nvSpPr>
          <p:cNvPr id="9" name="Textfeld 8">
            <a:extLst>
              <a:ext uri="{FF2B5EF4-FFF2-40B4-BE49-F238E27FC236}">
                <a16:creationId xmlns:a16="http://schemas.microsoft.com/office/drawing/2014/main" id="{AB1410F8-0A37-5C45-9048-07452A1AF52B}"/>
              </a:ext>
            </a:extLst>
          </p:cNvPr>
          <p:cNvSpPr txBox="1"/>
          <p:nvPr/>
        </p:nvSpPr>
        <p:spPr>
          <a:xfrm>
            <a:off x="858691" y="906666"/>
            <a:ext cx="2608406" cy="646331"/>
          </a:xfrm>
          <a:prstGeom prst="rect">
            <a:avLst/>
          </a:prstGeom>
          <a:noFill/>
        </p:spPr>
        <p:txBody>
          <a:bodyPr wrap="none" rtlCol="0">
            <a:spAutoFit/>
          </a:bodyPr>
          <a:lstStyle/>
          <a:p>
            <a:r>
              <a:rPr lang="de-DE" i="0" u="sng" dirty="0">
                <a:solidFill>
                  <a:srgbClr val="00415D"/>
                </a:solidFill>
              </a:rPr>
              <a:t>Kaplan-Meier </a:t>
            </a:r>
            <a:r>
              <a:rPr lang="de-DE" i="0" u="sng" dirty="0" err="1">
                <a:solidFill>
                  <a:srgbClr val="00415D"/>
                </a:solidFill>
              </a:rPr>
              <a:t>analysis</a:t>
            </a:r>
            <a:endParaRPr lang="de-DE" i="0" u="sng" dirty="0">
              <a:solidFill>
                <a:srgbClr val="00415D"/>
              </a:solidFill>
            </a:endParaRPr>
          </a:p>
          <a:p>
            <a:endParaRPr lang="de-DE" i="0" u="sng" dirty="0">
              <a:solidFill>
                <a:srgbClr val="00415D"/>
              </a:solidFill>
            </a:endParaRPr>
          </a:p>
        </p:txBody>
      </p:sp>
      <p:pic>
        <p:nvPicPr>
          <p:cNvPr id="12" name="Grafik 11">
            <a:extLst>
              <a:ext uri="{FF2B5EF4-FFF2-40B4-BE49-F238E27FC236}">
                <a16:creationId xmlns:a16="http://schemas.microsoft.com/office/drawing/2014/main" id="{E0AC813B-1DB2-4C40-9980-B6B58E33E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29" y="1249445"/>
            <a:ext cx="3934971" cy="2818290"/>
          </a:xfrm>
          <a:prstGeom prst="rect">
            <a:avLst/>
          </a:prstGeom>
        </p:spPr>
      </p:pic>
      <p:sp>
        <p:nvSpPr>
          <p:cNvPr id="13" name="Textfeld 12">
            <a:extLst>
              <a:ext uri="{FF2B5EF4-FFF2-40B4-BE49-F238E27FC236}">
                <a16:creationId xmlns:a16="http://schemas.microsoft.com/office/drawing/2014/main" id="{27E41EA6-34D5-B848-B427-D4C9097743CD}"/>
              </a:ext>
            </a:extLst>
          </p:cNvPr>
          <p:cNvSpPr txBox="1"/>
          <p:nvPr/>
        </p:nvSpPr>
        <p:spPr>
          <a:xfrm>
            <a:off x="3294112" y="2412369"/>
            <a:ext cx="465192" cy="246221"/>
          </a:xfrm>
          <a:prstGeom prst="rect">
            <a:avLst/>
          </a:prstGeom>
          <a:noFill/>
        </p:spPr>
        <p:txBody>
          <a:bodyPr wrap="none" rtlCol="0">
            <a:spAutoFit/>
          </a:bodyPr>
          <a:lstStyle/>
          <a:p>
            <a:r>
              <a:rPr lang="de-DE" sz="1000" b="0" i="0" dirty="0">
                <a:solidFill>
                  <a:schemeClr val="bg1"/>
                </a:solidFill>
                <a:latin typeface="Helvetica" pitchFamily="2" charset="0"/>
              </a:rPr>
              <a:t>p=</a:t>
            </a:r>
            <a:r>
              <a:rPr lang="de-DE" sz="1000" b="0" i="0" dirty="0" err="1">
                <a:solidFill>
                  <a:schemeClr val="bg1"/>
                </a:solidFill>
                <a:latin typeface="Helvetica" pitchFamily="2" charset="0"/>
              </a:rPr>
              <a:t>ns</a:t>
            </a:r>
            <a:endParaRPr lang="de-DE" sz="1000" b="0" i="0" dirty="0">
              <a:solidFill>
                <a:schemeClr val="bg1"/>
              </a:solidFill>
              <a:latin typeface="Helvetica" pitchFamily="2" charset="0"/>
            </a:endParaRPr>
          </a:p>
        </p:txBody>
      </p:sp>
      <p:sp>
        <p:nvSpPr>
          <p:cNvPr id="18" name="Textfeld 17">
            <a:extLst>
              <a:ext uri="{FF2B5EF4-FFF2-40B4-BE49-F238E27FC236}">
                <a16:creationId xmlns:a16="http://schemas.microsoft.com/office/drawing/2014/main" id="{4CF0750D-4429-864F-9E23-6BCC524378C1}"/>
              </a:ext>
            </a:extLst>
          </p:cNvPr>
          <p:cNvSpPr txBox="1"/>
          <p:nvPr/>
        </p:nvSpPr>
        <p:spPr>
          <a:xfrm>
            <a:off x="628238" y="4043309"/>
            <a:ext cx="3767698" cy="184666"/>
          </a:xfrm>
          <a:prstGeom prst="rect">
            <a:avLst/>
          </a:prstGeom>
          <a:noFill/>
        </p:spPr>
        <p:txBody>
          <a:bodyPr wrap="square" rtlCol="0">
            <a:spAutoFit/>
          </a:bodyPr>
          <a:lstStyle/>
          <a:p>
            <a:pPr>
              <a:tabLst>
                <a:tab pos="265113" algn="l"/>
                <a:tab pos="576263" algn="l"/>
                <a:tab pos="842963" algn="l"/>
                <a:tab pos="1109663" algn="l"/>
                <a:tab pos="1154113" algn="l"/>
                <a:tab pos="1417638" algn="l"/>
                <a:tab pos="1462088" algn="l"/>
                <a:tab pos="1728788" algn="l"/>
                <a:tab pos="1997075" algn="l"/>
                <a:tab pos="2041525" algn="l"/>
                <a:tab pos="2308225" algn="l"/>
                <a:tab pos="2574925" algn="l"/>
                <a:tab pos="2886075" algn="l"/>
                <a:tab pos="3108325" algn="l"/>
                <a:tab pos="3462338" algn="l"/>
              </a:tabLst>
            </a:pPr>
            <a:r>
              <a:rPr lang="de-DE" sz="600" b="0" i="0" dirty="0">
                <a:solidFill>
                  <a:schemeClr val="tx2"/>
                </a:solidFill>
                <a:latin typeface="Helvetica" pitchFamily="2" charset="0"/>
              </a:rPr>
              <a:t>40        40        40        36	          35	       33	       32	    31      	  31	  31	 30        30	28</a:t>
            </a:r>
          </a:p>
        </p:txBody>
      </p:sp>
      <p:sp>
        <p:nvSpPr>
          <p:cNvPr id="19" name="Textfeld 18">
            <a:extLst>
              <a:ext uri="{FF2B5EF4-FFF2-40B4-BE49-F238E27FC236}">
                <a16:creationId xmlns:a16="http://schemas.microsoft.com/office/drawing/2014/main" id="{A6008C35-7BB6-FF40-B71E-BD2773CA0E6F}"/>
              </a:ext>
            </a:extLst>
          </p:cNvPr>
          <p:cNvSpPr txBox="1"/>
          <p:nvPr/>
        </p:nvSpPr>
        <p:spPr>
          <a:xfrm>
            <a:off x="90224" y="4043559"/>
            <a:ext cx="652743" cy="184666"/>
          </a:xfrm>
          <a:prstGeom prst="rect">
            <a:avLst/>
          </a:prstGeom>
          <a:noFill/>
        </p:spPr>
        <p:txBody>
          <a:bodyPr wrap="square" rtlCol="0">
            <a:spAutoFit/>
          </a:bodyPr>
          <a:lstStyle/>
          <a:p>
            <a:pPr>
              <a:tabLst>
                <a:tab pos="265113" algn="l"/>
                <a:tab pos="576263" algn="l"/>
                <a:tab pos="842963" algn="l"/>
                <a:tab pos="1109663" algn="l"/>
                <a:tab pos="1154113" algn="l"/>
                <a:tab pos="1465263" algn="l"/>
                <a:tab pos="1774825" algn="l"/>
                <a:tab pos="1997075" algn="l"/>
                <a:tab pos="2041525" algn="l"/>
                <a:tab pos="2308225" algn="l"/>
                <a:tab pos="2619375" algn="l"/>
                <a:tab pos="2930525" algn="l"/>
                <a:tab pos="3152775" algn="l"/>
                <a:tab pos="3195638" algn="l"/>
                <a:tab pos="3462338" algn="l"/>
              </a:tabLst>
            </a:pPr>
            <a:r>
              <a:rPr lang="de-DE" sz="600" b="0" i="0" dirty="0" err="1">
                <a:solidFill>
                  <a:schemeClr val="tx2"/>
                </a:solidFill>
                <a:latin typeface="Helvetica" pitchFamily="2" charset="0"/>
              </a:rPr>
              <a:t>iASD</a:t>
            </a:r>
            <a:r>
              <a:rPr lang="de-DE" sz="600" b="0" i="0" dirty="0">
                <a:solidFill>
                  <a:schemeClr val="tx2"/>
                </a:solidFill>
                <a:latin typeface="Helvetica" pitchFamily="2" charset="0"/>
              </a:rPr>
              <a:t> </a:t>
            </a:r>
            <a:r>
              <a:rPr lang="de-DE" sz="600" b="0" i="0" dirty="0" err="1">
                <a:solidFill>
                  <a:schemeClr val="tx2"/>
                </a:solidFill>
                <a:latin typeface="Helvetica" pitchFamily="2" charset="0"/>
              </a:rPr>
              <a:t>closure</a:t>
            </a:r>
            <a:r>
              <a:rPr lang="de-DE" sz="600" b="0" i="0" dirty="0">
                <a:solidFill>
                  <a:schemeClr val="tx2"/>
                </a:solidFill>
                <a:latin typeface="Helvetica" pitchFamily="2" charset="0"/>
              </a:rPr>
              <a:t>:</a:t>
            </a:r>
          </a:p>
        </p:txBody>
      </p:sp>
      <p:sp>
        <p:nvSpPr>
          <p:cNvPr id="20" name="Textfeld 19">
            <a:extLst>
              <a:ext uri="{FF2B5EF4-FFF2-40B4-BE49-F238E27FC236}">
                <a16:creationId xmlns:a16="http://schemas.microsoft.com/office/drawing/2014/main" id="{4177A06B-5180-2B4D-A030-BAD03B4D1DAC}"/>
              </a:ext>
            </a:extLst>
          </p:cNvPr>
          <p:cNvSpPr txBox="1"/>
          <p:nvPr/>
        </p:nvSpPr>
        <p:spPr>
          <a:xfrm>
            <a:off x="84544" y="4157247"/>
            <a:ext cx="986167" cy="184666"/>
          </a:xfrm>
          <a:prstGeom prst="rect">
            <a:avLst/>
          </a:prstGeom>
          <a:noFill/>
        </p:spPr>
        <p:txBody>
          <a:bodyPr wrap="square" rtlCol="0">
            <a:spAutoFit/>
          </a:bodyPr>
          <a:lstStyle/>
          <a:p>
            <a:pPr>
              <a:tabLst>
                <a:tab pos="265113" algn="l"/>
                <a:tab pos="576263" algn="l"/>
                <a:tab pos="842963" algn="l"/>
                <a:tab pos="1109663" algn="l"/>
                <a:tab pos="1154113" algn="l"/>
                <a:tab pos="1465263" algn="l"/>
                <a:tab pos="1774825" algn="l"/>
                <a:tab pos="1997075" algn="l"/>
                <a:tab pos="2041525" algn="l"/>
                <a:tab pos="2308225" algn="l"/>
                <a:tab pos="2619375" algn="l"/>
                <a:tab pos="2930525" algn="l"/>
                <a:tab pos="3152775" algn="l"/>
                <a:tab pos="3195638" algn="l"/>
                <a:tab pos="3462338" algn="l"/>
              </a:tabLst>
            </a:pPr>
            <a:r>
              <a:rPr lang="de-DE" sz="600" b="0" i="0" dirty="0" err="1">
                <a:solidFill>
                  <a:schemeClr val="tx2"/>
                </a:solidFill>
                <a:latin typeface="Helvetica" pitchFamily="2" charset="0"/>
              </a:rPr>
              <a:t>Conservative</a:t>
            </a:r>
            <a:r>
              <a:rPr lang="de-DE" sz="600" b="0" i="0" dirty="0">
                <a:solidFill>
                  <a:schemeClr val="tx2"/>
                </a:solidFill>
                <a:latin typeface="Helvetica" pitchFamily="2" charset="0"/>
              </a:rPr>
              <a:t>:</a:t>
            </a:r>
          </a:p>
        </p:txBody>
      </p:sp>
      <p:sp>
        <p:nvSpPr>
          <p:cNvPr id="21" name="Textfeld 20">
            <a:extLst>
              <a:ext uri="{FF2B5EF4-FFF2-40B4-BE49-F238E27FC236}">
                <a16:creationId xmlns:a16="http://schemas.microsoft.com/office/drawing/2014/main" id="{6B3D9DE7-321F-634E-981A-2F71402C21BC}"/>
              </a:ext>
            </a:extLst>
          </p:cNvPr>
          <p:cNvSpPr txBox="1"/>
          <p:nvPr/>
        </p:nvSpPr>
        <p:spPr>
          <a:xfrm>
            <a:off x="622558" y="4161541"/>
            <a:ext cx="3767698" cy="184666"/>
          </a:xfrm>
          <a:prstGeom prst="rect">
            <a:avLst/>
          </a:prstGeom>
          <a:noFill/>
        </p:spPr>
        <p:txBody>
          <a:bodyPr wrap="square" rtlCol="0">
            <a:spAutoFit/>
          </a:bodyPr>
          <a:lstStyle/>
          <a:p>
            <a:pPr>
              <a:tabLst>
                <a:tab pos="265113" algn="l"/>
                <a:tab pos="576263" algn="l"/>
                <a:tab pos="842963" algn="l"/>
                <a:tab pos="1109663" algn="l"/>
                <a:tab pos="1154113" algn="l"/>
                <a:tab pos="1417638" algn="l"/>
                <a:tab pos="1462088" algn="l"/>
                <a:tab pos="1728788" algn="l"/>
                <a:tab pos="1997075" algn="l"/>
                <a:tab pos="2041525" algn="l"/>
                <a:tab pos="2308225" algn="l"/>
                <a:tab pos="2574925" algn="l"/>
                <a:tab pos="2886075" algn="l"/>
                <a:tab pos="3108325" algn="l"/>
                <a:tab pos="3462338" algn="l"/>
              </a:tabLst>
            </a:pPr>
            <a:r>
              <a:rPr lang="de-DE" sz="600" b="0" i="0" dirty="0">
                <a:solidFill>
                  <a:schemeClr val="tx2"/>
                </a:solidFill>
                <a:latin typeface="Helvetica" pitchFamily="2" charset="0"/>
              </a:rPr>
              <a:t>40        40        37        37	          35	       34	       33	    30      	  29	  29	 28        28	25</a:t>
            </a:r>
          </a:p>
        </p:txBody>
      </p:sp>
      <p:sp>
        <p:nvSpPr>
          <p:cNvPr id="22" name="Textfeld 21">
            <a:extLst>
              <a:ext uri="{FF2B5EF4-FFF2-40B4-BE49-F238E27FC236}">
                <a16:creationId xmlns:a16="http://schemas.microsoft.com/office/drawing/2014/main" id="{F66BF854-6D9E-FD46-9AFD-0DA6DCE29879}"/>
              </a:ext>
            </a:extLst>
          </p:cNvPr>
          <p:cNvSpPr txBox="1"/>
          <p:nvPr/>
        </p:nvSpPr>
        <p:spPr>
          <a:xfrm>
            <a:off x="86094" y="3937255"/>
            <a:ext cx="551754" cy="184666"/>
          </a:xfrm>
          <a:prstGeom prst="rect">
            <a:avLst/>
          </a:prstGeom>
          <a:noFill/>
        </p:spPr>
        <p:txBody>
          <a:bodyPr wrap="none" rtlCol="0">
            <a:spAutoFit/>
          </a:bodyPr>
          <a:lstStyle/>
          <a:p>
            <a:r>
              <a:rPr lang="de-DE" sz="600" b="0" i="0" u="sng" dirty="0" err="1">
                <a:solidFill>
                  <a:schemeClr val="bg1"/>
                </a:solidFill>
                <a:latin typeface="Helvetica" pitchFamily="2" charset="0"/>
              </a:rPr>
              <a:t>No</a:t>
            </a:r>
            <a:r>
              <a:rPr lang="de-DE" sz="600" b="0" i="0" u="sng" dirty="0">
                <a:solidFill>
                  <a:schemeClr val="bg1"/>
                </a:solidFill>
                <a:latin typeface="Helvetica" pitchFamily="2" charset="0"/>
              </a:rPr>
              <a:t>. at </a:t>
            </a:r>
            <a:r>
              <a:rPr lang="de-DE" sz="600" b="0" i="0" u="sng" dirty="0" err="1">
                <a:solidFill>
                  <a:schemeClr val="bg1"/>
                </a:solidFill>
                <a:latin typeface="Helvetica" pitchFamily="2" charset="0"/>
              </a:rPr>
              <a:t>risk</a:t>
            </a:r>
            <a:r>
              <a:rPr lang="de-DE" sz="600" b="0" i="0" u="sng" dirty="0">
                <a:solidFill>
                  <a:schemeClr val="bg1"/>
                </a:solidFill>
                <a:latin typeface="Helvetica" pitchFamily="2" charset="0"/>
              </a:rPr>
              <a:t>:</a:t>
            </a:r>
          </a:p>
        </p:txBody>
      </p:sp>
    </p:spTree>
    <p:extLst>
      <p:ext uri="{BB962C8B-B14F-4D97-AF65-F5344CB8AC3E}">
        <p14:creationId xmlns:p14="http://schemas.microsoft.com/office/powerpoint/2010/main" val="170425062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C4D8574-DDCE-4D44-9E0B-FA9F44427932}"/>
              </a:ext>
            </a:extLst>
          </p:cNvPr>
          <p:cNvSpPr txBox="1">
            <a:spLocks/>
          </p:cNvSpPr>
          <p:nvPr/>
        </p:nvSpPr>
        <p:spPr bwMode="auto">
          <a:xfrm>
            <a:off x="303937" y="244229"/>
            <a:ext cx="8536126" cy="419346"/>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ctr" rtl="0" eaLnBrk="0" fontAlgn="base" hangingPunct="0">
              <a:lnSpc>
                <a:spcPct val="85000"/>
              </a:lnSpc>
              <a:spcBef>
                <a:spcPct val="0"/>
              </a:spcBef>
              <a:spcAft>
                <a:spcPct val="0"/>
              </a:spcAft>
              <a:defRPr sz="3000" b="1" baseline="0">
                <a:solidFill>
                  <a:schemeClr val="accent4"/>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AU" sz="2500" i="0" kern="0" dirty="0">
                <a:solidFill>
                  <a:srgbClr val="00415D"/>
                </a:solidFill>
              </a:rPr>
              <a:t>Randomized</a:t>
            </a:r>
            <a:r>
              <a:rPr lang="de-DE" sz="2500" i="0" kern="0" dirty="0">
                <a:solidFill>
                  <a:srgbClr val="00415D"/>
                </a:solidFill>
              </a:rPr>
              <a:t> vs. </a:t>
            </a:r>
            <a:r>
              <a:rPr lang="de-DE" sz="2500" i="0" kern="0" dirty="0" err="1">
                <a:solidFill>
                  <a:srgbClr val="00415D"/>
                </a:solidFill>
              </a:rPr>
              <a:t>Comparative</a:t>
            </a:r>
            <a:r>
              <a:rPr lang="de-DE" sz="2500" i="0" kern="0" dirty="0">
                <a:solidFill>
                  <a:srgbClr val="00415D"/>
                </a:solidFill>
              </a:rPr>
              <a:t> </a:t>
            </a:r>
            <a:r>
              <a:rPr lang="de-DE" sz="2500" i="0" kern="0" dirty="0" err="1">
                <a:solidFill>
                  <a:srgbClr val="00415D"/>
                </a:solidFill>
              </a:rPr>
              <a:t>Cohort</a:t>
            </a:r>
            <a:r>
              <a:rPr lang="de-DE" sz="2500" i="0" kern="0" dirty="0">
                <a:solidFill>
                  <a:srgbClr val="00415D"/>
                </a:solidFill>
              </a:rPr>
              <a:t> (</a:t>
            </a:r>
            <a:r>
              <a:rPr lang="de-DE" sz="2500" i="0" kern="0" dirty="0" err="1">
                <a:solidFill>
                  <a:srgbClr val="00415D"/>
                </a:solidFill>
              </a:rPr>
              <a:t>no</a:t>
            </a:r>
            <a:r>
              <a:rPr lang="de-DE" sz="2500" i="0" kern="0" dirty="0">
                <a:solidFill>
                  <a:srgbClr val="00415D"/>
                </a:solidFill>
              </a:rPr>
              <a:t> iASD)</a:t>
            </a:r>
          </a:p>
        </p:txBody>
      </p:sp>
      <p:sp>
        <p:nvSpPr>
          <p:cNvPr id="16" name="Rectangle 3">
            <a:extLst>
              <a:ext uri="{FF2B5EF4-FFF2-40B4-BE49-F238E27FC236}">
                <a16:creationId xmlns:a16="http://schemas.microsoft.com/office/drawing/2014/main" id="{CE04BCCB-BDE5-BE48-9613-286E175708D1}"/>
              </a:ext>
            </a:extLst>
          </p:cNvPr>
          <p:cNvSpPr>
            <a:spLocks noChangeArrowheads="1"/>
          </p:cNvSpPr>
          <p:nvPr/>
        </p:nvSpPr>
        <p:spPr bwMode="auto">
          <a:xfrm>
            <a:off x="2038941" y="-2953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7" name="Grafik 16">
            <a:extLst>
              <a:ext uri="{FF2B5EF4-FFF2-40B4-BE49-F238E27FC236}">
                <a16:creationId xmlns:a16="http://schemas.microsoft.com/office/drawing/2014/main" id="{EF977229-1075-4044-AE8D-9F3F292B8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567" y="995435"/>
            <a:ext cx="6058799" cy="3158644"/>
          </a:xfrm>
          <a:prstGeom prst="rect">
            <a:avLst/>
          </a:prstGeom>
        </p:spPr>
      </p:pic>
      <p:sp>
        <p:nvSpPr>
          <p:cNvPr id="2" name="Rechteck 1">
            <a:extLst>
              <a:ext uri="{FF2B5EF4-FFF2-40B4-BE49-F238E27FC236}">
                <a16:creationId xmlns:a16="http://schemas.microsoft.com/office/drawing/2014/main" id="{BB8259F7-6E0E-7C45-A43E-A165FDDFFC8A}"/>
              </a:ext>
            </a:extLst>
          </p:cNvPr>
          <p:cNvSpPr/>
          <p:nvPr/>
        </p:nvSpPr>
        <p:spPr bwMode="auto">
          <a:xfrm>
            <a:off x="6281530" y="1658421"/>
            <a:ext cx="2061660" cy="24989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8" name="Rechteck 17">
            <a:extLst>
              <a:ext uri="{FF2B5EF4-FFF2-40B4-BE49-F238E27FC236}">
                <a16:creationId xmlns:a16="http://schemas.microsoft.com/office/drawing/2014/main" id="{8A26895F-126B-AC43-9D36-A9002391629C}"/>
              </a:ext>
            </a:extLst>
          </p:cNvPr>
          <p:cNvSpPr/>
          <p:nvPr/>
        </p:nvSpPr>
        <p:spPr bwMode="auto">
          <a:xfrm>
            <a:off x="4955966" y="3332928"/>
            <a:ext cx="1280128" cy="24989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5" name="Textfeld 14">
            <a:extLst>
              <a:ext uri="{FF2B5EF4-FFF2-40B4-BE49-F238E27FC236}">
                <a16:creationId xmlns:a16="http://schemas.microsoft.com/office/drawing/2014/main" id="{30DA8D86-68B2-5449-AFF7-22E12B61DBFB}"/>
              </a:ext>
            </a:extLst>
          </p:cNvPr>
          <p:cNvSpPr txBox="1"/>
          <p:nvPr/>
        </p:nvSpPr>
        <p:spPr>
          <a:xfrm>
            <a:off x="2359144" y="4181637"/>
            <a:ext cx="3767698" cy="184666"/>
          </a:xfrm>
          <a:prstGeom prst="rect">
            <a:avLst/>
          </a:prstGeom>
          <a:noFill/>
        </p:spPr>
        <p:txBody>
          <a:bodyPr wrap="none" rtlCol="0">
            <a:spAutoFit/>
          </a:bodyPr>
          <a:lstStyle/>
          <a:p>
            <a:pPr>
              <a:tabLst>
                <a:tab pos="265113" algn="l"/>
                <a:tab pos="576263" algn="l"/>
                <a:tab pos="842963" algn="l"/>
                <a:tab pos="1109663" algn="l"/>
                <a:tab pos="1154113" algn="l"/>
                <a:tab pos="1417638" algn="l"/>
                <a:tab pos="1462088" algn="l"/>
                <a:tab pos="1728788" algn="l"/>
                <a:tab pos="1997075" algn="l"/>
                <a:tab pos="2041525" algn="l"/>
                <a:tab pos="2308225" algn="l"/>
                <a:tab pos="2574925" algn="l"/>
                <a:tab pos="2886075" algn="l"/>
                <a:tab pos="3108325" algn="l"/>
                <a:tab pos="3462338" algn="l"/>
              </a:tabLst>
            </a:pPr>
            <a:r>
              <a:rPr lang="de-DE" sz="600" b="0" i="0" dirty="0">
                <a:solidFill>
                  <a:schemeClr val="tx2"/>
                </a:solidFill>
                <a:latin typeface="Helvetica" pitchFamily="2" charset="0"/>
              </a:rPr>
              <a:t>40	40	40	36		35	 33	32	31 	31	31	30	    30	28</a:t>
            </a:r>
          </a:p>
        </p:txBody>
      </p:sp>
      <p:sp>
        <p:nvSpPr>
          <p:cNvPr id="19" name="Textfeld 18">
            <a:extLst>
              <a:ext uri="{FF2B5EF4-FFF2-40B4-BE49-F238E27FC236}">
                <a16:creationId xmlns:a16="http://schemas.microsoft.com/office/drawing/2014/main" id="{38884AE1-2AD0-5F4A-B41E-6676D07A22B6}"/>
              </a:ext>
            </a:extLst>
          </p:cNvPr>
          <p:cNvSpPr txBox="1"/>
          <p:nvPr/>
        </p:nvSpPr>
        <p:spPr>
          <a:xfrm>
            <a:off x="1674996" y="4178256"/>
            <a:ext cx="652743" cy="184666"/>
          </a:xfrm>
          <a:prstGeom prst="rect">
            <a:avLst/>
          </a:prstGeom>
          <a:noFill/>
        </p:spPr>
        <p:txBody>
          <a:bodyPr wrap="none" rtlCol="0">
            <a:spAutoFit/>
          </a:bodyPr>
          <a:lstStyle/>
          <a:p>
            <a:pPr>
              <a:tabLst>
                <a:tab pos="265113" algn="l"/>
                <a:tab pos="576263" algn="l"/>
                <a:tab pos="842963" algn="l"/>
                <a:tab pos="1109663" algn="l"/>
                <a:tab pos="1154113" algn="l"/>
                <a:tab pos="1465263" algn="l"/>
                <a:tab pos="1774825" algn="l"/>
                <a:tab pos="1997075" algn="l"/>
                <a:tab pos="2041525" algn="l"/>
                <a:tab pos="2308225" algn="l"/>
                <a:tab pos="2619375" algn="l"/>
                <a:tab pos="2930525" algn="l"/>
                <a:tab pos="3152775" algn="l"/>
                <a:tab pos="3195638" algn="l"/>
                <a:tab pos="3462338" algn="l"/>
              </a:tabLst>
            </a:pPr>
            <a:r>
              <a:rPr lang="de-DE" sz="600" b="0" i="0" dirty="0" err="1">
                <a:solidFill>
                  <a:schemeClr val="tx2"/>
                </a:solidFill>
                <a:latin typeface="Helvetica" pitchFamily="2" charset="0"/>
              </a:rPr>
              <a:t>iASD</a:t>
            </a:r>
            <a:r>
              <a:rPr lang="de-DE" sz="600" b="0" i="0" dirty="0">
                <a:solidFill>
                  <a:schemeClr val="tx2"/>
                </a:solidFill>
                <a:latin typeface="Helvetica" pitchFamily="2" charset="0"/>
              </a:rPr>
              <a:t> </a:t>
            </a:r>
            <a:r>
              <a:rPr lang="de-DE" sz="600" b="0" i="0" dirty="0" err="1">
                <a:solidFill>
                  <a:schemeClr val="tx2"/>
                </a:solidFill>
                <a:latin typeface="Helvetica" pitchFamily="2" charset="0"/>
              </a:rPr>
              <a:t>closure</a:t>
            </a:r>
            <a:r>
              <a:rPr lang="de-DE" sz="600" b="0" i="0" dirty="0">
                <a:solidFill>
                  <a:schemeClr val="tx2"/>
                </a:solidFill>
                <a:latin typeface="Helvetica" pitchFamily="2" charset="0"/>
              </a:rPr>
              <a:t>:</a:t>
            </a:r>
          </a:p>
        </p:txBody>
      </p:sp>
      <p:sp>
        <p:nvSpPr>
          <p:cNvPr id="20" name="Textfeld 19">
            <a:extLst>
              <a:ext uri="{FF2B5EF4-FFF2-40B4-BE49-F238E27FC236}">
                <a16:creationId xmlns:a16="http://schemas.microsoft.com/office/drawing/2014/main" id="{3364ACF5-3E8F-D44B-BAFE-E26C56E92422}"/>
              </a:ext>
            </a:extLst>
          </p:cNvPr>
          <p:cNvSpPr txBox="1"/>
          <p:nvPr/>
        </p:nvSpPr>
        <p:spPr>
          <a:xfrm>
            <a:off x="1341572" y="4257120"/>
            <a:ext cx="986167" cy="184666"/>
          </a:xfrm>
          <a:prstGeom prst="rect">
            <a:avLst/>
          </a:prstGeom>
          <a:noFill/>
        </p:spPr>
        <p:txBody>
          <a:bodyPr wrap="none" rtlCol="0">
            <a:spAutoFit/>
          </a:bodyPr>
          <a:lstStyle/>
          <a:p>
            <a:pPr>
              <a:tabLst>
                <a:tab pos="265113" algn="l"/>
                <a:tab pos="576263" algn="l"/>
                <a:tab pos="842963" algn="l"/>
                <a:tab pos="1109663" algn="l"/>
                <a:tab pos="1154113" algn="l"/>
                <a:tab pos="1465263" algn="l"/>
                <a:tab pos="1774825" algn="l"/>
                <a:tab pos="1997075" algn="l"/>
                <a:tab pos="2041525" algn="l"/>
                <a:tab pos="2308225" algn="l"/>
                <a:tab pos="2619375" algn="l"/>
                <a:tab pos="2930525" algn="l"/>
                <a:tab pos="3152775" algn="l"/>
                <a:tab pos="3195638" algn="l"/>
                <a:tab pos="3462338" algn="l"/>
              </a:tabLst>
            </a:pPr>
            <a:r>
              <a:rPr lang="de-DE" sz="600" b="0" i="0" dirty="0" err="1">
                <a:solidFill>
                  <a:schemeClr val="tx2"/>
                </a:solidFill>
                <a:latin typeface="Helvetica" pitchFamily="2" charset="0"/>
              </a:rPr>
              <a:t>conservative</a:t>
            </a:r>
            <a:r>
              <a:rPr lang="de-DE" sz="600" b="0" i="0" dirty="0">
                <a:solidFill>
                  <a:schemeClr val="tx2"/>
                </a:solidFill>
                <a:latin typeface="Helvetica" pitchFamily="2" charset="0"/>
              </a:rPr>
              <a:t> </a:t>
            </a:r>
            <a:r>
              <a:rPr lang="de-DE" sz="600" b="0" i="0" dirty="0" err="1">
                <a:solidFill>
                  <a:schemeClr val="tx2"/>
                </a:solidFill>
                <a:latin typeface="Helvetica" pitchFamily="2" charset="0"/>
              </a:rPr>
              <a:t>treatment</a:t>
            </a:r>
            <a:r>
              <a:rPr lang="de-DE" sz="600" b="0" i="0" dirty="0">
                <a:solidFill>
                  <a:schemeClr val="tx2"/>
                </a:solidFill>
                <a:latin typeface="Helvetica" pitchFamily="2" charset="0"/>
              </a:rPr>
              <a:t>:</a:t>
            </a:r>
          </a:p>
        </p:txBody>
      </p:sp>
      <p:sp>
        <p:nvSpPr>
          <p:cNvPr id="21" name="Textfeld 20">
            <a:extLst>
              <a:ext uri="{FF2B5EF4-FFF2-40B4-BE49-F238E27FC236}">
                <a16:creationId xmlns:a16="http://schemas.microsoft.com/office/drawing/2014/main" id="{FF9515A9-6679-BF46-9C5D-79A29BA93585}"/>
              </a:ext>
            </a:extLst>
          </p:cNvPr>
          <p:cNvSpPr txBox="1"/>
          <p:nvPr/>
        </p:nvSpPr>
        <p:spPr>
          <a:xfrm>
            <a:off x="1539662" y="4351702"/>
            <a:ext cx="785793" cy="184666"/>
          </a:xfrm>
          <a:prstGeom prst="rect">
            <a:avLst/>
          </a:prstGeom>
          <a:noFill/>
        </p:spPr>
        <p:txBody>
          <a:bodyPr wrap="none" rtlCol="0">
            <a:spAutoFit/>
          </a:bodyPr>
          <a:lstStyle/>
          <a:p>
            <a:pPr>
              <a:tabLst>
                <a:tab pos="265113" algn="l"/>
                <a:tab pos="576263" algn="l"/>
                <a:tab pos="842963" algn="l"/>
                <a:tab pos="1109663" algn="l"/>
                <a:tab pos="1154113" algn="l"/>
                <a:tab pos="1465263" algn="l"/>
                <a:tab pos="1774825" algn="l"/>
                <a:tab pos="1997075" algn="l"/>
                <a:tab pos="2041525" algn="l"/>
                <a:tab pos="2308225" algn="l"/>
                <a:tab pos="2619375" algn="l"/>
                <a:tab pos="2930525" algn="l"/>
                <a:tab pos="3152775" algn="l"/>
                <a:tab pos="3195638" algn="l"/>
                <a:tab pos="3462338" algn="l"/>
              </a:tabLst>
            </a:pPr>
            <a:r>
              <a:rPr lang="de-DE" sz="600" b="0" i="0" dirty="0" err="1">
                <a:solidFill>
                  <a:schemeClr val="tx2"/>
                </a:solidFill>
                <a:latin typeface="Helvetica" pitchFamily="2" charset="0"/>
              </a:rPr>
              <a:t>no</a:t>
            </a:r>
            <a:r>
              <a:rPr lang="de-DE" sz="600" b="0" i="0" dirty="0">
                <a:solidFill>
                  <a:schemeClr val="tx2"/>
                </a:solidFill>
                <a:latin typeface="Helvetica" pitchFamily="2" charset="0"/>
              </a:rPr>
              <a:t> relevant </a:t>
            </a:r>
            <a:r>
              <a:rPr lang="de-DE" sz="600" b="0" i="0" dirty="0" err="1">
                <a:solidFill>
                  <a:schemeClr val="tx2"/>
                </a:solidFill>
                <a:latin typeface="Helvetica" pitchFamily="2" charset="0"/>
              </a:rPr>
              <a:t>iASD</a:t>
            </a:r>
            <a:r>
              <a:rPr lang="de-DE" sz="600" b="0" i="0" dirty="0">
                <a:solidFill>
                  <a:schemeClr val="tx2"/>
                </a:solidFill>
                <a:latin typeface="Helvetica" pitchFamily="2" charset="0"/>
              </a:rPr>
              <a:t>:</a:t>
            </a:r>
          </a:p>
        </p:txBody>
      </p:sp>
      <p:sp>
        <p:nvSpPr>
          <p:cNvPr id="22" name="Textfeld 21">
            <a:extLst>
              <a:ext uri="{FF2B5EF4-FFF2-40B4-BE49-F238E27FC236}">
                <a16:creationId xmlns:a16="http://schemas.microsoft.com/office/drawing/2014/main" id="{8B7AF4CD-EDBE-E440-9DB2-819A5871C7F5}"/>
              </a:ext>
            </a:extLst>
          </p:cNvPr>
          <p:cNvSpPr txBox="1"/>
          <p:nvPr/>
        </p:nvSpPr>
        <p:spPr>
          <a:xfrm>
            <a:off x="2359144" y="4257120"/>
            <a:ext cx="3767698" cy="184666"/>
          </a:xfrm>
          <a:prstGeom prst="rect">
            <a:avLst/>
          </a:prstGeom>
          <a:noFill/>
        </p:spPr>
        <p:txBody>
          <a:bodyPr wrap="none" rtlCol="0">
            <a:spAutoFit/>
          </a:bodyPr>
          <a:lstStyle/>
          <a:p>
            <a:pPr>
              <a:tabLst>
                <a:tab pos="265113" algn="l"/>
                <a:tab pos="576263" algn="l"/>
                <a:tab pos="842963" algn="l"/>
                <a:tab pos="1109663" algn="l"/>
                <a:tab pos="1154113" algn="l"/>
                <a:tab pos="1417638" algn="l"/>
                <a:tab pos="1462088" algn="l"/>
                <a:tab pos="1728788" algn="l"/>
                <a:tab pos="1997075" algn="l"/>
                <a:tab pos="2041525" algn="l"/>
                <a:tab pos="2308225" algn="l"/>
                <a:tab pos="2574925" algn="l"/>
                <a:tab pos="2886075" algn="l"/>
                <a:tab pos="3108325" algn="l"/>
                <a:tab pos="3462338" algn="l"/>
              </a:tabLst>
            </a:pPr>
            <a:r>
              <a:rPr lang="de-DE" sz="600" b="0" i="0" dirty="0">
                <a:solidFill>
                  <a:schemeClr val="tx2"/>
                </a:solidFill>
                <a:latin typeface="Helvetica" pitchFamily="2" charset="0"/>
              </a:rPr>
              <a:t>40	40	40	36		35	 33	32	31 	31	31	30	    30	28</a:t>
            </a:r>
          </a:p>
        </p:txBody>
      </p:sp>
      <p:sp>
        <p:nvSpPr>
          <p:cNvPr id="23" name="Textfeld 22">
            <a:extLst>
              <a:ext uri="{FF2B5EF4-FFF2-40B4-BE49-F238E27FC236}">
                <a16:creationId xmlns:a16="http://schemas.microsoft.com/office/drawing/2014/main" id="{CEC77CC4-768F-A24A-A94D-BC11BBBD3260}"/>
              </a:ext>
            </a:extLst>
          </p:cNvPr>
          <p:cNvSpPr txBox="1"/>
          <p:nvPr/>
        </p:nvSpPr>
        <p:spPr>
          <a:xfrm>
            <a:off x="2347784" y="4351702"/>
            <a:ext cx="3810980" cy="184666"/>
          </a:xfrm>
          <a:prstGeom prst="rect">
            <a:avLst/>
          </a:prstGeom>
          <a:noFill/>
        </p:spPr>
        <p:txBody>
          <a:bodyPr wrap="none" rtlCol="0">
            <a:spAutoFit/>
          </a:bodyPr>
          <a:lstStyle/>
          <a:p>
            <a:pPr>
              <a:tabLst>
                <a:tab pos="265113" algn="l"/>
                <a:tab pos="576263" algn="l"/>
                <a:tab pos="842963" algn="l"/>
                <a:tab pos="1109663" algn="l"/>
                <a:tab pos="1154113" algn="l"/>
                <a:tab pos="1417638" algn="l"/>
                <a:tab pos="1462088" algn="l"/>
                <a:tab pos="1728788" algn="l"/>
                <a:tab pos="1997075" algn="l"/>
                <a:tab pos="2041525" algn="l"/>
                <a:tab pos="2308225" algn="l"/>
                <a:tab pos="2574925" algn="l"/>
                <a:tab pos="2886075" algn="l"/>
                <a:tab pos="3108325" algn="l"/>
                <a:tab pos="3462338" algn="l"/>
              </a:tabLst>
            </a:pPr>
            <a:r>
              <a:rPr lang="de-DE" sz="600" b="0" i="0" dirty="0">
                <a:solidFill>
                  <a:schemeClr val="tx2"/>
                </a:solidFill>
                <a:latin typeface="Helvetica" pitchFamily="2" charset="0"/>
              </a:rPr>
              <a:t>235	232	224	220		215	 212	210	206 	202	199	197	    196	194</a:t>
            </a:r>
          </a:p>
        </p:txBody>
      </p:sp>
      <p:sp>
        <p:nvSpPr>
          <p:cNvPr id="24" name="Textfeld 23">
            <a:extLst>
              <a:ext uri="{FF2B5EF4-FFF2-40B4-BE49-F238E27FC236}">
                <a16:creationId xmlns:a16="http://schemas.microsoft.com/office/drawing/2014/main" id="{05D07908-3FFC-A043-87AD-03EDC4D0D8BC}"/>
              </a:ext>
            </a:extLst>
          </p:cNvPr>
          <p:cNvSpPr txBox="1"/>
          <p:nvPr/>
        </p:nvSpPr>
        <p:spPr>
          <a:xfrm>
            <a:off x="1763064" y="4061990"/>
            <a:ext cx="551754" cy="184666"/>
          </a:xfrm>
          <a:prstGeom prst="rect">
            <a:avLst/>
          </a:prstGeom>
          <a:noFill/>
        </p:spPr>
        <p:txBody>
          <a:bodyPr wrap="none" rtlCol="0">
            <a:spAutoFit/>
          </a:bodyPr>
          <a:lstStyle/>
          <a:p>
            <a:r>
              <a:rPr lang="de-DE" sz="600" b="0" i="0" u="sng" dirty="0" err="1">
                <a:solidFill>
                  <a:schemeClr val="bg1"/>
                </a:solidFill>
                <a:latin typeface="Helvetica" pitchFamily="2" charset="0"/>
              </a:rPr>
              <a:t>No</a:t>
            </a:r>
            <a:r>
              <a:rPr lang="de-DE" sz="600" b="0" i="0" u="sng" dirty="0">
                <a:solidFill>
                  <a:schemeClr val="bg1"/>
                </a:solidFill>
                <a:latin typeface="Helvetica" pitchFamily="2" charset="0"/>
              </a:rPr>
              <a:t>. at </a:t>
            </a:r>
            <a:r>
              <a:rPr lang="de-DE" sz="600" b="0" i="0" u="sng" dirty="0" err="1">
                <a:solidFill>
                  <a:schemeClr val="bg1"/>
                </a:solidFill>
                <a:latin typeface="Helvetica" pitchFamily="2" charset="0"/>
              </a:rPr>
              <a:t>risk</a:t>
            </a:r>
            <a:r>
              <a:rPr lang="de-DE" sz="600" b="0" i="0" u="sng" dirty="0">
                <a:solidFill>
                  <a:schemeClr val="bg1"/>
                </a:solidFill>
                <a:latin typeface="Helvetica" pitchFamily="2" charset="0"/>
              </a:rPr>
              <a:t>:</a:t>
            </a:r>
          </a:p>
        </p:txBody>
      </p:sp>
      <p:sp>
        <p:nvSpPr>
          <p:cNvPr id="25" name="Titel 1">
            <a:extLst>
              <a:ext uri="{FF2B5EF4-FFF2-40B4-BE49-F238E27FC236}">
                <a16:creationId xmlns:a16="http://schemas.microsoft.com/office/drawing/2014/main" id="{B5695F27-4497-B24B-B93E-F0E3502F818D}"/>
              </a:ext>
            </a:extLst>
          </p:cNvPr>
          <p:cNvSpPr txBox="1">
            <a:spLocks/>
          </p:cNvSpPr>
          <p:nvPr/>
        </p:nvSpPr>
        <p:spPr bwMode="auto">
          <a:xfrm>
            <a:off x="2660165" y="886493"/>
            <a:ext cx="3165655" cy="249299"/>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ctr" rtl="0" eaLnBrk="0" fontAlgn="base" hangingPunct="0">
              <a:lnSpc>
                <a:spcPct val="85000"/>
              </a:lnSpc>
              <a:spcBef>
                <a:spcPct val="0"/>
              </a:spcBef>
              <a:spcAft>
                <a:spcPct val="0"/>
              </a:spcAft>
              <a:defRPr sz="3000" b="1" baseline="0">
                <a:solidFill>
                  <a:schemeClr val="accent4"/>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AU" sz="1200" i="0" u="sng" kern="0" dirty="0">
                <a:solidFill>
                  <a:schemeClr val="bg1"/>
                </a:solidFill>
              </a:rPr>
              <a:t>Risk for Mortality and Rehospitalization</a:t>
            </a:r>
          </a:p>
        </p:txBody>
      </p:sp>
    </p:spTree>
    <p:extLst>
      <p:ext uri="{BB962C8B-B14F-4D97-AF65-F5344CB8AC3E}">
        <p14:creationId xmlns:p14="http://schemas.microsoft.com/office/powerpoint/2010/main" val="1551265391"/>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14E4FBA-F6BE-794D-9344-CC3BFDE8C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704" y="1005990"/>
            <a:ext cx="6060141" cy="3148897"/>
          </a:xfrm>
          <a:prstGeom prst="rect">
            <a:avLst/>
          </a:prstGeom>
        </p:spPr>
      </p:pic>
      <p:sp>
        <p:nvSpPr>
          <p:cNvPr id="16" name="Rectangle 3">
            <a:extLst>
              <a:ext uri="{FF2B5EF4-FFF2-40B4-BE49-F238E27FC236}">
                <a16:creationId xmlns:a16="http://schemas.microsoft.com/office/drawing/2014/main" id="{CE04BCCB-BDE5-BE48-9613-286E175708D1}"/>
              </a:ext>
            </a:extLst>
          </p:cNvPr>
          <p:cNvSpPr>
            <a:spLocks noChangeArrowheads="1"/>
          </p:cNvSpPr>
          <p:nvPr/>
        </p:nvSpPr>
        <p:spPr bwMode="auto">
          <a:xfrm>
            <a:off x="2038941" y="-2953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Textfeld 17">
            <a:extLst>
              <a:ext uri="{FF2B5EF4-FFF2-40B4-BE49-F238E27FC236}">
                <a16:creationId xmlns:a16="http://schemas.microsoft.com/office/drawing/2014/main" id="{C5397BBD-9749-8C48-A8B9-F7EC7BB88088}"/>
              </a:ext>
            </a:extLst>
          </p:cNvPr>
          <p:cNvSpPr txBox="1"/>
          <p:nvPr/>
        </p:nvSpPr>
        <p:spPr>
          <a:xfrm>
            <a:off x="2359144" y="4181637"/>
            <a:ext cx="3767698" cy="184666"/>
          </a:xfrm>
          <a:prstGeom prst="rect">
            <a:avLst/>
          </a:prstGeom>
          <a:noFill/>
        </p:spPr>
        <p:txBody>
          <a:bodyPr wrap="none" rtlCol="0">
            <a:spAutoFit/>
          </a:bodyPr>
          <a:lstStyle/>
          <a:p>
            <a:pPr>
              <a:tabLst>
                <a:tab pos="265113" algn="l"/>
                <a:tab pos="576263" algn="l"/>
                <a:tab pos="842963" algn="l"/>
                <a:tab pos="1109663" algn="l"/>
                <a:tab pos="1154113" algn="l"/>
                <a:tab pos="1417638" algn="l"/>
                <a:tab pos="1462088" algn="l"/>
                <a:tab pos="1728788" algn="l"/>
                <a:tab pos="1997075" algn="l"/>
                <a:tab pos="2041525" algn="l"/>
                <a:tab pos="2308225" algn="l"/>
                <a:tab pos="2574925" algn="l"/>
                <a:tab pos="2886075" algn="l"/>
                <a:tab pos="3108325" algn="l"/>
                <a:tab pos="3462338" algn="l"/>
              </a:tabLst>
            </a:pPr>
            <a:r>
              <a:rPr lang="de-DE" sz="600" b="0" i="0" dirty="0">
                <a:solidFill>
                  <a:schemeClr val="tx2"/>
                </a:solidFill>
                <a:latin typeface="Helvetica" pitchFamily="2" charset="0"/>
              </a:rPr>
              <a:t>40	40	40	36		35	 33	32	31 	31	31	30	    30	28</a:t>
            </a:r>
          </a:p>
        </p:txBody>
      </p:sp>
      <p:sp>
        <p:nvSpPr>
          <p:cNvPr id="19" name="Textfeld 18">
            <a:extLst>
              <a:ext uri="{FF2B5EF4-FFF2-40B4-BE49-F238E27FC236}">
                <a16:creationId xmlns:a16="http://schemas.microsoft.com/office/drawing/2014/main" id="{33591DC1-D01D-CD41-BE5E-D05E93B2600E}"/>
              </a:ext>
            </a:extLst>
          </p:cNvPr>
          <p:cNvSpPr txBox="1"/>
          <p:nvPr/>
        </p:nvSpPr>
        <p:spPr>
          <a:xfrm>
            <a:off x="1674996" y="4178256"/>
            <a:ext cx="652743" cy="184666"/>
          </a:xfrm>
          <a:prstGeom prst="rect">
            <a:avLst/>
          </a:prstGeom>
          <a:noFill/>
        </p:spPr>
        <p:txBody>
          <a:bodyPr wrap="none" rtlCol="0">
            <a:spAutoFit/>
          </a:bodyPr>
          <a:lstStyle/>
          <a:p>
            <a:pPr>
              <a:tabLst>
                <a:tab pos="265113" algn="l"/>
                <a:tab pos="576263" algn="l"/>
                <a:tab pos="842963" algn="l"/>
                <a:tab pos="1109663" algn="l"/>
                <a:tab pos="1154113" algn="l"/>
                <a:tab pos="1465263" algn="l"/>
                <a:tab pos="1774825" algn="l"/>
                <a:tab pos="1997075" algn="l"/>
                <a:tab pos="2041525" algn="l"/>
                <a:tab pos="2308225" algn="l"/>
                <a:tab pos="2619375" algn="l"/>
                <a:tab pos="2930525" algn="l"/>
                <a:tab pos="3152775" algn="l"/>
                <a:tab pos="3195638" algn="l"/>
                <a:tab pos="3462338" algn="l"/>
              </a:tabLst>
            </a:pPr>
            <a:r>
              <a:rPr lang="de-DE" sz="600" b="0" i="0" dirty="0" err="1">
                <a:solidFill>
                  <a:schemeClr val="tx2"/>
                </a:solidFill>
                <a:latin typeface="Helvetica" pitchFamily="2" charset="0"/>
              </a:rPr>
              <a:t>iASD</a:t>
            </a:r>
            <a:r>
              <a:rPr lang="de-DE" sz="600" b="0" i="0" dirty="0">
                <a:solidFill>
                  <a:schemeClr val="tx2"/>
                </a:solidFill>
                <a:latin typeface="Helvetica" pitchFamily="2" charset="0"/>
              </a:rPr>
              <a:t> </a:t>
            </a:r>
            <a:r>
              <a:rPr lang="de-DE" sz="600" b="0" i="0" dirty="0" err="1">
                <a:solidFill>
                  <a:schemeClr val="tx2"/>
                </a:solidFill>
                <a:latin typeface="Helvetica" pitchFamily="2" charset="0"/>
              </a:rPr>
              <a:t>closure</a:t>
            </a:r>
            <a:r>
              <a:rPr lang="de-DE" sz="600" b="0" i="0" dirty="0">
                <a:solidFill>
                  <a:schemeClr val="tx2"/>
                </a:solidFill>
                <a:latin typeface="Helvetica" pitchFamily="2" charset="0"/>
              </a:rPr>
              <a:t>:</a:t>
            </a:r>
          </a:p>
        </p:txBody>
      </p:sp>
      <p:sp>
        <p:nvSpPr>
          <p:cNvPr id="20" name="Textfeld 19">
            <a:extLst>
              <a:ext uri="{FF2B5EF4-FFF2-40B4-BE49-F238E27FC236}">
                <a16:creationId xmlns:a16="http://schemas.microsoft.com/office/drawing/2014/main" id="{8B72B132-919A-F141-8DB6-1A9B7708C2E2}"/>
              </a:ext>
            </a:extLst>
          </p:cNvPr>
          <p:cNvSpPr txBox="1"/>
          <p:nvPr/>
        </p:nvSpPr>
        <p:spPr>
          <a:xfrm>
            <a:off x="1341572" y="4257120"/>
            <a:ext cx="986167" cy="184666"/>
          </a:xfrm>
          <a:prstGeom prst="rect">
            <a:avLst/>
          </a:prstGeom>
          <a:noFill/>
        </p:spPr>
        <p:txBody>
          <a:bodyPr wrap="none" rtlCol="0">
            <a:spAutoFit/>
          </a:bodyPr>
          <a:lstStyle/>
          <a:p>
            <a:pPr>
              <a:tabLst>
                <a:tab pos="265113" algn="l"/>
                <a:tab pos="576263" algn="l"/>
                <a:tab pos="842963" algn="l"/>
                <a:tab pos="1109663" algn="l"/>
                <a:tab pos="1154113" algn="l"/>
                <a:tab pos="1465263" algn="l"/>
                <a:tab pos="1774825" algn="l"/>
                <a:tab pos="1997075" algn="l"/>
                <a:tab pos="2041525" algn="l"/>
                <a:tab pos="2308225" algn="l"/>
                <a:tab pos="2619375" algn="l"/>
                <a:tab pos="2930525" algn="l"/>
                <a:tab pos="3152775" algn="l"/>
                <a:tab pos="3195638" algn="l"/>
                <a:tab pos="3462338" algn="l"/>
              </a:tabLst>
            </a:pPr>
            <a:r>
              <a:rPr lang="de-DE" sz="600" b="0" i="0" dirty="0" err="1">
                <a:solidFill>
                  <a:schemeClr val="tx2"/>
                </a:solidFill>
                <a:latin typeface="Helvetica" pitchFamily="2" charset="0"/>
              </a:rPr>
              <a:t>conservative</a:t>
            </a:r>
            <a:r>
              <a:rPr lang="de-DE" sz="600" b="0" i="0" dirty="0">
                <a:solidFill>
                  <a:schemeClr val="tx2"/>
                </a:solidFill>
                <a:latin typeface="Helvetica" pitchFamily="2" charset="0"/>
              </a:rPr>
              <a:t> </a:t>
            </a:r>
            <a:r>
              <a:rPr lang="de-DE" sz="600" b="0" i="0" dirty="0" err="1">
                <a:solidFill>
                  <a:schemeClr val="tx2"/>
                </a:solidFill>
                <a:latin typeface="Helvetica" pitchFamily="2" charset="0"/>
              </a:rPr>
              <a:t>treatment</a:t>
            </a:r>
            <a:r>
              <a:rPr lang="de-DE" sz="600" b="0" i="0" dirty="0">
                <a:solidFill>
                  <a:schemeClr val="tx2"/>
                </a:solidFill>
                <a:latin typeface="Helvetica" pitchFamily="2" charset="0"/>
              </a:rPr>
              <a:t>:</a:t>
            </a:r>
          </a:p>
        </p:txBody>
      </p:sp>
      <p:sp>
        <p:nvSpPr>
          <p:cNvPr id="21" name="Textfeld 20">
            <a:extLst>
              <a:ext uri="{FF2B5EF4-FFF2-40B4-BE49-F238E27FC236}">
                <a16:creationId xmlns:a16="http://schemas.microsoft.com/office/drawing/2014/main" id="{21F8E572-107E-5F4E-817B-A5ED9EB1A09A}"/>
              </a:ext>
            </a:extLst>
          </p:cNvPr>
          <p:cNvSpPr txBox="1"/>
          <p:nvPr/>
        </p:nvSpPr>
        <p:spPr>
          <a:xfrm>
            <a:off x="1539662" y="4351702"/>
            <a:ext cx="785793" cy="184666"/>
          </a:xfrm>
          <a:prstGeom prst="rect">
            <a:avLst/>
          </a:prstGeom>
          <a:noFill/>
        </p:spPr>
        <p:txBody>
          <a:bodyPr wrap="none" rtlCol="0">
            <a:spAutoFit/>
          </a:bodyPr>
          <a:lstStyle/>
          <a:p>
            <a:pPr>
              <a:tabLst>
                <a:tab pos="265113" algn="l"/>
                <a:tab pos="576263" algn="l"/>
                <a:tab pos="842963" algn="l"/>
                <a:tab pos="1109663" algn="l"/>
                <a:tab pos="1154113" algn="l"/>
                <a:tab pos="1465263" algn="l"/>
                <a:tab pos="1774825" algn="l"/>
                <a:tab pos="1997075" algn="l"/>
                <a:tab pos="2041525" algn="l"/>
                <a:tab pos="2308225" algn="l"/>
                <a:tab pos="2619375" algn="l"/>
                <a:tab pos="2930525" algn="l"/>
                <a:tab pos="3152775" algn="l"/>
                <a:tab pos="3195638" algn="l"/>
                <a:tab pos="3462338" algn="l"/>
              </a:tabLst>
            </a:pPr>
            <a:r>
              <a:rPr lang="de-DE" sz="600" b="0" i="0" dirty="0" err="1">
                <a:solidFill>
                  <a:schemeClr val="tx2"/>
                </a:solidFill>
                <a:latin typeface="Helvetica" pitchFamily="2" charset="0"/>
              </a:rPr>
              <a:t>no</a:t>
            </a:r>
            <a:r>
              <a:rPr lang="de-DE" sz="600" b="0" i="0" dirty="0">
                <a:solidFill>
                  <a:schemeClr val="tx2"/>
                </a:solidFill>
                <a:latin typeface="Helvetica" pitchFamily="2" charset="0"/>
              </a:rPr>
              <a:t> relevant </a:t>
            </a:r>
            <a:r>
              <a:rPr lang="de-DE" sz="600" b="0" i="0" dirty="0" err="1">
                <a:solidFill>
                  <a:schemeClr val="tx2"/>
                </a:solidFill>
                <a:latin typeface="Helvetica" pitchFamily="2" charset="0"/>
              </a:rPr>
              <a:t>iASD</a:t>
            </a:r>
            <a:r>
              <a:rPr lang="de-DE" sz="600" b="0" i="0" dirty="0">
                <a:solidFill>
                  <a:schemeClr val="tx2"/>
                </a:solidFill>
                <a:latin typeface="Helvetica" pitchFamily="2" charset="0"/>
              </a:rPr>
              <a:t>:</a:t>
            </a:r>
          </a:p>
        </p:txBody>
      </p:sp>
      <p:sp>
        <p:nvSpPr>
          <p:cNvPr id="22" name="Textfeld 21">
            <a:extLst>
              <a:ext uri="{FF2B5EF4-FFF2-40B4-BE49-F238E27FC236}">
                <a16:creationId xmlns:a16="http://schemas.microsoft.com/office/drawing/2014/main" id="{AEDA6F8C-8B28-EC46-AFD3-2D09CDA17207}"/>
              </a:ext>
            </a:extLst>
          </p:cNvPr>
          <p:cNvSpPr txBox="1"/>
          <p:nvPr/>
        </p:nvSpPr>
        <p:spPr>
          <a:xfrm>
            <a:off x="2359144" y="4257120"/>
            <a:ext cx="3767698" cy="184666"/>
          </a:xfrm>
          <a:prstGeom prst="rect">
            <a:avLst/>
          </a:prstGeom>
          <a:noFill/>
        </p:spPr>
        <p:txBody>
          <a:bodyPr wrap="none" rtlCol="0">
            <a:spAutoFit/>
          </a:bodyPr>
          <a:lstStyle/>
          <a:p>
            <a:pPr>
              <a:tabLst>
                <a:tab pos="265113" algn="l"/>
                <a:tab pos="576263" algn="l"/>
                <a:tab pos="842963" algn="l"/>
                <a:tab pos="1109663" algn="l"/>
                <a:tab pos="1154113" algn="l"/>
                <a:tab pos="1417638" algn="l"/>
                <a:tab pos="1462088" algn="l"/>
                <a:tab pos="1728788" algn="l"/>
                <a:tab pos="1997075" algn="l"/>
                <a:tab pos="2041525" algn="l"/>
                <a:tab pos="2308225" algn="l"/>
                <a:tab pos="2574925" algn="l"/>
                <a:tab pos="2886075" algn="l"/>
                <a:tab pos="3108325" algn="l"/>
                <a:tab pos="3462338" algn="l"/>
              </a:tabLst>
            </a:pPr>
            <a:r>
              <a:rPr lang="de-DE" sz="600" b="0" i="0" dirty="0">
                <a:solidFill>
                  <a:schemeClr val="tx2"/>
                </a:solidFill>
                <a:latin typeface="Helvetica" pitchFamily="2" charset="0"/>
              </a:rPr>
              <a:t>40	40	40	36		35	 33	32	31 	31	31	30	    30	28</a:t>
            </a:r>
          </a:p>
        </p:txBody>
      </p:sp>
      <p:sp>
        <p:nvSpPr>
          <p:cNvPr id="23" name="Textfeld 22">
            <a:extLst>
              <a:ext uri="{FF2B5EF4-FFF2-40B4-BE49-F238E27FC236}">
                <a16:creationId xmlns:a16="http://schemas.microsoft.com/office/drawing/2014/main" id="{A18B951B-C061-E94A-93B1-1D4BB643E176}"/>
              </a:ext>
            </a:extLst>
          </p:cNvPr>
          <p:cNvSpPr txBox="1"/>
          <p:nvPr/>
        </p:nvSpPr>
        <p:spPr>
          <a:xfrm>
            <a:off x="2347784" y="4351702"/>
            <a:ext cx="3810980" cy="184666"/>
          </a:xfrm>
          <a:prstGeom prst="rect">
            <a:avLst/>
          </a:prstGeom>
          <a:noFill/>
        </p:spPr>
        <p:txBody>
          <a:bodyPr wrap="none" rtlCol="0">
            <a:spAutoFit/>
          </a:bodyPr>
          <a:lstStyle/>
          <a:p>
            <a:pPr>
              <a:tabLst>
                <a:tab pos="265113" algn="l"/>
                <a:tab pos="576263" algn="l"/>
                <a:tab pos="842963" algn="l"/>
                <a:tab pos="1109663" algn="l"/>
                <a:tab pos="1154113" algn="l"/>
                <a:tab pos="1417638" algn="l"/>
                <a:tab pos="1462088" algn="l"/>
                <a:tab pos="1728788" algn="l"/>
                <a:tab pos="1997075" algn="l"/>
                <a:tab pos="2041525" algn="l"/>
                <a:tab pos="2308225" algn="l"/>
                <a:tab pos="2574925" algn="l"/>
                <a:tab pos="2886075" algn="l"/>
                <a:tab pos="3108325" algn="l"/>
                <a:tab pos="3462338" algn="l"/>
              </a:tabLst>
            </a:pPr>
            <a:r>
              <a:rPr lang="de-DE" sz="600" b="0" i="0" dirty="0">
                <a:solidFill>
                  <a:schemeClr val="tx2"/>
                </a:solidFill>
                <a:latin typeface="Helvetica" pitchFamily="2" charset="0"/>
              </a:rPr>
              <a:t>235	232	224	220		215	 212	210	206 	202	199	197	    196	194</a:t>
            </a:r>
          </a:p>
        </p:txBody>
      </p:sp>
      <p:sp>
        <p:nvSpPr>
          <p:cNvPr id="11" name="Textfeld 10">
            <a:extLst>
              <a:ext uri="{FF2B5EF4-FFF2-40B4-BE49-F238E27FC236}">
                <a16:creationId xmlns:a16="http://schemas.microsoft.com/office/drawing/2014/main" id="{8CAB1054-78C6-0F4E-ACFA-4BE5C507CAE5}"/>
              </a:ext>
            </a:extLst>
          </p:cNvPr>
          <p:cNvSpPr txBox="1"/>
          <p:nvPr/>
        </p:nvSpPr>
        <p:spPr>
          <a:xfrm>
            <a:off x="1763064" y="4061990"/>
            <a:ext cx="551754" cy="184666"/>
          </a:xfrm>
          <a:prstGeom prst="rect">
            <a:avLst/>
          </a:prstGeom>
          <a:noFill/>
        </p:spPr>
        <p:txBody>
          <a:bodyPr wrap="none" rtlCol="0">
            <a:spAutoFit/>
          </a:bodyPr>
          <a:lstStyle/>
          <a:p>
            <a:r>
              <a:rPr lang="de-DE" sz="600" b="0" i="0" u="sng" dirty="0" err="1">
                <a:solidFill>
                  <a:schemeClr val="bg1"/>
                </a:solidFill>
                <a:latin typeface="Helvetica" pitchFamily="2" charset="0"/>
              </a:rPr>
              <a:t>No</a:t>
            </a:r>
            <a:r>
              <a:rPr lang="de-DE" sz="600" b="0" i="0" u="sng" dirty="0">
                <a:solidFill>
                  <a:schemeClr val="bg1"/>
                </a:solidFill>
                <a:latin typeface="Helvetica" pitchFamily="2" charset="0"/>
              </a:rPr>
              <a:t>. at </a:t>
            </a:r>
            <a:r>
              <a:rPr lang="de-DE" sz="600" b="0" i="0" u="sng" dirty="0" err="1">
                <a:solidFill>
                  <a:schemeClr val="bg1"/>
                </a:solidFill>
                <a:latin typeface="Helvetica" pitchFamily="2" charset="0"/>
              </a:rPr>
              <a:t>risk</a:t>
            </a:r>
            <a:r>
              <a:rPr lang="de-DE" sz="600" b="0" i="0" u="sng" dirty="0">
                <a:solidFill>
                  <a:schemeClr val="bg1"/>
                </a:solidFill>
                <a:latin typeface="Helvetica" pitchFamily="2" charset="0"/>
              </a:rPr>
              <a:t>:</a:t>
            </a:r>
          </a:p>
        </p:txBody>
      </p:sp>
      <p:sp>
        <p:nvSpPr>
          <p:cNvPr id="13" name="Titel 1">
            <a:extLst>
              <a:ext uri="{FF2B5EF4-FFF2-40B4-BE49-F238E27FC236}">
                <a16:creationId xmlns:a16="http://schemas.microsoft.com/office/drawing/2014/main" id="{4E147513-C046-B242-8EEC-5310FB7C5DDF}"/>
              </a:ext>
            </a:extLst>
          </p:cNvPr>
          <p:cNvSpPr txBox="1">
            <a:spLocks/>
          </p:cNvSpPr>
          <p:nvPr/>
        </p:nvSpPr>
        <p:spPr bwMode="auto">
          <a:xfrm>
            <a:off x="303937" y="244229"/>
            <a:ext cx="8536126" cy="419346"/>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ctr" rtl="0" eaLnBrk="0" fontAlgn="base" hangingPunct="0">
              <a:lnSpc>
                <a:spcPct val="85000"/>
              </a:lnSpc>
              <a:spcBef>
                <a:spcPct val="0"/>
              </a:spcBef>
              <a:spcAft>
                <a:spcPct val="0"/>
              </a:spcAft>
              <a:defRPr sz="3000" b="1" baseline="0">
                <a:solidFill>
                  <a:schemeClr val="accent4"/>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AU" sz="2500" i="0" kern="0" dirty="0">
                <a:solidFill>
                  <a:srgbClr val="00415D"/>
                </a:solidFill>
              </a:rPr>
              <a:t>Randomized</a:t>
            </a:r>
            <a:r>
              <a:rPr lang="de-DE" sz="2500" i="0" kern="0" dirty="0">
                <a:solidFill>
                  <a:srgbClr val="00415D"/>
                </a:solidFill>
              </a:rPr>
              <a:t> vs. </a:t>
            </a:r>
            <a:r>
              <a:rPr lang="de-DE" sz="2500" i="0" kern="0" dirty="0" err="1">
                <a:solidFill>
                  <a:srgbClr val="00415D"/>
                </a:solidFill>
              </a:rPr>
              <a:t>Comparative</a:t>
            </a:r>
            <a:r>
              <a:rPr lang="de-DE" sz="2500" i="0" kern="0" dirty="0">
                <a:solidFill>
                  <a:srgbClr val="00415D"/>
                </a:solidFill>
              </a:rPr>
              <a:t> </a:t>
            </a:r>
            <a:r>
              <a:rPr lang="de-DE" sz="2500" i="0" kern="0" dirty="0" err="1">
                <a:solidFill>
                  <a:srgbClr val="00415D"/>
                </a:solidFill>
              </a:rPr>
              <a:t>Cohort</a:t>
            </a:r>
            <a:r>
              <a:rPr lang="de-DE" sz="2500" i="0" kern="0" dirty="0">
                <a:solidFill>
                  <a:srgbClr val="00415D"/>
                </a:solidFill>
              </a:rPr>
              <a:t> (</a:t>
            </a:r>
            <a:r>
              <a:rPr lang="de-DE" sz="2500" i="0" kern="0" dirty="0" err="1">
                <a:solidFill>
                  <a:srgbClr val="00415D"/>
                </a:solidFill>
              </a:rPr>
              <a:t>no</a:t>
            </a:r>
            <a:r>
              <a:rPr lang="de-DE" sz="2500" i="0" kern="0" dirty="0">
                <a:solidFill>
                  <a:srgbClr val="00415D"/>
                </a:solidFill>
              </a:rPr>
              <a:t> iASD)</a:t>
            </a:r>
          </a:p>
        </p:txBody>
      </p:sp>
      <p:sp>
        <p:nvSpPr>
          <p:cNvPr id="14" name="Titel 1">
            <a:extLst>
              <a:ext uri="{FF2B5EF4-FFF2-40B4-BE49-F238E27FC236}">
                <a16:creationId xmlns:a16="http://schemas.microsoft.com/office/drawing/2014/main" id="{F484EF24-EFD1-9C49-97A6-FAA0D15D2E18}"/>
              </a:ext>
            </a:extLst>
          </p:cNvPr>
          <p:cNvSpPr txBox="1">
            <a:spLocks/>
          </p:cNvSpPr>
          <p:nvPr/>
        </p:nvSpPr>
        <p:spPr bwMode="auto">
          <a:xfrm>
            <a:off x="2660165" y="886493"/>
            <a:ext cx="3165655" cy="249299"/>
          </a:xfrm>
          <a:prstGeom prst="rect">
            <a:avLst/>
          </a:prstGeom>
          <a:noFill/>
          <a:ln w="9525">
            <a:noFill/>
            <a:miter lim="800000"/>
            <a:headEnd/>
            <a:tailEnd/>
          </a:ln>
        </p:spPr>
        <p:txBody>
          <a:bodyPr vert="horz" wrap="square" lIns="0" tIns="45720" rIns="0" bIns="45720" numCol="1" anchor="ctr" anchorCtr="0" compatLnSpc="1">
            <a:prstTxWarp prst="textNoShape">
              <a:avLst/>
            </a:prstTxWarp>
            <a:spAutoFit/>
          </a:bodyPr>
          <a:lstStyle>
            <a:lvl1pPr algn="ctr" rtl="0" eaLnBrk="0" fontAlgn="base" hangingPunct="0">
              <a:lnSpc>
                <a:spcPct val="85000"/>
              </a:lnSpc>
              <a:spcBef>
                <a:spcPct val="0"/>
              </a:spcBef>
              <a:spcAft>
                <a:spcPct val="0"/>
              </a:spcAft>
              <a:defRPr sz="3000" b="1" baseline="0">
                <a:solidFill>
                  <a:schemeClr val="accent4"/>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en-AU" sz="1200" i="0" u="sng" kern="0" dirty="0">
                <a:solidFill>
                  <a:schemeClr val="bg1"/>
                </a:solidFill>
              </a:rPr>
              <a:t>Risk for Mortality and Rehospitalization</a:t>
            </a:r>
          </a:p>
        </p:txBody>
      </p:sp>
    </p:spTree>
    <p:extLst>
      <p:ext uri="{BB962C8B-B14F-4D97-AF65-F5344CB8AC3E}">
        <p14:creationId xmlns:p14="http://schemas.microsoft.com/office/powerpoint/2010/main" val="325139842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58A7A-EFE5-164A-A4BC-EBC098ADD05E}"/>
              </a:ext>
            </a:extLst>
          </p:cNvPr>
          <p:cNvSpPr>
            <a:spLocks noGrp="1"/>
          </p:cNvSpPr>
          <p:nvPr>
            <p:ph type="title"/>
          </p:nvPr>
        </p:nvSpPr>
        <p:spPr>
          <a:xfrm>
            <a:off x="656506" y="116681"/>
            <a:ext cx="7769225" cy="566738"/>
          </a:xfrm>
        </p:spPr>
        <p:txBody>
          <a:bodyPr/>
          <a:lstStyle/>
          <a:p>
            <a:r>
              <a:rPr lang="de-DE"/>
              <a:t>Limitations</a:t>
            </a:r>
          </a:p>
        </p:txBody>
      </p:sp>
      <p:sp>
        <p:nvSpPr>
          <p:cNvPr id="5" name="Content Placeholder 2">
            <a:extLst>
              <a:ext uri="{FF2B5EF4-FFF2-40B4-BE49-F238E27FC236}">
                <a16:creationId xmlns:a16="http://schemas.microsoft.com/office/drawing/2014/main" id="{D4591C43-5843-3E43-AA96-15825FBED45B}"/>
              </a:ext>
            </a:extLst>
          </p:cNvPr>
          <p:cNvSpPr>
            <a:spLocks noGrp="1"/>
          </p:cNvSpPr>
          <p:nvPr>
            <p:ph idx="1"/>
          </p:nvPr>
        </p:nvSpPr>
        <p:spPr>
          <a:xfrm>
            <a:off x="261266" y="701891"/>
            <a:ext cx="8650123" cy="3824624"/>
          </a:xfrm>
        </p:spPr>
        <p:txBody>
          <a:bodyPr>
            <a:noAutofit/>
          </a:bodyPr>
          <a:lstStyle/>
          <a:p>
            <a:pPr>
              <a:lnSpc>
                <a:spcPts val="1800"/>
              </a:lnSpc>
              <a:spcBef>
                <a:spcPts val="0"/>
              </a:spcBef>
              <a:spcAft>
                <a:spcPts val="0"/>
              </a:spcAft>
            </a:pPr>
            <a:r>
              <a:rPr lang="en-US" sz="1500" dirty="0"/>
              <a:t>Single-center and relatively small number of patients.</a:t>
            </a:r>
          </a:p>
          <a:p>
            <a:pPr>
              <a:lnSpc>
                <a:spcPts val="1800"/>
              </a:lnSpc>
              <a:spcBef>
                <a:spcPts val="0"/>
              </a:spcBef>
              <a:spcAft>
                <a:spcPts val="0"/>
              </a:spcAft>
            </a:pPr>
            <a:endParaRPr lang="en-US" sz="1500" dirty="0"/>
          </a:p>
          <a:p>
            <a:pPr>
              <a:lnSpc>
                <a:spcPts val="1800"/>
              </a:lnSpc>
              <a:spcBef>
                <a:spcPts val="0"/>
              </a:spcBef>
              <a:spcAft>
                <a:spcPts val="0"/>
              </a:spcAft>
              <a:tabLst>
                <a:tab pos="261938" algn="l"/>
              </a:tabLst>
            </a:pPr>
            <a:r>
              <a:rPr lang="en-US" sz="1500" dirty="0"/>
              <a:t>Randomization and analysis not stratified according to etiology of mitral regurgitation.</a:t>
            </a:r>
          </a:p>
          <a:p>
            <a:pPr>
              <a:lnSpc>
                <a:spcPts val="1800"/>
              </a:lnSpc>
              <a:spcBef>
                <a:spcPts val="0"/>
              </a:spcBef>
              <a:spcAft>
                <a:spcPts val="0"/>
              </a:spcAft>
              <a:tabLst>
                <a:tab pos="261938" algn="l"/>
              </a:tabLst>
            </a:pPr>
            <a:endParaRPr lang="en-US" sz="1500" dirty="0"/>
          </a:p>
          <a:p>
            <a:pPr>
              <a:lnSpc>
                <a:spcPts val="1800"/>
              </a:lnSpc>
              <a:spcBef>
                <a:spcPts val="0"/>
              </a:spcBef>
              <a:spcAft>
                <a:spcPts val="0"/>
              </a:spcAft>
              <a:tabLst>
                <a:tab pos="261938" algn="l"/>
              </a:tabLst>
            </a:pPr>
            <a:r>
              <a:rPr lang="en-US" sz="1500" dirty="0"/>
              <a:t>Results might vary depending on different degrees of RV dysfunction and volume overload as well as different left sided filling pressures.</a:t>
            </a:r>
          </a:p>
          <a:p>
            <a:pPr>
              <a:lnSpc>
                <a:spcPts val="1800"/>
              </a:lnSpc>
              <a:spcBef>
                <a:spcPts val="0"/>
              </a:spcBef>
              <a:spcAft>
                <a:spcPts val="0"/>
              </a:spcAft>
            </a:pPr>
            <a:endParaRPr lang="en-US" sz="1500" dirty="0"/>
          </a:p>
          <a:p>
            <a:pPr>
              <a:lnSpc>
                <a:spcPts val="1800"/>
              </a:lnSpc>
              <a:spcBef>
                <a:spcPts val="0"/>
              </a:spcBef>
              <a:spcAft>
                <a:spcPts val="0"/>
              </a:spcAft>
            </a:pPr>
            <a:r>
              <a:rPr lang="en-US" sz="1500" dirty="0"/>
              <a:t>Results might vary in specific subsets of patients.</a:t>
            </a:r>
          </a:p>
          <a:p>
            <a:pPr>
              <a:lnSpc>
                <a:spcPts val="1800"/>
              </a:lnSpc>
              <a:spcBef>
                <a:spcPts val="0"/>
              </a:spcBef>
              <a:spcAft>
                <a:spcPts val="0"/>
              </a:spcAft>
            </a:pPr>
            <a:endParaRPr lang="en-US" sz="1500" dirty="0"/>
          </a:p>
          <a:p>
            <a:pPr>
              <a:lnSpc>
                <a:spcPts val="1800"/>
              </a:lnSpc>
              <a:spcBef>
                <a:spcPts val="0"/>
              </a:spcBef>
              <a:spcAft>
                <a:spcPts val="0"/>
              </a:spcAft>
            </a:pPr>
            <a:r>
              <a:rPr lang="en-US" sz="1500" dirty="0"/>
              <a:t>Although mean </a:t>
            </a:r>
            <a:r>
              <a:rPr lang="en-US" sz="1500" dirty="0" err="1"/>
              <a:t>Qp:Qs</a:t>
            </a:r>
            <a:r>
              <a:rPr lang="en-US" sz="1500" dirty="0"/>
              <a:t> was 1.5, shunting volumes might have been to small to detect benefits of closure.</a:t>
            </a:r>
          </a:p>
          <a:p>
            <a:pPr marL="0" indent="0">
              <a:lnSpc>
                <a:spcPts val="1800"/>
              </a:lnSpc>
              <a:spcBef>
                <a:spcPts val="0"/>
              </a:spcBef>
              <a:spcAft>
                <a:spcPts val="0"/>
              </a:spcAft>
              <a:buNone/>
            </a:pPr>
            <a:endParaRPr lang="en-US" sz="1500" dirty="0"/>
          </a:p>
          <a:p>
            <a:pPr>
              <a:lnSpc>
                <a:spcPts val="1800"/>
              </a:lnSpc>
              <a:spcBef>
                <a:spcPts val="0"/>
              </a:spcBef>
              <a:spcAft>
                <a:spcPts val="0"/>
              </a:spcAft>
              <a:tabLst>
                <a:tab pos="261938" algn="l"/>
              </a:tabLst>
            </a:pPr>
            <a:r>
              <a:rPr lang="en-US" sz="1500" dirty="0"/>
              <a:t>L-R shunting across iASD can decrease over time without interventional closure </a:t>
            </a:r>
            <a:r>
              <a:rPr lang="en-US" sz="1500" dirty="0">
                <a:sym typeface="Wingdings" pitchFamily="2" charset="2"/>
              </a:rPr>
              <a:t></a:t>
            </a:r>
            <a:r>
              <a:rPr lang="en-US" sz="1500" dirty="0"/>
              <a:t> inclusion and closure of iASD might have been too early to differentiate treatment benefits.</a:t>
            </a:r>
          </a:p>
          <a:p>
            <a:pPr>
              <a:lnSpc>
                <a:spcPts val="1800"/>
              </a:lnSpc>
              <a:spcBef>
                <a:spcPts val="0"/>
              </a:spcBef>
              <a:spcAft>
                <a:spcPts val="0"/>
              </a:spcAft>
              <a:tabLst>
                <a:tab pos="261938" algn="l"/>
              </a:tabLst>
            </a:pPr>
            <a:endParaRPr lang="en-US" sz="1500" dirty="0"/>
          </a:p>
          <a:p>
            <a:pPr marL="0" indent="0">
              <a:lnSpc>
                <a:spcPct val="250000"/>
              </a:lnSpc>
              <a:spcBef>
                <a:spcPts val="0"/>
              </a:spcBef>
              <a:spcAft>
                <a:spcPts val="0"/>
              </a:spcAft>
              <a:buNone/>
              <a:tabLst>
                <a:tab pos="257175" algn="l"/>
              </a:tabLst>
            </a:pPr>
            <a:endParaRPr lang="en-US" sz="1200" dirty="0"/>
          </a:p>
        </p:txBody>
      </p:sp>
    </p:spTree>
    <p:extLst>
      <p:ext uri="{BB962C8B-B14F-4D97-AF65-F5344CB8AC3E}">
        <p14:creationId xmlns:p14="http://schemas.microsoft.com/office/powerpoint/2010/main" val="1036947016"/>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58A7A-EFE5-164A-A4BC-EBC098ADD05E}"/>
              </a:ext>
            </a:extLst>
          </p:cNvPr>
          <p:cNvSpPr>
            <a:spLocks noGrp="1"/>
          </p:cNvSpPr>
          <p:nvPr>
            <p:ph type="title"/>
          </p:nvPr>
        </p:nvSpPr>
        <p:spPr>
          <a:xfrm>
            <a:off x="656506" y="116681"/>
            <a:ext cx="7769225" cy="566738"/>
          </a:xfrm>
        </p:spPr>
        <p:txBody>
          <a:bodyPr/>
          <a:lstStyle/>
          <a:p>
            <a:r>
              <a:rPr lang="de-DE" dirty="0"/>
              <a:t>Summary</a:t>
            </a:r>
          </a:p>
        </p:txBody>
      </p:sp>
      <p:sp>
        <p:nvSpPr>
          <p:cNvPr id="7" name="Content Placeholder 2">
            <a:extLst>
              <a:ext uri="{FF2B5EF4-FFF2-40B4-BE49-F238E27FC236}">
                <a16:creationId xmlns:a16="http://schemas.microsoft.com/office/drawing/2014/main" id="{F634C6B1-1400-F448-8413-5800531790C5}"/>
              </a:ext>
            </a:extLst>
          </p:cNvPr>
          <p:cNvSpPr>
            <a:spLocks noGrp="1"/>
          </p:cNvSpPr>
          <p:nvPr>
            <p:ph idx="1"/>
          </p:nvPr>
        </p:nvSpPr>
        <p:spPr>
          <a:xfrm>
            <a:off x="205119" y="724223"/>
            <a:ext cx="8548444" cy="3824624"/>
          </a:xfrm>
        </p:spPr>
        <p:txBody>
          <a:bodyPr>
            <a:noAutofit/>
          </a:bodyPr>
          <a:lstStyle/>
          <a:p>
            <a:pPr marL="0" indent="0">
              <a:spcBef>
                <a:spcPts val="0"/>
              </a:spcBef>
              <a:spcAft>
                <a:spcPts val="0"/>
              </a:spcAft>
              <a:buNone/>
            </a:pPr>
            <a:endParaRPr lang="en-US" sz="16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Interventional closure of iASD 1-month post transcatheter mitral valve repair was not superior to conservative treatment with regards to the primary endpoint 6-minute walking distance.</a:t>
            </a:r>
          </a:p>
          <a:p>
            <a:pPr>
              <a:spcBef>
                <a:spcPts val="0"/>
              </a:spcBef>
              <a:spcAft>
                <a:spcPts val="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The results are corroborated by no difference in secondary endpoints such as heart failure symptoms or hospitalization and survival.</a:t>
            </a:r>
          </a:p>
          <a:p>
            <a:pPr marL="0" indent="0">
              <a:spcBef>
                <a:spcPts val="0"/>
              </a:spcBef>
              <a:spcAft>
                <a:spcPts val="0"/>
              </a:spcAft>
              <a:buNone/>
            </a:pPr>
            <a:endParaRPr lang="en-US" sz="20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The presence of an </a:t>
            </a:r>
            <a:r>
              <a:rPr lang="en-US" sz="2000" dirty="0" err="1">
                <a:latin typeface="Arial" panose="020B0604020202020204" pitchFamily="34" charset="0"/>
                <a:ea typeface="Calibri" panose="020F0502020204030204" pitchFamily="34" charset="0"/>
                <a:cs typeface="Arial" panose="020B0604020202020204" pitchFamily="34" charset="0"/>
              </a:rPr>
              <a:t>iASD</a:t>
            </a:r>
            <a:r>
              <a:rPr lang="en-US" sz="2000" dirty="0">
                <a:latin typeface="Arial" panose="020B0604020202020204" pitchFamily="34" charset="0"/>
                <a:ea typeface="Calibri" panose="020F0502020204030204" pitchFamily="34" charset="0"/>
                <a:cs typeface="Arial" panose="020B0604020202020204" pitchFamily="34" charset="0"/>
              </a:rPr>
              <a:t> is associated with a higher rate of HF hospitalization irrespective of its management when compared to patients without relevant </a:t>
            </a:r>
            <a:r>
              <a:rPr lang="en-US" sz="2000" dirty="0" err="1">
                <a:latin typeface="Arial" panose="020B0604020202020204" pitchFamily="34" charset="0"/>
                <a:ea typeface="Calibri" panose="020F0502020204030204" pitchFamily="34" charset="0"/>
                <a:cs typeface="Arial" panose="020B0604020202020204" pitchFamily="34" charset="0"/>
              </a:rPr>
              <a:t>iASD</a:t>
            </a:r>
            <a:r>
              <a:rPr lang="en-US" sz="2000" dirty="0">
                <a:latin typeface="Arial" panose="020B0604020202020204" pitchFamily="34" charset="0"/>
                <a:ea typeface="Calibri" panose="020F0502020204030204" pitchFamily="34" charset="0"/>
                <a:cs typeface="Arial" panose="020B0604020202020204" pitchFamily="34" charset="0"/>
              </a:rPr>
              <a:t> following </a:t>
            </a:r>
            <a:r>
              <a:rPr lang="en-US" sz="2000" dirty="0" err="1">
                <a:latin typeface="Arial" panose="020B0604020202020204" pitchFamily="34" charset="0"/>
                <a:ea typeface="Calibri" panose="020F0502020204030204" pitchFamily="34" charset="0"/>
                <a:cs typeface="Arial" panose="020B0604020202020204" pitchFamily="34" charset="0"/>
              </a:rPr>
              <a:t>TMVR</a:t>
            </a:r>
            <a:r>
              <a:rPr lang="en-US" sz="20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9859039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58A7A-EFE5-164A-A4BC-EBC098ADD05E}"/>
              </a:ext>
            </a:extLst>
          </p:cNvPr>
          <p:cNvSpPr>
            <a:spLocks noGrp="1"/>
          </p:cNvSpPr>
          <p:nvPr>
            <p:ph type="title"/>
          </p:nvPr>
        </p:nvSpPr>
        <p:spPr>
          <a:xfrm>
            <a:off x="656506" y="116681"/>
            <a:ext cx="7769225" cy="566738"/>
          </a:xfrm>
        </p:spPr>
        <p:txBody>
          <a:bodyPr/>
          <a:lstStyle/>
          <a:p>
            <a:r>
              <a:rPr lang="de-DE" dirty="0" err="1"/>
              <a:t>Conclusions</a:t>
            </a:r>
            <a:endParaRPr lang="de-DE" dirty="0"/>
          </a:p>
        </p:txBody>
      </p:sp>
      <p:sp>
        <p:nvSpPr>
          <p:cNvPr id="7" name="Content Placeholder 2">
            <a:extLst>
              <a:ext uri="{FF2B5EF4-FFF2-40B4-BE49-F238E27FC236}">
                <a16:creationId xmlns:a16="http://schemas.microsoft.com/office/drawing/2014/main" id="{F634C6B1-1400-F448-8413-5800531790C5}"/>
              </a:ext>
            </a:extLst>
          </p:cNvPr>
          <p:cNvSpPr>
            <a:spLocks noGrp="1"/>
          </p:cNvSpPr>
          <p:nvPr>
            <p:ph idx="1"/>
          </p:nvPr>
        </p:nvSpPr>
        <p:spPr>
          <a:xfrm>
            <a:off x="266896" y="814079"/>
            <a:ext cx="8548444" cy="3824624"/>
          </a:xfrm>
        </p:spPr>
        <p:txBody>
          <a:bodyPr>
            <a:noAutofit/>
          </a:bodyPr>
          <a:lstStyle/>
          <a:p>
            <a:pPr>
              <a:spcBef>
                <a:spcPts val="0"/>
              </a:spcBef>
              <a:spcAft>
                <a:spcPts val="0"/>
              </a:spcAft>
            </a:pPr>
            <a:r>
              <a:rPr lang="en-US" sz="1800" dirty="0">
                <a:latin typeface="Arial" panose="020B0604020202020204" pitchFamily="34" charset="0"/>
                <a:ea typeface="Calibri" panose="020F0502020204030204" pitchFamily="34" charset="0"/>
                <a:cs typeface="Arial" panose="020B0604020202020204" pitchFamily="34" charset="0"/>
              </a:rPr>
              <a:t>The presence of an </a:t>
            </a:r>
            <a:r>
              <a:rPr lang="en-US" sz="1800" dirty="0" err="1">
                <a:latin typeface="Arial" panose="020B0604020202020204" pitchFamily="34" charset="0"/>
                <a:ea typeface="Calibri" panose="020F0502020204030204" pitchFamily="34" charset="0"/>
                <a:cs typeface="Arial" panose="020B0604020202020204" pitchFamily="34" charset="0"/>
              </a:rPr>
              <a:t>iASD</a:t>
            </a:r>
            <a:r>
              <a:rPr lang="en-US" sz="1800" dirty="0">
                <a:latin typeface="Arial" panose="020B0604020202020204" pitchFamily="34" charset="0"/>
                <a:ea typeface="Calibri" panose="020F0502020204030204" pitchFamily="34" charset="0"/>
                <a:cs typeface="Arial" panose="020B0604020202020204" pitchFamily="34" charset="0"/>
              </a:rPr>
              <a:t> following transcatheter mitral valve interventions might be </a:t>
            </a:r>
            <a:r>
              <a:rPr lang="en-US" sz="1800" dirty="0"/>
              <a:t>a prognostically relevant surrogate, but not necessarily causative for inferior outcomes.</a:t>
            </a:r>
            <a:endParaRPr lang="de-DE" sz="1800" dirty="0"/>
          </a:p>
          <a:p>
            <a:pPr marL="0" indent="0">
              <a:spcBef>
                <a:spcPts val="0"/>
              </a:spcBef>
              <a:spcAft>
                <a:spcPts val="0"/>
              </a:spcAft>
              <a:buNone/>
            </a:pPr>
            <a:endParaRPr lang="en-US" sz="18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r>
              <a:rPr lang="en-US" sz="1800" dirty="0">
                <a:latin typeface="Arial" panose="020B0604020202020204" pitchFamily="34" charset="0"/>
                <a:ea typeface="Calibri" panose="020F0502020204030204" pitchFamily="34" charset="0"/>
                <a:cs typeface="Arial" panose="020B0604020202020204" pitchFamily="34" charset="0"/>
              </a:rPr>
              <a:t>Patients with a persistent iASD and relevant left-to-right shunting appear at higher risk with potential implications for surveillance and management other than interventional iASD closure.</a:t>
            </a:r>
          </a:p>
          <a:p>
            <a:pPr>
              <a:spcBef>
                <a:spcPts val="0"/>
              </a:spcBef>
              <a:spcAft>
                <a:spcPts val="0"/>
              </a:spcAft>
            </a:pPr>
            <a:endParaRPr lang="en-US" sz="18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r>
              <a:rPr lang="en-US" sz="1800" dirty="0" err="1">
                <a:latin typeface="Arial" panose="020B0604020202020204" pitchFamily="34" charset="0"/>
                <a:ea typeface="Calibri" panose="020F0502020204030204" pitchFamily="34" charset="0"/>
                <a:cs typeface="Arial" panose="020B0604020202020204" pitchFamily="34" charset="0"/>
              </a:rPr>
              <a:t>iASD</a:t>
            </a:r>
            <a:r>
              <a:rPr lang="en-US" sz="1800" dirty="0">
                <a:latin typeface="Arial" panose="020B0604020202020204" pitchFamily="34" charset="0"/>
                <a:ea typeface="Calibri" panose="020F0502020204030204" pitchFamily="34" charset="0"/>
                <a:cs typeface="Arial" panose="020B0604020202020204" pitchFamily="34" charset="0"/>
              </a:rPr>
              <a:t> closure remains an individualized decision on case-by-case basis with no evidence in support of general recommendation to close.</a:t>
            </a:r>
          </a:p>
          <a:p>
            <a:pPr>
              <a:spcBef>
                <a:spcPts val="0"/>
              </a:spcBef>
              <a:spcAft>
                <a:spcPts val="0"/>
              </a:spcAft>
            </a:pPr>
            <a:endParaRPr lang="en-US" sz="18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endParaRPr lang="en-US" sz="800" dirty="0">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None/>
            </a:pPr>
            <a:r>
              <a:rPr lang="en-US" sz="1400" u="sng" dirty="0">
                <a:latin typeface="Arial" panose="020B0604020202020204" pitchFamily="34" charset="0"/>
                <a:ea typeface="Calibri" panose="020F0502020204030204" pitchFamily="34" charset="0"/>
                <a:cs typeface="Arial" panose="020B0604020202020204" pitchFamily="34" charset="0"/>
              </a:rPr>
              <a:t>Results of primary endpoint simultaneously published in </a:t>
            </a:r>
            <a:r>
              <a:rPr lang="en-US" sz="1400" i="1" u="sng" dirty="0">
                <a:latin typeface="Arial" panose="020B0604020202020204" pitchFamily="34" charset="0"/>
                <a:ea typeface="Calibri" panose="020F0502020204030204" pitchFamily="34" charset="0"/>
                <a:cs typeface="Arial" panose="020B0604020202020204" pitchFamily="34" charset="0"/>
              </a:rPr>
              <a:t>Circulation</a:t>
            </a:r>
            <a:endParaRPr lang="en-US" sz="1400" u="sng"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endParaRPr lang="en-US" sz="18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endParaRPr lang="en-US" sz="18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0"/>
              </a:spcAft>
            </a:pPr>
            <a:endParaRPr lang="en-US" sz="1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155195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ChangeArrowheads="1"/>
          </p:cNvSpPr>
          <p:nvPr/>
        </p:nvSpPr>
        <p:spPr bwMode="auto">
          <a:xfrm>
            <a:off x="1943100" y="1458516"/>
            <a:ext cx="4457700" cy="369332"/>
          </a:xfrm>
          <a:prstGeom prst="rect">
            <a:avLst/>
          </a:prstGeom>
          <a:noFill/>
          <a:ln w="9525">
            <a:noFill/>
            <a:miter lim="800000"/>
            <a:headEnd/>
            <a:tailEnd/>
          </a:ln>
        </p:spPr>
        <p:txBody>
          <a:bodyPr>
            <a:spAutoFit/>
          </a:bodyPr>
          <a:lstStyle/>
          <a:p>
            <a:pPr eaLnBrk="0" hangingPunct="0"/>
            <a:endParaRPr lang="en-US" b="0" i="0">
              <a:solidFill>
                <a:srgbClr val="00415D"/>
              </a:solidFill>
              <a:ea typeface="MS PGothic" pitchFamily="34" charset="-128"/>
              <a:cs typeface="ヒラギノ角ゴ Pro W3"/>
            </a:endParaRPr>
          </a:p>
        </p:txBody>
      </p:sp>
      <p:sp>
        <p:nvSpPr>
          <p:cNvPr id="8" name="Rectangle 4"/>
          <p:cNvSpPr txBox="1">
            <a:spLocks noChangeArrowheads="1"/>
          </p:cNvSpPr>
          <p:nvPr/>
        </p:nvSpPr>
        <p:spPr bwMode="auto">
          <a:xfrm>
            <a:off x="684214" y="294027"/>
            <a:ext cx="7769225" cy="42579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eaLnBrk="1" hangingPunct="1"/>
            <a:r>
              <a:rPr lang="en-US" sz="2500" i="0" kern="0" dirty="0">
                <a:solidFill>
                  <a:srgbClr val="00415D"/>
                </a:solidFill>
              </a:rPr>
              <a:t>Disclosure Statement of Financial Interest</a:t>
            </a:r>
          </a:p>
        </p:txBody>
      </p:sp>
      <p:sp>
        <p:nvSpPr>
          <p:cNvPr id="5" name="Content Placeholder 4">
            <a:extLst>
              <a:ext uri="{FF2B5EF4-FFF2-40B4-BE49-F238E27FC236}">
                <a16:creationId xmlns:a16="http://schemas.microsoft.com/office/drawing/2014/main" id="{EBA2EEE1-ABEF-4E4F-9BC9-A5486DBD36A9}"/>
              </a:ext>
            </a:extLst>
          </p:cNvPr>
          <p:cNvSpPr txBox="1">
            <a:spLocks/>
          </p:cNvSpPr>
          <p:nvPr/>
        </p:nvSpPr>
        <p:spPr bwMode="auto">
          <a:xfrm>
            <a:off x="514350" y="846317"/>
            <a:ext cx="8402638" cy="4650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57175" indent="-257175" algn="l" rtl="0" eaLnBrk="0" fontAlgn="base" hangingPunct="0">
              <a:spcBef>
                <a:spcPct val="30000"/>
              </a:spcBef>
              <a:spcAft>
                <a:spcPct val="0"/>
              </a:spcAft>
              <a:buClr>
                <a:schemeClr val="bg1"/>
              </a:buClr>
              <a:buSzPct val="110000"/>
              <a:buChar char="•"/>
              <a:defRPr sz="2250" b="1">
                <a:solidFill>
                  <a:schemeClr val="bg1"/>
                </a:solidFill>
                <a:latin typeface="+mn-lt"/>
                <a:ea typeface="+mn-ea"/>
                <a:cs typeface="+mn-cs"/>
              </a:defRPr>
            </a:lvl1pPr>
            <a:lvl2pPr marL="557213" indent="-214313" algn="l" rtl="0" eaLnBrk="0" fontAlgn="base" hangingPunct="0">
              <a:spcBef>
                <a:spcPct val="30000"/>
              </a:spcBef>
              <a:spcAft>
                <a:spcPct val="0"/>
              </a:spcAft>
              <a:buClr>
                <a:schemeClr val="bg1"/>
              </a:buClr>
              <a:buSzPct val="70000"/>
              <a:buFont typeface="Wingdings 2" pitchFamily="18" charset="2"/>
              <a:buChar char="¡"/>
              <a:defRPr sz="2100" b="1">
                <a:solidFill>
                  <a:srgbClr val="053763"/>
                </a:solidFill>
                <a:latin typeface="+mn-lt"/>
              </a:defRPr>
            </a:lvl2pPr>
            <a:lvl3pPr marL="857250" indent="-171450" algn="l" rtl="0" eaLnBrk="0" fontAlgn="base" hangingPunct="0">
              <a:spcBef>
                <a:spcPct val="30000"/>
              </a:spcBef>
              <a:spcAft>
                <a:spcPct val="0"/>
              </a:spcAft>
              <a:buChar char="•"/>
              <a:defRPr sz="1800" b="1">
                <a:solidFill>
                  <a:srgbClr val="053763"/>
                </a:solidFill>
                <a:latin typeface="+mn-lt"/>
              </a:defRPr>
            </a:lvl3pPr>
            <a:lvl4pPr marL="1200150" indent="-171450" algn="l" rtl="0" eaLnBrk="0" fontAlgn="base" hangingPunct="0">
              <a:spcBef>
                <a:spcPct val="30000"/>
              </a:spcBef>
              <a:spcAft>
                <a:spcPct val="0"/>
              </a:spcAft>
              <a:buChar char="–"/>
              <a:defRPr sz="1500" b="1">
                <a:solidFill>
                  <a:srgbClr val="053763"/>
                </a:solidFill>
                <a:latin typeface="+mn-lt"/>
              </a:defRPr>
            </a:lvl4pPr>
            <a:lvl5pPr marL="1543050" indent="-171450" algn="l" rtl="0" eaLnBrk="0" fontAlgn="base" hangingPunct="0">
              <a:spcBef>
                <a:spcPct val="30000"/>
              </a:spcBef>
              <a:spcAft>
                <a:spcPct val="0"/>
              </a:spcAft>
              <a:buChar char="»"/>
              <a:defRPr sz="1500" b="1">
                <a:solidFill>
                  <a:srgbClr val="053763"/>
                </a:solidFill>
                <a:latin typeface="+mn-lt"/>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812800" indent="-812800" defTabSz="457200">
              <a:spcBef>
                <a:spcPct val="20000"/>
              </a:spcBef>
              <a:spcAft>
                <a:spcPts val="1200"/>
              </a:spcAft>
              <a:buClr>
                <a:srgbClr val="7D177A"/>
              </a:buClr>
              <a:buFontTx/>
              <a:buNone/>
            </a:pPr>
            <a:r>
              <a:rPr lang="en-US" sz="1400" i="0" kern="0" dirty="0">
                <a:solidFill>
                  <a:srgbClr val="00415D"/>
                </a:solidFill>
                <a:latin typeface="Myriad Pro" panose="020B0503030403020204" pitchFamily="34" charset="0"/>
                <a:cs typeface="Arial" charset="0"/>
              </a:rPr>
              <a:t>Speaker’s Name:  Philipp Lurz</a:t>
            </a:r>
          </a:p>
          <a:p>
            <a:pPr marL="0" indent="0">
              <a:spcAft>
                <a:spcPts val="1800"/>
              </a:spcAft>
              <a:buFontTx/>
              <a:buNone/>
            </a:pPr>
            <a:r>
              <a:rPr lang="en-US" sz="1400" i="0" kern="0" dirty="0">
                <a:solidFill>
                  <a:srgbClr val="00415D"/>
                </a:solidFill>
                <a:latin typeface="Myriad Pro" panose="020B0503030403020204" pitchFamily="34" charset="0"/>
                <a:cs typeface="Arial" charset="0"/>
              </a:rPr>
              <a:t>Within the past 12 months, I or my spouse/partner have had a financial interest/arrangement or affiliation with the organization(s) listed below</a:t>
            </a:r>
          </a:p>
          <a:p>
            <a:pPr marL="0" indent="0">
              <a:lnSpc>
                <a:spcPct val="150000"/>
              </a:lnSpc>
              <a:spcBef>
                <a:spcPts val="0"/>
              </a:spcBef>
              <a:spcAft>
                <a:spcPts val="0"/>
              </a:spcAft>
              <a:buFontTx/>
              <a:buNone/>
            </a:pPr>
            <a:r>
              <a:rPr lang="en-US" sz="1200" i="0" kern="0" dirty="0">
                <a:solidFill>
                  <a:srgbClr val="00415D"/>
                </a:solidFill>
                <a:latin typeface="Myriad Pro" panose="020B0503030403020204" pitchFamily="34" charset="0"/>
                <a:cs typeface="Arial" charset="0"/>
              </a:rPr>
              <a:t>Affiliation/Financial Relationship		Company</a:t>
            </a:r>
          </a:p>
          <a:p>
            <a:pPr marL="0" indent="0">
              <a:lnSpc>
                <a:spcPct val="150000"/>
              </a:lnSpc>
              <a:spcBef>
                <a:spcPts val="0"/>
              </a:spcBef>
              <a:spcAft>
                <a:spcPts val="0"/>
              </a:spcAft>
              <a:buFontTx/>
              <a:buNone/>
            </a:pPr>
            <a:r>
              <a:rPr lang="en-US" sz="1200" b="0" i="0" kern="0" dirty="0">
                <a:solidFill>
                  <a:srgbClr val="00415D"/>
                </a:solidFill>
                <a:latin typeface="Myriad Pro" panose="020B0503030403020204" pitchFamily="34" charset="0"/>
                <a:cs typeface="Arial" charset="0"/>
              </a:rPr>
              <a:t>Institutional Grant/Research Support		</a:t>
            </a:r>
            <a:r>
              <a:rPr lang="en-US" sz="1200" b="0" i="0" kern="0" dirty="0" err="1">
                <a:solidFill>
                  <a:srgbClr val="00415D"/>
                </a:solidFill>
                <a:latin typeface="Myriad Pro" panose="020B0503030403020204" pitchFamily="34" charset="0"/>
                <a:cs typeface="Arial" charset="0"/>
              </a:rPr>
              <a:t>ReCor</a:t>
            </a:r>
            <a:r>
              <a:rPr lang="en-US" sz="1200" b="0" i="0" kern="0" dirty="0">
                <a:solidFill>
                  <a:srgbClr val="00415D"/>
                </a:solidFill>
                <a:latin typeface="Myriad Pro" panose="020B0503030403020204" pitchFamily="34" charset="0"/>
                <a:cs typeface="Arial" charset="0"/>
              </a:rPr>
              <a:t>, </a:t>
            </a:r>
            <a:r>
              <a:rPr lang="en-US" sz="1200" b="0" i="0" kern="0" dirty="0" err="1">
                <a:solidFill>
                  <a:srgbClr val="00415D"/>
                </a:solidFill>
                <a:latin typeface="Myriad Pro" panose="020B0503030403020204" pitchFamily="34" charset="0"/>
                <a:cs typeface="Arial" charset="0"/>
              </a:rPr>
              <a:t>Occlutech</a:t>
            </a:r>
            <a:r>
              <a:rPr lang="en-US" sz="1200" b="0" i="0" kern="0" dirty="0">
                <a:solidFill>
                  <a:srgbClr val="00415D"/>
                </a:solidFill>
                <a:latin typeface="Myriad Pro" panose="020B0503030403020204" pitchFamily="34" charset="0"/>
                <a:cs typeface="Arial" charset="0"/>
              </a:rPr>
              <a:t>, Edwards Lifesciences</a:t>
            </a:r>
          </a:p>
          <a:p>
            <a:pPr marL="0" indent="0">
              <a:lnSpc>
                <a:spcPct val="150000"/>
              </a:lnSpc>
              <a:spcBef>
                <a:spcPts val="0"/>
              </a:spcBef>
              <a:spcAft>
                <a:spcPts val="0"/>
              </a:spcAft>
              <a:buFontTx/>
              <a:buNone/>
            </a:pPr>
            <a:r>
              <a:rPr lang="en-US" sz="1200" b="0" i="0" kern="0" dirty="0">
                <a:solidFill>
                  <a:srgbClr val="00415D"/>
                </a:solidFill>
                <a:latin typeface="Myriad Pro" panose="020B0503030403020204" pitchFamily="34" charset="0"/>
                <a:cs typeface="Arial" charset="0"/>
              </a:rPr>
              <a:t>Consulting Fees to Institution		 Abbott, </a:t>
            </a:r>
            <a:r>
              <a:rPr lang="en-US" sz="1200" b="0" i="0" kern="0" dirty="0" err="1">
                <a:solidFill>
                  <a:srgbClr val="00415D"/>
                </a:solidFill>
                <a:latin typeface="Myriad Pro" panose="020B0503030403020204" pitchFamily="34" charset="0"/>
                <a:cs typeface="Arial" charset="0"/>
              </a:rPr>
              <a:t>ReCor</a:t>
            </a:r>
            <a:r>
              <a:rPr lang="en-US" sz="1200" b="0" i="0" kern="0" dirty="0">
                <a:solidFill>
                  <a:srgbClr val="00415D"/>
                </a:solidFill>
                <a:latin typeface="Myriad Pro" panose="020B0503030403020204" pitchFamily="34" charset="0"/>
                <a:cs typeface="Arial" charset="0"/>
              </a:rPr>
              <a:t>, </a:t>
            </a:r>
            <a:r>
              <a:rPr lang="en-US" sz="1200" b="0" i="0" kern="0" dirty="0" err="1">
                <a:solidFill>
                  <a:srgbClr val="00415D"/>
                </a:solidFill>
                <a:latin typeface="Myriad Pro" panose="020B0503030403020204" pitchFamily="34" charset="0"/>
                <a:cs typeface="Arial" charset="0"/>
              </a:rPr>
              <a:t>Occlutech</a:t>
            </a:r>
            <a:r>
              <a:rPr lang="en-US" sz="1200" b="0" i="0" kern="0" dirty="0">
                <a:solidFill>
                  <a:srgbClr val="00415D"/>
                </a:solidFill>
                <a:latin typeface="Myriad Pro" panose="020B0503030403020204" pitchFamily="34" charset="0"/>
                <a:cs typeface="Arial" charset="0"/>
              </a:rPr>
              <a:t>, Edwards Lifesciences, Medtronic</a:t>
            </a:r>
          </a:p>
          <a:p>
            <a:pPr marL="0" indent="0">
              <a:lnSpc>
                <a:spcPct val="150000"/>
              </a:lnSpc>
              <a:spcBef>
                <a:spcPts val="0"/>
              </a:spcBef>
              <a:spcAft>
                <a:spcPts val="0"/>
              </a:spcAft>
              <a:buFontTx/>
              <a:buNone/>
            </a:pPr>
            <a:r>
              <a:rPr lang="en-US" sz="1200" b="0" i="0" kern="0" dirty="0">
                <a:solidFill>
                  <a:srgbClr val="00415D"/>
                </a:solidFill>
                <a:latin typeface="Myriad Pro" panose="020B0503030403020204" pitchFamily="34" charset="0"/>
                <a:cs typeface="Arial" charset="0"/>
              </a:rPr>
              <a:t>Personal Fees				None</a:t>
            </a:r>
          </a:p>
          <a:p>
            <a:pPr marL="0" indent="0">
              <a:lnSpc>
                <a:spcPct val="150000"/>
              </a:lnSpc>
              <a:spcBef>
                <a:spcPts val="0"/>
              </a:spcBef>
              <a:spcAft>
                <a:spcPts val="0"/>
              </a:spcAft>
              <a:buFontTx/>
              <a:buNone/>
            </a:pPr>
            <a:r>
              <a:rPr lang="en-US" sz="1200" b="0" i="0" kern="0" dirty="0">
                <a:solidFill>
                  <a:srgbClr val="00415D"/>
                </a:solidFill>
                <a:latin typeface="Myriad Pro" panose="020B0503030403020204" pitchFamily="34" charset="0"/>
                <a:cs typeface="Arial" charset="0"/>
              </a:rPr>
              <a:t>Major Stock Shareholder/Equity		None</a:t>
            </a:r>
          </a:p>
          <a:p>
            <a:pPr marL="0" indent="0">
              <a:lnSpc>
                <a:spcPct val="150000"/>
              </a:lnSpc>
              <a:spcBef>
                <a:spcPts val="0"/>
              </a:spcBef>
              <a:spcAft>
                <a:spcPts val="0"/>
              </a:spcAft>
              <a:buFontTx/>
              <a:buNone/>
            </a:pPr>
            <a:r>
              <a:rPr lang="en-US" sz="1200" b="0" i="0" kern="0" dirty="0">
                <a:solidFill>
                  <a:srgbClr val="00415D"/>
                </a:solidFill>
                <a:latin typeface="Myriad Pro" panose="020B0503030403020204" pitchFamily="34" charset="0"/>
                <a:cs typeface="Arial" charset="0"/>
              </a:rPr>
              <a:t>Royalty Income			None</a:t>
            </a:r>
          </a:p>
          <a:p>
            <a:pPr marL="0" indent="0">
              <a:lnSpc>
                <a:spcPct val="150000"/>
              </a:lnSpc>
              <a:spcBef>
                <a:spcPts val="0"/>
              </a:spcBef>
              <a:spcAft>
                <a:spcPts val="0"/>
              </a:spcAft>
              <a:buFontTx/>
              <a:buNone/>
            </a:pPr>
            <a:r>
              <a:rPr lang="en-US" sz="1200" b="0" i="0" kern="0" dirty="0">
                <a:solidFill>
                  <a:srgbClr val="00415D"/>
                </a:solidFill>
                <a:latin typeface="Myriad Pro" panose="020B0503030403020204" pitchFamily="34" charset="0"/>
                <a:cs typeface="Arial" charset="0"/>
              </a:rPr>
              <a:t>Ownership/Founder			None</a:t>
            </a:r>
          </a:p>
          <a:p>
            <a:pPr marL="0" indent="0">
              <a:lnSpc>
                <a:spcPct val="150000"/>
              </a:lnSpc>
              <a:spcBef>
                <a:spcPts val="0"/>
              </a:spcBef>
              <a:spcAft>
                <a:spcPts val="0"/>
              </a:spcAft>
              <a:buFontTx/>
              <a:buNone/>
            </a:pPr>
            <a:r>
              <a:rPr lang="en-US" sz="1200" b="0" i="0" kern="0" dirty="0">
                <a:solidFill>
                  <a:srgbClr val="00415D"/>
                </a:solidFill>
                <a:latin typeface="Myriad Pro" panose="020B0503030403020204" pitchFamily="34" charset="0"/>
                <a:cs typeface="Arial" charset="0"/>
              </a:rPr>
              <a:t>Intellectual Property Rights			None</a:t>
            </a:r>
          </a:p>
        </p:txBody>
      </p:sp>
    </p:spTree>
    <p:extLst>
      <p:ext uri="{BB962C8B-B14F-4D97-AF65-F5344CB8AC3E}">
        <p14:creationId xmlns:p14="http://schemas.microsoft.com/office/powerpoint/2010/main" val="96546706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58A7A-EFE5-164A-A4BC-EBC098ADD05E}"/>
              </a:ext>
            </a:extLst>
          </p:cNvPr>
          <p:cNvSpPr>
            <a:spLocks noGrp="1"/>
          </p:cNvSpPr>
          <p:nvPr>
            <p:ph type="title"/>
          </p:nvPr>
        </p:nvSpPr>
        <p:spPr>
          <a:xfrm>
            <a:off x="656506" y="116681"/>
            <a:ext cx="7769225" cy="566738"/>
          </a:xfrm>
        </p:spPr>
        <p:txBody>
          <a:bodyPr/>
          <a:lstStyle/>
          <a:p>
            <a:r>
              <a:rPr lang="en-AU" dirty="0"/>
              <a:t>Thank You</a:t>
            </a:r>
          </a:p>
        </p:txBody>
      </p:sp>
      <p:sp>
        <p:nvSpPr>
          <p:cNvPr id="7" name="Content Placeholder 2">
            <a:extLst>
              <a:ext uri="{FF2B5EF4-FFF2-40B4-BE49-F238E27FC236}">
                <a16:creationId xmlns:a16="http://schemas.microsoft.com/office/drawing/2014/main" id="{F634C6B1-1400-F448-8413-5800531790C5}"/>
              </a:ext>
            </a:extLst>
          </p:cNvPr>
          <p:cNvSpPr>
            <a:spLocks noGrp="1"/>
          </p:cNvSpPr>
          <p:nvPr>
            <p:ph idx="1"/>
          </p:nvPr>
        </p:nvSpPr>
        <p:spPr>
          <a:xfrm>
            <a:off x="205119" y="909889"/>
            <a:ext cx="8548444" cy="3824624"/>
          </a:xfrm>
        </p:spPr>
        <p:txBody>
          <a:bodyPr>
            <a:noAutofit/>
          </a:bodyPr>
          <a:lstStyle/>
          <a:p>
            <a:pPr marL="0" indent="0" algn="ctr">
              <a:spcBef>
                <a:spcPts val="0"/>
              </a:spcBef>
              <a:spcAft>
                <a:spcPts val="0"/>
              </a:spcAft>
              <a:buNone/>
            </a:pPr>
            <a:r>
              <a:rPr lang="en-US" sz="2000" dirty="0" err="1">
                <a:latin typeface="Arial" panose="020B0604020202020204" pitchFamily="34" charset="0"/>
                <a:ea typeface="Calibri" panose="020F0502020204030204" pitchFamily="34" charset="0"/>
                <a:cs typeface="Arial" panose="020B0604020202020204" pitchFamily="34" charset="0"/>
              </a:rPr>
              <a:t>philipp.lurz@medizin.uni-Leipzig.de</a:t>
            </a:r>
            <a:endParaRPr lang="en-US" sz="2000" dirty="0">
              <a:latin typeface="Arial" panose="020B0604020202020204" pitchFamily="34" charset="0"/>
              <a:ea typeface="Calibri" panose="020F0502020204030204" pitchFamily="34" charset="0"/>
              <a:cs typeface="Arial" panose="020B0604020202020204" pitchFamily="34" charset="0"/>
            </a:endParaRPr>
          </a:p>
          <a:p>
            <a:pPr marL="0" indent="0" algn="ctr">
              <a:spcBef>
                <a:spcPts val="0"/>
              </a:spcBef>
              <a:spcAft>
                <a:spcPts val="0"/>
              </a:spcAft>
              <a:buNone/>
            </a:pP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8">
            <a:extLst>
              <a:ext uri="{FF2B5EF4-FFF2-40B4-BE49-F238E27FC236}">
                <a16:creationId xmlns:a16="http://schemas.microsoft.com/office/drawing/2014/main" id="{B5483BFE-5F2E-184C-851D-BB3B6D3CBBD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210" y="1856272"/>
            <a:ext cx="2633580" cy="23773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76135739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4214" y="294812"/>
            <a:ext cx="7769225" cy="566738"/>
          </a:xfrm>
        </p:spPr>
        <p:txBody>
          <a:bodyPr/>
          <a:lstStyle/>
          <a:p>
            <a:pPr eaLnBrk="1" hangingPunct="1"/>
            <a:r>
              <a:rPr lang="en-US" sz="2500" dirty="0">
                <a:solidFill>
                  <a:srgbClr val="00415D"/>
                </a:solidFill>
              </a:rPr>
              <a:t>Background</a:t>
            </a:r>
          </a:p>
        </p:txBody>
      </p:sp>
      <p:sp>
        <p:nvSpPr>
          <p:cNvPr id="18435" name="Rectangle 3"/>
          <p:cNvSpPr>
            <a:spLocks noGrp="1" noChangeArrowheads="1"/>
          </p:cNvSpPr>
          <p:nvPr>
            <p:ph idx="1"/>
          </p:nvPr>
        </p:nvSpPr>
        <p:spPr>
          <a:xfrm>
            <a:off x="610850" y="842403"/>
            <a:ext cx="8231188" cy="4059152"/>
          </a:xfrm>
        </p:spPr>
        <p:txBody>
          <a:bodyPr/>
          <a:lstStyle/>
          <a:p>
            <a:pPr marL="214313" indent="-214313" eaLnBrk="1" hangingPunct="1"/>
            <a:r>
              <a:rPr lang="en-US" sz="2000" dirty="0">
                <a:solidFill>
                  <a:srgbClr val="00415D"/>
                </a:solidFill>
              </a:rPr>
              <a:t>Transcatheter therapies for mitral regurgitation (</a:t>
            </a:r>
            <a:r>
              <a:rPr lang="en-US" sz="2000" dirty="0" err="1">
                <a:solidFill>
                  <a:srgbClr val="00415D"/>
                </a:solidFill>
              </a:rPr>
              <a:t>TMVR</a:t>
            </a:r>
            <a:r>
              <a:rPr lang="en-US" sz="2000" dirty="0">
                <a:solidFill>
                  <a:srgbClr val="00415D"/>
                </a:solidFill>
              </a:rPr>
              <a:t>) require transseptal access to left atrium. </a:t>
            </a:r>
          </a:p>
          <a:p>
            <a:pPr marL="214313" indent="-214313" eaLnBrk="1" hangingPunct="1"/>
            <a:endParaRPr lang="en-US" sz="900" dirty="0">
              <a:solidFill>
                <a:srgbClr val="00415D"/>
              </a:solidFill>
            </a:endParaRPr>
          </a:p>
          <a:p>
            <a:pPr marL="214313" indent="-214313" eaLnBrk="1" hangingPunct="1"/>
            <a:r>
              <a:rPr lang="en-US" sz="2000" dirty="0">
                <a:solidFill>
                  <a:srgbClr val="00415D"/>
                </a:solidFill>
              </a:rPr>
              <a:t>Persistent iatrogenic atrial septal defect (iASD) in 24-50% of patients.</a:t>
            </a:r>
          </a:p>
          <a:p>
            <a:pPr marL="214313" indent="-214313" eaLnBrk="1" hangingPunct="1"/>
            <a:endParaRPr lang="en-US" sz="900" dirty="0">
              <a:solidFill>
                <a:srgbClr val="00415D"/>
              </a:solidFill>
            </a:endParaRPr>
          </a:p>
          <a:p>
            <a:pPr marL="214313" indent="-214313" eaLnBrk="1" hangingPunct="1"/>
            <a:r>
              <a:rPr lang="en-US" sz="2000" dirty="0">
                <a:solidFill>
                  <a:srgbClr val="00415D"/>
                </a:solidFill>
              </a:rPr>
              <a:t>iASD with left-to-right shunting associated with right heart volume overload and mortality.</a:t>
            </a:r>
          </a:p>
          <a:p>
            <a:pPr marL="214313" indent="-214313" eaLnBrk="1" hangingPunct="1"/>
            <a:endParaRPr lang="en-US" sz="900" dirty="0">
              <a:solidFill>
                <a:srgbClr val="00415D"/>
              </a:solidFill>
            </a:endParaRPr>
          </a:p>
          <a:p>
            <a:pPr marL="214313" indent="-214313" eaLnBrk="1" hangingPunct="1"/>
            <a:r>
              <a:rPr lang="en-US" sz="2000" dirty="0">
                <a:solidFill>
                  <a:srgbClr val="00415D"/>
                </a:solidFill>
              </a:rPr>
              <a:t>In contrast, creation of an iASD linked to improved hemodynamics and is investigated in large-scale clinical trials in patients with heart failure</a:t>
            </a:r>
          </a:p>
        </p:txBody>
      </p:sp>
    </p:spTree>
    <p:extLst>
      <p:ext uri="{BB962C8B-B14F-4D97-AF65-F5344CB8AC3E}">
        <p14:creationId xmlns:p14="http://schemas.microsoft.com/office/powerpoint/2010/main" val="28085488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uppieren 174">
            <a:extLst>
              <a:ext uri="{FF2B5EF4-FFF2-40B4-BE49-F238E27FC236}">
                <a16:creationId xmlns:a16="http://schemas.microsoft.com/office/drawing/2014/main" id="{4876A852-10AC-344C-B2CC-5538225D8C62}"/>
              </a:ext>
            </a:extLst>
          </p:cNvPr>
          <p:cNvGrpSpPr/>
          <p:nvPr/>
        </p:nvGrpSpPr>
        <p:grpSpPr>
          <a:xfrm>
            <a:off x="4805030" y="2434010"/>
            <a:ext cx="1199081" cy="630942"/>
            <a:chOff x="6904175" y="3148092"/>
            <a:chExt cx="2240190" cy="1495563"/>
          </a:xfrm>
        </p:grpSpPr>
        <p:sp>
          <p:nvSpPr>
            <p:cNvPr id="176" name="Textfeld 175">
              <a:extLst>
                <a:ext uri="{FF2B5EF4-FFF2-40B4-BE49-F238E27FC236}">
                  <a16:creationId xmlns:a16="http://schemas.microsoft.com/office/drawing/2014/main" id="{666D59C7-3B10-5147-BC65-E8A20D261F4D}"/>
                </a:ext>
              </a:extLst>
            </p:cNvPr>
            <p:cNvSpPr txBox="1"/>
            <p:nvPr/>
          </p:nvSpPr>
          <p:spPr>
            <a:xfrm>
              <a:off x="7066477" y="3148092"/>
              <a:ext cx="2077888" cy="1495563"/>
            </a:xfrm>
            <a:prstGeom prst="rect">
              <a:avLst/>
            </a:prstGeom>
            <a:noFill/>
          </p:spPr>
          <p:txBody>
            <a:bodyPr wrap="square" rtlCol="0">
              <a:spAutoFit/>
            </a:bodyPr>
            <a:lstStyle/>
            <a:p>
              <a:pPr marL="0" marR="0" lvl="0" indent="0" defTabSz="514368" eaLnBrk="1" fontAlgn="auto" latinLnBrk="0" hangingPunct="1">
                <a:lnSpc>
                  <a:spcPct val="100000"/>
                </a:lnSpc>
                <a:spcBef>
                  <a:spcPts val="0"/>
                </a:spcBef>
                <a:spcAft>
                  <a:spcPts val="0"/>
                </a:spcAft>
                <a:buClrTx/>
                <a:buSzTx/>
                <a:buFontTx/>
                <a:buNone/>
                <a:tabLst/>
                <a:defRPr/>
              </a:pPr>
              <a:r>
                <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Right ventricle</a:t>
              </a:r>
            </a:p>
            <a:p>
              <a:pPr marL="0" marR="0" lvl="0" indent="0" defTabSz="514368" eaLnBrk="1" fontAlgn="auto" latinLnBrk="0" hangingPunct="1">
                <a:lnSpc>
                  <a:spcPct val="100000"/>
                </a:lnSpc>
                <a:spcBef>
                  <a:spcPts val="0"/>
                </a:spcBef>
                <a:spcAft>
                  <a:spcPts val="0"/>
                </a:spcAft>
                <a:buClrTx/>
                <a:buSzTx/>
                <a:buFontTx/>
                <a:buNone/>
                <a:tabLst/>
                <a:defRPr/>
              </a:pPr>
              <a:r>
                <a:rPr kumimoji="0" lang="de-DE"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Post ASD occluder</a:t>
              </a:r>
            </a:p>
            <a:p>
              <a:pPr marL="0" marR="0" lvl="0" indent="0" defTabSz="514368" eaLnBrk="1" fontAlgn="auto" latinLnBrk="0" hangingPunct="1">
                <a:lnSpc>
                  <a:spcPct val="100000"/>
                </a:lnSpc>
                <a:spcBef>
                  <a:spcPts val="0"/>
                </a:spcBef>
                <a:spcAft>
                  <a:spcPts val="0"/>
                </a:spcAft>
                <a:buClrTx/>
                <a:buSzTx/>
                <a:buFontTx/>
                <a:buNone/>
                <a:tabLst/>
                <a:defRPr/>
              </a:pPr>
              <a:r>
                <a:rPr kumimoji="0" lang="de-DE"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 ASD occluder </a:t>
              </a:r>
            </a:p>
          </p:txBody>
        </p:sp>
        <p:cxnSp>
          <p:nvCxnSpPr>
            <p:cNvPr id="177" name="Gerader Verbinder 34">
              <a:extLst>
                <a:ext uri="{FF2B5EF4-FFF2-40B4-BE49-F238E27FC236}">
                  <a16:creationId xmlns:a16="http://schemas.microsoft.com/office/drawing/2014/main" id="{D3124A94-F2F8-464E-A0C4-5FBEE301A0CB}"/>
                </a:ext>
              </a:extLst>
            </p:cNvPr>
            <p:cNvCxnSpPr>
              <a:cxnSpLocks/>
            </p:cNvCxnSpPr>
            <p:nvPr/>
          </p:nvCxnSpPr>
          <p:spPr>
            <a:xfrm>
              <a:off x="6904175" y="3511197"/>
              <a:ext cx="216024" cy="0"/>
            </a:xfrm>
            <a:prstGeom prst="line">
              <a:avLst/>
            </a:prstGeom>
            <a:noFill/>
            <a:ln w="19050" cap="rnd" cmpd="sng" algn="ctr">
              <a:solidFill>
                <a:srgbClr val="0000FF"/>
              </a:solidFill>
              <a:prstDash val="solid"/>
            </a:ln>
            <a:effectLst/>
          </p:spPr>
        </p:cxnSp>
        <p:cxnSp>
          <p:nvCxnSpPr>
            <p:cNvPr id="178" name="Gerader Verbinder 35">
              <a:extLst>
                <a:ext uri="{FF2B5EF4-FFF2-40B4-BE49-F238E27FC236}">
                  <a16:creationId xmlns:a16="http://schemas.microsoft.com/office/drawing/2014/main" id="{809B6C62-2555-D348-9E7A-7432C2B0FFBF}"/>
                </a:ext>
              </a:extLst>
            </p:cNvPr>
            <p:cNvCxnSpPr>
              <a:cxnSpLocks/>
            </p:cNvCxnSpPr>
            <p:nvPr/>
          </p:nvCxnSpPr>
          <p:spPr>
            <a:xfrm>
              <a:off x="6904175" y="3719883"/>
              <a:ext cx="216024" cy="0"/>
            </a:xfrm>
            <a:prstGeom prst="line">
              <a:avLst/>
            </a:prstGeom>
            <a:noFill/>
            <a:ln w="19050" cap="rnd" cmpd="sng" algn="ctr">
              <a:solidFill>
                <a:srgbClr val="0000FF"/>
              </a:solidFill>
              <a:prstDash val="sysDot"/>
            </a:ln>
            <a:effectLst/>
          </p:spPr>
        </p:cxnSp>
      </p:grpSp>
      <p:cxnSp>
        <p:nvCxnSpPr>
          <p:cNvPr id="187" name="Gerader Verbinder 37">
            <a:extLst>
              <a:ext uri="{FF2B5EF4-FFF2-40B4-BE49-F238E27FC236}">
                <a16:creationId xmlns:a16="http://schemas.microsoft.com/office/drawing/2014/main" id="{842C6D60-8FFD-6840-950F-D45DAA2FFEA9}"/>
              </a:ext>
            </a:extLst>
          </p:cNvPr>
          <p:cNvCxnSpPr/>
          <p:nvPr/>
        </p:nvCxnSpPr>
        <p:spPr>
          <a:xfrm>
            <a:off x="1706874" y="3830283"/>
            <a:ext cx="3847928" cy="0"/>
          </a:xfrm>
          <a:prstGeom prst="line">
            <a:avLst/>
          </a:prstGeom>
          <a:noFill/>
          <a:ln w="28575" cap="rnd" cmpd="sng" algn="ctr">
            <a:solidFill>
              <a:sysClr val="windowText" lastClr="000000">
                <a:shade val="95000"/>
                <a:satMod val="105000"/>
              </a:sysClr>
            </a:solidFill>
            <a:prstDash val="sysDot"/>
          </a:ln>
          <a:effectLst/>
        </p:spPr>
      </p:cxnSp>
      <p:grpSp>
        <p:nvGrpSpPr>
          <p:cNvPr id="192" name="Gruppieren 191">
            <a:extLst>
              <a:ext uri="{FF2B5EF4-FFF2-40B4-BE49-F238E27FC236}">
                <a16:creationId xmlns:a16="http://schemas.microsoft.com/office/drawing/2014/main" id="{2CCDBC28-03FE-9C46-A632-246D8D1F9141}"/>
              </a:ext>
            </a:extLst>
          </p:cNvPr>
          <p:cNvGrpSpPr/>
          <p:nvPr/>
        </p:nvGrpSpPr>
        <p:grpSpPr>
          <a:xfrm>
            <a:off x="1277471" y="145734"/>
            <a:ext cx="4205080" cy="4263182"/>
            <a:chOff x="1661801" y="455706"/>
            <a:chExt cx="3822127" cy="3953212"/>
          </a:xfrm>
        </p:grpSpPr>
        <p:grpSp>
          <p:nvGrpSpPr>
            <p:cNvPr id="157" name="Gruppieren 156">
              <a:extLst>
                <a:ext uri="{FF2B5EF4-FFF2-40B4-BE49-F238E27FC236}">
                  <a16:creationId xmlns:a16="http://schemas.microsoft.com/office/drawing/2014/main" id="{7A0ABB3B-3A12-A542-AD9A-4E9715C15D54}"/>
                </a:ext>
              </a:extLst>
            </p:cNvPr>
            <p:cNvGrpSpPr/>
            <p:nvPr/>
          </p:nvGrpSpPr>
          <p:grpSpPr>
            <a:xfrm>
              <a:off x="2409258" y="455706"/>
              <a:ext cx="2404529" cy="1537495"/>
              <a:chOff x="1821627" y="-578693"/>
              <a:chExt cx="5699623" cy="3644434"/>
            </a:xfrm>
          </p:grpSpPr>
          <p:pic>
            <p:nvPicPr>
              <p:cNvPr id="158" name="Picture 2" descr="C:\Users\hzlblazes\Dropbox\LOOPS\Graphik\Central Illustration\Central Illustration ASD Clip 3.png">
                <a:extLst>
                  <a:ext uri="{FF2B5EF4-FFF2-40B4-BE49-F238E27FC236}">
                    <a16:creationId xmlns:a16="http://schemas.microsoft.com/office/drawing/2014/main" id="{EFFB692C-4778-3E4A-AD0E-901921E5E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627" y="-139653"/>
                <a:ext cx="5699623" cy="3205394"/>
              </a:xfrm>
              <a:prstGeom prst="rect">
                <a:avLst/>
              </a:prstGeom>
              <a:noFill/>
              <a:extLst>
                <a:ext uri="{909E8E84-426E-40DD-AFC4-6F175D3DCCD1}">
                  <a14:hiddenFill xmlns:a14="http://schemas.microsoft.com/office/drawing/2010/main">
                    <a:solidFill>
                      <a:srgbClr val="FFFFFF"/>
                    </a:solidFill>
                  </a14:hiddenFill>
                </a:ext>
              </a:extLst>
            </p:spPr>
          </p:pic>
          <p:sp>
            <p:nvSpPr>
              <p:cNvPr id="159" name="Pfeil nach rechts 3">
                <a:extLst>
                  <a:ext uri="{FF2B5EF4-FFF2-40B4-BE49-F238E27FC236}">
                    <a16:creationId xmlns:a16="http://schemas.microsoft.com/office/drawing/2014/main" id="{C4FE497E-453B-8C4E-9655-CD9BB7624627}"/>
                  </a:ext>
                </a:extLst>
              </p:cNvPr>
              <p:cNvSpPr/>
              <p:nvPr/>
            </p:nvSpPr>
            <p:spPr>
              <a:xfrm>
                <a:off x="3991646" y="1323143"/>
                <a:ext cx="1224136" cy="288031"/>
              </a:xfrm>
              <a:prstGeom prst="rightArrow">
                <a:avLst/>
              </a:prstGeom>
              <a:solidFill>
                <a:sysClr val="window" lastClr="FFFFFF"/>
              </a:solidFill>
              <a:ln w="25400" cap="rnd" cmpd="sng" algn="ctr">
                <a:solidFill>
                  <a:sysClr val="windowText" lastClr="000000">
                    <a:shade val="50000"/>
                  </a:sysClr>
                </a:solidFill>
                <a:prstDash val="solid"/>
              </a:ln>
              <a:effectLst/>
            </p:spPr>
            <p:txBody>
              <a:bodyPr rtlCol="0" anchor="ctr"/>
              <a:lstStyle/>
              <a:p>
                <a:pPr marL="0" marR="0" lvl="0" indent="0" algn="ctr" defTabSz="514368" eaLnBrk="1" fontAlgn="auto" latinLnBrk="0" hangingPunct="1">
                  <a:lnSpc>
                    <a:spcPct val="100000"/>
                  </a:lnSpc>
                  <a:spcBef>
                    <a:spcPts val="0"/>
                  </a:spcBef>
                  <a:spcAft>
                    <a:spcPts val="0"/>
                  </a:spcAft>
                  <a:buClrTx/>
                  <a:buSzTx/>
                  <a:buFontTx/>
                  <a:buNone/>
                  <a:tabLst/>
                  <a:defRPr/>
                </a:pPr>
                <a:endParaRPr kumimoji="0" lang="de-DE" sz="1063"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60" name="Textfeld 159">
                <a:extLst>
                  <a:ext uri="{FF2B5EF4-FFF2-40B4-BE49-F238E27FC236}">
                    <a16:creationId xmlns:a16="http://schemas.microsoft.com/office/drawing/2014/main" id="{3B57F71A-EF1A-D445-B988-0F2A571AD4B1}"/>
                  </a:ext>
                </a:extLst>
              </p:cNvPr>
              <p:cNvSpPr txBox="1"/>
              <p:nvPr/>
            </p:nvSpPr>
            <p:spPr>
              <a:xfrm>
                <a:off x="3125068" y="-578693"/>
                <a:ext cx="3342044" cy="676501"/>
              </a:xfrm>
              <a:prstGeom prst="rect">
                <a:avLst/>
              </a:prstGeom>
              <a:solidFill>
                <a:sysClr val="window" lastClr="FFFFFF">
                  <a:lumMod val="85000"/>
                </a:sysClr>
              </a:solidFill>
              <a:ln w="6350">
                <a:noFill/>
              </a:ln>
            </p:spPr>
            <p:txBody>
              <a:bodyPr wrap="square" rtlCol="0">
                <a:spAutoFit/>
              </a:bodyPr>
              <a:lstStyle/>
              <a:p>
                <a:pPr marL="0" marR="0" lvl="0" indent="0" algn="ctr" defTabSz="514368" eaLnBrk="1" fontAlgn="auto" latinLnBrk="0" hangingPunct="1">
                  <a:lnSpc>
                    <a:spcPct val="100000"/>
                  </a:lnSpc>
                  <a:spcBef>
                    <a:spcPts val="0"/>
                  </a:spcBef>
                  <a:spcAft>
                    <a:spcPts val="0"/>
                  </a:spcAft>
                  <a:buClrTx/>
                  <a:buSzTx/>
                  <a:buFontTx/>
                  <a:buNone/>
                  <a:tabLst/>
                  <a:defRPr/>
                </a:pPr>
                <a:r>
                  <a:rPr kumimoji="0" lang="de-DE" sz="7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Interventional</a:t>
                </a:r>
                <a:r>
                  <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7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closure</a:t>
                </a:r>
                <a:r>
                  <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7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of</a:t>
                </a:r>
                <a:r>
                  <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ctr" defTabSz="514368" eaLnBrk="1" fontAlgn="auto" latinLnBrk="0" hangingPunct="1">
                  <a:lnSpc>
                    <a:spcPct val="100000"/>
                  </a:lnSpc>
                  <a:spcBef>
                    <a:spcPts val="0"/>
                  </a:spcBef>
                  <a:spcAft>
                    <a:spcPts val="0"/>
                  </a:spcAft>
                  <a:buClrTx/>
                  <a:buSzTx/>
                  <a:buFontTx/>
                  <a:buNone/>
                  <a:tabLst/>
                  <a:defRPr/>
                </a:pPr>
                <a:r>
                  <a:rPr lang="de-DE" sz="700" i="0" kern="0" dirty="0">
                    <a:solidFill>
                      <a:prstClr val="black"/>
                    </a:solidFill>
                    <a:latin typeface="Arial" panose="020B0604020202020204" pitchFamily="34" charset="0"/>
                    <a:cs typeface="Arial" panose="020B0604020202020204" pitchFamily="34" charset="0"/>
                  </a:rPr>
                  <a:t>i</a:t>
                </a:r>
                <a:r>
                  <a:rPr kumimoji="0" lang="de-DE" sz="7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atrogenic</a:t>
                </a:r>
                <a:r>
                  <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7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atrial</a:t>
                </a:r>
                <a:r>
                  <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7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septal</a:t>
                </a:r>
                <a:r>
                  <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7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defect</a:t>
                </a:r>
                <a:endPar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161" name="Inhaltsplatzhalter 4">
              <a:extLst>
                <a:ext uri="{FF2B5EF4-FFF2-40B4-BE49-F238E27FC236}">
                  <a16:creationId xmlns:a16="http://schemas.microsoft.com/office/drawing/2014/main" id="{C3F4E765-9813-4143-B902-3B449F0387FF}"/>
                </a:ext>
              </a:extLst>
            </p:cNvPr>
            <p:cNvPicPr>
              <a:picLocks noChangeAspect="1"/>
            </p:cNvPicPr>
            <p:nvPr/>
          </p:nvPicPr>
          <p:blipFill rotWithShape="1">
            <a:blip r:embed="rId4">
              <a:extLst>
                <a:ext uri="{28A0092B-C50C-407E-A947-70E740481C1C}">
                  <a14:useLocalDpi xmlns:a14="http://schemas.microsoft.com/office/drawing/2010/main" val="0"/>
                </a:ext>
              </a:extLst>
            </a:blip>
            <a:srcRect l="25995" r="34180" b="7358"/>
            <a:stretch/>
          </p:blipFill>
          <p:spPr>
            <a:xfrm>
              <a:off x="2117832" y="2250648"/>
              <a:ext cx="698703" cy="1336649"/>
            </a:xfrm>
            <a:prstGeom prst="rect">
              <a:avLst/>
            </a:prstGeom>
          </p:spPr>
        </p:pic>
        <p:sp>
          <p:nvSpPr>
            <p:cNvPr id="162" name="Textfeld 161">
              <a:extLst>
                <a:ext uri="{FF2B5EF4-FFF2-40B4-BE49-F238E27FC236}">
                  <a16:creationId xmlns:a16="http://schemas.microsoft.com/office/drawing/2014/main" id="{0E99EC88-16E1-A948-85F4-F2C46D932406}"/>
                </a:ext>
              </a:extLst>
            </p:cNvPr>
            <p:cNvSpPr txBox="1"/>
            <p:nvPr/>
          </p:nvSpPr>
          <p:spPr>
            <a:xfrm>
              <a:off x="2233443" y="3652708"/>
              <a:ext cx="425297" cy="166520"/>
            </a:xfrm>
            <a:prstGeom prst="rect">
              <a:avLst/>
            </a:prstGeom>
            <a:noFill/>
          </p:spPr>
          <p:txBody>
            <a:bodyPr wrap="square" rtlCol="0">
              <a:spAutoFit/>
            </a:bodyPr>
            <a:lstStyle/>
            <a:p>
              <a:pPr defTabSz="514368" fontAlgn="auto">
                <a:spcBef>
                  <a:spcPts val="0"/>
                </a:spcBef>
                <a:spcAft>
                  <a:spcPts val="0"/>
                </a:spcAft>
              </a:pPr>
              <a:r>
                <a:rPr lang="de-DE" sz="482" i="0" dirty="0">
                  <a:solidFill>
                    <a:prstClr val="black"/>
                  </a:solidFill>
                  <a:latin typeface="Arial" panose="020B0604020202020204" pitchFamily="34" charset="0"/>
                  <a:cs typeface="Arial" panose="020B0604020202020204" pitchFamily="34" charset="0"/>
                </a:rPr>
                <a:t>Volume</a:t>
              </a:r>
            </a:p>
          </p:txBody>
        </p:sp>
        <p:grpSp>
          <p:nvGrpSpPr>
            <p:cNvPr id="163" name="Gruppieren 162">
              <a:extLst>
                <a:ext uri="{FF2B5EF4-FFF2-40B4-BE49-F238E27FC236}">
                  <a16:creationId xmlns:a16="http://schemas.microsoft.com/office/drawing/2014/main" id="{B72AE884-4787-4A4A-A019-3A0588F49956}"/>
                </a:ext>
              </a:extLst>
            </p:cNvPr>
            <p:cNvGrpSpPr/>
            <p:nvPr/>
          </p:nvGrpSpPr>
          <p:grpSpPr>
            <a:xfrm>
              <a:off x="1842887" y="2440298"/>
              <a:ext cx="1518919" cy="1213157"/>
              <a:chOff x="457200" y="3477529"/>
              <a:chExt cx="3600400" cy="2875631"/>
            </a:xfrm>
          </p:grpSpPr>
          <p:cxnSp>
            <p:nvCxnSpPr>
              <p:cNvPr id="164" name="Gerade Verbindung mit Pfeil 163">
                <a:extLst>
                  <a:ext uri="{FF2B5EF4-FFF2-40B4-BE49-F238E27FC236}">
                    <a16:creationId xmlns:a16="http://schemas.microsoft.com/office/drawing/2014/main" id="{A5D1C2E5-6E17-174C-96CD-29FFE965258C}"/>
                  </a:ext>
                </a:extLst>
              </p:cNvPr>
              <p:cNvCxnSpPr/>
              <p:nvPr/>
            </p:nvCxnSpPr>
            <p:spPr>
              <a:xfrm>
                <a:off x="457200" y="6353160"/>
                <a:ext cx="3600400" cy="0"/>
              </a:xfrm>
              <a:prstGeom prst="straightConnector1">
                <a:avLst/>
              </a:prstGeom>
              <a:noFill/>
              <a:ln w="9525" cap="rnd" cmpd="sng" algn="ctr">
                <a:solidFill>
                  <a:sysClr val="windowText" lastClr="000000"/>
                </a:solidFill>
                <a:prstDash val="solid"/>
                <a:tailEnd type="triangle"/>
              </a:ln>
              <a:effectLst/>
            </p:spPr>
          </p:cxnSp>
          <p:cxnSp>
            <p:nvCxnSpPr>
              <p:cNvPr id="165" name="Gerade Verbindung mit Pfeil 164">
                <a:extLst>
                  <a:ext uri="{FF2B5EF4-FFF2-40B4-BE49-F238E27FC236}">
                    <a16:creationId xmlns:a16="http://schemas.microsoft.com/office/drawing/2014/main" id="{0806BC10-E785-B144-BD8B-84423AFBB442}"/>
                  </a:ext>
                </a:extLst>
              </p:cNvPr>
              <p:cNvCxnSpPr/>
              <p:nvPr/>
            </p:nvCxnSpPr>
            <p:spPr>
              <a:xfrm flipV="1">
                <a:off x="457200" y="3477529"/>
                <a:ext cx="0" cy="2875631"/>
              </a:xfrm>
              <a:prstGeom prst="straightConnector1">
                <a:avLst/>
              </a:prstGeom>
              <a:noFill/>
              <a:ln w="9525" cap="rnd" cmpd="sng" algn="ctr">
                <a:solidFill>
                  <a:sysClr val="windowText" lastClr="000000"/>
                </a:solidFill>
                <a:prstDash val="solid"/>
                <a:tailEnd type="triangle"/>
              </a:ln>
              <a:effectLst/>
            </p:spPr>
          </p:cxnSp>
        </p:grpSp>
        <p:sp>
          <p:nvSpPr>
            <p:cNvPr id="166" name="Textfeld 165">
              <a:extLst>
                <a:ext uri="{FF2B5EF4-FFF2-40B4-BE49-F238E27FC236}">
                  <a16:creationId xmlns:a16="http://schemas.microsoft.com/office/drawing/2014/main" id="{3BFE1375-DAB6-4448-9CD5-8D489703FF06}"/>
                </a:ext>
              </a:extLst>
            </p:cNvPr>
            <p:cNvSpPr txBox="1"/>
            <p:nvPr/>
          </p:nvSpPr>
          <p:spPr>
            <a:xfrm rot="16200000">
              <a:off x="1441277" y="2886005"/>
              <a:ext cx="607568" cy="166520"/>
            </a:xfrm>
            <a:prstGeom prst="rect">
              <a:avLst/>
            </a:prstGeom>
            <a:noFill/>
          </p:spPr>
          <p:txBody>
            <a:bodyPr wrap="square" rtlCol="0">
              <a:spAutoFit/>
            </a:bodyPr>
            <a:lstStyle/>
            <a:p>
              <a:pPr defTabSz="514368" fontAlgn="auto">
                <a:spcBef>
                  <a:spcPts val="0"/>
                </a:spcBef>
                <a:spcAft>
                  <a:spcPts val="0"/>
                </a:spcAft>
              </a:pPr>
              <a:r>
                <a:rPr lang="de-DE" sz="482" i="0" dirty="0" err="1">
                  <a:solidFill>
                    <a:prstClr val="black"/>
                  </a:solidFill>
                  <a:latin typeface="Arial" panose="020B0604020202020204" pitchFamily="34" charset="0"/>
                  <a:cs typeface="Arial" panose="020B0604020202020204" pitchFamily="34" charset="0"/>
                </a:rPr>
                <a:t>Pressure</a:t>
              </a:r>
              <a:endParaRPr lang="de-DE" sz="482" i="0" dirty="0">
                <a:solidFill>
                  <a:prstClr val="black"/>
                </a:solidFill>
                <a:latin typeface="Arial" panose="020B0604020202020204" pitchFamily="34" charset="0"/>
                <a:cs typeface="Arial" panose="020B0604020202020204" pitchFamily="34" charset="0"/>
              </a:endParaRPr>
            </a:p>
          </p:txBody>
        </p:sp>
        <p:grpSp>
          <p:nvGrpSpPr>
            <p:cNvPr id="167" name="Gruppieren 166">
              <a:extLst>
                <a:ext uri="{FF2B5EF4-FFF2-40B4-BE49-F238E27FC236}">
                  <a16:creationId xmlns:a16="http://schemas.microsoft.com/office/drawing/2014/main" id="{2A05F0C0-03F2-3547-8D06-64C253CE1149}"/>
                </a:ext>
              </a:extLst>
            </p:cNvPr>
            <p:cNvGrpSpPr/>
            <p:nvPr/>
          </p:nvGrpSpPr>
          <p:grpSpPr>
            <a:xfrm>
              <a:off x="2868012" y="2478998"/>
              <a:ext cx="1124514" cy="385288"/>
              <a:chOff x="2771800" y="3163360"/>
              <a:chExt cx="2665516" cy="913278"/>
            </a:xfrm>
          </p:grpSpPr>
          <p:sp>
            <p:nvSpPr>
              <p:cNvPr id="168" name="Textfeld 167">
                <a:extLst>
                  <a:ext uri="{FF2B5EF4-FFF2-40B4-BE49-F238E27FC236}">
                    <a16:creationId xmlns:a16="http://schemas.microsoft.com/office/drawing/2014/main" id="{1D16C597-2CE1-934F-BC02-9C2F290EBC04}"/>
                  </a:ext>
                </a:extLst>
              </p:cNvPr>
              <p:cNvSpPr txBox="1"/>
              <p:nvPr/>
            </p:nvSpPr>
            <p:spPr>
              <a:xfrm>
                <a:off x="2922512" y="3163360"/>
                <a:ext cx="2514804" cy="913278"/>
              </a:xfrm>
              <a:prstGeom prst="rect">
                <a:avLst/>
              </a:prstGeom>
              <a:noFill/>
            </p:spPr>
            <p:txBody>
              <a:bodyPr wrap="square" rtlCol="0">
                <a:spAutoFit/>
              </a:bodyPr>
              <a:lstStyle/>
              <a:p>
                <a:pPr marL="0" marR="0" lvl="0" indent="0" defTabSz="514368" eaLnBrk="1" fontAlgn="auto" latinLnBrk="0" hangingPunct="1">
                  <a:lnSpc>
                    <a:spcPct val="100000"/>
                  </a:lnSpc>
                  <a:spcBef>
                    <a:spcPts val="0"/>
                  </a:spcBef>
                  <a:spcAft>
                    <a:spcPts val="0"/>
                  </a:spcAft>
                  <a:buClrTx/>
                  <a:buSzTx/>
                  <a:buFontTx/>
                  <a:buNone/>
                  <a:tabLst/>
                  <a:defRPr/>
                </a:pPr>
                <a:r>
                  <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Left ventricle</a:t>
                </a:r>
              </a:p>
              <a:p>
                <a:pPr marL="0" marR="0" lvl="0" indent="0" defTabSz="514368" eaLnBrk="1" fontAlgn="auto" latinLnBrk="0" hangingPunct="1">
                  <a:lnSpc>
                    <a:spcPct val="100000"/>
                  </a:lnSpc>
                  <a:spcBef>
                    <a:spcPts val="0"/>
                  </a:spcBef>
                  <a:spcAft>
                    <a:spcPts val="0"/>
                  </a:spcAft>
                  <a:buClrTx/>
                  <a:buSzTx/>
                  <a:buFontTx/>
                  <a:buNone/>
                  <a:tabLst/>
                  <a:defRPr/>
                </a:pPr>
                <a:r>
                  <a:rPr kumimoji="0" lang="de-DE"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Post ASD occluder</a:t>
                </a:r>
              </a:p>
              <a:p>
                <a:pPr marL="0" marR="0" lvl="0" indent="0" defTabSz="514368" eaLnBrk="1" fontAlgn="auto" latinLnBrk="0" hangingPunct="1">
                  <a:lnSpc>
                    <a:spcPct val="100000"/>
                  </a:lnSpc>
                  <a:spcBef>
                    <a:spcPts val="0"/>
                  </a:spcBef>
                  <a:spcAft>
                    <a:spcPts val="0"/>
                  </a:spcAft>
                  <a:buClrTx/>
                  <a:buSzTx/>
                  <a:buFontTx/>
                  <a:buNone/>
                  <a:tabLst/>
                  <a:defRPr/>
                </a:pPr>
                <a:r>
                  <a:rPr kumimoji="0" lang="de-DE"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Pre ASD occluder </a:t>
                </a:r>
              </a:p>
            </p:txBody>
          </p:sp>
          <p:grpSp>
            <p:nvGrpSpPr>
              <p:cNvPr id="169" name="Gruppieren 168">
                <a:extLst>
                  <a:ext uri="{FF2B5EF4-FFF2-40B4-BE49-F238E27FC236}">
                    <a16:creationId xmlns:a16="http://schemas.microsoft.com/office/drawing/2014/main" id="{4E5587E9-0790-C040-85AD-8D8915954BE3}"/>
                  </a:ext>
                </a:extLst>
              </p:cNvPr>
              <p:cNvGrpSpPr/>
              <p:nvPr/>
            </p:nvGrpSpPr>
            <p:grpSpPr>
              <a:xfrm>
                <a:off x="2771800" y="3518055"/>
                <a:ext cx="216024" cy="205737"/>
                <a:chOff x="2771800" y="3518055"/>
                <a:chExt cx="216024" cy="205737"/>
              </a:xfrm>
            </p:grpSpPr>
            <p:cxnSp>
              <p:nvCxnSpPr>
                <p:cNvPr id="170" name="Gerader Verbinder 24">
                  <a:extLst>
                    <a:ext uri="{FF2B5EF4-FFF2-40B4-BE49-F238E27FC236}">
                      <a16:creationId xmlns:a16="http://schemas.microsoft.com/office/drawing/2014/main" id="{AF450CF3-5D25-9740-9F8B-05DB332AD846}"/>
                    </a:ext>
                  </a:extLst>
                </p:cNvPr>
                <p:cNvCxnSpPr>
                  <a:cxnSpLocks/>
                </p:cNvCxnSpPr>
                <p:nvPr/>
              </p:nvCxnSpPr>
              <p:spPr>
                <a:xfrm>
                  <a:off x="2771800" y="3518055"/>
                  <a:ext cx="216024" cy="0"/>
                </a:xfrm>
                <a:prstGeom prst="line">
                  <a:avLst/>
                </a:prstGeom>
                <a:noFill/>
                <a:ln w="19050" cap="rnd" cmpd="sng" algn="ctr">
                  <a:solidFill>
                    <a:srgbClr val="FF1E1E"/>
                  </a:solidFill>
                  <a:prstDash val="solid"/>
                </a:ln>
                <a:effectLst/>
              </p:spPr>
            </p:cxnSp>
            <p:cxnSp>
              <p:nvCxnSpPr>
                <p:cNvPr id="171" name="Gerader Verbinder 36">
                  <a:extLst>
                    <a:ext uri="{FF2B5EF4-FFF2-40B4-BE49-F238E27FC236}">
                      <a16:creationId xmlns:a16="http://schemas.microsoft.com/office/drawing/2014/main" id="{AEB051B8-368A-9645-8682-89BFE16D3644}"/>
                    </a:ext>
                  </a:extLst>
                </p:cNvPr>
                <p:cNvCxnSpPr>
                  <a:cxnSpLocks/>
                </p:cNvCxnSpPr>
                <p:nvPr/>
              </p:nvCxnSpPr>
              <p:spPr>
                <a:xfrm>
                  <a:off x="2771800" y="3723792"/>
                  <a:ext cx="216024" cy="0"/>
                </a:xfrm>
                <a:prstGeom prst="line">
                  <a:avLst/>
                </a:prstGeom>
                <a:noFill/>
                <a:ln w="19050" cap="rnd" cmpd="sng" algn="ctr">
                  <a:solidFill>
                    <a:srgbClr val="FF1E1E"/>
                  </a:solidFill>
                  <a:prstDash val="sysDot"/>
                </a:ln>
                <a:effectLst/>
              </p:spPr>
            </p:cxnSp>
          </p:grpSp>
        </p:grpSp>
        <p:pic>
          <p:nvPicPr>
            <p:cNvPr id="172" name="Grafik 171">
              <a:extLst>
                <a:ext uri="{FF2B5EF4-FFF2-40B4-BE49-F238E27FC236}">
                  <a16:creationId xmlns:a16="http://schemas.microsoft.com/office/drawing/2014/main" id="{AE6E7209-EB35-4149-8213-CC6262AC79F9}"/>
                </a:ext>
              </a:extLst>
            </p:cNvPr>
            <p:cNvPicPr>
              <a:picLocks noChangeAspect="1"/>
            </p:cNvPicPr>
            <p:nvPr/>
          </p:nvPicPr>
          <p:blipFill rotWithShape="1">
            <a:blip r:embed="rId5">
              <a:extLst>
                <a:ext uri="{28A0092B-C50C-407E-A947-70E740481C1C}">
                  <a14:useLocalDpi xmlns:a14="http://schemas.microsoft.com/office/drawing/2010/main" val="0"/>
                </a:ext>
              </a:extLst>
            </a:blip>
            <a:srcRect l="16255" r="42287" b="10119"/>
            <a:stretch/>
          </p:blipFill>
          <p:spPr>
            <a:xfrm>
              <a:off x="4086523" y="2281027"/>
              <a:ext cx="759460" cy="1296823"/>
            </a:xfrm>
            <a:prstGeom prst="rect">
              <a:avLst/>
            </a:prstGeom>
          </p:spPr>
        </p:pic>
        <p:sp>
          <p:nvSpPr>
            <p:cNvPr id="173" name="Textfeld 172">
              <a:extLst>
                <a:ext uri="{FF2B5EF4-FFF2-40B4-BE49-F238E27FC236}">
                  <a16:creationId xmlns:a16="http://schemas.microsoft.com/office/drawing/2014/main" id="{9FD6AD55-0637-5D4D-907A-363CCBE0FF1D}"/>
                </a:ext>
              </a:extLst>
            </p:cNvPr>
            <p:cNvSpPr txBox="1"/>
            <p:nvPr/>
          </p:nvSpPr>
          <p:spPr>
            <a:xfrm rot="16200000">
              <a:off x="3537385" y="2886004"/>
              <a:ext cx="607568" cy="166520"/>
            </a:xfrm>
            <a:prstGeom prst="rect">
              <a:avLst/>
            </a:prstGeom>
            <a:noFill/>
          </p:spPr>
          <p:txBody>
            <a:bodyPr wrap="square" rtlCol="0">
              <a:spAutoFit/>
            </a:bodyPr>
            <a:lstStyle/>
            <a:p>
              <a:pPr defTabSz="514368" fontAlgn="auto">
                <a:spcBef>
                  <a:spcPts val="0"/>
                </a:spcBef>
                <a:spcAft>
                  <a:spcPts val="0"/>
                </a:spcAft>
              </a:pPr>
              <a:r>
                <a:rPr lang="de-DE" sz="482" i="0" dirty="0" err="1">
                  <a:solidFill>
                    <a:prstClr val="black"/>
                  </a:solidFill>
                  <a:latin typeface="Arial" panose="020B0604020202020204" pitchFamily="34" charset="0"/>
                  <a:cs typeface="Arial" panose="020B0604020202020204" pitchFamily="34" charset="0"/>
                </a:rPr>
                <a:t>Pressure</a:t>
              </a:r>
              <a:endParaRPr lang="de-DE" sz="482" i="0" dirty="0">
                <a:solidFill>
                  <a:prstClr val="black"/>
                </a:solidFill>
                <a:latin typeface="Arial" panose="020B0604020202020204" pitchFamily="34" charset="0"/>
                <a:cs typeface="Arial" panose="020B0604020202020204" pitchFamily="34" charset="0"/>
              </a:endParaRPr>
            </a:p>
          </p:txBody>
        </p:sp>
        <p:sp>
          <p:nvSpPr>
            <p:cNvPr id="174" name="Textfeld 173">
              <a:extLst>
                <a:ext uri="{FF2B5EF4-FFF2-40B4-BE49-F238E27FC236}">
                  <a16:creationId xmlns:a16="http://schemas.microsoft.com/office/drawing/2014/main" id="{828CEDC8-4B33-964E-8BB0-57A8D6733E97}"/>
                </a:ext>
              </a:extLst>
            </p:cNvPr>
            <p:cNvSpPr txBox="1"/>
            <p:nvPr/>
          </p:nvSpPr>
          <p:spPr>
            <a:xfrm>
              <a:off x="4420686" y="3657415"/>
              <a:ext cx="425297" cy="166520"/>
            </a:xfrm>
            <a:prstGeom prst="rect">
              <a:avLst/>
            </a:prstGeom>
            <a:noFill/>
          </p:spPr>
          <p:txBody>
            <a:bodyPr wrap="square" rtlCol="0">
              <a:spAutoFit/>
            </a:bodyPr>
            <a:lstStyle/>
            <a:p>
              <a:pPr defTabSz="514368" fontAlgn="auto">
                <a:spcBef>
                  <a:spcPts val="0"/>
                </a:spcBef>
                <a:spcAft>
                  <a:spcPts val="0"/>
                </a:spcAft>
              </a:pPr>
              <a:r>
                <a:rPr lang="de-DE" sz="482" i="0" dirty="0">
                  <a:solidFill>
                    <a:prstClr val="black"/>
                  </a:solidFill>
                  <a:latin typeface="Arial" panose="020B0604020202020204" pitchFamily="34" charset="0"/>
                  <a:cs typeface="Arial" panose="020B0604020202020204" pitchFamily="34" charset="0"/>
                </a:rPr>
                <a:t>Volume</a:t>
              </a:r>
            </a:p>
          </p:txBody>
        </p:sp>
        <p:grpSp>
          <p:nvGrpSpPr>
            <p:cNvPr id="179" name="Gruppieren 178">
              <a:extLst>
                <a:ext uri="{FF2B5EF4-FFF2-40B4-BE49-F238E27FC236}">
                  <a16:creationId xmlns:a16="http://schemas.microsoft.com/office/drawing/2014/main" id="{96BB9301-45AF-784B-AD4A-1DC4924FDF1A}"/>
                </a:ext>
              </a:extLst>
            </p:cNvPr>
            <p:cNvGrpSpPr/>
            <p:nvPr/>
          </p:nvGrpSpPr>
          <p:grpSpPr>
            <a:xfrm>
              <a:off x="3965009" y="2432919"/>
              <a:ext cx="1518919" cy="1213157"/>
              <a:chOff x="457200" y="3477529"/>
              <a:chExt cx="3600400" cy="2875631"/>
            </a:xfrm>
          </p:grpSpPr>
          <p:cxnSp>
            <p:nvCxnSpPr>
              <p:cNvPr id="180" name="Gerade Verbindung mit Pfeil 179">
                <a:extLst>
                  <a:ext uri="{FF2B5EF4-FFF2-40B4-BE49-F238E27FC236}">
                    <a16:creationId xmlns:a16="http://schemas.microsoft.com/office/drawing/2014/main" id="{88D623DA-8EFC-A34E-ADD7-BF450008CC72}"/>
                  </a:ext>
                </a:extLst>
              </p:cNvPr>
              <p:cNvCxnSpPr/>
              <p:nvPr/>
            </p:nvCxnSpPr>
            <p:spPr>
              <a:xfrm>
                <a:off x="457200" y="6353160"/>
                <a:ext cx="3600400" cy="0"/>
              </a:xfrm>
              <a:prstGeom prst="straightConnector1">
                <a:avLst/>
              </a:prstGeom>
              <a:noFill/>
              <a:ln w="9525" cap="rnd" cmpd="sng" algn="ctr">
                <a:solidFill>
                  <a:sysClr val="windowText" lastClr="000000"/>
                </a:solidFill>
                <a:prstDash val="solid"/>
                <a:tailEnd type="triangle"/>
              </a:ln>
              <a:effectLst/>
            </p:spPr>
          </p:cxnSp>
          <p:cxnSp>
            <p:nvCxnSpPr>
              <p:cNvPr id="181" name="Gerade Verbindung mit Pfeil 180">
                <a:extLst>
                  <a:ext uri="{FF2B5EF4-FFF2-40B4-BE49-F238E27FC236}">
                    <a16:creationId xmlns:a16="http://schemas.microsoft.com/office/drawing/2014/main" id="{6E69B7BD-A538-6349-9628-B27C468C09EC}"/>
                  </a:ext>
                </a:extLst>
              </p:cNvPr>
              <p:cNvCxnSpPr/>
              <p:nvPr/>
            </p:nvCxnSpPr>
            <p:spPr>
              <a:xfrm flipV="1">
                <a:off x="457200" y="3477529"/>
                <a:ext cx="0" cy="2875631"/>
              </a:xfrm>
              <a:prstGeom prst="straightConnector1">
                <a:avLst/>
              </a:prstGeom>
              <a:noFill/>
              <a:ln w="9525" cap="rnd" cmpd="sng" algn="ctr">
                <a:solidFill>
                  <a:sysClr val="windowText" lastClr="000000"/>
                </a:solidFill>
                <a:prstDash val="solid"/>
                <a:tailEnd type="triangle"/>
              </a:ln>
              <a:effectLst/>
            </p:spPr>
          </p:cxnSp>
        </p:grpSp>
        <p:sp>
          <p:nvSpPr>
            <p:cNvPr id="182" name="Inhaltsplatzhalter 2">
              <a:extLst>
                <a:ext uri="{FF2B5EF4-FFF2-40B4-BE49-F238E27FC236}">
                  <a16:creationId xmlns:a16="http://schemas.microsoft.com/office/drawing/2014/main" id="{AC7AB698-ADD2-3642-90AB-167F1EE7DF48}"/>
                </a:ext>
              </a:extLst>
            </p:cNvPr>
            <p:cNvSpPr txBox="1">
              <a:spLocks/>
            </p:cNvSpPr>
            <p:nvPr/>
          </p:nvSpPr>
          <p:spPr>
            <a:xfrm>
              <a:off x="1774355" y="3972118"/>
              <a:ext cx="1649136" cy="436800"/>
            </a:xfrm>
            <a:prstGeom prst="rect">
              <a:avLst/>
            </a:prstGeom>
            <a:solidFill>
              <a:sysClr val="window" lastClr="FFFFFF">
                <a:lumMod val="85000"/>
              </a:sysClr>
            </a:solidFill>
          </p:spPr>
          <p:txBody>
            <a:bodyPr vert="horz" lIns="91440" tIns="45720" rIns="91440" bIns="45720" rtlCol="0">
              <a:noAutofit/>
            </a:bodyPr>
            <a:lstStyle>
              <a:lvl1pPr marL="144666" indent="-144666" algn="l" defTabSz="385776" rtl="0" eaLnBrk="1" latinLnBrk="0" hangingPunct="1">
                <a:spcBef>
                  <a:spcPct val="20000"/>
                </a:spcBef>
                <a:buFont typeface="Arial" pitchFamily="34" charset="0"/>
                <a:buChar char="•"/>
                <a:defRPr sz="1350" kern="1200">
                  <a:solidFill>
                    <a:schemeClr val="tx1"/>
                  </a:solidFill>
                  <a:latin typeface="+mn-lt"/>
                  <a:ea typeface="+mn-ea"/>
                  <a:cs typeface="+mn-cs"/>
                </a:defRPr>
              </a:lvl1pPr>
              <a:lvl2pPr marL="313443" indent="-120555" algn="l" defTabSz="385776" rtl="0" eaLnBrk="1" latinLnBrk="0" hangingPunct="1">
                <a:spcBef>
                  <a:spcPct val="20000"/>
                </a:spcBef>
                <a:buFont typeface="Arial" pitchFamily="34" charset="0"/>
                <a:buChar char="–"/>
                <a:defRPr sz="1181" kern="1200">
                  <a:solidFill>
                    <a:schemeClr val="tx1"/>
                  </a:solidFill>
                  <a:latin typeface="+mn-lt"/>
                  <a:ea typeface="+mn-ea"/>
                  <a:cs typeface="+mn-cs"/>
                </a:defRPr>
              </a:lvl2pPr>
              <a:lvl3pPr marL="482220" indent="-96444" algn="l" defTabSz="385776" rtl="0" eaLnBrk="1" latinLnBrk="0" hangingPunct="1">
                <a:spcBef>
                  <a:spcPct val="20000"/>
                </a:spcBef>
                <a:buFont typeface="Arial" pitchFamily="34" charset="0"/>
                <a:buChar char="•"/>
                <a:defRPr sz="1013" kern="1200">
                  <a:solidFill>
                    <a:schemeClr val="tx1"/>
                  </a:solidFill>
                  <a:latin typeface="+mn-lt"/>
                  <a:ea typeface="+mn-ea"/>
                  <a:cs typeface="+mn-cs"/>
                </a:defRPr>
              </a:lvl3pPr>
              <a:lvl4pPr marL="675108" indent="-96444" algn="l" defTabSz="385776" rtl="0" eaLnBrk="1" latinLnBrk="0" hangingPunct="1">
                <a:spcBef>
                  <a:spcPct val="20000"/>
                </a:spcBef>
                <a:buFont typeface="Arial" pitchFamily="34" charset="0"/>
                <a:buChar char="–"/>
                <a:defRPr sz="844" kern="1200">
                  <a:solidFill>
                    <a:schemeClr val="tx1"/>
                  </a:solidFill>
                  <a:latin typeface="+mn-lt"/>
                  <a:ea typeface="+mn-ea"/>
                  <a:cs typeface="+mn-cs"/>
                </a:defRPr>
              </a:lvl4pPr>
              <a:lvl5pPr marL="867996" indent="-96444" algn="l" defTabSz="385776" rtl="0" eaLnBrk="1" latinLnBrk="0" hangingPunct="1">
                <a:spcBef>
                  <a:spcPct val="20000"/>
                </a:spcBef>
                <a:buFont typeface="Arial" pitchFamily="34" charset="0"/>
                <a:buChar char="»"/>
                <a:defRPr sz="844" kern="1200">
                  <a:solidFill>
                    <a:schemeClr val="tx1"/>
                  </a:solidFill>
                  <a:latin typeface="+mn-lt"/>
                  <a:ea typeface="+mn-ea"/>
                  <a:cs typeface="+mn-cs"/>
                </a:defRPr>
              </a:lvl5pPr>
              <a:lvl6pPr marL="1060885" indent="-96444" algn="l" defTabSz="385776"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73" indent="-96444" algn="l" defTabSz="385776"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61" indent="-96444" algn="l" defTabSz="385776"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549" indent="-96444" algn="l" defTabSz="385776" rtl="0" eaLnBrk="1" latinLnBrk="0" hangingPunct="1">
                <a:spcBef>
                  <a:spcPct val="20000"/>
                </a:spcBef>
                <a:buFont typeface="Arial" pitchFamily="34" charset="0"/>
                <a:buChar char="•"/>
                <a:defRPr sz="844" kern="1200">
                  <a:solidFill>
                    <a:schemeClr val="tx1"/>
                  </a:solidFill>
                  <a:latin typeface="+mn-lt"/>
                  <a:ea typeface="+mn-ea"/>
                  <a:cs typeface="+mn-cs"/>
                </a:defRPr>
              </a:lvl9pPr>
            </a:lstStyle>
            <a:p>
              <a:pPr marL="144666" marR="0" lvl="0" indent="-144666" algn="l" defTabSz="385776" rtl="0" eaLnBrk="1" fontAlgn="auto" latinLnBrk="0" hangingPunct="1">
                <a:lnSpc>
                  <a:spcPct val="100000"/>
                </a:lnSpc>
                <a:spcBef>
                  <a:spcPct val="20000"/>
                </a:spcBef>
                <a:spcAft>
                  <a:spcPts val="0"/>
                </a:spcAft>
                <a:buClrTx/>
                <a:buSzTx/>
                <a:buFont typeface="Arial" pitchFamily="34" charset="0"/>
                <a:buChar char="•"/>
                <a:tabLst/>
                <a:defRPr/>
              </a:pPr>
              <a:r>
                <a:rPr kumimoji="0" lang="en-AU" sz="600" b="1" i="0" u="none" strike="noStrike" kern="1200" cap="none" spc="0" normalizeH="0" baseline="0">
                  <a:ln>
                    <a:noFill/>
                  </a:ln>
                  <a:solidFill>
                    <a:sysClr val="windowText" lastClr="000000"/>
                  </a:solidFill>
                  <a:effectLst/>
                  <a:uLnTx/>
                  <a:uFillTx/>
                  <a:latin typeface="Arial" panose="020B0604020202020204" pitchFamily="34" charset="0"/>
                  <a:ea typeface="+mn-ea"/>
                  <a:cs typeface="Arial" panose="020B0604020202020204" pitchFamily="34" charset="0"/>
                </a:rPr>
                <a:t>RV volume overload, LV underfilling</a:t>
              </a:r>
            </a:p>
            <a:p>
              <a:pPr marL="144666" marR="0" lvl="0" indent="-144666" algn="l" defTabSz="385776" rtl="0" eaLnBrk="1" fontAlgn="auto" latinLnBrk="0" hangingPunct="1">
                <a:lnSpc>
                  <a:spcPct val="100000"/>
                </a:lnSpc>
                <a:spcBef>
                  <a:spcPct val="20000"/>
                </a:spcBef>
                <a:spcAft>
                  <a:spcPts val="0"/>
                </a:spcAft>
                <a:buClrTx/>
                <a:buSzTx/>
                <a:buFont typeface="Arial" pitchFamily="34" charset="0"/>
                <a:buChar char="•"/>
                <a:tabLst/>
                <a:defRPr/>
              </a:pPr>
              <a:r>
                <a:rPr kumimoji="0" lang="en-AU" sz="600" b="1" i="0" u="none" strike="noStrike" kern="1200" cap="none" spc="0" normalizeH="0" baseline="0">
                  <a:ln>
                    <a:noFill/>
                  </a:ln>
                  <a:solidFill>
                    <a:sysClr val="windowText" lastClr="000000"/>
                  </a:solidFill>
                  <a:effectLst/>
                  <a:uLnTx/>
                  <a:uFillTx/>
                  <a:latin typeface="Arial" panose="020B0604020202020204" pitchFamily="34" charset="0"/>
                  <a:ea typeface="+mn-ea"/>
                  <a:cs typeface="Arial" panose="020B0604020202020204" pitchFamily="34" charset="0"/>
                </a:rPr>
                <a:t>Reduced LV output</a:t>
              </a:r>
            </a:p>
            <a:p>
              <a:pPr marL="144666" marR="0" lvl="0" indent="-144666" algn="l" defTabSz="385776" rtl="0" eaLnBrk="1" fontAlgn="auto" latinLnBrk="0" hangingPunct="1">
                <a:lnSpc>
                  <a:spcPct val="100000"/>
                </a:lnSpc>
                <a:spcBef>
                  <a:spcPct val="20000"/>
                </a:spcBef>
                <a:spcAft>
                  <a:spcPts val="0"/>
                </a:spcAft>
                <a:buClrTx/>
                <a:buSzTx/>
                <a:buFont typeface="Arial" pitchFamily="34" charset="0"/>
                <a:buChar char="•"/>
                <a:tabLst/>
                <a:defRPr/>
              </a:pPr>
              <a:r>
                <a:rPr kumimoji="0" lang="en-AU" sz="600" b="1" i="0" u="none" strike="noStrike" kern="1200" cap="none" spc="0" normalizeH="0" baseline="0">
                  <a:ln>
                    <a:noFill/>
                  </a:ln>
                  <a:solidFill>
                    <a:sysClr val="windowText" lastClr="000000"/>
                  </a:solidFill>
                  <a:effectLst/>
                  <a:uLnTx/>
                  <a:uFillTx/>
                  <a:latin typeface="Arial" panose="020B0604020202020204" pitchFamily="34" charset="0"/>
                  <a:ea typeface="+mn-ea"/>
                  <a:cs typeface="Arial" panose="020B0604020202020204" pitchFamily="34" charset="0"/>
                </a:rPr>
                <a:t>Unfavorable ventricular interaction</a:t>
              </a:r>
            </a:p>
            <a:p>
              <a:pPr marL="144666" marR="0" lvl="0" indent="-144666" algn="l" defTabSz="385776" rtl="0" eaLnBrk="1" fontAlgn="auto" latinLnBrk="0" hangingPunct="1">
                <a:lnSpc>
                  <a:spcPct val="100000"/>
                </a:lnSpc>
                <a:spcBef>
                  <a:spcPct val="20000"/>
                </a:spcBef>
                <a:spcAft>
                  <a:spcPts val="0"/>
                </a:spcAft>
                <a:buClrTx/>
                <a:buSzTx/>
                <a:buFont typeface="Arial" pitchFamily="34" charset="0"/>
                <a:buChar char="•"/>
                <a:tabLst/>
                <a:defRPr/>
              </a:pPr>
              <a:r>
                <a:rPr kumimoji="0" lang="en-AU" sz="600" b="1" i="0" u="none" strike="noStrike" kern="1200" cap="none" spc="0" normalizeH="0" baseline="0">
                  <a:ln>
                    <a:noFill/>
                  </a:ln>
                  <a:solidFill>
                    <a:sysClr val="windowText" lastClr="000000"/>
                  </a:solidFill>
                  <a:effectLst/>
                  <a:uLnTx/>
                  <a:uFillTx/>
                  <a:latin typeface="Arial" panose="020B0604020202020204" pitchFamily="34" charset="0"/>
                  <a:ea typeface="+mn-ea"/>
                  <a:cs typeface="Arial" panose="020B0604020202020204" pitchFamily="34" charset="0"/>
                </a:rPr>
                <a:t>Heart failure symptoms</a:t>
              </a:r>
            </a:p>
          </p:txBody>
        </p:sp>
        <p:sp>
          <p:nvSpPr>
            <p:cNvPr id="183" name="Inhaltsplatzhalter 2">
              <a:extLst>
                <a:ext uri="{FF2B5EF4-FFF2-40B4-BE49-F238E27FC236}">
                  <a16:creationId xmlns:a16="http://schemas.microsoft.com/office/drawing/2014/main" id="{F7094246-A76C-FD4D-AD9F-68F17673B994}"/>
                </a:ext>
              </a:extLst>
            </p:cNvPr>
            <p:cNvSpPr txBox="1">
              <a:spLocks/>
            </p:cNvSpPr>
            <p:nvPr/>
          </p:nvSpPr>
          <p:spPr>
            <a:xfrm>
              <a:off x="3799556" y="3972118"/>
              <a:ext cx="1649136" cy="436800"/>
            </a:xfrm>
            <a:prstGeom prst="rect">
              <a:avLst/>
            </a:prstGeom>
            <a:solidFill>
              <a:sysClr val="window" lastClr="FFFFFF">
                <a:lumMod val="85000"/>
              </a:sysClr>
            </a:solidFill>
          </p:spPr>
          <p:txBody>
            <a:bodyPr vert="horz" lIns="36739" tIns="18370" rIns="36739" bIns="18370" rtlCol="0">
              <a:normAutofit/>
            </a:bodyPr>
            <a:lstStyle>
              <a:lvl1pPr marL="360045" indent="-360045" algn="l" defTabSz="960120" rtl="0" eaLnBrk="1" latinLnBrk="0" hangingPunct="1">
                <a:spcBef>
                  <a:spcPct val="20000"/>
                </a:spcBef>
                <a:buFont typeface="Arial" pitchFamily="34" charset="0"/>
                <a:buChar char="•"/>
                <a:defRPr sz="3360" kern="1200">
                  <a:solidFill>
                    <a:schemeClr val="tx1"/>
                  </a:solidFill>
                  <a:latin typeface="+mn-lt"/>
                  <a:ea typeface="+mn-ea"/>
                  <a:cs typeface="+mn-cs"/>
                </a:defRPr>
              </a:lvl1pPr>
              <a:lvl2pPr marL="780098" indent="-300038" algn="l" defTabSz="960120" rtl="0" eaLnBrk="1" latinLnBrk="0" hangingPunct="1">
                <a:spcBef>
                  <a:spcPct val="20000"/>
                </a:spcBef>
                <a:buFont typeface="Arial" pitchFamily="34" charset="0"/>
                <a:buChar char="–"/>
                <a:defRPr sz="2940" kern="1200">
                  <a:solidFill>
                    <a:schemeClr val="tx1"/>
                  </a:solidFill>
                  <a:latin typeface="+mn-lt"/>
                  <a:ea typeface="+mn-ea"/>
                  <a:cs typeface="+mn-cs"/>
                </a:defRPr>
              </a:lvl2pPr>
              <a:lvl3pPr marL="1200150" indent="-240030" algn="l" defTabSz="960120" rtl="0" eaLnBrk="1" latinLnBrk="0" hangingPunct="1">
                <a:spcBef>
                  <a:spcPct val="20000"/>
                </a:spcBef>
                <a:buFont typeface="Arial" pitchFamily="34" charset="0"/>
                <a:buChar char="•"/>
                <a:defRPr sz="2520" kern="1200">
                  <a:solidFill>
                    <a:schemeClr val="tx1"/>
                  </a:solidFill>
                  <a:latin typeface="+mn-lt"/>
                  <a:ea typeface="+mn-ea"/>
                  <a:cs typeface="+mn-cs"/>
                </a:defRPr>
              </a:lvl3pPr>
              <a:lvl4pPr marL="1680210" indent="-240030" algn="l" defTabSz="960120"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60270" indent="-240030" algn="l" defTabSz="960120"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40330" indent="-240030" algn="l" defTabSz="96012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20390" indent="-240030" algn="l" defTabSz="96012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00450" indent="-240030" algn="l" defTabSz="96012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80510" indent="-240030" algn="l" defTabSz="960120"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marL="144666" marR="0" lvl="0" indent="-144666" algn="l" defTabSz="385776" rtl="0" eaLnBrk="1" fontAlgn="auto" latinLnBrk="0" hangingPunct="1">
                <a:lnSpc>
                  <a:spcPct val="100000"/>
                </a:lnSpc>
                <a:spcBef>
                  <a:spcPct val="20000"/>
                </a:spcBef>
                <a:spcAft>
                  <a:spcPts val="0"/>
                </a:spcAft>
                <a:buClrTx/>
                <a:buSzTx/>
                <a:buFont typeface="Arial" pitchFamily="34" charset="0"/>
                <a:buChar char="•"/>
                <a:tabLst/>
                <a:defRPr/>
              </a:pPr>
              <a:r>
                <a:rPr kumimoji="0" lang="en-AU" sz="60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Volume shift from RV to LV, stable LVEDP</a:t>
              </a:r>
            </a:p>
            <a:p>
              <a:pPr marL="144666" marR="0" lvl="0" indent="-144666" algn="l" defTabSz="385776" rtl="0" eaLnBrk="1" fontAlgn="auto" latinLnBrk="0" hangingPunct="1">
                <a:lnSpc>
                  <a:spcPct val="100000"/>
                </a:lnSpc>
                <a:spcBef>
                  <a:spcPct val="20000"/>
                </a:spcBef>
                <a:spcAft>
                  <a:spcPts val="0"/>
                </a:spcAft>
                <a:buClrTx/>
                <a:buSzTx/>
                <a:buFont typeface="Arial" pitchFamily="34" charset="0"/>
                <a:buChar char="•"/>
                <a:tabLst/>
                <a:defRPr/>
              </a:pPr>
              <a:r>
                <a:rPr kumimoji="0" lang="en-AU" sz="60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Reduced RV and incresaed LV output</a:t>
              </a:r>
            </a:p>
            <a:p>
              <a:pPr marL="144666" marR="0" lvl="0" indent="-144666" algn="l" defTabSz="385776" rtl="0" eaLnBrk="1" fontAlgn="auto" latinLnBrk="0" hangingPunct="1">
                <a:lnSpc>
                  <a:spcPct val="100000"/>
                </a:lnSpc>
                <a:spcBef>
                  <a:spcPct val="20000"/>
                </a:spcBef>
                <a:spcAft>
                  <a:spcPts val="0"/>
                </a:spcAft>
                <a:buClrTx/>
                <a:buSzTx/>
                <a:buFont typeface="Arial" pitchFamily="34" charset="0"/>
                <a:buChar char="•"/>
                <a:tabLst/>
                <a:defRPr/>
              </a:pPr>
              <a:r>
                <a:rPr kumimoji="0" lang="en-AU" sz="60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Favorable ventricular interaction</a:t>
              </a:r>
            </a:p>
            <a:p>
              <a:pPr marL="144666" marR="0" lvl="0" indent="-144666" algn="l" defTabSz="385776" rtl="0" eaLnBrk="1" fontAlgn="auto" latinLnBrk="0" hangingPunct="1">
                <a:lnSpc>
                  <a:spcPct val="100000"/>
                </a:lnSpc>
                <a:spcBef>
                  <a:spcPct val="20000"/>
                </a:spcBef>
                <a:spcAft>
                  <a:spcPts val="0"/>
                </a:spcAft>
                <a:buClrTx/>
                <a:buSzTx/>
                <a:buFont typeface="Arial" pitchFamily="34" charset="0"/>
                <a:buChar char="•"/>
                <a:tabLst/>
                <a:defRPr/>
              </a:pPr>
              <a:r>
                <a:rPr kumimoji="0" lang="en-AU" sz="600" i="0" u="none" strike="noStrike" kern="1200" cap="none" spc="0" normalizeH="0" baseline="0">
                  <a:ln>
                    <a:noFill/>
                  </a:ln>
                  <a:solidFill>
                    <a:prstClr val="black"/>
                  </a:solidFill>
                  <a:effectLst/>
                  <a:uLnTx/>
                  <a:uFillTx/>
                  <a:latin typeface="Arial" panose="020B0604020202020204" pitchFamily="34" charset="0"/>
                  <a:cs typeface="Arial" panose="020B0604020202020204" pitchFamily="34" charset="0"/>
                </a:rPr>
                <a:t>Reduction in heart failure symptoms</a:t>
              </a:r>
            </a:p>
          </p:txBody>
        </p:sp>
        <p:sp>
          <p:nvSpPr>
            <p:cNvPr id="184" name="Pfeil nach rechts 3">
              <a:extLst>
                <a:ext uri="{FF2B5EF4-FFF2-40B4-BE49-F238E27FC236}">
                  <a16:creationId xmlns:a16="http://schemas.microsoft.com/office/drawing/2014/main" id="{9E22A3E2-52C4-DE41-BC2E-80D88F3875FF}"/>
                </a:ext>
              </a:extLst>
            </p:cNvPr>
            <p:cNvSpPr/>
            <p:nvPr/>
          </p:nvSpPr>
          <p:spPr>
            <a:xfrm>
              <a:off x="3498546" y="4130658"/>
              <a:ext cx="225954" cy="119720"/>
            </a:xfrm>
            <a:prstGeom prst="rightArrow">
              <a:avLst/>
            </a:prstGeom>
            <a:solidFill>
              <a:sysClr val="window" lastClr="FFFFFF"/>
            </a:solidFill>
            <a:ln w="25400" cap="rnd" cmpd="sng" algn="ctr">
              <a:solidFill>
                <a:sysClr val="windowText" lastClr="000000">
                  <a:shade val="50000"/>
                </a:sysClr>
              </a:solidFill>
              <a:prstDash val="solid"/>
            </a:ln>
            <a:effectLst/>
          </p:spPr>
          <p:txBody>
            <a:bodyPr rtlCol="0" anchor="ctr"/>
            <a:lstStyle/>
            <a:p>
              <a:pPr marL="0" marR="0" lvl="0" indent="0" algn="ctr" defTabSz="514368" eaLnBrk="1" fontAlgn="auto" latinLnBrk="0" hangingPunct="1">
                <a:lnSpc>
                  <a:spcPct val="100000"/>
                </a:lnSpc>
                <a:spcBef>
                  <a:spcPts val="0"/>
                </a:spcBef>
                <a:spcAft>
                  <a:spcPts val="0"/>
                </a:spcAft>
                <a:buClrTx/>
                <a:buSzTx/>
                <a:buFontTx/>
                <a:buNone/>
                <a:tabLst/>
                <a:defRPr/>
              </a:pPr>
              <a:endParaRPr kumimoji="0" lang="de-DE" sz="1063"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85" name="Textfeld 184">
              <a:extLst>
                <a:ext uri="{FF2B5EF4-FFF2-40B4-BE49-F238E27FC236}">
                  <a16:creationId xmlns:a16="http://schemas.microsoft.com/office/drawing/2014/main" id="{CA24AB31-E27D-B24E-AF99-61EA593B2B0D}"/>
                </a:ext>
              </a:extLst>
            </p:cNvPr>
            <p:cNvSpPr txBox="1"/>
            <p:nvPr/>
          </p:nvSpPr>
          <p:spPr>
            <a:xfrm>
              <a:off x="3029231" y="2030738"/>
              <a:ext cx="1205327" cy="285399"/>
            </a:xfrm>
            <a:prstGeom prst="rect">
              <a:avLst/>
            </a:prstGeom>
            <a:solidFill>
              <a:sysClr val="window" lastClr="FFFFFF">
                <a:lumMod val="85000"/>
              </a:sysClr>
            </a:solidFill>
            <a:ln w="6350">
              <a:noFill/>
            </a:ln>
          </p:spPr>
          <p:txBody>
            <a:bodyPr wrap="square" rtlCol="0">
              <a:spAutoFit/>
            </a:bodyPr>
            <a:lstStyle/>
            <a:p>
              <a:pPr marL="0" marR="0" lvl="0" indent="0" algn="ctr" defTabSz="514368" eaLnBrk="1" fontAlgn="auto" latinLnBrk="0" hangingPunct="1">
                <a:lnSpc>
                  <a:spcPct val="100000"/>
                </a:lnSpc>
                <a:spcBef>
                  <a:spcPts val="0"/>
                </a:spcBef>
                <a:spcAft>
                  <a:spcPts val="0"/>
                </a:spcAft>
                <a:buClrTx/>
                <a:buSzTx/>
                <a:buFontTx/>
                <a:buNone/>
                <a:tabLst/>
                <a:defRPr/>
              </a:pPr>
              <a:r>
                <a:rPr kumimoji="0" lang="de-DE" sz="7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Pressure</a:t>
              </a:r>
              <a:r>
                <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7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volume</a:t>
              </a:r>
              <a:r>
                <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loop </a:t>
              </a:r>
              <a:r>
                <a:rPr kumimoji="0" lang="de-DE" sz="7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tracing</a:t>
              </a:r>
              <a:r>
                <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7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during</a:t>
              </a:r>
              <a:r>
                <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de-DE" sz="70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occlusion</a:t>
              </a:r>
              <a:endParaRPr kumimoji="0" lang="de-DE" sz="7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88" name="Ellipse 10">
              <a:extLst>
                <a:ext uri="{FF2B5EF4-FFF2-40B4-BE49-F238E27FC236}">
                  <a16:creationId xmlns:a16="http://schemas.microsoft.com/office/drawing/2014/main" id="{D791FF1A-02C1-F949-81F7-D855135EA558}"/>
                </a:ext>
              </a:extLst>
            </p:cNvPr>
            <p:cNvSpPr/>
            <p:nvPr/>
          </p:nvSpPr>
          <p:spPr>
            <a:xfrm>
              <a:off x="4075731" y="904722"/>
              <a:ext cx="221475" cy="193173"/>
            </a:xfrm>
            <a:prstGeom prst="ellipse">
              <a:avLst/>
            </a:prstGeom>
            <a:noFill/>
            <a:ln w="19050" cap="rnd" cmpd="sng" algn="ctr">
              <a:solidFill>
                <a:srgbClr val="FF0000"/>
              </a:solidFill>
              <a:prstDash val="solid"/>
            </a:ln>
            <a:effectLst/>
          </p:spPr>
          <p:txBody>
            <a:bodyPr rtlCol="0" anchor="ctr"/>
            <a:lstStyle/>
            <a:p>
              <a:pPr marL="0" marR="0" lvl="0" indent="0" algn="ctr" defTabSz="514368" eaLnBrk="1" fontAlgn="auto" latinLnBrk="0" hangingPunct="1">
                <a:lnSpc>
                  <a:spcPct val="100000"/>
                </a:lnSpc>
                <a:spcBef>
                  <a:spcPts val="0"/>
                </a:spcBef>
                <a:spcAft>
                  <a:spcPts val="0"/>
                </a:spcAft>
                <a:buClrTx/>
                <a:buSzTx/>
                <a:buFontTx/>
                <a:buNone/>
                <a:tabLst/>
                <a:defRPr/>
              </a:pPr>
              <a:endParaRPr kumimoji="0" lang="de-DE" sz="1013" b="0" i="0" u="none" strike="noStrike" kern="0" cap="none" spc="0" normalizeH="0" baseline="0" noProof="0">
                <a:ln w="22225">
                  <a:solidFill>
                    <a:srgbClr val="C0504D"/>
                  </a:solidFill>
                  <a:prstDash val="solid"/>
                </a:ln>
                <a:noFill/>
                <a:effectLst/>
                <a:uLnTx/>
                <a:uFillTx/>
                <a:latin typeface="Calibri"/>
                <a:ea typeface="+mn-ea"/>
                <a:cs typeface="+mn-cs"/>
              </a:endParaRPr>
            </a:p>
          </p:txBody>
        </p:sp>
      </p:grpSp>
      <p:sp>
        <p:nvSpPr>
          <p:cNvPr id="189" name="Textfeld 188">
            <a:extLst>
              <a:ext uri="{FF2B5EF4-FFF2-40B4-BE49-F238E27FC236}">
                <a16:creationId xmlns:a16="http://schemas.microsoft.com/office/drawing/2014/main" id="{EEFBE05B-E244-984E-824D-EC1E9A3C78F8}"/>
              </a:ext>
            </a:extLst>
          </p:cNvPr>
          <p:cNvSpPr txBox="1"/>
          <p:nvPr/>
        </p:nvSpPr>
        <p:spPr>
          <a:xfrm>
            <a:off x="6180290" y="1863542"/>
            <a:ext cx="2552301" cy="523220"/>
          </a:xfrm>
          <a:prstGeom prst="rect">
            <a:avLst/>
          </a:prstGeom>
          <a:noFill/>
          <a:ln>
            <a:solidFill>
              <a:srgbClr val="00415D"/>
            </a:solidFill>
          </a:ln>
        </p:spPr>
        <p:txBody>
          <a:bodyPr wrap="none" rtlCol="0">
            <a:spAutoFit/>
          </a:bodyPr>
          <a:lstStyle/>
          <a:p>
            <a:pPr algn="ctr"/>
            <a:r>
              <a:rPr lang="de-DE" sz="1400" i="0" dirty="0" err="1">
                <a:solidFill>
                  <a:srgbClr val="00415D"/>
                </a:solidFill>
              </a:rPr>
              <a:t>Hemodynamic</a:t>
            </a:r>
            <a:r>
              <a:rPr lang="de-DE" sz="1400" i="0" dirty="0">
                <a:solidFill>
                  <a:srgbClr val="00415D"/>
                </a:solidFill>
              </a:rPr>
              <a:t> </a:t>
            </a:r>
            <a:r>
              <a:rPr lang="de-DE" sz="1400" i="0" dirty="0" err="1">
                <a:solidFill>
                  <a:srgbClr val="00415D"/>
                </a:solidFill>
              </a:rPr>
              <a:t>implications</a:t>
            </a:r>
            <a:r>
              <a:rPr lang="de-DE" sz="1400" i="0" dirty="0">
                <a:solidFill>
                  <a:srgbClr val="00415D"/>
                </a:solidFill>
              </a:rPr>
              <a:t> </a:t>
            </a:r>
          </a:p>
          <a:p>
            <a:pPr algn="ctr"/>
            <a:r>
              <a:rPr lang="de-DE" sz="1400" i="0" dirty="0" err="1">
                <a:solidFill>
                  <a:srgbClr val="00415D"/>
                </a:solidFill>
              </a:rPr>
              <a:t>of</a:t>
            </a:r>
            <a:r>
              <a:rPr lang="de-DE" sz="1400" i="0" dirty="0">
                <a:solidFill>
                  <a:srgbClr val="00415D"/>
                </a:solidFill>
              </a:rPr>
              <a:t>  </a:t>
            </a:r>
            <a:r>
              <a:rPr lang="de-DE" sz="1400" i="0" dirty="0" err="1">
                <a:solidFill>
                  <a:srgbClr val="00415D"/>
                </a:solidFill>
              </a:rPr>
              <a:t>iASD</a:t>
            </a:r>
            <a:r>
              <a:rPr lang="de-DE" sz="1400" i="0" dirty="0">
                <a:solidFill>
                  <a:srgbClr val="00415D"/>
                </a:solidFill>
              </a:rPr>
              <a:t> </a:t>
            </a:r>
            <a:r>
              <a:rPr lang="de-DE" sz="1400" i="0" dirty="0" err="1">
                <a:solidFill>
                  <a:srgbClr val="00415D"/>
                </a:solidFill>
              </a:rPr>
              <a:t>closure</a:t>
            </a:r>
            <a:r>
              <a:rPr lang="de-DE" sz="1400" i="0" dirty="0">
                <a:solidFill>
                  <a:srgbClr val="00415D"/>
                </a:solidFill>
              </a:rPr>
              <a:t> </a:t>
            </a:r>
          </a:p>
        </p:txBody>
      </p:sp>
      <p:sp>
        <p:nvSpPr>
          <p:cNvPr id="191" name="Textfeld 190">
            <a:extLst>
              <a:ext uri="{FF2B5EF4-FFF2-40B4-BE49-F238E27FC236}">
                <a16:creationId xmlns:a16="http://schemas.microsoft.com/office/drawing/2014/main" id="{0C9634FC-3922-A641-B2C4-8352565114AE}"/>
              </a:ext>
            </a:extLst>
          </p:cNvPr>
          <p:cNvSpPr txBox="1"/>
          <p:nvPr/>
        </p:nvSpPr>
        <p:spPr>
          <a:xfrm>
            <a:off x="6309319" y="4250378"/>
            <a:ext cx="2752677" cy="215444"/>
          </a:xfrm>
          <a:prstGeom prst="rect">
            <a:avLst/>
          </a:prstGeom>
          <a:noFill/>
        </p:spPr>
        <p:txBody>
          <a:bodyPr wrap="none" rtlCol="0">
            <a:spAutoFit/>
          </a:bodyPr>
          <a:lstStyle/>
          <a:p>
            <a:pPr algn="ctr"/>
            <a:r>
              <a:rPr lang="de-DE" sz="800" b="0" i="0" dirty="0">
                <a:solidFill>
                  <a:schemeClr val="bg1"/>
                </a:solidFill>
              </a:rPr>
              <a:t>von Roeder et al., </a:t>
            </a:r>
            <a:r>
              <a:rPr lang="de-DE" sz="800" b="0" i="0" dirty="0" err="1">
                <a:solidFill>
                  <a:schemeClr val="bg1"/>
                </a:solidFill>
              </a:rPr>
              <a:t>Eur</a:t>
            </a:r>
            <a:r>
              <a:rPr lang="de-DE" sz="800" b="0" i="0" dirty="0">
                <a:solidFill>
                  <a:schemeClr val="bg1"/>
                </a:solidFill>
              </a:rPr>
              <a:t> Heart J, 2016 </a:t>
            </a:r>
            <a:r>
              <a:rPr lang="de-DE" sz="800" b="0" dirty="0">
                <a:solidFill>
                  <a:schemeClr val="bg1"/>
                </a:solidFill>
              </a:rPr>
              <a:t>Nov 1;37(41):3153.</a:t>
            </a:r>
            <a:endParaRPr lang="de-DE" sz="800" b="0" i="0" dirty="0">
              <a:solidFill>
                <a:schemeClr val="bg1"/>
              </a:solidFill>
            </a:endParaRPr>
          </a:p>
        </p:txBody>
      </p:sp>
      <p:cxnSp>
        <p:nvCxnSpPr>
          <p:cNvPr id="186" name="Gerader Verbinder 2">
            <a:extLst>
              <a:ext uri="{FF2B5EF4-FFF2-40B4-BE49-F238E27FC236}">
                <a16:creationId xmlns:a16="http://schemas.microsoft.com/office/drawing/2014/main" id="{536CC4D4-9BFA-2B40-8D3B-98771A6573D3}"/>
              </a:ext>
            </a:extLst>
          </p:cNvPr>
          <p:cNvCxnSpPr/>
          <p:nvPr/>
        </p:nvCxnSpPr>
        <p:spPr>
          <a:xfrm>
            <a:off x="1476701" y="1605484"/>
            <a:ext cx="3847928" cy="0"/>
          </a:xfrm>
          <a:prstGeom prst="line">
            <a:avLst/>
          </a:prstGeom>
          <a:noFill/>
          <a:ln w="28575" cap="rnd" cmpd="sng" algn="ctr">
            <a:solidFill>
              <a:sysClr val="windowText" lastClr="000000">
                <a:shade val="95000"/>
                <a:satMod val="105000"/>
              </a:sysClr>
            </a:solidFill>
            <a:prstDash val="sysDot"/>
          </a:ln>
          <a:effectLst/>
        </p:spPr>
      </p:cxnSp>
    </p:spTree>
    <p:extLst>
      <p:ext uri="{BB962C8B-B14F-4D97-AF65-F5344CB8AC3E}">
        <p14:creationId xmlns:p14="http://schemas.microsoft.com/office/powerpoint/2010/main" val="266939771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4214" y="294812"/>
            <a:ext cx="7769225" cy="566738"/>
          </a:xfrm>
        </p:spPr>
        <p:txBody>
          <a:bodyPr/>
          <a:lstStyle/>
          <a:p>
            <a:pPr eaLnBrk="1" hangingPunct="1"/>
            <a:r>
              <a:rPr lang="en-US" sz="2500" dirty="0">
                <a:solidFill>
                  <a:srgbClr val="00415D"/>
                </a:solidFill>
              </a:rPr>
              <a:t>Objective</a:t>
            </a:r>
          </a:p>
        </p:txBody>
      </p:sp>
      <p:pic>
        <p:nvPicPr>
          <p:cNvPr id="8" name="Picture 2">
            <a:extLst>
              <a:ext uri="{FF2B5EF4-FFF2-40B4-BE49-F238E27FC236}">
                <a16:creationId xmlns:a16="http://schemas.microsoft.com/office/drawing/2014/main" id="{4D37672F-5ED3-4C48-95F3-8D5A6B056D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011" y="1024268"/>
            <a:ext cx="1771924" cy="1211480"/>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hteckiger Pfeil 10">
            <a:extLst>
              <a:ext uri="{FF2B5EF4-FFF2-40B4-BE49-F238E27FC236}">
                <a16:creationId xmlns:a16="http://schemas.microsoft.com/office/drawing/2014/main" id="{CF4000D0-0FE7-1F41-8EF4-6A288FF31964}"/>
              </a:ext>
            </a:extLst>
          </p:cNvPr>
          <p:cNvSpPr/>
          <p:nvPr/>
        </p:nvSpPr>
        <p:spPr bwMode="auto">
          <a:xfrm rot="5400000">
            <a:off x="6386258" y="717917"/>
            <a:ext cx="449421" cy="1699776"/>
          </a:xfrm>
          <a:prstGeom prst="bentArrow">
            <a:avLst>
              <a:gd name="adj1" fmla="val 25000"/>
              <a:gd name="adj2" fmla="val 25000"/>
              <a:gd name="adj3" fmla="val 25000"/>
              <a:gd name="adj4" fmla="val 55531"/>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00415D"/>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4" name="Rechteckiger Pfeil 13">
            <a:extLst>
              <a:ext uri="{FF2B5EF4-FFF2-40B4-BE49-F238E27FC236}">
                <a16:creationId xmlns:a16="http://schemas.microsoft.com/office/drawing/2014/main" id="{A22F8268-DB8B-3840-A83E-4E4F3763F281}"/>
              </a:ext>
            </a:extLst>
          </p:cNvPr>
          <p:cNvSpPr/>
          <p:nvPr/>
        </p:nvSpPr>
        <p:spPr bwMode="auto">
          <a:xfrm rot="5400000" flipV="1">
            <a:off x="2359011" y="666132"/>
            <a:ext cx="418000" cy="1771924"/>
          </a:xfrm>
          <a:prstGeom prst="bentArrow">
            <a:avLst>
              <a:gd name="adj1" fmla="val 25000"/>
              <a:gd name="adj2" fmla="val 32318"/>
              <a:gd name="adj3" fmla="val 25000"/>
              <a:gd name="adj4" fmla="val 4523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DE" sz="1800" b="1" i="1" u="none" strike="noStrike" cap="none" normalizeH="0" baseline="0">
              <a:ln>
                <a:noFill/>
              </a:ln>
              <a:solidFill>
                <a:srgbClr val="00415D"/>
              </a:solidFill>
              <a:effectLst>
                <a:outerShdw blurRad="38100" dist="38100" dir="2700000" algn="tl">
                  <a:srgbClr val="000000">
                    <a:alpha val="43137"/>
                  </a:srgbClr>
                </a:outerShdw>
              </a:effectLst>
              <a:latin typeface="Arial" charset="0"/>
              <a:ea typeface="ヒラギノ角ゴ Pro W3" pitchFamily="-111" charset="-128"/>
            </a:endParaRPr>
          </a:p>
        </p:txBody>
      </p:sp>
      <p:sp>
        <p:nvSpPr>
          <p:cNvPr id="16" name="Textfeld 15">
            <a:extLst>
              <a:ext uri="{FF2B5EF4-FFF2-40B4-BE49-F238E27FC236}">
                <a16:creationId xmlns:a16="http://schemas.microsoft.com/office/drawing/2014/main" id="{63E299E0-EC00-6A4C-84FB-563E992226F2}"/>
              </a:ext>
            </a:extLst>
          </p:cNvPr>
          <p:cNvSpPr txBox="1"/>
          <p:nvPr/>
        </p:nvSpPr>
        <p:spPr>
          <a:xfrm>
            <a:off x="472381" y="1888564"/>
            <a:ext cx="2646878" cy="369332"/>
          </a:xfrm>
          <a:prstGeom prst="rect">
            <a:avLst/>
          </a:prstGeom>
          <a:noFill/>
        </p:spPr>
        <p:txBody>
          <a:bodyPr wrap="none" rtlCol="0">
            <a:spAutoFit/>
          </a:bodyPr>
          <a:lstStyle/>
          <a:p>
            <a:pPr algn="ctr"/>
            <a:r>
              <a:rPr lang="de-DE" i="0" dirty="0" err="1">
                <a:solidFill>
                  <a:srgbClr val="00415D"/>
                </a:solidFill>
              </a:rPr>
              <a:t>Interventional</a:t>
            </a:r>
            <a:r>
              <a:rPr lang="de-DE" i="0" dirty="0">
                <a:solidFill>
                  <a:srgbClr val="00415D"/>
                </a:solidFill>
              </a:rPr>
              <a:t> </a:t>
            </a:r>
            <a:r>
              <a:rPr lang="de-DE" i="0" dirty="0" err="1">
                <a:solidFill>
                  <a:srgbClr val="00415D"/>
                </a:solidFill>
              </a:rPr>
              <a:t>closure</a:t>
            </a:r>
            <a:r>
              <a:rPr lang="de-DE" i="0" dirty="0">
                <a:solidFill>
                  <a:srgbClr val="00415D"/>
                </a:solidFill>
              </a:rPr>
              <a:t> </a:t>
            </a:r>
          </a:p>
        </p:txBody>
      </p:sp>
      <p:sp>
        <p:nvSpPr>
          <p:cNvPr id="20" name="Textfeld 19">
            <a:extLst>
              <a:ext uri="{FF2B5EF4-FFF2-40B4-BE49-F238E27FC236}">
                <a16:creationId xmlns:a16="http://schemas.microsoft.com/office/drawing/2014/main" id="{3E36083A-7ABA-8646-95C2-165712E029E4}"/>
              </a:ext>
            </a:extLst>
          </p:cNvPr>
          <p:cNvSpPr txBox="1"/>
          <p:nvPr/>
        </p:nvSpPr>
        <p:spPr>
          <a:xfrm>
            <a:off x="5974868" y="1892181"/>
            <a:ext cx="2749471" cy="369332"/>
          </a:xfrm>
          <a:prstGeom prst="rect">
            <a:avLst/>
          </a:prstGeom>
          <a:noFill/>
        </p:spPr>
        <p:txBody>
          <a:bodyPr wrap="none" rtlCol="0">
            <a:spAutoFit/>
          </a:bodyPr>
          <a:lstStyle/>
          <a:p>
            <a:pPr algn="ctr"/>
            <a:r>
              <a:rPr lang="de-DE" i="0" dirty="0" err="1">
                <a:solidFill>
                  <a:srgbClr val="00415D"/>
                </a:solidFill>
              </a:rPr>
              <a:t>Conservative</a:t>
            </a:r>
            <a:r>
              <a:rPr lang="de-DE" i="0" dirty="0">
                <a:solidFill>
                  <a:srgbClr val="00415D"/>
                </a:solidFill>
              </a:rPr>
              <a:t> </a:t>
            </a:r>
            <a:r>
              <a:rPr lang="de-DE" i="0" dirty="0" err="1">
                <a:solidFill>
                  <a:srgbClr val="00415D"/>
                </a:solidFill>
              </a:rPr>
              <a:t>treatment</a:t>
            </a:r>
            <a:endParaRPr lang="de-DE" i="0" dirty="0">
              <a:solidFill>
                <a:srgbClr val="00415D"/>
              </a:solidFill>
            </a:endParaRPr>
          </a:p>
        </p:txBody>
      </p:sp>
      <p:sp>
        <p:nvSpPr>
          <p:cNvPr id="21" name="Textfeld 20">
            <a:extLst>
              <a:ext uri="{FF2B5EF4-FFF2-40B4-BE49-F238E27FC236}">
                <a16:creationId xmlns:a16="http://schemas.microsoft.com/office/drawing/2014/main" id="{0E89D6A7-84B6-EF4A-BAF3-83A427CFB20C}"/>
              </a:ext>
            </a:extLst>
          </p:cNvPr>
          <p:cNvSpPr txBox="1"/>
          <p:nvPr/>
        </p:nvSpPr>
        <p:spPr>
          <a:xfrm>
            <a:off x="3731239" y="2242636"/>
            <a:ext cx="1723549" cy="338554"/>
          </a:xfrm>
          <a:prstGeom prst="rect">
            <a:avLst/>
          </a:prstGeom>
          <a:noFill/>
        </p:spPr>
        <p:txBody>
          <a:bodyPr wrap="none" rtlCol="0">
            <a:spAutoFit/>
          </a:bodyPr>
          <a:lstStyle/>
          <a:p>
            <a:r>
              <a:rPr lang="de-DE" sz="1600" i="0" u="sng" dirty="0">
                <a:solidFill>
                  <a:srgbClr val="00415D"/>
                </a:solidFill>
              </a:rPr>
              <a:t>Persistent </a:t>
            </a:r>
            <a:r>
              <a:rPr lang="de-DE" sz="1600" i="0" u="sng" dirty="0" err="1">
                <a:solidFill>
                  <a:srgbClr val="00415D"/>
                </a:solidFill>
              </a:rPr>
              <a:t>iASD</a:t>
            </a:r>
            <a:endParaRPr lang="de-DE" sz="1600" i="0" u="sng" dirty="0">
              <a:solidFill>
                <a:srgbClr val="00415D"/>
              </a:solidFill>
            </a:endParaRPr>
          </a:p>
        </p:txBody>
      </p:sp>
      <p:sp>
        <p:nvSpPr>
          <p:cNvPr id="15" name="Rectangle 3">
            <a:extLst>
              <a:ext uri="{FF2B5EF4-FFF2-40B4-BE49-F238E27FC236}">
                <a16:creationId xmlns:a16="http://schemas.microsoft.com/office/drawing/2014/main" id="{29BA41F0-FB7E-214C-9C45-A0000FC26A48}"/>
              </a:ext>
            </a:extLst>
          </p:cNvPr>
          <p:cNvSpPr>
            <a:spLocks noGrp="1" noChangeArrowheads="1"/>
          </p:cNvSpPr>
          <p:nvPr>
            <p:ph idx="1"/>
          </p:nvPr>
        </p:nvSpPr>
        <p:spPr>
          <a:xfrm>
            <a:off x="453232" y="2791452"/>
            <a:ext cx="8231188" cy="1211479"/>
          </a:xfrm>
          <a:ln w="19050">
            <a:solidFill>
              <a:schemeClr val="accent2"/>
            </a:solidFill>
          </a:ln>
        </p:spPr>
        <p:txBody>
          <a:bodyPr/>
          <a:lstStyle/>
          <a:p>
            <a:pPr marL="0" indent="0" algn="ctr">
              <a:buNone/>
            </a:pPr>
            <a:r>
              <a:rPr lang="en-US" sz="1800" dirty="0"/>
              <a:t>Given the controversy and lack of recommendations in the setting of a persistent </a:t>
            </a:r>
            <a:r>
              <a:rPr lang="en-US" sz="1800" dirty="0" err="1"/>
              <a:t>iASD</a:t>
            </a:r>
            <a:r>
              <a:rPr lang="en-US" sz="1800" dirty="0"/>
              <a:t> with relevant left-to-right shunting following </a:t>
            </a:r>
            <a:r>
              <a:rPr lang="en-US" sz="1800" dirty="0" err="1"/>
              <a:t>TMVR</a:t>
            </a:r>
            <a:r>
              <a:rPr lang="en-US" sz="1800" dirty="0"/>
              <a:t>, we investigated whether the closure of a </a:t>
            </a:r>
            <a:r>
              <a:rPr lang="en-US" sz="1800" dirty="0" err="1"/>
              <a:t>TMVR</a:t>
            </a:r>
            <a:r>
              <a:rPr lang="en-US" sz="1800" dirty="0"/>
              <a:t> induced </a:t>
            </a:r>
            <a:r>
              <a:rPr lang="en-US" sz="1800" dirty="0" err="1"/>
              <a:t>iASD</a:t>
            </a:r>
            <a:r>
              <a:rPr lang="en-US" sz="1800" dirty="0"/>
              <a:t> is superior to conservative treatment in a randomized controlled trial. </a:t>
            </a:r>
            <a:endParaRPr lang="de-DE" sz="1800" dirty="0"/>
          </a:p>
        </p:txBody>
      </p:sp>
    </p:spTree>
    <p:extLst>
      <p:ext uri="{BB962C8B-B14F-4D97-AF65-F5344CB8AC3E}">
        <p14:creationId xmlns:p14="http://schemas.microsoft.com/office/powerpoint/2010/main" val="130011779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1">
            <a:extLst>
              <a:ext uri="{FF2B5EF4-FFF2-40B4-BE49-F238E27FC236}">
                <a16:creationId xmlns:a16="http://schemas.microsoft.com/office/drawing/2014/main" id="{DB77F633-57BF-D34C-8119-D03106AAB8A3}"/>
              </a:ext>
            </a:extLst>
          </p:cNvPr>
          <p:cNvSpPr txBox="1">
            <a:spLocks/>
          </p:cNvSpPr>
          <p:nvPr/>
        </p:nvSpPr>
        <p:spPr bwMode="auto">
          <a:xfrm>
            <a:off x="668324" y="207831"/>
            <a:ext cx="7769225"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rgbClr val="053763"/>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DE" sz="2500" i="0" kern="0" dirty="0">
                <a:solidFill>
                  <a:srgbClr val="00415D"/>
                </a:solidFill>
              </a:rPr>
              <a:t>Study Design – </a:t>
            </a:r>
            <a:r>
              <a:rPr lang="de-DE" sz="2500" i="0" kern="0" dirty="0" err="1">
                <a:solidFill>
                  <a:srgbClr val="00415D"/>
                </a:solidFill>
              </a:rPr>
              <a:t>Inclusion</a:t>
            </a:r>
            <a:r>
              <a:rPr lang="de-DE" sz="2500" i="0" kern="0" dirty="0">
                <a:solidFill>
                  <a:srgbClr val="00415D"/>
                </a:solidFill>
              </a:rPr>
              <a:t>/</a:t>
            </a:r>
            <a:r>
              <a:rPr lang="de-DE" sz="2500" i="0" kern="0" dirty="0" err="1">
                <a:solidFill>
                  <a:srgbClr val="00415D"/>
                </a:solidFill>
              </a:rPr>
              <a:t>Exclusion</a:t>
            </a:r>
            <a:r>
              <a:rPr lang="de-DE" sz="2500" i="0" kern="0" dirty="0">
                <a:solidFill>
                  <a:srgbClr val="00415D"/>
                </a:solidFill>
              </a:rPr>
              <a:t> </a:t>
            </a:r>
          </a:p>
        </p:txBody>
      </p:sp>
      <p:sp>
        <p:nvSpPr>
          <p:cNvPr id="4" name="Rectangle 5">
            <a:extLst>
              <a:ext uri="{FF2B5EF4-FFF2-40B4-BE49-F238E27FC236}">
                <a16:creationId xmlns:a16="http://schemas.microsoft.com/office/drawing/2014/main" id="{52AB2BA5-54CE-3E43-960E-A5BE1E19A4B9}"/>
              </a:ext>
            </a:extLst>
          </p:cNvPr>
          <p:cNvSpPr>
            <a:spLocks noChangeArrowheads="1"/>
          </p:cNvSpPr>
          <p:nvPr/>
        </p:nvSpPr>
        <p:spPr bwMode="auto">
          <a:xfrm>
            <a:off x="129194" y="853070"/>
            <a:ext cx="4329660" cy="451404"/>
          </a:xfrm>
          <a:prstGeom prst="rect">
            <a:avLst/>
          </a:prstGeom>
          <a:solidFill>
            <a:srgbClr val="00415D"/>
          </a:solidFill>
          <a:ln w="9525">
            <a:noFill/>
            <a:miter lim="800000"/>
            <a:headEnd/>
            <a:tailEnd/>
          </a:ln>
        </p:spPr>
        <p:txBody>
          <a:bodyPr wrap="none" anchor="ctr"/>
          <a:lstStyle/>
          <a:p>
            <a:pPr algn="ctr"/>
            <a:r>
              <a:rPr lang="en-US" sz="2100" i="0" dirty="0">
                <a:solidFill>
                  <a:srgbClr val="FFFF00"/>
                </a:solidFill>
                <a:cs typeface="ヒラギノ角ゴ Pro W3"/>
              </a:rPr>
              <a:t>Design</a:t>
            </a:r>
            <a:endParaRPr lang="pt-BR" sz="2100" i="0" dirty="0">
              <a:solidFill>
                <a:srgbClr val="FFFF00"/>
              </a:solidFill>
              <a:cs typeface="ヒラギノ角ゴ Pro W3"/>
            </a:endParaRPr>
          </a:p>
        </p:txBody>
      </p:sp>
      <p:sp>
        <p:nvSpPr>
          <p:cNvPr id="5" name="Text Box 6">
            <a:extLst>
              <a:ext uri="{FF2B5EF4-FFF2-40B4-BE49-F238E27FC236}">
                <a16:creationId xmlns:a16="http://schemas.microsoft.com/office/drawing/2014/main" id="{F75CD2DE-4145-D949-96CF-B2E3712C85E8}"/>
              </a:ext>
            </a:extLst>
          </p:cNvPr>
          <p:cNvSpPr txBox="1">
            <a:spLocks noChangeArrowheads="1"/>
          </p:cNvSpPr>
          <p:nvPr/>
        </p:nvSpPr>
        <p:spPr bwMode="auto">
          <a:xfrm>
            <a:off x="190879" y="1367737"/>
            <a:ext cx="4158847" cy="3139321"/>
          </a:xfrm>
          <a:prstGeom prst="rect">
            <a:avLst/>
          </a:prstGeom>
          <a:noFill/>
          <a:ln w="9525">
            <a:noFill/>
            <a:miter lim="800000"/>
            <a:headEnd/>
            <a:tailEnd/>
          </a:ln>
        </p:spPr>
        <p:txBody>
          <a:bodyPr wrap="square">
            <a:spAutoFit/>
          </a:bodyPr>
          <a:lstStyle/>
          <a:p>
            <a:pPr marL="213122" indent="-213122">
              <a:buClr>
                <a:schemeClr val="accent4">
                  <a:lumMod val="50000"/>
                  <a:lumOff val="50000"/>
                </a:schemeClr>
              </a:buClr>
              <a:buFontTx/>
              <a:buChar char="•"/>
            </a:pPr>
            <a:r>
              <a:rPr lang="en-US" sz="1400" i="0" dirty="0">
                <a:solidFill>
                  <a:srgbClr val="00415D"/>
                </a:solidFill>
                <a:latin typeface="Arial" panose="020B0604020202020204" pitchFamily="34" charset="0"/>
                <a:cs typeface="Arial" panose="020B0604020202020204" pitchFamily="34" charset="0"/>
              </a:rPr>
              <a:t>Design: Prospective, single-center, investigator initiated, unblinded randomized trial</a:t>
            </a:r>
          </a:p>
          <a:p>
            <a:pPr marL="213122" indent="-213122">
              <a:buClr>
                <a:schemeClr val="accent4">
                  <a:lumMod val="50000"/>
                  <a:lumOff val="50000"/>
                </a:schemeClr>
              </a:buClr>
              <a:buFontTx/>
              <a:buChar char="•"/>
            </a:pPr>
            <a:endParaRPr lang="en-US" sz="1000" i="0" dirty="0">
              <a:solidFill>
                <a:srgbClr val="00415D"/>
              </a:solidFill>
              <a:latin typeface="Arial" panose="020B0604020202020204" pitchFamily="34" charset="0"/>
              <a:cs typeface="Arial" panose="020B0604020202020204" pitchFamily="34" charset="0"/>
            </a:endParaRPr>
          </a:p>
          <a:p>
            <a:pPr marL="213122" indent="-213122">
              <a:buClr>
                <a:schemeClr val="accent4">
                  <a:lumMod val="50000"/>
                  <a:lumOff val="50000"/>
                </a:schemeClr>
              </a:buClr>
              <a:buFontTx/>
              <a:buChar char="•"/>
            </a:pPr>
            <a:r>
              <a:rPr lang="en-US" sz="1400" i="0" dirty="0">
                <a:solidFill>
                  <a:srgbClr val="00415D"/>
                </a:solidFill>
                <a:latin typeface="Arial" panose="020B0604020202020204" pitchFamily="34" charset="0"/>
                <a:cs typeface="Arial" panose="020B0604020202020204" pitchFamily="34" charset="0"/>
              </a:rPr>
              <a:t>Population: </a:t>
            </a:r>
            <a:r>
              <a:rPr lang="en-US" altLang="en-US" sz="1400" i="0" kern="0" dirty="0">
                <a:solidFill>
                  <a:srgbClr val="00415D"/>
                </a:solidFill>
                <a:latin typeface="Arial" panose="020B0604020202020204" pitchFamily="34" charset="0"/>
                <a:ea typeface="Calibri" panose="020F0502020204030204" pitchFamily="34" charset="0"/>
                <a:cs typeface="Arial" panose="020B0604020202020204" pitchFamily="34" charset="0"/>
              </a:rPr>
              <a:t>Patients with persistent </a:t>
            </a:r>
            <a:r>
              <a:rPr lang="en-US" altLang="en-US" sz="1400" i="0" kern="0" dirty="0" err="1">
                <a:solidFill>
                  <a:srgbClr val="00415D"/>
                </a:solidFill>
                <a:latin typeface="Arial" panose="020B0604020202020204" pitchFamily="34" charset="0"/>
                <a:ea typeface="Calibri" panose="020F0502020204030204" pitchFamily="34" charset="0"/>
                <a:cs typeface="Arial" panose="020B0604020202020204" pitchFamily="34" charset="0"/>
              </a:rPr>
              <a:t>iASD</a:t>
            </a:r>
            <a:r>
              <a:rPr lang="en-US" altLang="en-US" sz="1400" i="0" kern="0" dirty="0">
                <a:solidFill>
                  <a:srgbClr val="00415D"/>
                </a:solidFill>
                <a:latin typeface="Arial" panose="020B0604020202020204" pitchFamily="34" charset="0"/>
                <a:ea typeface="Calibri" panose="020F0502020204030204" pitchFamily="34" charset="0"/>
                <a:cs typeface="Arial" panose="020B0604020202020204" pitchFamily="34" charset="0"/>
              </a:rPr>
              <a:t> and relevant L-R-shunting (</a:t>
            </a:r>
            <a:r>
              <a:rPr lang="en-US" altLang="en-US" sz="1400" i="0" kern="0" dirty="0" err="1">
                <a:solidFill>
                  <a:srgbClr val="00415D"/>
                </a:solidFill>
                <a:latin typeface="Arial" panose="020B0604020202020204" pitchFamily="34" charset="0"/>
                <a:ea typeface="Calibri" panose="020F0502020204030204" pitchFamily="34" charset="0"/>
                <a:cs typeface="Arial" panose="020B0604020202020204" pitchFamily="34" charset="0"/>
              </a:rPr>
              <a:t>Qp:Qs</a:t>
            </a:r>
            <a:r>
              <a:rPr lang="en-US" altLang="en-US" sz="1400" i="0" kern="0" dirty="0">
                <a:solidFill>
                  <a:srgbClr val="00415D"/>
                </a:solidFill>
                <a:latin typeface="Arial" panose="020B0604020202020204" pitchFamily="34" charset="0"/>
                <a:ea typeface="Calibri" panose="020F0502020204030204" pitchFamily="34" charset="0"/>
                <a:cs typeface="Arial" panose="020B0604020202020204" pitchFamily="34" charset="0"/>
              </a:rPr>
              <a:t> ≥1.3)  1- month post transcatheter mitral valve repair</a:t>
            </a:r>
          </a:p>
          <a:p>
            <a:pPr marL="213122" indent="-213122">
              <a:buClr>
                <a:schemeClr val="accent4">
                  <a:lumMod val="50000"/>
                  <a:lumOff val="50000"/>
                </a:schemeClr>
              </a:buClr>
              <a:buFontTx/>
              <a:buChar char="•"/>
            </a:pPr>
            <a:endParaRPr lang="en-US" sz="1000" i="0" dirty="0">
              <a:solidFill>
                <a:srgbClr val="00415D"/>
              </a:solidFill>
              <a:latin typeface="Arial" panose="020B0604020202020204" pitchFamily="34" charset="0"/>
              <a:cs typeface="Arial" panose="020B0604020202020204" pitchFamily="34" charset="0"/>
            </a:endParaRPr>
          </a:p>
          <a:p>
            <a:pPr marL="213122" indent="-213122">
              <a:buClr>
                <a:schemeClr val="accent4">
                  <a:lumMod val="50000"/>
                  <a:lumOff val="50000"/>
                </a:schemeClr>
              </a:buClr>
              <a:buFontTx/>
              <a:buChar char="•"/>
            </a:pPr>
            <a:r>
              <a:rPr lang="en-US" sz="1400" i="0" dirty="0">
                <a:solidFill>
                  <a:srgbClr val="00415D"/>
                </a:solidFill>
                <a:latin typeface="Arial" panose="020B0604020202020204" pitchFamily="34" charset="0"/>
                <a:cs typeface="Arial" panose="020B0604020202020204" pitchFamily="34" charset="0"/>
              </a:rPr>
              <a:t>Primary endpoint: I2T analysis: group difference of change in 6-minute walking distance (6MWT) at 5 months</a:t>
            </a:r>
          </a:p>
          <a:p>
            <a:pPr marL="213122" indent="-213122">
              <a:buClr>
                <a:schemeClr val="accent4">
                  <a:lumMod val="50000"/>
                  <a:lumOff val="50000"/>
                </a:schemeClr>
              </a:buClr>
              <a:buFontTx/>
              <a:buChar char="•"/>
            </a:pPr>
            <a:endParaRPr lang="en-US" sz="1000" i="0" dirty="0">
              <a:solidFill>
                <a:srgbClr val="00415D"/>
              </a:solidFill>
              <a:latin typeface="Arial" panose="020B0604020202020204" pitchFamily="34" charset="0"/>
              <a:cs typeface="Arial" panose="020B0604020202020204" pitchFamily="34" charset="0"/>
            </a:endParaRPr>
          </a:p>
          <a:p>
            <a:pPr marL="213122" indent="-213122">
              <a:buClr>
                <a:schemeClr val="accent4">
                  <a:lumMod val="50000"/>
                  <a:lumOff val="50000"/>
                </a:schemeClr>
              </a:buClr>
              <a:buFontTx/>
              <a:buChar char="•"/>
            </a:pPr>
            <a:r>
              <a:rPr lang="en-US" sz="1400" i="0" dirty="0">
                <a:solidFill>
                  <a:srgbClr val="00415D"/>
                </a:solidFill>
                <a:latin typeface="Arial" panose="020B0604020202020204" pitchFamily="34" charset="0"/>
                <a:cs typeface="Arial" panose="020B0604020202020204" pitchFamily="34" charset="0"/>
              </a:rPr>
              <a:t>Powered to detect a 55 m difference in 6MWT between treatment groups with 80% power,</a:t>
            </a:r>
            <a:r>
              <a:rPr lang="en-US" sz="1400" i="0" dirty="0">
                <a:solidFill>
                  <a:srgbClr val="FF0000"/>
                </a:solidFill>
                <a:latin typeface="Arial" panose="020B0604020202020204" pitchFamily="34" charset="0"/>
                <a:cs typeface="Arial" panose="020B0604020202020204" pitchFamily="34" charset="0"/>
              </a:rPr>
              <a:t> </a:t>
            </a:r>
            <a:r>
              <a:rPr lang="el-GR" sz="1400" i="0" dirty="0">
                <a:solidFill>
                  <a:srgbClr val="00415D"/>
                </a:solidFill>
                <a:latin typeface="Arial" panose="020B0604020202020204" pitchFamily="34" charset="0"/>
                <a:cs typeface="Arial" panose="020B0604020202020204" pitchFamily="34" charset="0"/>
              </a:rPr>
              <a:t>α</a:t>
            </a:r>
            <a:r>
              <a:rPr lang="de-DE" sz="1400" i="0" dirty="0">
                <a:solidFill>
                  <a:srgbClr val="00415D"/>
                </a:solidFill>
                <a:latin typeface="Arial" panose="020B0604020202020204" pitchFamily="34" charset="0"/>
                <a:cs typeface="Arial" panose="020B0604020202020204" pitchFamily="34" charset="0"/>
              </a:rPr>
              <a:t>=0.05</a:t>
            </a:r>
          </a:p>
        </p:txBody>
      </p:sp>
      <p:sp>
        <p:nvSpPr>
          <p:cNvPr id="26" name="Text Box 81">
            <a:extLst>
              <a:ext uri="{FF2B5EF4-FFF2-40B4-BE49-F238E27FC236}">
                <a16:creationId xmlns:a16="http://schemas.microsoft.com/office/drawing/2014/main" id="{2637A044-B8D6-D442-9F05-6CCCA83DAD50}"/>
              </a:ext>
            </a:extLst>
          </p:cNvPr>
          <p:cNvSpPr>
            <a:spLocks noChangeArrowheads="1"/>
          </p:cNvSpPr>
          <p:nvPr/>
        </p:nvSpPr>
        <p:spPr bwMode="auto">
          <a:xfrm>
            <a:off x="4692239" y="1184737"/>
            <a:ext cx="4235966" cy="253921"/>
          </a:xfrm>
          <a:prstGeom prst="roundRect">
            <a:avLst>
              <a:gd name="adj" fmla="val 16667"/>
            </a:avLst>
          </a:prstGeom>
          <a:solidFill>
            <a:sysClr val="window" lastClr="FFFFFF">
              <a:lumMod val="75000"/>
            </a:sysClr>
          </a:solidFill>
          <a:ln>
            <a:solidFill>
              <a:sysClr val="windowText" lastClr="000000"/>
            </a:solidFill>
          </a:ln>
          <a:effectLst>
            <a:outerShdw dist="23000" dir="5400000" rotWithShape="0">
              <a:srgbClr val="808080">
                <a:alpha val="34998"/>
              </a:srgbClr>
            </a:outerShdw>
          </a:effectLst>
        </p:spPr>
        <p:txBody>
          <a:bodyPr anchor="ct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TTE and TEE assessment 1-month post TMVR</a:t>
            </a:r>
            <a:endPar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ＭＳ Ｐゴシック" charset="0"/>
              <a:cs typeface="Calibri" panose="020F0502020204030204" pitchFamily="34" charset="0"/>
            </a:endParaRPr>
          </a:p>
        </p:txBody>
      </p:sp>
      <p:sp>
        <p:nvSpPr>
          <p:cNvPr id="27" name="Text Box 10">
            <a:extLst>
              <a:ext uri="{FF2B5EF4-FFF2-40B4-BE49-F238E27FC236}">
                <a16:creationId xmlns:a16="http://schemas.microsoft.com/office/drawing/2014/main" id="{293C683F-23BA-0441-B998-020C3820786E}"/>
              </a:ext>
            </a:extLst>
          </p:cNvPr>
          <p:cNvSpPr>
            <a:spLocks noChangeArrowheads="1"/>
          </p:cNvSpPr>
          <p:nvPr/>
        </p:nvSpPr>
        <p:spPr bwMode="auto">
          <a:xfrm>
            <a:off x="4692239" y="1514102"/>
            <a:ext cx="4235861" cy="306338"/>
          </a:xfrm>
          <a:prstGeom prst="roundRect">
            <a:avLst>
              <a:gd name="adj" fmla="val 16667"/>
            </a:avLst>
          </a:prstGeom>
          <a:solidFill>
            <a:srgbClr val="00415D"/>
          </a:solidFill>
          <a:ln>
            <a:solidFill>
              <a:sysClr val="windowText" lastClr="000000"/>
            </a:solidFill>
          </a:ln>
          <a:effectLst>
            <a:outerShdw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0" algn="ctr" defTabSz="457200" fontAlgn="auto">
              <a:spcBef>
                <a:spcPts val="0"/>
              </a:spcBef>
              <a:spcAft>
                <a:spcPts val="0"/>
              </a:spcAft>
              <a:defRPr/>
            </a:pPr>
            <a:r>
              <a:rPr lang="en-US" altLang="en-US" sz="1200" i="0" kern="0" dirty="0" err="1">
                <a:ea typeface="Calibri" panose="020F0502020204030204" pitchFamily="34" charset="0"/>
                <a:cs typeface="Arial" panose="020B0604020202020204" pitchFamily="34" charset="0"/>
              </a:rPr>
              <a:t>iASD</a:t>
            </a:r>
            <a:r>
              <a:rPr lang="en-US" altLang="en-US" sz="1200" i="0" kern="0" dirty="0">
                <a:ea typeface="Calibri" panose="020F0502020204030204" pitchFamily="34" charset="0"/>
                <a:cs typeface="Arial" panose="020B0604020202020204" pitchFamily="34" charset="0"/>
              </a:rPr>
              <a:t> and L-R-shunting with </a:t>
            </a:r>
            <a:r>
              <a:rPr lang="en-US" altLang="en-US" sz="1200" i="0" kern="0" dirty="0" err="1">
                <a:ea typeface="Calibri" panose="020F0502020204030204" pitchFamily="34" charset="0"/>
                <a:cs typeface="Arial" panose="020B0604020202020204" pitchFamily="34" charset="0"/>
              </a:rPr>
              <a:t>Qp:QS</a:t>
            </a:r>
            <a:r>
              <a:rPr lang="en-US" altLang="en-US" sz="1200" i="0" kern="0" dirty="0">
                <a:ea typeface="Calibri" panose="020F0502020204030204" pitchFamily="34" charset="0"/>
                <a:cs typeface="Arial" panose="020B0604020202020204" pitchFamily="34" charset="0"/>
              </a:rPr>
              <a:t> ≥1.3</a:t>
            </a:r>
            <a:endParaRPr kumimoji="0" lang="en-US" sz="120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28" name="Text Box 50">
            <a:extLst>
              <a:ext uri="{FF2B5EF4-FFF2-40B4-BE49-F238E27FC236}">
                <a16:creationId xmlns:a16="http://schemas.microsoft.com/office/drawing/2014/main" id="{C7BAB537-0A9A-284A-8DA3-CACE5B649BAD}"/>
              </a:ext>
            </a:extLst>
          </p:cNvPr>
          <p:cNvSpPr>
            <a:spLocks noChangeArrowheads="1"/>
          </p:cNvSpPr>
          <p:nvPr/>
        </p:nvSpPr>
        <p:spPr bwMode="auto">
          <a:xfrm>
            <a:off x="4685147" y="853070"/>
            <a:ext cx="4243058" cy="264220"/>
          </a:xfrm>
          <a:prstGeom prst="roundRect">
            <a:avLst>
              <a:gd name="adj" fmla="val 16667"/>
            </a:avLst>
          </a:prstGeom>
          <a:solidFill>
            <a:srgbClr val="BFBFBE"/>
          </a:solidFill>
          <a:ln>
            <a:solidFill>
              <a:sysClr val="windowText" lastClr="000000"/>
            </a:solidFill>
          </a:ln>
          <a:effectLst>
            <a:outerShdw dist="23000" dir="5400000" rotWithShape="0">
              <a:srgbClr val="808080">
                <a:alpha val="34998"/>
              </a:srgbClr>
            </a:outerShdw>
          </a:effectLst>
        </p:spPr>
        <p:txBody>
          <a:bodyPr anchor="ctr" anchorCtr="1"/>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Transcatheter mitral valve repair (</a:t>
            </a:r>
            <a:r>
              <a:rPr kumimoji="0" lang="en-US" altLang="en-US" sz="1200" b="0" i="0" u="none" strike="noStrike" kern="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TMVR</a:t>
            </a: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 95% </a:t>
            </a:r>
            <a:r>
              <a:rPr kumimoji="0" lang="en-US" altLang="en-US" sz="1200" b="0" i="0" u="none" strike="noStrike" kern="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MitraClip</a:t>
            </a:r>
            <a:endPar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9" name="Text Box 45">
            <a:extLst>
              <a:ext uri="{FF2B5EF4-FFF2-40B4-BE49-F238E27FC236}">
                <a16:creationId xmlns:a16="http://schemas.microsoft.com/office/drawing/2014/main" id="{B2112AC4-2E34-224A-8A7E-8AB4DE070469}"/>
              </a:ext>
            </a:extLst>
          </p:cNvPr>
          <p:cNvSpPr>
            <a:spLocks noChangeArrowheads="1"/>
          </p:cNvSpPr>
          <p:nvPr/>
        </p:nvSpPr>
        <p:spPr bwMode="auto">
          <a:xfrm>
            <a:off x="4710064" y="3463769"/>
            <a:ext cx="2303384" cy="502920"/>
          </a:xfrm>
          <a:prstGeom prst="flowChartAlternateProcess">
            <a:avLst/>
          </a:prstGeom>
          <a:solidFill>
            <a:srgbClr val="00415D"/>
          </a:solidFill>
          <a:ln>
            <a:solidFill>
              <a:sysClr val="windowText" lastClr="000000"/>
            </a:solidFill>
          </a:ln>
          <a:effectLst>
            <a:outerShdw dist="23000" dir="5400000" rotWithShape="0">
              <a:srgbClr val="808080">
                <a:alpha val="34998"/>
              </a:srgbClr>
            </a:outerShdw>
          </a:effectLst>
        </p:spPr>
        <p:txBody>
          <a:bodyPr anchor="ct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altLang="en-US" sz="1200" i="0" u="none" strike="noStrike" kern="0" cap="none" spc="0" normalizeH="0" baseline="0" noProof="0" dirty="0">
                <a:ln>
                  <a:noFill/>
                </a:ln>
                <a:solidFill>
                  <a:schemeClr val="tx1"/>
                </a:solidFill>
                <a:effectLst>
                  <a:outerShdw dist="38100" sx="1000" sy="1000" algn="tl">
                    <a:srgbClr val="000000"/>
                  </a:outerShdw>
                </a:effectLst>
                <a:uLnTx/>
                <a:uFillTx/>
                <a:latin typeface="Calibri" panose="020F0502020204030204" pitchFamily="34" charset="0"/>
                <a:ea typeface="Calibri" panose="020F0502020204030204" pitchFamily="34" charset="0"/>
                <a:cs typeface="Calibri" panose="020F0502020204030204" pitchFamily="34" charset="0"/>
              </a:rPr>
              <a:t>Primary endpoint @ 5 months</a:t>
            </a:r>
            <a:endParaRPr kumimoji="0" lang="en-US" altLang="en-US" sz="1200" i="0" u="none" strike="noStrike" kern="0" cap="none" spc="0" normalizeH="0" baseline="0" noProof="0" dirty="0">
              <a:ln>
                <a:noFill/>
              </a:ln>
              <a:solidFill>
                <a:schemeClr val="tx1"/>
              </a:solidFill>
              <a:effectLst>
                <a:outerShdw dist="38100" sx="1000" sy="1000" algn="tl">
                  <a:srgbClr val="000000"/>
                </a:outerShdw>
              </a:effectLst>
              <a:uLnTx/>
              <a:uFillTx/>
              <a:latin typeface="Calibri" panose="020F0502020204030204" pitchFamily="34" charset="0"/>
              <a:ea typeface="ＭＳ Ｐゴシック" charset="0"/>
              <a:cs typeface="Calibri" panose="020F0502020204030204" pitchFamily="34" charset="0"/>
            </a:endParaRPr>
          </a:p>
          <a:p>
            <a:pPr algn="ctr" defTabSz="457200" eaLnBrk="0" fontAlgn="auto" hangingPunct="0">
              <a:spcBef>
                <a:spcPts val="0"/>
              </a:spcBef>
              <a:spcAft>
                <a:spcPts val="0"/>
              </a:spcAft>
              <a:defRPr/>
            </a:pPr>
            <a:r>
              <a:rPr lang="en-US" sz="1200" i="0" kern="0" dirty="0">
                <a:solidFill>
                  <a:schemeClr val="tx1"/>
                </a:solidFill>
                <a:latin typeface="Calibri" panose="020F0502020204030204" pitchFamily="34" charset="0"/>
                <a:cs typeface="Calibri" panose="020F0502020204030204" pitchFamily="34" charset="0"/>
              </a:rPr>
              <a:t>change in 6MWT</a:t>
            </a:r>
            <a:endParaRPr kumimoji="0" lang="en-US" altLang="en-US" sz="1200" i="0" u="none" strike="noStrike" kern="0" cap="none" spc="0" normalizeH="0" baseline="0" noProof="0" dirty="0">
              <a:ln>
                <a:noFill/>
              </a:ln>
              <a:solidFill>
                <a:schemeClr val="tx1"/>
              </a:solidFill>
              <a:effectLst>
                <a:outerShdw dist="38100" sx="1000" sy="1000" algn="tl">
                  <a:srgbClr val="000000"/>
                </a:outerShdw>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5" name="Text Box 53">
            <a:extLst>
              <a:ext uri="{FF2B5EF4-FFF2-40B4-BE49-F238E27FC236}">
                <a16:creationId xmlns:a16="http://schemas.microsoft.com/office/drawing/2014/main" id="{4F93079B-352A-FC4F-94B1-77A2F0BC44B2}"/>
              </a:ext>
            </a:extLst>
          </p:cNvPr>
          <p:cNvSpPr>
            <a:spLocks noChangeArrowheads="1"/>
          </p:cNvSpPr>
          <p:nvPr/>
        </p:nvSpPr>
        <p:spPr bwMode="auto">
          <a:xfrm>
            <a:off x="7502881" y="2821459"/>
            <a:ext cx="1450240" cy="476848"/>
          </a:xfrm>
          <a:prstGeom prst="roundRect">
            <a:avLst>
              <a:gd name="adj" fmla="val 16667"/>
            </a:avLst>
          </a:prstGeom>
          <a:solidFill>
            <a:srgbClr val="00B050"/>
          </a:solidFill>
          <a:ln>
            <a:solidFill>
              <a:sysClr val="windowText" lastClr="000000"/>
            </a:solidFill>
          </a:ln>
          <a:effectLst>
            <a:outerShdw dist="23000" dir="5400000" rotWithShape="0">
              <a:srgbClr val="808080">
                <a:alpha val="34998"/>
              </a:srgbClr>
            </a:outerShdw>
          </a:effectLst>
        </p:spPr>
        <p:txBody>
          <a:bodyPr anchor="ctr" anchorCtr="1"/>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0" algn="ctr" defTabSz="457200" fontAlgn="auto">
              <a:spcBef>
                <a:spcPts val="0"/>
              </a:spcBef>
              <a:spcAft>
                <a:spcPts val="0"/>
              </a:spcAft>
            </a:pPr>
            <a:r>
              <a:rPr lang="en-US" sz="1100" i="0" dirty="0">
                <a:latin typeface="Calibri" panose="020F0502020204030204" pitchFamily="34" charset="0"/>
                <a:cs typeface="Calibri" panose="020F0502020204030204" pitchFamily="34" charset="0"/>
              </a:rPr>
              <a:t>Comparative cohort: </a:t>
            </a:r>
          </a:p>
          <a:p>
            <a:pPr lvl="0" algn="ctr" defTabSz="457200" fontAlgn="auto">
              <a:spcBef>
                <a:spcPts val="0"/>
              </a:spcBef>
              <a:spcAft>
                <a:spcPts val="0"/>
              </a:spcAft>
            </a:pPr>
            <a:r>
              <a:rPr lang="en-US" sz="1100" i="0" dirty="0">
                <a:latin typeface="Calibri" panose="020F0502020204030204" pitchFamily="34" charset="0"/>
                <a:cs typeface="Calibri" panose="020F0502020204030204" pitchFamily="34" charset="0"/>
              </a:rPr>
              <a:t>no </a:t>
            </a:r>
            <a:r>
              <a:rPr lang="en-US" sz="1100" i="0" dirty="0" err="1">
                <a:latin typeface="Calibri" panose="020F0502020204030204" pitchFamily="34" charset="0"/>
                <a:cs typeface="Calibri" panose="020F0502020204030204" pitchFamily="34" charset="0"/>
              </a:rPr>
              <a:t>iASD</a:t>
            </a:r>
            <a:endParaRPr lang="en-US" sz="1100" i="0" dirty="0">
              <a:latin typeface="Calibri" panose="020F0502020204030204" pitchFamily="34" charset="0"/>
              <a:cs typeface="Calibri" panose="020F0502020204030204" pitchFamily="34" charset="0"/>
            </a:endParaRPr>
          </a:p>
          <a:p>
            <a:pPr lvl="0" algn="ctr" defTabSz="457200" fontAlgn="auto">
              <a:spcBef>
                <a:spcPts val="0"/>
              </a:spcBef>
              <a:spcAft>
                <a:spcPts val="0"/>
              </a:spcAft>
            </a:pPr>
            <a:r>
              <a:rPr kumimoji="0" lang="en-US" altLang="en-US" sz="1100" i="0" u="none" strike="noStrike" kern="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(n=235)</a:t>
            </a:r>
          </a:p>
        </p:txBody>
      </p:sp>
      <p:sp>
        <p:nvSpPr>
          <p:cNvPr id="45" name="Text Box 10">
            <a:extLst>
              <a:ext uri="{FF2B5EF4-FFF2-40B4-BE49-F238E27FC236}">
                <a16:creationId xmlns:a16="http://schemas.microsoft.com/office/drawing/2014/main" id="{FBF6E4D6-6A28-EF4A-92C8-86FB9C1DD11E}"/>
              </a:ext>
            </a:extLst>
          </p:cNvPr>
          <p:cNvSpPr>
            <a:spLocks noChangeArrowheads="1"/>
          </p:cNvSpPr>
          <p:nvPr/>
        </p:nvSpPr>
        <p:spPr bwMode="auto">
          <a:xfrm>
            <a:off x="4685043" y="1885802"/>
            <a:ext cx="4243057" cy="394016"/>
          </a:xfrm>
          <a:prstGeom prst="roundRect">
            <a:avLst>
              <a:gd name="adj" fmla="val 16667"/>
            </a:avLst>
          </a:prstGeom>
          <a:solidFill>
            <a:srgbClr val="BFBFBE"/>
          </a:solidFill>
          <a:ln>
            <a:solidFill>
              <a:sysClr val="windowText" lastClr="000000"/>
            </a:solidFill>
          </a:ln>
          <a:effectLst>
            <a:outerShdw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Exclusion of </a:t>
            </a:r>
            <a:r>
              <a:rPr kumimoji="0" lang="en-US" altLang="en-US" sz="1200" b="0" i="0" u="none" strike="noStrike" kern="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intraatrial</a:t>
            </a: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shunting before </a:t>
            </a:r>
            <a:r>
              <a:rPr kumimoji="0" lang="en-US" altLang="en-US" sz="1200" b="0" i="0" u="none" strike="noStrike" kern="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TMVR</a:t>
            </a: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no </a:t>
            </a:r>
            <a:r>
              <a:rPr kumimoji="0" lang="en-US" altLang="en-US" sz="1200" b="0" i="0" u="none" strike="noStrike" kern="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TMVR</a:t>
            </a: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success</a:t>
            </a:r>
            <a:endParaRPr kumimoji="0" lang="en-US"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47" name="Text Box 88">
            <a:extLst>
              <a:ext uri="{FF2B5EF4-FFF2-40B4-BE49-F238E27FC236}">
                <a16:creationId xmlns:a16="http://schemas.microsoft.com/office/drawing/2014/main" id="{A8B0DC33-742C-E648-92E7-A8E47AD2D25D}"/>
              </a:ext>
            </a:extLst>
          </p:cNvPr>
          <p:cNvSpPr>
            <a:spLocks noChangeArrowheads="1"/>
          </p:cNvSpPr>
          <p:nvPr/>
        </p:nvSpPr>
        <p:spPr bwMode="auto">
          <a:xfrm>
            <a:off x="4692239" y="2821459"/>
            <a:ext cx="1107510" cy="487012"/>
          </a:xfrm>
          <a:prstGeom prst="roundRect">
            <a:avLst>
              <a:gd name="adj" fmla="val 16667"/>
            </a:avLst>
          </a:prstGeom>
          <a:solidFill>
            <a:srgbClr val="0071B9"/>
          </a:solidFill>
          <a:ln>
            <a:solidFill>
              <a:sysClr val="windowText" lastClr="000000"/>
            </a:solidFill>
          </a:ln>
          <a:effectLst>
            <a:outerShdw dist="23000" dir="5400000" rotWithShape="0">
              <a:srgbClr val="808080">
                <a:alpha val="34998"/>
              </a:srgbClr>
            </a:outerShdw>
          </a:effectLst>
        </p:spPr>
        <p:txBody>
          <a:bodyPr anchor="ctr" anchorCtr="1"/>
          <a:lstStyle>
            <a:defPPr>
              <a:defRPr lang="en-US"/>
            </a:defPPr>
            <a:lvl1pPr marL="0" marR="0" lvl="0" indent="0" algn="ctr" defTabSz="914400" latinLnBrk="0">
              <a:lnSpc>
                <a:spcPct val="100000"/>
              </a:lnSpc>
              <a:buClrTx/>
              <a:buSzTx/>
              <a:buFontTx/>
              <a:buNone/>
              <a:tabLst/>
              <a:defRPr kumimoji="0" sz="1400" b="1"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defRPr>
            </a:lvl1pPr>
          </a:lstStyle>
          <a:p>
            <a:pPr lvl="0" fontAlgn="auto">
              <a:spcBef>
                <a:spcPts val="0"/>
              </a:spcBef>
              <a:spcAft>
                <a:spcPts val="0"/>
              </a:spcAft>
              <a:defRPr/>
            </a:pPr>
            <a:r>
              <a:rPr lang="en-US" altLang="en-US" sz="1100" kern="0" dirty="0">
                <a:solidFill>
                  <a:schemeClr val="tx1"/>
                </a:solidFill>
                <a:effectLst>
                  <a:outerShdw blurRad="38100" dist="38100" dir="2700000" algn="tl">
                    <a:srgbClr val="000000">
                      <a:alpha val="43137"/>
                    </a:srgbClr>
                  </a:outerShdw>
                </a:effectLst>
                <a:cs typeface="Calibri" panose="020F0502020204030204" pitchFamily="34" charset="0"/>
              </a:rPr>
              <a:t>Interventional </a:t>
            </a:r>
          </a:p>
          <a:p>
            <a:pPr lvl="0" fontAlgn="auto">
              <a:spcBef>
                <a:spcPts val="0"/>
              </a:spcBef>
              <a:spcAft>
                <a:spcPts val="0"/>
              </a:spcAft>
              <a:defRPr/>
            </a:pPr>
            <a:r>
              <a:rPr kumimoji="0" lang="en-US" altLang="en-US" sz="110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cs typeface="Calibri" panose="020F0502020204030204" pitchFamily="34" charset="0"/>
              </a:rPr>
              <a:t>iASD</a:t>
            </a:r>
            <a:r>
              <a:rPr lang="en-US" altLang="en-US" sz="1100" kern="0" dirty="0">
                <a:solidFill>
                  <a:schemeClr val="tx1"/>
                </a:solidFill>
                <a:effectLst>
                  <a:outerShdw blurRad="38100" dist="38100" dir="2700000" algn="tl">
                    <a:srgbClr val="000000">
                      <a:alpha val="43137"/>
                    </a:srgbClr>
                  </a:outerShdw>
                </a:effectLst>
                <a:cs typeface="Calibri" panose="020F0502020204030204" pitchFamily="34" charset="0"/>
              </a:rPr>
              <a:t> closure</a:t>
            </a:r>
          </a:p>
          <a:p>
            <a:pPr lvl="0" fontAlgn="auto">
              <a:spcBef>
                <a:spcPts val="0"/>
              </a:spcBef>
              <a:spcAft>
                <a:spcPts val="0"/>
              </a:spcAft>
              <a:defRPr/>
            </a:pPr>
            <a:r>
              <a:rPr kumimoji="0" lang="en-US" altLang="en-US" sz="11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cs typeface="Calibri" panose="020F0502020204030204" pitchFamily="34" charset="0"/>
              </a:rPr>
              <a:t>(n=40)</a:t>
            </a:r>
          </a:p>
        </p:txBody>
      </p:sp>
      <p:sp>
        <p:nvSpPr>
          <p:cNvPr id="48" name="Text Box 88">
            <a:extLst>
              <a:ext uri="{FF2B5EF4-FFF2-40B4-BE49-F238E27FC236}">
                <a16:creationId xmlns:a16="http://schemas.microsoft.com/office/drawing/2014/main" id="{A21B0862-82B1-7642-83D7-0991CD3726F2}"/>
              </a:ext>
            </a:extLst>
          </p:cNvPr>
          <p:cNvSpPr>
            <a:spLocks noChangeArrowheads="1"/>
          </p:cNvSpPr>
          <p:nvPr/>
        </p:nvSpPr>
        <p:spPr bwMode="auto">
          <a:xfrm>
            <a:off x="5905938" y="2821459"/>
            <a:ext cx="1107510" cy="475237"/>
          </a:xfrm>
          <a:prstGeom prst="roundRect">
            <a:avLst>
              <a:gd name="adj" fmla="val 16667"/>
            </a:avLst>
          </a:prstGeom>
          <a:solidFill>
            <a:srgbClr val="C10000"/>
          </a:solidFill>
          <a:ln>
            <a:solidFill>
              <a:sysClr val="windowText" lastClr="000000"/>
            </a:solidFill>
          </a:ln>
          <a:effectLst>
            <a:outerShdw dist="23000" dir="5400000" rotWithShape="0">
              <a:srgbClr val="808080">
                <a:alpha val="34998"/>
              </a:srgbClr>
            </a:outerShdw>
          </a:effectLst>
        </p:spPr>
        <p:txBody>
          <a:bodyPr anchor="ctr" anchorCtr="1"/>
          <a:lstStyle>
            <a:defPPr>
              <a:defRPr lang="en-US"/>
            </a:defPPr>
            <a:lvl1pPr marL="0" marR="0" lvl="0" indent="0" algn="ctr" defTabSz="914400" latinLnBrk="0">
              <a:lnSpc>
                <a:spcPct val="100000"/>
              </a:lnSpc>
              <a:buClrTx/>
              <a:buSzTx/>
              <a:buFontTx/>
              <a:buNone/>
              <a:tabLst/>
              <a:defRPr kumimoji="0" sz="1400" b="1"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defRPr>
            </a:lvl1pPr>
          </a:lstStyle>
          <a:p>
            <a:pPr lvl="0" fontAlgn="auto">
              <a:spcBef>
                <a:spcPts val="0"/>
              </a:spcBef>
              <a:spcAft>
                <a:spcPts val="0"/>
              </a:spcAft>
              <a:defRPr/>
            </a:pPr>
            <a:r>
              <a:rPr lang="en-US" sz="1100" dirty="0">
                <a:solidFill>
                  <a:schemeClr val="tx1"/>
                </a:solidFill>
                <a:cs typeface="Calibri" panose="020F0502020204030204" pitchFamily="34" charset="0"/>
              </a:rPr>
              <a:t>Conservative treatment</a:t>
            </a:r>
          </a:p>
          <a:p>
            <a:pPr lvl="0" fontAlgn="auto">
              <a:spcBef>
                <a:spcPts val="0"/>
              </a:spcBef>
              <a:spcAft>
                <a:spcPts val="0"/>
              </a:spcAft>
              <a:defRPr/>
            </a:pPr>
            <a:r>
              <a:rPr kumimoji="0" lang="en-US" altLang="en-US" sz="11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cs typeface="Calibri" panose="020F0502020204030204" pitchFamily="34" charset="0"/>
              </a:rPr>
              <a:t>(n=40</a:t>
            </a:r>
            <a:r>
              <a:rPr lang="en-US" altLang="en-US" sz="1100" kern="0" dirty="0">
                <a:solidFill>
                  <a:schemeClr val="tx1"/>
                </a:solidFill>
                <a:effectLst>
                  <a:outerShdw blurRad="38100" dist="38100" dir="2700000" algn="tl">
                    <a:srgbClr val="000000">
                      <a:alpha val="43137"/>
                    </a:srgbClr>
                  </a:outerShdw>
                </a:effectLst>
                <a:cs typeface="Calibri" panose="020F0502020204030204" pitchFamily="34" charset="0"/>
              </a:rPr>
              <a:t>)</a:t>
            </a:r>
            <a:endParaRPr kumimoji="0" lang="en-US" altLang="en-US" sz="11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cs typeface="Calibri" panose="020F0502020204030204" pitchFamily="34" charset="0"/>
            </a:endParaRPr>
          </a:p>
        </p:txBody>
      </p:sp>
      <p:sp>
        <p:nvSpPr>
          <p:cNvPr id="21" name="Text Box 88">
            <a:extLst>
              <a:ext uri="{FF2B5EF4-FFF2-40B4-BE49-F238E27FC236}">
                <a16:creationId xmlns:a16="http://schemas.microsoft.com/office/drawing/2014/main" id="{394F8A77-4294-D446-AB83-2FEF72CC8154}"/>
              </a:ext>
            </a:extLst>
          </p:cNvPr>
          <p:cNvSpPr>
            <a:spLocks noChangeArrowheads="1"/>
          </p:cNvSpPr>
          <p:nvPr/>
        </p:nvSpPr>
        <p:spPr bwMode="auto">
          <a:xfrm>
            <a:off x="5255034" y="2344077"/>
            <a:ext cx="1204659" cy="322085"/>
          </a:xfrm>
          <a:prstGeom prst="roundRect">
            <a:avLst>
              <a:gd name="adj" fmla="val 16667"/>
            </a:avLst>
          </a:prstGeom>
          <a:solidFill>
            <a:srgbClr val="00415D"/>
          </a:solidFill>
          <a:ln>
            <a:solidFill>
              <a:sysClr val="windowText" lastClr="000000"/>
            </a:solidFill>
          </a:ln>
          <a:effectLst>
            <a:outerShdw dist="23000" dir="5400000" rotWithShape="0">
              <a:srgbClr val="808080">
                <a:alpha val="34998"/>
              </a:srgbClr>
            </a:outerShdw>
          </a:effectLst>
        </p:spPr>
        <p:txBody>
          <a:bodyPr anchor="ctr" anchorCtr="1"/>
          <a:lstStyle>
            <a:defPPr>
              <a:defRPr lang="en-US"/>
            </a:defPPr>
            <a:lvl1pPr marL="0" marR="0" lvl="0" indent="0" algn="ctr" defTabSz="914400" latinLnBrk="0">
              <a:lnSpc>
                <a:spcPct val="100000"/>
              </a:lnSpc>
              <a:buClrTx/>
              <a:buSzTx/>
              <a:buFontTx/>
              <a:buNone/>
              <a:tabLst/>
              <a:defRPr kumimoji="0" sz="1400" b="1" i="0" u="none"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defRPr>
            </a:lvl1pPr>
          </a:lstStyle>
          <a:p>
            <a:pPr lvl="0" fontAlgn="auto">
              <a:spcBef>
                <a:spcPts val="0"/>
              </a:spcBef>
              <a:spcAft>
                <a:spcPts val="0"/>
              </a:spcAft>
              <a:defRPr/>
            </a:pPr>
            <a:r>
              <a:rPr lang="en-US" sz="1100" dirty="0">
                <a:solidFill>
                  <a:schemeClr val="tx1"/>
                </a:solidFill>
                <a:cs typeface="Calibri" panose="020F0502020204030204" pitchFamily="34" charset="0"/>
              </a:rPr>
              <a:t>Randomization</a:t>
            </a:r>
            <a:endParaRPr kumimoji="0" lang="en-US" altLang="en-US" sz="11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cs typeface="Calibri" panose="020F0502020204030204" pitchFamily="34" charset="0"/>
            </a:endParaRPr>
          </a:p>
        </p:txBody>
      </p:sp>
      <p:sp>
        <p:nvSpPr>
          <p:cNvPr id="22" name="Text Box 10">
            <a:extLst>
              <a:ext uri="{FF2B5EF4-FFF2-40B4-BE49-F238E27FC236}">
                <a16:creationId xmlns:a16="http://schemas.microsoft.com/office/drawing/2014/main" id="{CA82007A-8BAE-754B-82B5-D4D8E585903A}"/>
              </a:ext>
            </a:extLst>
          </p:cNvPr>
          <p:cNvSpPr>
            <a:spLocks noChangeArrowheads="1"/>
          </p:cNvSpPr>
          <p:nvPr/>
        </p:nvSpPr>
        <p:spPr bwMode="auto">
          <a:xfrm>
            <a:off x="4710064" y="4157824"/>
            <a:ext cx="4243057" cy="231107"/>
          </a:xfrm>
          <a:prstGeom prst="roundRect">
            <a:avLst>
              <a:gd name="adj" fmla="val 16667"/>
            </a:avLst>
          </a:prstGeom>
          <a:solidFill>
            <a:srgbClr val="BFBFBE"/>
          </a:solidFill>
          <a:ln>
            <a:solidFill>
              <a:sysClr val="windowText" lastClr="000000"/>
            </a:solidFill>
          </a:ln>
          <a:effectLst>
            <a:outerShdw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457200" eaLnBrk="0" fontAlgn="auto" latinLnBrk="0" hangingPunct="0">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Clinical FU: mortality + HF hospitalization</a:t>
            </a:r>
            <a:endParaRPr kumimoji="0" lang="en-US"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cxnSp>
        <p:nvCxnSpPr>
          <p:cNvPr id="12" name="Gerade Verbindung mit Pfeil 11">
            <a:extLst>
              <a:ext uri="{FF2B5EF4-FFF2-40B4-BE49-F238E27FC236}">
                <a16:creationId xmlns:a16="http://schemas.microsoft.com/office/drawing/2014/main" id="{5890B460-094F-CB44-905B-148201CB89A9}"/>
              </a:ext>
            </a:extLst>
          </p:cNvPr>
          <p:cNvCxnSpPr>
            <a:cxnSpLocks/>
          </p:cNvCxnSpPr>
          <p:nvPr/>
        </p:nvCxnSpPr>
        <p:spPr bwMode="auto">
          <a:xfrm>
            <a:off x="8238744" y="3328416"/>
            <a:ext cx="9144" cy="812614"/>
          </a:xfrm>
          <a:prstGeom prst="straightConnector1">
            <a:avLst/>
          </a:prstGeom>
          <a:ln>
            <a:solidFill>
              <a:schemeClr val="bg1"/>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3F4BAFB5-CEAB-0444-94C8-CC19D1B7800B}"/>
              </a:ext>
            </a:extLst>
          </p:cNvPr>
          <p:cNvCxnSpPr>
            <a:cxnSpLocks/>
            <a:endCxn id="47" idx="0"/>
          </p:cNvCxnSpPr>
          <p:nvPr/>
        </p:nvCxnSpPr>
        <p:spPr bwMode="auto">
          <a:xfrm flipH="1">
            <a:off x="5245994" y="2666162"/>
            <a:ext cx="611370" cy="155297"/>
          </a:xfrm>
          <a:prstGeom prst="straightConnector1">
            <a:avLst/>
          </a:prstGeom>
          <a:ln>
            <a:solidFill>
              <a:schemeClr val="bg1"/>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32" name="Gerade Verbindung mit Pfeil 31">
            <a:extLst>
              <a:ext uri="{FF2B5EF4-FFF2-40B4-BE49-F238E27FC236}">
                <a16:creationId xmlns:a16="http://schemas.microsoft.com/office/drawing/2014/main" id="{F3FB8C58-2085-CA47-82E3-6FA8D875292E}"/>
              </a:ext>
            </a:extLst>
          </p:cNvPr>
          <p:cNvCxnSpPr>
            <a:cxnSpLocks/>
            <a:endCxn id="48" idx="0"/>
          </p:cNvCxnSpPr>
          <p:nvPr/>
        </p:nvCxnSpPr>
        <p:spPr bwMode="auto">
          <a:xfrm>
            <a:off x="5857363" y="2654146"/>
            <a:ext cx="602330" cy="167313"/>
          </a:xfrm>
          <a:prstGeom prst="straightConnector1">
            <a:avLst/>
          </a:prstGeom>
          <a:ln>
            <a:solidFill>
              <a:schemeClr val="bg1"/>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33" name="Gerade Verbindung mit Pfeil 32">
            <a:extLst>
              <a:ext uri="{FF2B5EF4-FFF2-40B4-BE49-F238E27FC236}">
                <a16:creationId xmlns:a16="http://schemas.microsoft.com/office/drawing/2014/main" id="{23B18C6C-05D5-8145-9ADB-9C9152312088}"/>
              </a:ext>
            </a:extLst>
          </p:cNvPr>
          <p:cNvCxnSpPr>
            <a:cxnSpLocks/>
          </p:cNvCxnSpPr>
          <p:nvPr/>
        </p:nvCxnSpPr>
        <p:spPr bwMode="auto">
          <a:xfrm>
            <a:off x="5233802" y="3308471"/>
            <a:ext cx="0" cy="155298"/>
          </a:xfrm>
          <a:prstGeom prst="straightConnector1">
            <a:avLst/>
          </a:prstGeom>
          <a:ln>
            <a:solidFill>
              <a:schemeClr val="bg1"/>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37" name="Gerade Verbindung mit Pfeil 36">
            <a:extLst>
              <a:ext uri="{FF2B5EF4-FFF2-40B4-BE49-F238E27FC236}">
                <a16:creationId xmlns:a16="http://schemas.microsoft.com/office/drawing/2014/main" id="{4145D41C-0E95-7B4D-AEE8-8F06068A5ED2}"/>
              </a:ext>
            </a:extLst>
          </p:cNvPr>
          <p:cNvCxnSpPr>
            <a:cxnSpLocks/>
          </p:cNvCxnSpPr>
          <p:nvPr/>
        </p:nvCxnSpPr>
        <p:spPr bwMode="auto">
          <a:xfrm>
            <a:off x="6465789" y="3296696"/>
            <a:ext cx="0" cy="167073"/>
          </a:xfrm>
          <a:prstGeom prst="straightConnector1">
            <a:avLst/>
          </a:prstGeom>
          <a:ln>
            <a:solidFill>
              <a:schemeClr val="bg1"/>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39" name="Gerade Verbindung mit Pfeil 38">
            <a:extLst>
              <a:ext uri="{FF2B5EF4-FFF2-40B4-BE49-F238E27FC236}">
                <a16:creationId xmlns:a16="http://schemas.microsoft.com/office/drawing/2014/main" id="{9E481D86-935D-F241-85B3-0935D2A978F5}"/>
              </a:ext>
            </a:extLst>
          </p:cNvPr>
          <p:cNvCxnSpPr>
            <a:cxnSpLocks/>
          </p:cNvCxnSpPr>
          <p:nvPr/>
        </p:nvCxnSpPr>
        <p:spPr bwMode="auto">
          <a:xfrm>
            <a:off x="5227706" y="3985732"/>
            <a:ext cx="0" cy="155298"/>
          </a:xfrm>
          <a:prstGeom prst="straightConnector1">
            <a:avLst/>
          </a:prstGeom>
          <a:ln>
            <a:solidFill>
              <a:schemeClr val="bg1"/>
            </a:solidFill>
            <a:headEnd type="none" w="med" len="med"/>
            <a:tailEnd type="triangle"/>
          </a:ln>
        </p:spPr>
        <p:style>
          <a:lnRef idx="2">
            <a:schemeClr val="accent1"/>
          </a:lnRef>
          <a:fillRef idx="0">
            <a:schemeClr val="accent1"/>
          </a:fillRef>
          <a:effectRef idx="1">
            <a:schemeClr val="accent1"/>
          </a:effectRef>
          <a:fontRef idx="minor">
            <a:schemeClr val="tx1"/>
          </a:fontRef>
        </p:style>
      </p:cxnSp>
      <p:cxnSp>
        <p:nvCxnSpPr>
          <p:cNvPr id="40" name="Gerade Verbindung mit Pfeil 39">
            <a:extLst>
              <a:ext uri="{FF2B5EF4-FFF2-40B4-BE49-F238E27FC236}">
                <a16:creationId xmlns:a16="http://schemas.microsoft.com/office/drawing/2014/main" id="{B4DA85A0-63E2-FA4D-BB8C-2384FE256D81}"/>
              </a:ext>
            </a:extLst>
          </p:cNvPr>
          <p:cNvCxnSpPr>
            <a:cxnSpLocks/>
          </p:cNvCxnSpPr>
          <p:nvPr/>
        </p:nvCxnSpPr>
        <p:spPr bwMode="auto">
          <a:xfrm>
            <a:off x="6459693" y="3983101"/>
            <a:ext cx="0" cy="167073"/>
          </a:xfrm>
          <a:prstGeom prst="straightConnector1">
            <a:avLst/>
          </a:prstGeom>
          <a:ln>
            <a:solidFill>
              <a:schemeClr val="bg1"/>
            </a:solidFill>
            <a:headEnd type="none" w="med" len="med"/>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28307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3"/>
          <p:cNvSpPr>
            <a:spLocks noChangeArrowheads="1"/>
          </p:cNvSpPr>
          <p:nvPr/>
        </p:nvSpPr>
        <p:spPr bwMode="auto">
          <a:xfrm>
            <a:off x="3710142" y="576951"/>
            <a:ext cx="888578" cy="298685"/>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lnSpc>
                <a:spcPct val="115000"/>
              </a:lnSpc>
              <a:spcAft>
                <a:spcPts val="402"/>
              </a:spcAft>
            </a:pPr>
            <a:r>
              <a:rPr lang="en-CA" sz="700" dirty="0">
                <a:solidFill>
                  <a:srgbClr val="00415D"/>
                </a:solidFill>
                <a:ea typeface="Calibri" panose="020F0502020204030204" pitchFamily="34" charset="0"/>
                <a:cs typeface="Times New Roman" panose="02020603050405020304" pitchFamily="18" charset="0"/>
              </a:rPr>
              <a:t>Assessed for </a:t>
            </a:r>
            <a:r>
              <a:rPr lang="en-CA" sz="700" dirty="0" err="1">
                <a:solidFill>
                  <a:srgbClr val="00415D"/>
                </a:solidFill>
                <a:ea typeface="Calibri" panose="020F0502020204030204" pitchFamily="34" charset="0"/>
                <a:cs typeface="Times New Roman" panose="02020603050405020304" pitchFamily="18" charset="0"/>
              </a:rPr>
              <a:t>iASD</a:t>
            </a:r>
            <a:r>
              <a:rPr lang="en-CA" sz="700" dirty="0">
                <a:solidFill>
                  <a:srgbClr val="00415D"/>
                </a:solidFill>
                <a:ea typeface="Calibri" panose="020F0502020204030204" pitchFamily="34" charset="0"/>
                <a:cs typeface="Times New Roman" panose="02020603050405020304" pitchFamily="18" charset="0"/>
              </a:rPr>
              <a:t> (n=320)</a:t>
            </a:r>
            <a:endParaRPr lang="de-DE" sz="700" dirty="0">
              <a:solidFill>
                <a:srgbClr val="00415D"/>
              </a:solidFill>
              <a:ea typeface="Calibri" panose="020F0502020204030204" pitchFamily="34" charset="0"/>
              <a:cs typeface="Times New Roman" panose="02020603050405020304" pitchFamily="18" charset="0"/>
            </a:endParaRPr>
          </a:p>
        </p:txBody>
      </p:sp>
      <p:sp>
        <p:nvSpPr>
          <p:cNvPr id="5" name="Rectangle 25"/>
          <p:cNvSpPr>
            <a:spLocks noChangeArrowheads="1"/>
          </p:cNvSpPr>
          <p:nvPr/>
        </p:nvSpPr>
        <p:spPr bwMode="auto">
          <a:xfrm>
            <a:off x="1415448" y="2993041"/>
            <a:ext cx="1142490" cy="453147"/>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spcAft>
                <a:spcPts val="402"/>
              </a:spcAft>
            </a:pPr>
            <a:r>
              <a:rPr lang="en-CA" sz="700" dirty="0" err="1">
                <a:solidFill>
                  <a:srgbClr val="00415D"/>
                </a:solidFill>
                <a:ea typeface="Calibri" panose="020F0502020204030204" pitchFamily="34" charset="0"/>
                <a:cs typeface="Times New Roman" panose="02020603050405020304" pitchFamily="18" charset="0"/>
              </a:rPr>
              <a:t>6MWT</a:t>
            </a:r>
            <a:r>
              <a:rPr lang="en-CA" sz="700" dirty="0">
                <a:solidFill>
                  <a:srgbClr val="00415D"/>
                </a:solidFill>
                <a:ea typeface="Calibri" panose="020F0502020204030204" pitchFamily="34" charset="0"/>
                <a:cs typeface="Times New Roman" panose="02020603050405020304" pitchFamily="18" charset="0"/>
              </a:rPr>
              <a:t> in n=36</a:t>
            </a:r>
          </a:p>
          <a:p>
            <a:pPr algn="ctr">
              <a:spcAft>
                <a:spcPts val="402"/>
              </a:spcAft>
            </a:pPr>
            <a:r>
              <a:rPr lang="en-CA" sz="700" dirty="0">
                <a:solidFill>
                  <a:srgbClr val="00415D"/>
                </a:solidFill>
                <a:ea typeface="Calibri" panose="020F0502020204030204" pitchFamily="34" charset="0"/>
                <a:cs typeface="Times New Roman" panose="02020603050405020304" pitchFamily="18" charset="0"/>
              </a:rPr>
              <a:t> 1 death, 1 declined, 2 acute </a:t>
            </a:r>
            <a:r>
              <a:rPr lang="de-DE" sz="700" dirty="0" err="1">
                <a:solidFill>
                  <a:srgbClr val="00415D"/>
                </a:solidFill>
                <a:ea typeface="Calibri" panose="020F0502020204030204" pitchFamily="34" charset="0"/>
                <a:cs typeface="Times New Roman" panose="02020603050405020304" pitchFamily="18" charset="0"/>
              </a:rPr>
              <a:t>heart</a:t>
            </a:r>
            <a:r>
              <a:rPr lang="de-DE" sz="700" dirty="0">
                <a:solidFill>
                  <a:srgbClr val="00415D"/>
                </a:solidFill>
                <a:ea typeface="Calibri" panose="020F0502020204030204" pitchFamily="34" charset="0"/>
                <a:cs typeface="Times New Roman" panose="02020603050405020304" pitchFamily="18" charset="0"/>
              </a:rPr>
              <a:t> </a:t>
            </a:r>
            <a:r>
              <a:rPr lang="de-DE" sz="700" dirty="0" err="1">
                <a:solidFill>
                  <a:srgbClr val="00415D"/>
                </a:solidFill>
                <a:ea typeface="Calibri" panose="020F0502020204030204" pitchFamily="34" charset="0"/>
                <a:cs typeface="Times New Roman" panose="02020603050405020304" pitchFamily="18" charset="0"/>
              </a:rPr>
              <a:t>failure</a:t>
            </a:r>
            <a:endParaRPr lang="de-DE" sz="700" dirty="0">
              <a:solidFill>
                <a:srgbClr val="00415D"/>
              </a:solidFill>
              <a:ea typeface="Calibri" panose="020F0502020204030204" pitchFamily="34" charset="0"/>
              <a:cs typeface="Times New Roman" panose="02020603050405020304" pitchFamily="18" charset="0"/>
            </a:endParaRPr>
          </a:p>
        </p:txBody>
      </p:sp>
      <p:sp>
        <p:nvSpPr>
          <p:cNvPr id="6" name="Rectangle 26"/>
          <p:cNvSpPr>
            <a:spLocks noChangeArrowheads="1"/>
          </p:cNvSpPr>
          <p:nvPr/>
        </p:nvSpPr>
        <p:spPr bwMode="auto">
          <a:xfrm>
            <a:off x="1415448" y="2626467"/>
            <a:ext cx="1144276" cy="194413"/>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lnSpc>
                <a:spcPct val="115000"/>
              </a:lnSpc>
              <a:spcAft>
                <a:spcPts val="402"/>
              </a:spcAft>
            </a:pPr>
            <a:r>
              <a:rPr lang="en-CA" sz="700" dirty="0">
                <a:solidFill>
                  <a:srgbClr val="00415D"/>
                </a:solidFill>
                <a:ea typeface="Calibri" panose="020F0502020204030204" pitchFamily="34" charset="0"/>
                <a:cs typeface="Times New Roman" panose="02020603050405020304" pitchFamily="18" charset="0"/>
              </a:rPr>
              <a:t>Lost to follow-up (n=0)</a:t>
            </a:r>
            <a:endParaRPr lang="de-DE" sz="700" dirty="0">
              <a:solidFill>
                <a:srgbClr val="00415D"/>
              </a:solidFill>
              <a:ea typeface="Calibri" panose="020F0502020204030204" pitchFamily="34" charset="0"/>
              <a:cs typeface="Times New Roman" panose="02020603050405020304" pitchFamily="18" charset="0"/>
            </a:endParaRPr>
          </a:p>
        </p:txBody>
      </p:sp>
      <p:sp>
        <p:nvSpPr>
          <p:cNvPr id="7" name="Rectangle 27"/>
          <p:cNvSpPr>
            <a:spLocks noChangeArrowheads="1"/>
          </p:cNvSpPr>
          <p:nvPr/>
        </p:nvSpPr>
        <p:spPr bwMode="auto">
          <a:xfrm>
            <a:off x="1415448" y="2094409"/>
            <a:ext cx="1144276" cy="334585"/>
          </a:xfrm>
          <a:prstGeom prst="rect">
            <a:avLst/>
          </a:prstGeom>
          <a:solidFill>
            <a:srgbClr val="0071B9"/>
          </a:solidFill>
          <a:ln w="9525">
            <a:solidFill>
              <a:srgbClr val="00415D"/>
            </a:solidFill>
            <a:miter lim="800000"/>
            <a:headEnd/>
            <a:tailEnd/>
          </a:ln>
        </p:spPr>
        <p:txBody>
          <a:bodyPr rot="0" vert="horz" wrap="square" lIns="36739" tIns="36739" rIns="36739" bIns="36739" anchor="t" anchorCtr="0" upright="1">
            <a:noAutofit/>
          </a:bodyPr>
          <a:lstStyle/>
          <a:p>
            <a:pPr algn="ctr">
              <a:lnSpc>
                <a:spcPct val="115000"/>
              </a:lnSpc>
              <a:spcAft>
                <a:spcPts val="0"/>
              </a:spcAft>
            </a:pPr>
            <a:r>
              <a:rPr lang="en-CA" sz="800" dirty="0" err="1">
                <a:solidFill>
                  <a:schemeClr val="tx1"/>
                </a:solidFill>
                <a:ea typeface="Calibri" panose="020F0502020204030204" pitchFamily="34" charset="0"/>
                <a:cs typeface="Times New Roman" panose="02020603050405020304" pitchFamily="18" charset="0"/>
              </a:rPr>
              <a:t>iASD</a:t>
            </a:r>
            <a:r>
              <a:rPr lang="en-CA" sz="800" dirty="0">
                <a:solidFill>
                  <a:schemeClr val="tx1"/>
                </a:solidFill>
                <a:ea typeface="Calibri" panose="020F0502020204030204" pitchFamily="34" charset="0"/>
                <a:cs typeface="Times New Roman" panose="02020603050405020304" pitchFamily="18" charset="0"/>
              </a:rPr>
              <a:t> closure</a:t>
            </a:r>
          </a:p>
          <a:p>
            <a:pPr algn="ctr">
              <a:lnSpc>
                <a:spcPct val="115000"/>
              </a:lnSpc>
              <a:spcAft>
                <a:spcPts val="0"/>
              </a:spcAft>
            </a:pPr>
            <a:r>
              <a:rPr lang="en-CA" sz="800" dirty="0">
                <a:solidFill>
                  <a:schemeClr val="tx1"/>
                </a:solidFill>
                <a:ea typeface="Calibri" panose="020F0502020204030204" pitchFamily="34" charset="0"/>
                <a:cs typeface="Times New Roman" panose="02020603050405020304" pitchFamily="18" charset="0"/>
              </a:rPr>
              <a:t> (n=40)</a:t>
            </a:r>
            <a:endParaRPr lang="de-DE" sz="800" dirty="0">
              <a:solidFill>
                <a:schemeClr val="tx1"/>
              </a:solidFill>
              <a:ea typeface="Calibri" panose="020F0502020204030204" pitchFamily="34" charset="0"/>
              <a:cs typeface="Times New Roman" panose="02020603050405020304" pitchFamily="18" charset="0"/>
            </a:endParaRPr>
          </a:p>
          <a:p>
            <a:pPr>
              <a:lnSpc>
                <a:spcPct val="115000"/>
              </a:lnSpc>
              <a:spcAft>
                <a:spcPts val="0"/>
              </a:spcAft>
            </a:pPr>
            <a:endParaRPr lang="de-DE" sz="800" dirty="0">
              <a:solidFill>
                <a:schemeClr val="tx1"/>
              </a:solidFill>
              <a:ea typeface="Calibri" panose="020F0502020204030204" pitchFamily="34" charset="0"/>
              <a:cs typeface="Times New Roman" panose="02020603050405020304" pitchFamily="18" charset="0"/>
            </a:endParaRPr>
          </a:p>
        </p:txBody>
      </p:sp>
      <p:sp>
        <p:nvSpPr>
          <p:cNvPr id="8" name="Rectangle 28"/>
          <p:cNvSpPr>
            <a:spLocks noChangeArrowheads="1"/>
          </p:cNvSpPr>
          <p:nvPr/>
        </p:nvSpPr>
        <p:spPr bwMode="auto">
          <a:xfrm>
            <a:off x="2729614" y="2617218"/>
            <a:ext cx="1205632" cy="203662"/>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lnSpc>
                <a:spcPct val="115000"/>
              </a:lnSpc>
              <a:spcAft>
                <a:spcPts val="402"/>
              </a:spcAft>
            </a:pPr>
            <a:r>
              <a:rPr lang="en-CA" sz="700" dirty="0">
                <a:solidFill>
                  <a:srgbClr val="00415D"/>
                </a:solidFill>
                <a:ea typeface="Calibri" panose="020F0502020204030204" pitchFamily="34" charset="0"/>
                <a:cs typeface="Times New Roman" panose="02020603050405020304" pitchFamily="18" charset="0"/>
              </a:rPr>
              <a:t>Lost to follow-up (n=0)</a:t>
            </a:r>
            <a:endParaRPr lang="de-DE" sz="700" dirty="0">
              <a:solidFill>
                <a:srgbClr val="00415D"/>
              </a:solidFill>
              <a:ea typeface="Calibri" panose="020F0502020204030204" pitchFamily="34" charset="0"/>
              <a:cs typeface="Times New Roman" panose="02020603050405020304" pitchFamily="18" charset="0"/>
            </a:endParaRPr>
          </a:p>
        </p:txBody>
      </p:sp>
      <p:sp>
        <p:nvSpPr>
          <p:cNvPr id="9" name="Rectangle 29"/>
          <p:cNvSpPr>
            <a:spLocks noChangeArrowheads="1"/>
          </p:cNvSpPr>
          <p:nvPr/>
        </p:nvSpPr>
        <p:spPr bwMode="auto">
          <a:xfrm>
            <a:off x="2729614" y="2094409"/>
            <a:ext cx="1205632" cy="336181"/>
          </a:xfrm>
          <a:prstGeom prst="rect">
            <a:avLst/>
          </a:prstGeom>
          <a:solidFill>
            <a:srgbClr val="FF0000"/>
          </a:solidFill>
          <a:ln w="9525">
            <a:solidFill>
              <a:srgbClr val="00415D"/>
            </a:solidFill>
            <a:miter lim="800000"/>
            <a:headEnd/>
            <a:tailEnd/>
          </a:ln>
        </p:spPr>
        <p:txBody>
          <a:bodyPr rot="0" vert="horz" wrap="square" lIns="36739" tIns="36739" rIns="36739" bIns="36739" anchor="t" anchorCtr="0" upright="1">
            <a:noAutofit/>
          </a:bodyPr>
          <a:lstStyle/>
          <a:p>
            <a:pPr algn="ctr">
              <a:lnSpc>
                <a:spcPct val="115000"/>
              </a:lnSpc>
              <a:spcAft>
                <a:spcPts val="0"/>
              </a:spcAft>
            </a:pPr>
            <a:r>
              <a:rPr lang="en-CA" sz="800" dirty="0">
                <a:solidFill>
                  <a:schemeClr val="tx1"/>
                </a:solidFill>
                <a:ea typeface="Calibri" panose="020F0502020204030204" pitchFamily="34" charset="0"/>
                <a:cs typeface="Times New Roman" panose="02020603050405020304" pitchFamily="18" charset="0"/>
              </a:rPr>
              <a:t>Conservative  therapy (n=40)</a:t>
            </a:r>
            <a:endParaRPr lang="de-DE" sz="800" dirty="0">
              <a:solidFill>
                <a:schemeClr val="tx1"/>
              </a:solidFill>
              <a:ea typeface="Calibri" panose="020F0502020204030204" pitchFamily="34" charset="0"/>
              <a:cs typeface="Times New Roman" panose="02020603050405020304" pitchFamily="18" charset="0"/>
            </a:endParaRPr>
          </a:p>
        </p:txBody>
      </p:sp>
      <p:sp>
        <p:nvSpPr>
          <p:cNvPr id="10" name="Rectangle 30"/>
          <p:cNvSpPr>
            <a:spLocks noChangeArrowheads="1"/>
          </p:cNvSpPr>
          <p:nvPr/>
        </p:nvSpPr>
        <p:spPr bwMode="auto">
          <a:xfrm>
            <a:off x="2729614" y="2987843"/>
            <a:ext cx="1205632" cy="458346"/>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spcAft>
                <a:spcPts val="402"/>
              </a:spcAft>
            </a:pPr>
            <a:r>
              <a:rPr lang="en-CA" sz="700" dirty="0" err="1">
                <a:solidFill>
                  <a:srgbClr val="00415D"/>
                </a:solidFill>
                <a:ea typeface="Calibri" panose="020F0502020204030204" pitchFamily="34" charset="0"/>
                <a:cs typeface="Times New Roman" panose="02020603050405020304" pitchFamily="18" charset="0"/>
              </a:rPr>
              <a:t>6MWT</a:t>
            </a:r>
            <a:r>
              <a:rPr lang="en-CA" sz="700" dirty="0">
                <a:solidFill>
                  <a:srgbClr val="00415D"/>
                </a:solidFill>
                <a:ea typeface="Calibri" panose="020F0502020204030204" pitchFamily="34" charset="0"/>
                <a:cs typeface="Times New Roman" panose="02020603050405020304" pitchFamily="18" charset="0"/>
              </a:rPr>
              <a:t>  in n=37</a:t>
            </a:r>
          </a:p>
          <a:p>
            <a:pPr algn="ctr">
              <a:spcAft>
                <a:spcPts val="0"/>
              </a:spcAft>
            </a:pPr>
            <a:r>
              <a:rPr lang="en-CA" sz="700" dirty="0">
                <a:solidFill>
                  <a:srgbClr val="00415D"/>
                </a:solidFill>
                <a:ea typeface="Calibri" panose="020F0502020204030204" pitchFamily="34" charset="0"/>
                <a:cs typeface="Times New Roman" panose="02020603050405020304" pitchFamily="18" charset="0"/>
              </a:rPr>
              <a:t>1 death , 2 acute </a:t>
            </a:r>
            <a:r>
              <a:rPr lang="de-DE" sz="700" dirty="0" err="1">
                <a:solidFill>
                  <a:srgbClr val="00415D"/>
                </a:solidFill>
                <a:ea typeface="Calibri" panose="020F0502020204030204" pitchFamily="34" charset="0"/>
                <a:cs typeface="Times New Roman" panose="02020603050405020304" pitchFamily="18" charset="0"/>
              </a:rPr>
              <a:t>heart</a:t>
            </a:r>
            <a:r>
              <a:rPr lang="de-DE" sz="700" dirty="0">
                <a:solidFill>
                  <a:srgbClr val="00415D"/>
                </a:solidFill>
                <a:ea typeface="Calibri" panose="020F0502020204030204" pitchFamily="34" charset="0"/>
                <a:cs typeface="Times New Roman" panose="02020603050405020304" pitchFamily="18" charset="0"/>
              </a:rPr>
              <a:t> </a:t>
            </a:r>
            <a:r>
              <a:rPr lang="de-DE" sz="700" dirty="0" err="1">
                <a:solidFill>
                  <a:srgbClr val="00415D"/>
                </a:solidFill>
                <a:ea typeface="Calibri" panose="020F0502020204030204" pitchFamily="34" charset="0"/>
                <a:cs typeface="Times New Roman" panose="02020603050405020304" pitchFamily="18" charset="0"/>
              </a:rPr>
              <a:t>failure</a:t>
            </a:r>
            <a:r>
              <a:rPr lang="de-DE" sz="700" dirty="0">
                <a:solidFill>
                  <a:srgbClr val="00415D"/>
                </a:solidFill>
                <a:ea typeface="Calibri" panose="020F0502020204030204" pitchFamily="34" charset="0"/>
                <a:cs typeface="Times New Roman" panose="02020603050405020304" pitchFamily="18" charset="0"/>
              </a:rPr>
              <a:t> </a:t>
            </a:r>
            <a:r>
              <a:rPr lang="en-US" sz="700" dirty="0">
                <a:solidFill>
                  <a:srgbClr val="00415D"/>
                </a:solidFill>
                <a:ea typeface="Calibri" panose="020F0502020204030204" pitchFamily="34" charset="0"/>
                <a:cs typeface="Calibri" panose="020F0502020204030204" pitchFamily="34" charset="0"/>
              </a:rPr>
              <a:t> </a:t>
            </a:r>
            <a:endParaRPr lang="de-DE" sz="700" dirty="0">
              <a:solidFill>
                <a:srgbClr val="00415D"/>
              </a:solidFill>
              <a:ea typeface="Calibri" panose="020F0502020204030204" pitchFamily="34" charset="0"/>
              <a:cs typeface="Times New Roman" panose="02020603050405020304" pitchFamily="18" charset="0"/>
            </a:endParaRPr>
          </a:p>
          <a:p>
            <a:pPr algn="ctr">
              <a:lnSpc>
                <a:spcPct val="115000"/>
              </a:lnSpc>
              <a:spcAft>
                <a:spcPts val="0"/>
              </a:spcAft>
            </a:pPr>
            <a:r>
              <a:rPr lang="en-US" sz="700" dirty="0">
                <a:solidFill>
                  <a:srgbClr val="00415D"/>
                </a:solidFill>
                <a:ea typeface="Calibri" panose="020F0502020204030204" pitchFamily="34" charset="0"/>
                <a:cs typeface="Calibri" panose="020F0502020204030204" pitchFamily="34" charset="0"/>
              </a:rPr>
              <a:t> </a:t>
            </a:r>
            <a:endParaRPr lang="de-DE" sz="700" dirty="0">
              <a:solidFill>
                <a:srgbClr val="00415D"/>
              </a:solidFill>
              <a:ea typeface="Calibri" panose="020F0502020204030204" pitchFamily="34" charset="0"/>
              <a:cs typeface="Times New Roman" panose="02020603050405020304" pitchFamily="18" charset="0"/>
            </a:endParaRPr>
          </a:p>
        </p:txBody>
      </p:sp>
      <p:sp>
        <p:nvSpPr>
          <p:cNvPr id="11" name="Rectangle 41"/>
          <p:cNvSpPr>
            <a:spLocks noChangeArrowheads="1"/>
          </p:cNvSpPr>
          <p:nvPr/>
        </p:nvSpPr>
        <p:spPr bwMode="auto">
          <a:xfrm>
            <a:off x="1860238" y="1604497"/>
            <a:ext cx="1561686" cy="334585"/>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lnSpc>
                <a:spcPct val="115000"/>
              </a:lnSpc>
              <a:spcAft>
                <a:spcPts val="402"/>
              </a:spcAft>
            </a:pPr>
            <a:r>
              <a:rPr lang="en-CA" sz="700" dirty="0">
                <a:solidFill>
                  <a:srgbClr val="00415D"/>
                </a:solidFill>
                <a:ea typeface="Calibri" panose="020F0502020204030204" pitchFamily="34" charset="0"/>
                <a:cs typeface="Times New Roman" panose="02020603050405020304" pitchFamily="18" charset="0"/>
              </a:rPr>
              <a:t>Randomized MITHRAS cohort (n=80)</a:t>
            </a:r>
            <a:endParaRPr lang="de-DE" sz="700" dirty="0">
              <a:solidFill>
                <a:srgbClr val="00415D"/>
              </a:solidFill>
              <a:ea typeface="Calibri" panose="020F0502020204030204" pitchFamily="34" charset="0"/>
              <a:cs typeface="Times New Roman" panose="02020603050405020304" pitchFamily="18" charset="0"/>
            </a:endParaRPr>
          </a:p>
        </p:txBody>
      </p:sp>
      <p:sp>
        <p:nvSpPr>
          <p:cNvPr id="13" name="Rectangle 24"/>
          <p:cNvSpPr>
            <a:spLocks noChangeArrowheads="1"/>
          </p:cNvSpPr>
          <p:nvPr/>
        </p:nvSpPr>
        <p:spPr bwMode="auto">
          <a:xfrm>
            <a:off x="4900576" y="1014450"/>
            <a:ext cx="934616" cy="306326"/>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marL="91851" indent="-91851" algn="ctr">
              <a:lnSpc>
                <a:spcPct val="115000"/>
              </a:lnSpc>
              <a:spcAft>
                <a:spcPts val="0"/>
              </a:spcAft>
            </a:pPr>
            <a:r>
              <a:rPr lang="en-CA" sz="700" dirty="0">
                <a:solidFill>
                  <a:srgbClr val="00415D"/>
                </a:solidFill>
                <a:ea typeface="Calibri" panose="020F0502020204030204" pitchFamily="34" charset="0"/>
                <a:cs typeface="Times New Roman" panose="02020603050405020304" pitchFamily="18" charset="0"/>
              </a:rPr>
              <a:t>No relevant iASD (</a:t>
            </a:r>
            <a:r>
              <a:rPr lang="en-CA" sz="700" dirty="0">
                <a:solidFill>
                  <a:srgbClr val="00415D"/>
                </a:solidFill>
                <a:ea typeface="Calibri" panose="020F0502020204030204" pitchFamily="34" charset="0"/>
                <a:cs typeface="Calibri" panose="020F0502020204030204" pitchFamily="34" charset="0"/>
              </a:rPr>
              <a:t>n=235)</a:t>
            </a:r>
            <a:endParaRPr lang="de-DE" sz="700" dirty="0">
              <a:solidFill>
                <a:srgbClr val="00415D"/>
              </a:solidFill>
              <a:ea typeface="Calibri" panose="020F0502020204030204" pitchFamily="34" charset="0"/>
              <a:cs typeface="Times New Roman" panose="02020603050405020304" pitchFamily="18" charset="0"/>
            </a:endParaRPr>
          </a:p>
          <a:p>
            <a:pPr marL="91851" indent="-91851">
              <a:lnSpc>
                <a:spcPct val="115000"/>
              </a:lnSpc>
              <a:spcAft>
                <a:spcPts val="0"/>
              </a:spcAft>
            </a:pPr>
            <a:r>
              <a:rPr lang="en-US" sz="700" dirty="0">
                <a:solidFill>
                  <a:srgbClr val="00415D"/>
                </a:solidFill>
                <a:ea typeface="Calibri" panose="020F0502020204030204" pitchFamily="34" charset="0"/>
                <a:cs typeface="Times New Roman" panose="02020603050405020304" pitchFamily="18" charset="0"/>
              </a:rPr>
              <a:t> </a:t>
            </a:r>
            <a:endParaRPr lang="de-DE" sz="700" dirty="0">
              <a:solidFill>
                <a:srgbClr val="00415D"/>
              </a:solidFill>
              <a:ea typeface="Calibri" panose="020F0502020204030204" pitchFamily="34" charset="0"/>
              <a:cs typeface="Times New Roman" panose="02020603050405020304" pitchFamily="18" charset="0"/>
            </a:endParaRPr>
          </a:p>
        </p:txBody>
      </p:sp>
      <p:sp>
        <p:nvSpPr>
          <p:cNvPr id="15" name="AutoShape 43"/>
          <p:cNvSpPr>
            <a:spLocks noChangeArrowheads="1"/>
          </p:cNvSpPr>
          <p:nvPr/>
        </p:nvSpPr>
        <p:spPr bwMode="auto">
          <a:xfrm>
            <a:off x="247016" y="1605277"/>
            <a:ext cx="1082046" cy="197421"/>
          </a:xfrm>
          <a:prstGeom prst="roundRect">
            <a:avLst>
              <a:gd name="adj" fmla="val 16667"/>
            </a:avLst>
          </a:prstGeom>
          <a:solidFill>
            <a:srgbClr val="A9C7FD"/>
          </a:solidFill>
          <a:ln w="9525">
            <a:solidFill>
              <a:srgbClr val="00415D"/>
            </a:solidFill>
            <a:round/>
            <a:headEnd/>
            <a:tailEnd/>
          </a:ln>
        </p:spPr>
        <p:txBody>
          <a:bodyPr rot="0" vert="horz" wrap="square" lIns="18370" tIns="18370" rIns="18370" bIns="18370" anchor="t" anchorCtr="0" upright="1">
            <a:noAutofit/>
          </a:bodyPr>
          <a:lstStyle/>
          <a:p>
            <a:pPr algn="ctr">
              <a:lnSpc>
                <a:spcPct val="115000"/>
              </a:lnSpc>
              <a:spcBef>
                <a:spcPts val="402"/>
              </a:spcBef>
              <a:spcAft>
                <a:spcPts val="0"/>
              </a:spcAft>
            </a:pPr>
            <a:r>
              <a:rPr lang="en-US" sz="800" dirty="0">
                <a:solidFill>
                  <a:srgbClr val="00415D"/>
                </a:solidFill>
                <a:ea typeface="Times New Roman" panose="02020603050405020304" pitchFamily="18" charset="0"/>
              </a:rPr>
              <a:t>Enrollment</a:t>
            </a:r>
            <a:endParaRPr lang="de-DE" sz="800" dirty="0">
              <a:solidFill>
                <a:srgbClr val="00415D"/>
              </a:solidFill>
              <a:ea typeface="Times New Roman" panose="02020603050405020304" pitchFamily="18" charset="0"/>
            </a:endParaRPr>
          </a:p>
        </p:txBody>
      </p:sp>
      <p:sp>
        <p:nvSpPr>
          <p:cNvPr id="16" name="AutoShape 31"/>
          <p:cNvSpPr>
            <a:spLocks noChangeArrowheads="1"/>
          </p:cNvSpPr>
          <p:nvPr/>
        </p:nvSpPr>
        <p:spPr bwMode="auto">
          <a:xfrm>
            <a:off x="247015" y="2174879"/>
            <a:ext cx="1087397" cy="197421"/>
          </a:xfrm>
          <a:prstGeom prst="roundRect">
            <a:avLst>
              <a:gd name="adj" fmla="val 16667"/>
            </a:avLst>
          </a:prstGeom>
          <a:solidFill>
            <a:srgbClr val="A9C7FD"/>
          </a:solidFill>
          <a:ln w="9525">
            <a:solidFill>
              <a:srgbClr val="00415D"/>
            </a:solidFill>
            <a:round/>
            <a:headEnd/>
            <a:tailEnd/>
          </a:ln>
        </p:spPr>
        <p:txBody>
          <a:bodyPr rot="0" vert="horz" wrap="square" lIns="18370" tIns="18370" rIns="18370" bIns="18370" anchor="t" anchorCtr="0" upright="1">
            <a:noAutofit/>
          </a:bodyPr>
          <a:lstStyle/>
          <a:p>
            <a:pPr algn="ctr">
              <a:lnSpc>
                <a:spcPct val="115000"/>
              </a:lnSpc>
              <a:spcBef>
                <a:spcPts val="402"/>
              </a:spcBef>
              <a:spcAft>
                <a:spcPts val="0"/>
              </a:spcAft>
            </a:pPr>
            <a:r>
              <a:rPr lang="en-US" sz="800" dirty="0">
                <a:solidFill>
                  <a:srgbClr val="00415D"/>
                </a:solidFill>
                <a:ea typeface="Times New Roman" panose="02020603050405020304" pitchFamily="18" charset="0"/>
              </a:rPr>
              <a:t>Allocation</a:t>
            </a:r>
            <a:endParaRPr lang="de-DE" sz="800" dirty="0">
              <a:solidFill>
                <a:srgbClr val="00415D"/>
              </a:solidFill>
              <a:ea typeface="Times New Roman" panose="02020603050405020304" pitchFamily="18" charset="0"/>
            </a:endParaRPr>
          </a:p>
        </p:txBody>
      </p:sp>
      <p:sp>
        <p:nvSpPr>
          <p:cNvPr id="17" name="AutoShape 33"/>
          <p:cNvSpPr>
            <a:spLocks noChangeArrowheads="1"/>
          </p:cNvSpPr>
          <p:nvPr/>
        </p:nvSpPr>
        <p:spPr bwMode="auto">
          <a:xfrm>
            <a:off x="252367" y="2641456"/>
            <a:ext cx="1087397" cy="197421"/>
          </a:xfrm>
          <a:prstGeom prst="roundRect">
            <a:avLst>
              <a:gd name="adj" fmla="val 16667"/>
            </a:avLst>
          </a:prstGeom>
          <a:solidFill>
            <a:srgbClr val="A9C7FD"/>
          </a:solidFill>
          <a:ln w="9525">
            <a:solidFill>
              <a:srgbClr val="00415D"/>
            </a:solidFill>
            <a:round/>
            <a:headEnd/>
            <a:tailEnd/>
          </a:ln>
        </p:spPr>
        <p:txBody>
          <a:bodyPr rot="0" vert="horz" wrap="square" lIns="18370" tIns="18370" rIns="18370" bIns="18370" anchor="t" anchorCtr="0" upright="1">
            <a:noAutofit/>
          </a:bodyPr>
          <a:lstStyle/>
          <a:p>
            <a:pPr algn="ctr">
              <a:lnSpc>
                <a:spcPct val="115000"/>
              </a:lnSpc>
              <a:spcBef>
                <a:spcPts val="402"/>
              </a:spcBef>
              <a:spcAft>
                <a:spcPts val="0"/>
              </a:spcAft>
            </a:pPr>
            <a:r>
              <a:rPr lang="en-US" sz="800" dirty="0">
                <a:solidFill>
                  <a:srgbClr val="00415D"/>
                </a:solidFill>
                <a:ea typeface="Times New Roman" panose="02020603050405020304" pitchFamily="18" charset="0"/>
              </a:rPr>
              <a:t>5 month follow-Up</a:t>
            </a:r>
            <a:endParaRPr lang="de-DE" sz="800" dirty="0">
              <a:solidFill>
                <a:srgbClr val="00415D"/>
              </a:solidFill>
              <a:ea typeface="Times New Roman" panose="02020603050405020304" pitchFamily="18" charset="0"/>
            </a:endParaRPr>
          </a:p>
        </p:txBody>
      </p:sp>
      <p:sp>
        <p:nvSpPr>
          <p:cNvPr id="18" name="AutoShape 32"/>
          <p:cNvSpPr>
            <a:spLocks noChangeArrowheads="1"/>
          </p:cNvSpPr>
          <p:nvPr/>
        </p:nvSpPr>
        <p:spPr bwMode="auto">
          <a:xfrm>
            <a:off x="241666" y="3153194"/>
            <a:ext cx="1087396" cy="197421"/>
          </a:xfrm>
          <a:prstGeom prst="roundRect">
            <a:avLst>
              <a:gd name="adj" fmla="val 16667"/>
            </a:avLst>
          </a:prstGeom>
          <a:solidFill>
            <a:srgbClr val="A9C7FD"/>
          </a:solidFill>
          <a:ln w="9525">
            <a:solidFill>
              <a:srgbClr val="00415D"/>
            </a:solidFill>
            <a:round/>
            <a:headEnd/>
            <a:tailEnd/>
          </a:ln>
        </p:spPr>
        <p:txBody>
          <a:bodyPr rot="0" vert="horz" wrap="square" lIns="18370" tIns="18370" rIns="18370" bIns="18370" anchor="t" anchorCtr="0" upright="1">
            <a:noAutofit/>
          </a:bodyPr>
          <a:lstStyle/>
          <a:p>
            <a:pPr algn="ctr">
              <a:lnSpc>
                <a:spcPct val="115000"/>
              </a:lnSpc>
              <a:spcBef>
                <a:spcPts val="402"/>
              </a:spcBef>
              <a:spcAft>
                <a:spcPts val="0"/>
              </a:spcAft>
            </a:pPr>
            <a:r>
              <a:rPr lang="en-US" sz="800" dirty="0">
                <a:solidFill>
                  <a:srgbClr val="00415D"/>
                </a:solidFill>
                <a:ea typeface="Times New Roman" panose="02020603050405020304" pitchFamily="18" charset="0"/>
              </a:rPr>
              <a:t>Analysis</a:t>
            </a:r>
            <a:endParaRPr lang="de-DE" sz="800" dirty="0">
              <a:solidFill>
                <a:srgbClr val="00415D"/>
              </a:solidFill>
              <a:ea typeface="Times New Roman" panose="02020603050405020304" pitchFamily="18" charset="0"/>
            </a:endParaRPr>
          </a:p>
        </p:txBody>
      </p:sp>
      <p:cxnSp>
        <p:nvCxnSpPr>
          <p:cNvPr id="19" name="Gerader Verbinder 18"/>
          <p:cNvCxnSpPr>
            <a:cxnSpLocks/>
            <a:stCxn id="42" idx="2"/>
            <a:endCxn id="11" idx="0"/>
          </p:cNvCxnSpPr>
          <p:nvPr/>
        </p:nvCxnSpPr>
        <p:spPr>
          <a:xfrm>
            <a:off x="2637295" y="1298171"/>
            <a:ext cx="3786" cy="306326"/>
          </a:xfrm>
          <a:prstGeom prst="line">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a:cxnSpLocks/>
            <a:stCxn id="9" idx="2"/>
            <a:endCxn id="8" idx="0"/>
          </p:cNvCxnSpPr>
          <p:nvPr/>
        </p:nvCxnSpPr>
        <p:spPr>
          <a:xfrm>
            <a:off x="3332430" y="2430590"/>
            <a:ext cx="0" cy="186628"/>
          </a:xfrm>
          <a:prstGeom prst="line">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a:cxnSpLocks/>
            <a:stCxn id="8" idx="2"/>
            <a:endCxn id="10" idx="0"/>
          </p:cNvCxnSpPr>
          <p:nvPr/>
        </p:nvCxnSpPr>
        <p:spPr>
          <a:xfrm>
            <a:off x="3332430" y="2820880"/>
            <a:ext cx="0" cy="166963"/>
          </a:xfrm>
          <a:prstGeom prst="line">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a:cxnSpLocks/>
            <a:stCxn id="7" idx="2"/>
            <a:endCxn id="6" idx="0"/>
          </p:cNvCxnSpPr>
          <p:nvPr/>
        </p:nvCxnSpPr>
        <p:spPr>
          <a:xfrm>
            <a:off x="1987586" y="2428994"/>
            <a:ext cx="0" cy="197473"/>
          </a:xfrm>
          <a:prstGeom prst="line">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a:cxnSpLocks/>
            <a:stCxn id="6" idx="2"/>
            <a:endCxn id="5" idx="0"/>
          </p:cNvCxnSpPr>
          <p:nvPr/>
        </p:nvCxnSpPr>
        <p:spPr>
          <a:xfrm flipH="1">
            <a:off x="1986693" y="2820880"/>
            <a:ext cx="893" cy="172161"/>
          </a:xfrm>
          <a:prstGeom prst="line">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cxnSpLocks/>
          </p:cNvCxnSpPr>
          <p:nvPr/>
        </p:nvCxnSpPr>
        <p:spPr>
          <a:xfrm>
            <a:off x="4149147" y="297878"/>
            <a:ext cx="5284" cy="288287"/>
          </a:xfrm>
          <a:prstGeom prst="straightConnector1">
            <a:avLst/>
          </a:prstGeom>
          <a:ln w="57150">
            <a:solidFill>
              <a:srgbClr val="00415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winkelter Verbinder 24"/>
          <p:cNvCxnSpPr>
            <a:cxnSpLocks/>
            <a:stCxn id="11" idx="2"/>
            <a:endCxn id="7" idx="0"/>
          </p:cNvCxnSpPr>
          <p:nvPr/>
        </p:nvCxnSpPr>
        <p:spPr>
          <a:xfrm rot="5400000">
            <a:off x="2236671" y="1689998"/>
            <a:ext cx="155327" cy="653495"/>
          </a:xfrm>
          <a:prstGeom prst="bentConnector3">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cxnSp>
        <p:nvCxnSpPr>
          <p:cNvPr id="26" name="Gewinkelter Verbinder 25"/>
          <p:cNvCxnSpPr>
            <a:cxnSpLocks/>
            <a:stCxn id="11" idx="2"/>
            <a:endCxn id="9" idx="0"/>
          </p:cNvCxnSpPr>
          <p:nvPr/>
        </p:nvCxnSpPr>
        <p:spPr>
          <a:xfrm rot="16200000" flipH="1">
            <a:off x="2909092" y="1671070"/>
            <a:ext cx="155327" cy="691349"/>
          </a:xfrm>
          <a:prstGeom prst="bentConnector3">
            <a:avLst>
              <a:gd name="adj1" fmla="val 50000"/>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a:stCxn id="13" idx="2"/>
            <a:endCxn id="62" idx="2"/>
          </p:cNvCxnSpPr>
          <p:nvPr/>
        </p:nvCxnSpPr>
        <p:spPr>
          <a:xfrm flipH="1">
            <a:off x="5356493" y="1320776"/>
            <a:ext cx="11391" cy="1108218"/>
          </a:xfrm>
          <a:prstGeom prst="line">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sp>
        <p:nvSpPr>
          <p:cNvPr id="30" name="Rectangle 24"/>
          <p:cNvSpPr>
            <a:spLocks noChangeArrowheads="1"/>
          </p:cNvSpPr>
          <p:nvPr/>
        </p:nvSpPr>
        <p:spPr bwMode="auto">
          <a:xfrm>
            <a:off x="4798252" y="122466"/>
            <a:ext cx="1932485" cy="830232"/>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marL="91851" indent="-91851">
              <a:lnSpc>
                <a:spcPct val="115000"/>
              </a:lnSpc>
              <a:spcAft>
                <a:spcPts val="0"/>
              </a:spcAft>
            </a:pPr>
            <a:r>
              <a:rPr lang="en-CA" sz="600" dirty="0">
                <a:solidFill>
                  <a:srgbClr val="00415D"/>
                </a:solidFill>
                <a:ea typeface="Calibri" panose="020F0502020204030204" pitchFamily="34" charset="0"/>
                <a:cs typeface="Times New Roman" panose="02020603050405020304" pitchFamily="18" charset="0"/>
              </a:rPr>
              <a:t>Excluded  (n=71)</a:t>
            </a:r>
          </a:p>
          <a:p>
            <a:pPr marL="91851" indent="-91851">
              <a:lnSpc>
                <a:spcPct val="115000"/>
              </a:lnSpc>
              <a:spcAft>
                <a:spcPts val="0"/>
              </a:spcAft>
            </a:pPr>
            <a:r>
              <a:rPr lang="en-CA" sz="600" dirty="0">
                <a:solidFill>
                  <a:srgbClr val="00415D"/>
                </a:solidFill>
                <a:ea typeface="Calibri" panose="020F0502020204030204" pitchFamily="34" charset="0"/>
                <a:cs typeface="Times New Roman" panose="02020603050405020304" pitchFamily="18" charset="0"/>
              </a:rPr>
              <a:t>• </a:t>
            </a:r>
            <a:r>
              <a:rPr lang="en-CA" sz="600" dirty="0">
                <a:solidFill>
                  <a:srgbClr val="00415D"/>
                </a:solidFill>
                <a:ea typeface="Calibri" panose="020F0502020204030204" pitchFamily="34" charset="0"/>
                <a:cs typeface="Calibri" panose="020F0502020204030204" pitchFamily="34" charset="0"/>
              </a:rPr>
              <a:t>Enrollment in another study (n=5)</a:t>
            </a:r>
            <a:endParaRPr lang="de-DE" sz="600" dirty="0">
              <a:solidFill>
                <a:srgbClr val="00415D"/>
              </a:solidFill>
              <a:ea typeface="Calibri" panose="020F0502020204030204" pitchFamily="34" charset="0"/>
              <a:cs typeface="Times New Roman" panose="02020603050405020304" pitchFamily="18" charset="0"/>
            </a:endParaRPr>
          </a:p>
          <a:p>
            <a:pPr>
              <a:lnSpc>
                <a:spcPct val="115000"/>
              </a:lnSpc>
              <a:spcAft>
                <a:spcPts val="0"/>
              </a:spcAft>
            </a:pPr>
            <a:r>
              <a:rPr lang="en-CA" sz="600" dirty="0">
                <a:solidFill>
                  <a:srgbClr val="00415D"/>
                </a:solidFill>
                <a:ea typeface="Calibri" panose="020F0502020204030204" pitchFamily="34" charset="0"/>
                <a:cs typeface="Times New Roman" panose="02020603050405020304" pitchFamily="18" charset="0"/>
              </a:rPr>
              <a:t>• </a:t>
            </a:r>
            <a:r>
              <a:rPr lang="de-DE" sz="600" dirty="0" err="1">
                <a:solidFill>
                  <a:srgbClr val="00415D"/>
                </a:solidFill>
                <a:ea typeface="Calibri" panose="020F0502020204030204" pitchFamily="34" charset="0"/>
                <a:cs typeface="Calibri" panose="020F0502020204030204" pitchFamily="34" charset="0"/>
              </a:rPr>
              <a:t>Concomitant</a:t>
            </a:r>
            <a:r>
              <a:rPr lang="de-DE" sz="600" dirty="0">
                <a:solidFill>
                  <a:srgbClr val="00415D"/>
                </a:solidFill>
                <a:ea typeface="Calibri" panose="020F0502020204030204" pitchFamily="34" charset="0"/>
                <a:cs typeface="Calibri" panose="020F0502020204030204" pitchFamily="34" charset="0"/>
              </a:rPr>
              <a:t> </a:t>
            </a:r>
            <a:r>
              <a:rPr lang="de-DE" sz="600" dirty="0" err="1">
                <a:solidFill>
                  <a:srgbClr val="00415D"/>
                </a:solidFill>
                <a:ea typeface="Calibri" panose="020F0502020204030204" pitchFamily="34" charset="0"/>
                <a:cs typeface="Calibri" panose="020F0502020204030204" pitchFamily="34" charset="0"/>
              </a:rPr>
              <a:t>treatment</a:t>
            </a:r>
            <a:r>
              <a:rPr lang="de-DE" sz="600" dirty="0">
                <a:solidFill>
                  <a:srgbClr val="00415D"/>
                </a:solidFill>
                <a:ea typeface="Calibri" panose="020F0502020204030204" pitchFamily="34" charset="0"/>
                <a:cs typeface="Calibri" panose="020F0502020204030204" pitchFamily="34" charset="0"/>
              </a:rPr>
              <a:t> </a:t>
            </a:r>
            <a:r>
              <a:rPr lang="de-DE" sz="600" dirty="0" err="1">
                <a:solidFill>
                  <a:srgbClr val="00415D"/>
                </a:solidFill>
                <a:ea typeface="Calibri" panose="020F0502020204030204" pitchFamily="34" charset="0"/>
                <a:cs typeface="Calibri" panose="020F0502020204030204" pitchFamily="34" charset="0"/>
              </a:rPr>
              <a:t>of</a:t>
            </a:r>
            <a:r>
              <a:rPr lang="de-DE" sz="600" dirty="0">
                <a:solidFill>
                  <a:srgbClr val="00415D"/>
                </a:solidFill>
                <a:ea typeface="Calibri" panose="020F0502020204030204" pitchFamily="34" charset="0"/>
                <a:cs typeface="Calibri" panose="020F0502020204030204" pitchFamily="34" charset="0"/>
              </a:rPr>
              <a:t> </a:t>
            </a:r>
            <a:r>
              <a:rPr lang="de-DE" sz="600" dirty="0" err="1">
                <a:solidFill>
                  <a:srgbClr val="00415D"/>
                </a:solidFill>
                <a:ea typeface="Calibri" panose="020F0502020204030204" pitchFamily="34" charset="0"/>
                <a:cs typeface="Calibri" panose="020F0502020204030204" pitchFamily="34" charset="0"/>
              </a:rPr>
              <a:t>aortic</a:t>
            </a:r>
            <a:r>
              <a:rPr lang="de-DE" sz="600" dirty="0">
                <a:solidFill>
                  <a:srgbClr val="00415D"/>
                </a:solidFill>
                <a:ea typeface="Calibri" panose="020F0502020204030204" pitchFamily="34" charset="0"/>
                <a:cs typeface="Calibri" panose="020F0502020204030204" pitchFamily="34" charset="0"/>
              </a:rPr>
              <a:t> </a:t>
            </a:r>
            <a:r>
              <a:rPr lang="de-DE" sz="600" dirty="0" err="1">
                <a:solidFill>
                  <a:srgbClr val="00415D"/>
                </a:solidFill>
                <a:ea typeface="Calibri" panose="020F0502020204030204" pitchFamily="34" charset="0"/>
                <a:cs typeface="Calibri" panose="020F0502020204030204" pitchFamily="34" charset="0"/>
              </a:rPr>
              <a:t>valve</a:t>
            </a:r>
            <a:r>
              <a:rPr lang="de-DE" sz="600" dirty="0">
                <a:solidFill>
                  <a:srgbClr val="00415D"/>
                </a:solidFill>
                <a:ea typeface="Calibri" panose="020F0502020204030204" pitchFamily="34" charset="0"/>
                <a:cs typeface="Calibri" panose="020F0502020204030204" pitchFamily="34" charset="0"/>
              </a:rPr>
              <a:t> (n=2)</a:t>
            </a:r>
            <a:endParaRPr lang="de-DE" sz="600" dirty="0">
              <a:solidFill>
                <a:srgbClr val="00415D"/>
              </a:solidFill>
              <a:ea typeface="Calibri" panose="020F0502020204030204" pitchFamily="34" charset="0"/>
              <a:cs typeface="Times New Roman" panose="02020603050405020304" pitchFamily="18" charset="0"/>
            </a:endParaRPr>
          </a:p>
          <a:p>
            <a:pPr marL="91851" indent="-91851">
              <a:lnSpc>
                <a:spcPct val="115000"/>
              </a:lnSpc>
              <a:spcAft>
                <a:spcPts val="0"/>
              </a:spcAft>
            </a:pPr>
            <a:r>
              <a:rPr lang="en-CA" sz="600" dirty="0">
                <a:solidFill>
                  <a:srgbClr val="00415D"/>
                </a:solidFill>
                <a:ea typeface="Calibri" panose="020F0502020204030204" pitchFamily="34" charset="0"/>
                <a:cs typeface="Times New Roman" panose="02020603050405020304" pitchFamily="18" charset="0"/>
              </a:rPr>
              <a:t>• </a:t>
            </a:r>
            <a:r>
              <a:rPr lang="en-CA" sz="600" dirty="0" err="1">
                <a:solidFill>
                  <a:srgbClr val="00415D"/>
                </a:solidFill>
                <a:ea typeface="Calibri" panose="020F0502020204030204" pitchFamily="34" charset="0"/>
                <a:cs typeface="Calibri" panose="020F0502020204030204" pitchFamily="34" charset="0"/>
              </a:rPr>
              <a:t>iASD</a:t>
            </a:r>
            <a:r>
              <a:rPr lang="en-CA" sz="600" dirty="0">
                <a:solidFill>
                  <a:srgbClr val="00415D"/>
                </a:solidFill>
                <a:ea typeface="Calibri" panose="020F0502020204030204" pitchFamily="34" charset="0"/>
                <a:cs typeface="Calibri" panose="020F0502020204030204" pitchFamily="34" charset="0"/>
              </a:rPr>
              <a:t> occlusion during TMVR (n=18)</a:t>
            </a:r>
          </a:p>
          <a:p>
            <a:pPr marL="91851" indent="-91851">
              <a:lnSpc>
                <a:spcPct val="115000"/>
              </a:lnSpc>
              <a:spcAft>
                <a:spcPts val="0"/>
              </a:spcAft>
            </a:pPr>
            <a:r>
              <a:rPr lang="en-CA" sz="600" dirty="0">
                <a:solidFill>
                  <a:srgbClr val="00415D"/>
                </a:solidFill>
                <a:ea typeface="Calibri" panose="020F0502020204030204" pitchFamily="34" charset="0"/>
                <a:cs typeface="Times New Roman" panose="02020603050405020304" pitchFamily="18" charset="0"/>
              </a:rPr>
              <a:t>• </a:t>
            </a:r>
            <a:r>
              <a:rPr lang="en-CA" sz="600" dirty="0">
                <a:solidFill>
                  <a:srgbClr val="00415D"/>
                </a:solidFill>
                <a:ea typeface="Calibri" panose="020F0502020204030204" pitchFamily="34" charset="0"/>
                <a:cs typeface="Calibri" panose="020F0502020204030204" pitchFamily="34" charset="0"/>
              </a:rPr>
              <a:t>Patients deceased (n=17)</a:t>
            </a:r>
            <a:endParaRPr lang="de-DE" sz="600" dirty="0">
              <a:solidFill>
                <a:srgbClr val="00415D"/>
              </a:solidFill>
              <a:ea typeface="Calibri" panose="020F0502020204030204" pitchFamily="34" charset="0"/>
              <a:cs typeface="Times New Roman" panose="02020603050405020304" pitchFamily="18" charset="0"/>
            </a:endParaRPr>
          </a:p>
          <a:p>
            <a:pPr marL="91851" indent="-91851">
              <a:lnSpc>
                <a:spcPct val="115000"/>
              </a:lnSpc>
              <a:spcAft>
                <a:spcPts val="0"/>
              </a:spcAft>
            </a:pPr>
            <a:r>
              <a:rPr lang="en-CA" sz="600" dirty="0">
                <a:solidFill>
                  <a:srgbClr val="00415D"/>
                </a:solidFill>
                <a:ea typeface="Calibri" panose="020F0502020204030204" pitchFamily="34" charset="0"/>
                <a:cs typeface="Times New Roman" panose="02020603050405020304" pitchFamily="18" charset="0"/>
              </a:rPr>
              <a:t>• Follow-up in referral hospital </a:t>
            </a:r>
            <a:r>
              <a:rPr lang="en-CA" sz="600" dirty="0">
                <a:solidFill>
                  <a:srgbClr val="00415D"/>
                </a:solidFill>
                <a:ea typeface="Calibri" panose="020F0502020204030204" pitchFamily="34" charset="0"/>
                <a:cs typeface="Calibri" panose="020F0502020204030204" pitchFamily="34" charset="0"/>
              </a:rPr>
              <a:t>(n=25)</a:t>
            </a:r>
          </a:p>
          <a:p>
            <a:pPr marL="91851" indent="-91851">
              <a:lnSpc>
                <a:spcPct val="115000"/>
              </a:lnSpc>
              <a:spcAft>
                <a:spcPts val="0"/>
              </a:spcAft>
            </a:pPr>
            <a:r>
              <a:rPr lang="en-CA" sz="600" dirty="0">
                <a:solidFill>
                  <a:srgbClr val="00415D"/>
                </a:solidFill>
                <a:ea typeface="Calibri" panose="020F0502020204030204" pitchFamily="34" charset="0"/>
                <a:cs typeface="Times New Roman" panose="02020603050405020304" pitchFamily="18" charset="0"/>
              </a:rPr>
              <a:t>• Lost to follow-up (n=4) </a:t>
            </a:r>
            <a:endParaRPr lang="de-DE" sz="600" dirty="0">
              <a:solidFill>
                <a:srgbClr val="00415D"/>
              </a:solidFill>
              <a:ea typeface="Calibri" panose="020F0502020204030204" pitchFamily="34" charset="0"/>
              <a:cs typeface="Times New Roman" panose="02020603050405020304" pitchFamily="18" charset="0"/>
            </a:endParaRPr>
          </a:p>
        </p:txBody>
      </p:sp>
      <p:sp>
        <p:nvSpPr>
          <p:cNvPr id="32" name="AutoShape 43"/>
          <p:cNvSpPr>
            <a:spLocks noChangeArrowheads="1"/>
          </p:cNvSpPr>
          <p:nvPr/>
        </p:nvSpPr>
        <p:spPr bwMode="auto">
          <a:xfrm>
            <a:off x="247015" y="645044"/>
            <a:ext cx="1082046" cy="230594"/>
          </a:xfrm>
          <a:prstGeom prst="roundRect">
            <a:avLst>
              <a:gd name="adj" fmla="val 16667"/>
            </a:avLst>
          </a:prstGeom>
          <a:solidFill>
            <a:srgbClr val="A9C7FD"/>
          </a:solidFill>
          <a:ln w="9525">
            <a:solidFill>
              <a:srgbClr val="00415D"/>
            </a:solidFill>
            <a:round/>
            <a:headEnd/>
            <a:tailEnd/>
          </a:ln>
        </p:spPr>
        <p:txBody>
          <a:bodyPr rot="0" vert="horz" wrap="square" lIns="18370" tIns="18370" rIns="18370" bIns="18370" anchor="t" anchorCtr="0" upright="1">
            <a:noAutofit/>
          </a:bodyPr>
          <a:lstStyle/>
          <a:p>
            <a:pPr algn="ctr">
              <a:lnSpc>
                <a:spcPct val="115000"/>
              </a:lnSpc>
              <a:spcBef>
                <a:spcPts val="402"/>
              </a:spcBef>
              <a:spcAft>
                <a:spcPts val="0"/>
              </a:spcAft>
            </a:pPr>
            <a:r>
              <a:rPr lang="de-DE" sz="800" dirty="0">
                <a:solidFill>
                  <a:srgbClr val="00415D"/>
                </a:solidFill>
                <a:ea typeface="Times New Roman" panose="02020603050405020304" pitchFamily="18" charset="0"/>
              </a:rPr>
              <a:t>1 </a:t>
            </a:r>
            <a:r>
              <a:rPr lang="de-DE" sz="800" dirty="0" err="1">
                <a:solidFill>
                  <a:srgbClr val="00415D"/>
                </a:solidFill>
                <a:ea typeface="Times New Roman" panose="02020603050405020304" pitchFamily="18" charset="0"/>
              </a:rPr>
              <a:t>month</a:t>
            </a:r>
            <a:r>
              <a:rPr lang="de-DE" sz="800" dirty="0">
                <a:solidFill>
                  <a:srgbClr val="00415D"/>
                </a:solidFill>
                <a:ea typeface="Times New Roman" panose="02020603050405020304" pitchFamily="18" charset="0"/>
              </a:rPr>
              <a:t> post TMVR</a:t>
            </a:r>
          </a:p>
        </p:txBody>
      </p:sp>
      <p:sp>
        <p:nvSpPr>
          <p:cNvPr id="33" name="AutoShape 43"/>
          <p:cNvSpPr>
            <a:spLocks noChangeArrowheads="1"/>
          </p:cNvSpPr>
          <p:nvPr/>
        </p:nvSpPr>
        <p:spPr bwMode="auto">
          <a:xfrm>
            <a:off x="247015" y="97352"/>
            <a:ext cx="1082046" cy="171895"/>
          </a:xfrm>
          <a:prstGeom prst="roundRect">
            <a:avLst>
              <a:gd name="adj" fmla="val 16667"/>
            </a:avLst>
          </a:prstGeom>
          <a:solidFill>
            <a:srgbClr val="A9C7FD"/>
          </a:solidFill>
          <a:ln w="9525">
            <a:solidFill>
              <a:srgbClr val="00415D"/>
            </a:solidFill>
            <a:round/>
            <a:headEnd/>
            <a:tailEnd/>
          </a:ln>
        </p:spPr>
        <p:txBody>
          <a:bodyPr rot="0" vert="horz" wrap="square" lIns="18370" tIns="18370" rIns="18370" bIns="18370" anchor="t" anchorCtr="0" upright="1">
            <a:noAutofit/>
          </a:bodyPr>
          <a:lstStyle/>
          <a:p>
            <a:pPr algn="ctr">
              <a:lnSpc>
                <a:spcPct val="115000"/>
              </a:lnSpc>
              <a:spcBef>
                <a:spcPts val="402"/>
              </a:spcBef>
              <a:spcAft>
                <a:spcPts val="0"/>
              </a:spcAft>
            </a:pPr>
            <a:r>
              <a:rPr lang="de-DE" sz="800" dirty="0">
                <a:solidFill>
                  <a:srgbClr val="00415D"/>
                </a:solidFill>
                <a:ea typeface="Times New Roman" panose="02020603050405020304" pitchFamily="18" charset="0"/>
              </a:rPr>
              <a:t>01/2016 – 10/2019</a:t>
            </a:r>
          </a:p>
        </p:txBody>
      </p:sp>
      <p:sp>
        <p:nvSpPr>
          <p:cNvPr id="34" name="Rectangle 23"/>
          <p:cNvSpPr>
            <a:spLocks noChangeArrowheads="1"/>
          </p:cNvSpPr>
          <p:nvPr/>
        </p:nvSpPr>
        <p:spPr bwMode="auto">
          <a:xfrm>
            <a:off x="3675726" y="75849"/>
            <a:ext cx="946842" cy="212815"/>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lnSpc>
                <a:spcPct val="115000"/>
              </a:lnSpc>
              <a:spcAft>
                <a:spcPts val="402"/>
              </a:spcAft>
            </a:pPr>
            <a:r>
              <a:rPr lang="de-DE" sz="700" dirty="0">
                <a:solidFill>
                  <a:srgbClr val="00415D"/>
                </a:solidFill>
                <a:ea typeface="Calibri" panose="020F0502020204030204" pitchFamily="34" charset="0"/>
                <a:cs typeface="Times New Roman" panose="02020603050405020304" pitchFamily="18" charset="0"/>
              </a:rPr>
              <a:t>TMVR (n=391)</a:t>
            </a:r>
          </a:p>
        </p:txBody>
      </p:sp>
      <p:sp>
        <p:nvSpPr>
          <p:cNvPr id="42" name="Rectangle 23"/>
          <p:cNvSpPr>
            <a:spLocks noChangeArrowheads="1"/>
          </p:cNvSpPr>
          <p:nvPr/>
        </p:nvSpPr>
        <p:spPr bwMode="auto">
          <a:xfrm>
            <a:off x="2193006" y="1023198"/>
            <a:ext cx="888578" cy="274973"/>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lnSpc>
                <a:spcPct val="115000"/>
              </a:lnSpc>
              <a:spcAft>
                <a:spcPts val="402"/>
              </a:spcAft>
            </a:pPr>
            <a:r>
              <a:rPr lang="en-CA" sz="700" dirty="0">
                <a:solidFill>
                  <a:srgbClr val="00415D"/>
                </a:solidFill>
                <a:ea typeface="Calibri" panose="020F0502020204030204" pitchFamily="34" charset="0"/>
                <a:cs typeface="Times New Roman" panose="02020603050405020304" pitchFamily="18" charset="0"/>
              </a:rPr>
              <a:t>Relevant </a:t>
            </a:r>
            <a:r>
              <a:rPr lang="en-CA" sz="700" dirty="0" err="1">
                <a:solidFill>
                  <a:srgbClr val="00415D"/>
                </a:solidFill>
                <a:ea typeface="Calibri" panose="020F0502020204030204" pitchFamily="34" charset="0"/>
                <a:cs typeface="Times New Roman" panose="02020603050405020304" pitchFamily="18" charset="0"/>
              </a:rPr>
              <a:t>iASD</a:t>
            </a:r>
            <a:r>
              <a:rPr lang="en-CA" sz="700" dirty="0">
                <a:solidFill>
                  <a:srgbClr val="00415D"/>
                </a:solidFill>
                <a:ea typeface="Calibri" panose="020F0502020204030204" pitchFamily="34" charset="0"/>
                <a:cs typeface="Times New Roman" panose="02020603050405020304" pitchFamily="18" charset="0"/>
              </a:rPr>
              <a:t> (n=85)</a:t>
            </a:r>
            <a:endParaRPr lang="de-DE" sz="700" dirty="0">
              <a:solidFill>
                <a:srgbClr val="00415D"/>
              </a:solidFill>
              <a:ea typeface="Calibri" panose="020F0502020204030204" pitchFamily="34" charset="0"/>
              <a:cs typeface="Times New Roman" panose="02020603050405020304" pitchFamily="18" charset="0"/>
            </a:endParaRPr>
          </a:p>
        </p:txBody>
      </p:sp>
      <p:sp>
        <p:nvSpPr>
          <p:cNvPr id="43" name="Rectangle 24"/>
          <p:cNvSpPr>
            <a:spLocks noChangeArrowheads="1"/>
          </p:cNvSpPr>
          <p:nvPr/>
        </p:nvSpPr>
        <p:spPr bwMode="auto">
          <a:xfrm>
            <a:off x="1044863" y="1247253"/>
            <a:ext cx="961086" cy="251489"/>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lnSpc>
                <a:spcPct val="115000"/>
              </a:lnSpc>
              <a:spcAft>
                <a:spcPts val="0"/>
              </a:spcAft>
            </a:pPr>
            <a:r>
              <a:rPr lang="en-CA" sz="600" dirty="0">
                <a:solidFill>
                  <a:srgbClr val="00415D"/>
                </a:solidFill>
                <a:ea typeface="Calibri" panose="020F0502020204030204" pitchFamily="34" charset="0"/>
                <a:cs typeface="Times New Roman" panose="02020603050405020304" pitchFamily="18" charset="0"/>
              </a:rPr>
              <a:t>Excluded  (n=5)</a:t>
            </a:r>
          </a:p>
          <a:p>
            <a:pPr algn="ctr">
              <a:lnSpc>
                <a:spcPct val="115000"/>
              </a:lnSpc>
            </a:pPr>
            <a:r>
              <a:rPr lang="en-CA" sz="600" dirty="0">
                <a:solidFill>
                  <a:srgbClr val="00415D"/>
                </a:solidFill>
                <a:ea typeface="Calibri" panose="020F0502020204030204" pitchFamily="34" charset="0"/>
                <a:cs typeface="Times New Roman" panose="02020603050405020304" pitchFamily="18" charset="0"/>
              </a:rPr>
              <a:t>• </a:t>
            </a:r>
            <a:r>
              <a:rPr lang="en-CA" sz="600" dirty="0">
                <a:solidFill>
                  <a:srgbClr val="00415D"/>
                </a:solidFill>
                <a:ea typeface="Calibri" panose="020F0502020204030204" pitchFamily="34" charset="0"/>
                <a:cs typeface="Calibri" panose="020F0502020204030204" pitchFamily="34" charset="0"/>
              </a:rPr>
              <a:t>Declined to participate</a:t>
            </a:r>
            <a:endParaRPr lang="en-CA" sz="600" dirty="0">
              <a:solidFill>
                <a:srgbClr val="00415D"/>
              </a:solidFill>
              <a:ea typeface="Calibri" panose="020F0502020204030204" pitchFamily="34" charset="0"/>
              <a:cs typeface="Times New Roman" panose="02020603050405020304" pitchFamily="18" charset="0"/>
            </a:endParaRPr>
          </a:p>
          <a:p>
            <a:pPr algn="ctr">
              <a:lnSpc>
                <a:spcPct val="115000"/>
              </a:lnSpc>
              <a:spcAft>
                <a:spcPts val="0"/>
              </a:spcAft>
            </a:pPr>
            <a:endParaRPr lang="de-DE" sz="600" dirty="0">
              <a:solidFill>
                <a:srgbClr val="00415D"/>
              </a:solidFill>
              <a:ea typeface="Calibri" panose="020F0502020204030204" pitchFamily="34" charset="0"/>
              <a:cs typeface="Times New Roman" panose="02020603050405020304" pitchFamily="18" charset="0"/>
            </a:endParaRPr>
          </a:p>
          <a:p>
            <a:pPr marL="91851" indent="-91851">
              <a:lnSpc>
                <a:spcPct val="115000"/>
              </a:lnSpc>
              <a:spcAft>
                <a:spcPts val="0"/>
              </a:spcAft>
            </a:pPr>
            <a:r>
              <a:rPr lang="en-US" sz="600" dirty="0">
                <a:solidFill>
                  <a:srgbClr val="00415D"/>
                </a:solidFill>
                <a:ea typeface="Calibri" panose="020F0502020204030204" pitchFamily="34" charset="0"/>
                <a:cs typeface="Times New Roman" panose="02020603050405020304" pitchFamily="18" charset="0"/>
              </a:rPr>
              <a:t> </a:t>
            </a:r>
            <a:endParaRPr lang="de-DE" sz="600" dirty="0">
              <a:solidFill>
                <a:srgbClr val="00415D"/>
              </a:solidFill>
              <a:ea typeface="Calibri" panose="020F0502020204030204" pitchFamily="34" charset="0"/>
              <a:cs typeface="Times New Roman" panose="02020603050405020304" pitchFamily="18" charset="0"/>
            </a:endParaRPr>
          </a:p>
        </p:txBody>
      </p:sp>
      <p:cxnSp>
        <p:nvCxnSpPr>
          <p:cNvPr id="44" name="Gerade Verbindung mit Pfeil 43"/>
          <p:cNvCxnSpPr>
            <a:endCxn id="43" idx="3"/>
          </p:cNvCxnSpPr>
          <p:nvPr/>
        </p:nvCxnSpPr>
        <p:spPr>
          <a:xfrm flipH="1">
            <a:off x="2005949" y="1372997"/>
            <a:ext cx="632043" cy="0"/>
          </a:xfrm>
          <a:prstGeom prst="straightConnector1">
            <a:avLst/>
          </a:prstGeom>
          <a:ln w="19050">
            <a:solidFill>
              <a:srgbClr val="00415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a:off x="4174976" y="384280"/>
            <a:ext cx="643822" cy="0"/>
          </a:xfrm>
          <a:prstGeom prst="straightConnector1">
            <a:avLst/>
          </a:prstGeom>
          <a:ln w="19050">
            <a:solidFill>
              <a:srgbClr val="00415D"/>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30"/>
          <p:cNvSpPr>
            <a:spLocks noChangeArrowheads="1"/>
          </p:cNvSpPr>
          <p:nvPr/>
        </p:nvSpPr>
        <p:spPr bwMode="auto">
          <a:xfrm>
            <a:off x="4496887" y="2092813"/>
            <a:ext cx="1719212" cy="336181"/>
          </a:xfrm>
          <a:prstGeom prst="rect">
            <a:avLst/>
          </a:prstGeom>
          <a:solidFill>
            <a:srgbClr val="00B050"/>
          </a:solidFill>
          <a:ln w="9525">
            <a:solidFill>
              <a:srgbClr val="00415D"/>
            </a:solidFill>
            <a:miter lim="800000"/>
            <a:headEnd/>
            <a:tailEnd/>
          </a:ln>
        </p:spPr>
        <p:txBody>
          <a:bodyPr rot="0" vert="horz" wrap="square" lIns="36739" tIns="36739" rIns="36739" bIns="36739" anchor="t" anchorCtr="0" upright="1">
            <a:noAutofit/>
          </a:bodyPr>
          <a:lstStyle/>
          <a:p>
            <a:pPr algn="ctr">
              <a:spcAft>
                <a:spcPts val="0"/>
              </a:spcAft>
            </a:pPr>
            <a:r>
              <a:rPr lang="de-DE" sz="800" dirty="0">
                <a:solidFill>
                  <a:schemeClr val="tx1"/>
                </a:solidFill>
                <a:ea typeface="Calibri" panose="020F0502020204030204" pitchFamily="34" charset="0"/>
                <a:cs typeface="Times New Roman" panose="02020603050405020304" pitchFamily="18" charset="0"/>
              </a:rPr>
              <a:t>Standard care (n=235)</a:t>
            </a:r>
          </a:p>
          <a:p>
            <a:pPr algn="ctr">
              <a:spcAft>
                <a:spcPts val="0"/>
              </a:spcAft>
            </a:pPr>
            <a:r>
              <a:rPr lang="de-DE" sz="800" dirty="0" err="1">
                <a:solidFill>
                  <a:schemeClr val="tx1"/>
                </a:solidFill>
                <a:ea typeface="Calibri" panose="020F0502020204030204" pitchFamily="34" charset="0"/>
                <a:cs typeface="Times New Roman" panose="02020603050405020304" pitchFamily="18" charset="0"/>
              </a:rPr>
              <a:t>No</a:t>
            </a:r>
            <a:r>
              <a:rPr lang="de-DE" sz="800" dirty="0">
                <a:solidFill>
                  <a:schemeClr val="tx1"/>
                </a:solidFill>
                <a:ea typeface="Calibri" panose="020F0502020204030204" pitchFamily="34" charset="0"/>
                <a:cs typeface="Times New Roman" panose="02020603050405020304" pitchFamily="18" charset="0"/>
              </a:rPr>
              <a:t> </a:t>
            </a:r>
            <a:r>
              <a:rPr lang="de-DE" sz="800" dirty="0" err="1">
                <a:solidFill>
                  <a:schemeClr val="tx1"/>
                </a:solidFill>
                <a:ea typeface="Calibri" panose="020F0502020204030204" pitchFamily="34" charset="0"/>
                <a:cs typeface="Times New Roman" panose="02020603050405020304" pitchFamily="18" charset="0"/>
              </a:rPr>
              <a:t>iASD</a:t>
            </a:r>
            <a:r>
              <a:rPr lang="de-DE" sz="800" dirty="0">
                <a:solidFill>
                  <a:schemeClr val="tx1"/>
                </a:solidFill>
                <a:ea typeface="Calibri" panose="020F0502020204030204" pitchFamily="34" charset="0"/>
                <a:cs typeface="Times New Roman" panose="02020603050405020304" pitchFamily="18" charset="0"/>
              </a:rPr>
              <a:t> </a:t>
            </a:r>
            <a:r>
              <a:rPr lang="de-DE" sz="800" dirty="0" err="1">
                <a:solidFill>
                  <a:schemeClr val="tx1"/>
                </a:solidFill>
                <a:ea typeface="Calibri" panose="020F0502020204030204" pitchFamily="34" charset="0"/>
                <a:cs typeface="Times New Roman" panose="02020603050405020304" pitchFamily="18" charset="0"/>
              </a:rPr>
              <a:t>cohort</a:t>
            </a:r>
            <a:endParaRPr lang="de-DE" sz="800" dirty="0">
              <a:solidFill>
                <a:schemeClr val="tx1"/>
              </a:solidFill>
              <a:ea typeface="Calibri" panose="020F0502020204030204" pitchFamily="34" charset="0"/>
              <a:cs typeface="Times New Roman" panose="02020603050405020304" pitchFamily="18" charset="0"/>
            </a:endParaRPr>
          </a:p>
          <a:p>
            <a:pPr>
              <a:lnSpc>
                <a:spcPct val="115000"/>
              </a:lnSpc>
              <a:spcAft>
                <a:spcPts val="0"/>
              </a:spcAft>
            </a:pPr>
            <a:r>
              <a:rPr lang="en-CA" sz="800" dirty="0">
                <a:solidFill>
                  <a:schemeClr val="tx1"/>
                </a:solidFill>
                <a:ea typeface="Calibri" panose="020F0502020204030204" pitchFamily="34" charset="0"/>
                <a:cs typeface="Times New Roman" panose="02020603050405020304" pitchFamily="18" charset="0"/>
              </a:rPr>
              <a:t> </a:t>
            </a:r>
            <a:endParaRPr lang="de-DE" sz="800" dirty="0">
              <a:solidFill>
                <a:schemeClr val="tx1"/>
              </a:solidFill>
              <a:ea typeface="Calibri" panose="020F0502020204030204" pitchFamily="34" charset="0"/>
              <a:cs typeface="Times New Roman" panose="02020603050405020304" pitchFamily="18" charset="0"/>
            </a:endParaRPr>
          </a:p>
          <a:p>
            <a:pPr>
              <a:lnSpc>
                <a:spcPct val="115000"/>
              </a:lnSpc>
              <a:spcAft>
                <a:spcPts val="402"/>
              </a:spcAft>
            </a:pPr>
            <a:r>
              <a:rPr lang="en-CA" sz="800" dirty="0">
                <a:solidFill>
                  <a:schemeClr val="tx1"/>
                </a:solidFill>
                <a:ea typeface="Calibri" panose="020F0502020204030204" pitchFamily="34" charset="0"/>
                <a:cs typeface="Times New Roman" panose="02020603050405020304" pitchFamily="18" charset="0"/>
              </a:rPr>
              <a:t> </a:t>
            </a:r>
            <a:endParaRPr lang="de-DE" sz="800" dirty="0">
              <a:solidFill>
                <a:schemeClr val="tx1"/>
              </a:solidFill>
              <a:ea typeface="Calibri" panose="020F0502020204030204" pitchFamily="34" charset="0"/>
              <a:cs typeface="Times New Roman" panose="02020603050405020304" pitchFamily="18" charset="0"/>
            </a:endParaRPr>
          </a:p>
          <a:p>
            <a:pPr>
              <a:lnSpc>
                <a:spcPct val="115000"/>
              </a:lnSpc>
              <a:spcAft>
                <a:spcPts val="402"/>
              </a:spcAft>
            </a:pPr>
            <a:r>
              <a:rPr lang="en-US" sz="800" dirty="0">
                <a:solidFill>
                  <a:schemeClr val="tx1"/>
                </a:solidFill>
                <a:ea typeface="Calibri" panose="020F0502020204030204" pitchFamily="34" charset="0"/>
                <a:cs typeface="Calibri" panose="020F0502020204030204" pitchFamily="34" charset="0"/>
              </a:rPr>
              <a:t> </a:t>
            </a:r>
            <a:endParaRPr lang="de-DE" sz="800" dirty="0">
              <a:solidFill>
                <a:schemeClr val="tx1"/>
              </a:solidFill>
              <a:ea typeface="Calibri" panose="020F0502020204030204" pitchFamily="34" charset="0"/>
              <a:cs typeface="Times New Roman" panose="02020603050405020304" pitchFamily="18" charset="0"/>
            </a:endParaRPr>
          </a:p>
          <a:p>
            <a:pPr>
              <a:lnSpc>
                <a:spcPct val="115000"/>
              </a:lnSpc>
              <a:spcAft>
                <a:spcPts val="402"/>
              </a:spcAft>
            </a:pPr>
            <a:r>
              <a:rPr lang="en-US" sz="800" dirty="0">
                <a:solidFill>
                  <a:schemeClr val="tx1"/>
                </a:solidFill>
                <a:ea typeface="Calibri" panose="020F0502020204030204" pitchFamily="34" charset="0"/>
                <a:cs typeface="Calibri" panose="020F0502020204030204" pitchFamily="34" charset="0"/>
              </a:rPr>
              <a:t> </a:t>
            </a:r>
            <a:endParaRPr lang="de-DE" sz="800" dirty="0">
              <a:solidFill>
                <a:schemeClr val="tx1"/>
              </a:solidFill>
              <a:ea typeface="Calibri" panose="020F0502020204030204" pitchFamily="34" charset="0"/>
              <a:cs typeface="Times New Roman" panose="02020603050405020304" pitchFamily="18" charset="0"/>
            </a:endParaRPr>
          </a:p>
        </p:txBody>
      </p:sp>
      <p:cxnSp>
        <p:nvCxnSpPr>
          <p:cNvPr id="65" name="Gerader Verbinder 64"/>
          <p:cNvCxnSpPr>
            <a:cxnSpLocks/>
            <a:stCxn id="62" idx="2"/>
          </p:cNvCxnSpPr>
          <p:nvPr/>
        </p:nvCxnSpPr>
        <p:spPr>
          <a:xfrm flipH="1">
            <a:off x="5353741" y="2428994"/>
            <a:ext cx="2752" cy="1901999"/>
          </a:xfrm>
          <a:prstGeom prst="line">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cxnSp>
        <p:nvCxnSpPr>
          <p:cNvPr id="89" name="Gerade Verbindung mit Pfeil 88"/>
          <p:cNvCxnSpPr>
            <a:cxnSpLocks/>
            <a:stCxn id="42" idx="3"/>
            <a:endCxn id="13" idx="1"/>
          </p:cNvCxnSpPr>
          <p:nvPr/>
        </p:nvCxnSpPr>
        <p:spPr>
          <a:xfrm>
            <a:off x="3081584" y="1160685"/>
            <a:ext cx="1818992" cy="6928"/>
          </a:xfrm>
          <a:prstGeom prst="straightConnector1">
            <a:avLst/>
          </a:prstGeom>
          <a:ln w="19050">
            <a:solidFill>
              <a:srgbClr val="00415D"/>
            </a:solidFill>
            <a:tailEnd type="triangle"/>
          </a:ln>
        </p:spPr>
        <p:style>
          <a:lnRef idx="1">
            <a:schemeClr val="accent1"/>
          </a:lnRef>
          <a:fillRef idx="0">
            <a:schemeClr val="accent1"/>
          </a:fillRef>
          <a:effectRef idx="0">
            <a:schemeClr val="accent1"/>
          </a:effectRef>
          <a:fontRef idx="minor">
            <a:schemeClr val="tx1"/>
          </a:fontRef>
        </p:style>
      </p:cxnSp>
      <p:cxnSp>
        <p:nvCxnSpPr>
          <p:cNvPr id="90" name="Gerade Verbindung mit Pfeil 89"/>
          <p:cNvCxnSpPr>
            <a:cxnSpLocks/>
            <a:stCxn id="13" idx="1"/>
            <a:endCxn id="42" idx="3"/>
          </p:cNvCxnSpPr>
          <p:nvPr/>
        </p:nvCxnSpPr>
        <p:spPr>
          <a:xfrm flipH="1" flipV="1">
            <a:off x="3081584" y="1160685"/>
            <a:ext cx="1818992" cy="6928"/>
          </a:xfrm>
          <a:prstGeom prst="straightConnector1">
            <a:avLst/>
          </a:prstGeom>
          <a:ln w="19050">
            <a:solidFill>
              <a:srgbClr val="00415D"/>
            </a:solidFill>
            <a:tailEnd type="triangle"/>
          </a:ln>
        </p:spPr>
        <p:style>
          <a:lnRef idx="1">
            <a:schemeClr val="accent1"/>
          </a:lnRef>
          <a:fillRef idx="0">
            <a:schemeClr val="accent1"/>
          </a:fillRef>
          <a:effectRef idx="0">
            <a:schemeClr val="accent1"/>
          </a:effectRef>
          <a:fontRef idx="minor">
            <a:schemeClr val="tx1"/>
          </a:fontRef>
        </p:style>
      </p:cxnSp>
      <p:cxnSp>
        <p:nvCxnSpPr>
          <p:cNvPr id="96" name="Gerader Verbinder 95"/>
          <p:cNvCxnSpPr>
            <a:cxnSpLocks/>
            <a:stCxn id="4" idx="2"/>
          </p:cNvCxnSpPr>
          <p:nvPr/>
        </p:nvCxnSpPr>
        <p:spPr>
          <a:xfrm>
            <a:off x="4154431" y="875636"/>
            <a:ext cx="0" cy="279073"/>
          </a:xfrm>
          <a:prstGeom prst="line">
            <a:avLst/>
          </a:prstGeom>
          <a:ln w="38100">
            <a:solidFill>
              <a:srgbClr val="00415D"/>
            </a:solidFill>
          </a:ln>
        </p:spPr>
        <p:style>
          <a:lnRef idx="1">
            <a:schemeClr val="accent1"/>
          </a:lnRef>
          <a:fillRef idx="0">
            <a:schemeClr val="accent1"/>
          </a:fillRef>
          <a:effectRef idx="0">
            <a:schemeClr val="accent1"/>
          </a:effectRef>
          <a:fontRef idx="minor">
            <a:schemeClr val="tx1"/>
          </a:fontRef>
        </p:style>
      </p:cxnSp>
      <p:sp>
        <p:nvSpPr>
          <p:cNvPr id="38" name="Rectangle 25"/>
          <p:cNvSpPr>
            <a:spLocks noChangeArrowheads="1"/>
          </p:cNvSpPr>
          <p:nvPr/>
        </p:nvSpPr>
        <p:spPr bwMode="auto">
          <a:xfrm>
            <a:off x="1418139" y="4104750"/>
            <a:ext cx="1142490" cy="264064"/>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spcAft>
                <a:spcPts val="402"/>
              </a:spcAft>
            </a:pPr>
            <a:r>
              <a:rPr lang="en-CA" sz="700" dirty="0">
                <a:solidFill>
                  <a:srgbClr val="00415D"/>
                </a:solidFill>
                <a:ea typeface="Calibri" panose="020F0502020204030204" pitchFamily="34" charset="0"/>
                <a:cs typeface="Times New Roman" panose="02020603050405020304" pitchFamily="18" charset="0"/>
              </a:rPr>
              <a:t>Analyzed for </a:t>
            </a:r>
            <a:r>
              <a:rPr lang="en-CA" sz="700" dirty="0" err="1">
                <a:solidFill>
                  <a:srgbClr val="00415D"/>
                </a:solidFill>
                <a:ea typeface="Calibri" panose="020F0502020204030204" pitchFamily="34" charset="0"/>
                <a:cs typeface="Times New Roman" panose="02020603050405020304" pitchFamily="18" charset="0"/>
              </a:rPr>
              <a:t>hospitali-zation</a:t>
            </a:r>
            <a:r>
              <a:rPr lang="en-CA" sz="700" dirty="0">
                <a:solidFill>
                  <a:srgbClr val="00415D"/>
                </a:solidFill>
                <a:ea typeface="Calibri" panose="020F0502020204030204" pitchFamily="34" charset="0"/>
                <a:cs typeface="Times New Roman" panose="02020603050405020304" pitchFamily="18" charset="0"/>
              </a:rPr>
              <a:t>/mortality (n=40)</a:t>
            </a:r>
          </a:p>
          <a:p>
            <a:pPr algn="ctr">
              <a:lnSpc>
                <a:spcPct val="115000"/>
              </a:lnSpc>
              <a:spcAft>
                <a:spcPts val="402"/>
              </a:spcAft>
            </a:pPr>
            <a:br>
              <a:rPr lang="en-CA" sz="700" dirty="0">
                <a:solidFill>
                  <a:srgbClr val="00415D"/>
                </a:solidFill>
                <a:ea typeface="Calibri" panose="020F0502020204030204" pitchFamily="34" charset="0"/>
                <a:cs typeface="Times New Roman" panose="02020603050405020304" pitchFamily="18" charset="0"/>
              </a:rPr>
            </a:br>
            <a:r>
              <a:rPr lang="en-US" sz="700" dirty="0">
                <a:solidFill>
                  <a:srgbClr val="00415D"/>
                </a:solidFill>
                <a:ea typeface="Calibri" panose="020F0502020204030204" pitchFamily="34" charset="0"/>
                <a:cs typeface="Calibri" panose="020F0502020204030204" pitchFamily="34" charset="0"/>
              </a:rPr>
              <a:t> </a:t>
            </a:r>
            <a:endParaRPr lang="de-DE" sz="700" dirty="0">
              <a:solidFill>
                <a:srgbClr val="00415D"/>
              </a:solidFill>
              <a:ea typeface="Calibri" panose="020F0502020204030204" pitchFamily="34" charset="0"/>
              <a:cs typeface="Times New Roman" panose="02020603050405020304" pitchFamily="18" charset="0"/>
            </a:endParaRPr>
          </a:p>
        </p:txBody>
      </p:sp>
      <p:sp>
        <p:nvSpPr>
          <p:cNvPr id="39" name="Rectangle 26"/>
          <p:cNvSpPr>
            <a:spLocks noChangeArrowheads="1"/>
          </p:cNvSpPr>
          <p:nvPr/>
        </p:nvSpPr>
        <p:spPr bwMode="auto">
          <a:xfrm>
            <a:off x="1417824" y="3630685"/>
            <a:ext cx="1144276" cy="298507"/>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lnSpc>
                <a:spcPct val="115000"/>
              </a:lnSpc>
              <a:spcAft>
                <a:spcPts val="402"/>
              </a:spcAft>
            </a:pPr>
            <a:r>
              <a:rPr lang="en-CA" sz="700" dirty="0">
                <a:solidFill>
                  <a:srgbClr val="00415D"/>
                </a:solidFill>
                <a:ea typeface="Calibri" panose="020F0502020204030204" pitchFamily="34" charset="0"/>
                <a:cs typeface="Times New Roman" panose="02020603050405020304" pitchFamily="18" charset="0"/>
              </a:rPr>
              <a:t>Lost to follow-up (n=0)</a:t>
            </a:r>
            <a:endParaRPr lang="de-DE" sz="700" dirty="0">
              <a:solidFill>
                <a:srgbClr val="00415D"/>
              </a:solidFill>
              <a:ea typeface="Calibri" panose="020F0502020204030204" pitchFamily="34" charset="0"/>
              <a:cs typeface="Times New Roman" panose="02020603050405020304" pitchFamily="18" charset="0"/>
            </a:endParaRPr>
          </a:p>
        </p:txBody>
      </p:sp>
      <p:sp>
        <p:nvSpPr>
          <p:cNvPr id="40" name="Rectangle 28"/>
          <p:cNvSpPr>
            <a:spLocks noChangeArrowheads="1"/>
          </p:cNvSpPr>
          <p:nvPr/>
        </p:nvSpPr>
        <p:spPr bwMode="auto">
          <a:xfrm>
            <a:off x="2731990" y="3630685"/>
            <a:ext cx="1205632" cy="298507"/>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lnSpc>
                <a:spcPct val="115000"/>
              </a:lnSpc>
              <a:spcAft>
                <a:spcPts val="402"/>
              </a:spcAft>
            </a:pPr>
            <a:r>
              <a:rPr lang="en-CA" sz="700" dirty="0">
                <a:solidFill>
                  <a:srgbClr val="00415D"/>
                </a:solidFill>
                <a:ea typeface="Calibri" panose="020F0502020204030204" pitchFamily="34" charset="0"/>
                <a:cs typeface="Times New Roman" panose="02020603050405020304" pitchFamily="18" charset="0"/>
              </a:rPr>
              <a:t>Lost to follow-up (n=0)</a:t>
            </a:r>
            <a:endParaRPr lang="de-DE" sz="700" dirty="0">
              <a:solidFill>
                <a:srgbClr val="00415D"/>
              </a:solidFill>
              <a:ea typeface="Calibri" panose="020F0502020204030204" pitchFamily="34" charset="0"/>
              <a:cs typeface="Times New Roman" panose="02020603050405020304" pitchFamily="18" charset="0"/>
            </a:endParaRPr>
          </a:p>
        </p:txBody>
      </p:sp>
      <p:sp>
        <p:nvSpPr>
          <p:cNvPr id="41" name="Rectangle 30"/>
          <p:cNvSpPr>
            <a:spLocks noChangeArrowheads="1"/>
          </p:cNvSpPr>
          <p:nvPr/>
        </p:nvSpPr>
        <p:spPr bwMode="auto">
          <a:xfrm>
            <a:off x="2731990" y="4104750"/>
            <a:ext cx="1205632" cy="264064"/>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spcAft>
                <a:spcPts val="402"/>
              </a:spcAft>
            </a:pPr>
            <a:r>
              <a:rPr lang="en-CA" sz="700" dirty="0">
                <a:solidFill>
                  <a:srgbClr val="00415D"/>
                </a:solidFill>
                <a:ea typeface="Calibri" panose="020F0502020204030204" pitchFamily="34" charset="0"/>
                <a:cs typeface="Times New Roman" panose="02020603050405020304" pitchFamily="18" charset="0"/>
              </a:rPr>
              <a:t>Analyzed for </a:t>
            </a:r>
            <a:r>
              <a:rPr lang="en-CA" sz="700" dirty="0" err="1">
                <a:solidFill>
                  <a:srgbClr val="00415D"/>
                </a:solidFill>
                <a:ea typeface="Calibri" panose="020F0502020204030204" pitchFamily="34" charset="0"/>
                <a:cs typeface="Times New Roman" panose="02020603050405020304" pitchFamily="18" charset="0"/>
              </a:rPr>
              <a:t>hospitali-zation</a:t>
            </a:r>
            <a:r>
              <a:rPr lang="en-CA" sz="700" dirty="0">
                <a:solidFill>
                  <a:srgbClr val="00415D"/>
                </a:solidFill>
                <a:ea typeface="Calibri" panose="020F0502020204030204" pitchFamily="34" charset="0"/>
                <a:cs typeface="Times New Roman" panose="02020603050405020304" pitchFamily="18" charset="0"/>
              </a:rPr>
              <a:t>/mortality  (n=40) </a:t>
            </a:r>
          </a:p>
          <a:p>
            <a:pPr algn="ctr">
              <a:lnSpc>
                <a:spcPct val="115000"/>
              </a:lnSpc>
              <a:spcAft>
                <a:spcPts val="402"/>
              </a:spcAft>
            </a:pPr>
            <a:r>
              <a:rPr lang="en-CA" sz="700" dirty="0">
                <a:solidFill>
                  <a:srgbClr val="00415D"/>
                </a:solidFill>
                <a:ea typeface="Calibri" panose="020F0502020204030204" pitchFamily="34" charset="0"/>
                <a:cs typeface="Times New Roman" panose="02020603050405020304" pitchFamily="18" charset="0"/>
              </a:rPr>
              <a:t> </a:t>
            </a:r>
            <a:endParaRPr lang="de-DE" sz="700" dirty="0">
              <a:solidFill>
                <a:srgbClr val="00415D"/>
              </a:solidFill>
              <a:ea typeface="Calibri" panose="020F0502020204030204" pitchFamily="34" charset="0"/>
              <a:cs typeface="Times New Roman" panose="02020603050405020304" pitchFamily="18" charset="0"/>
            </a:endParaRPr>
          </a:p>
          <a:p>
            <a:pPr algn="ctr">
              <a:lnSpc>
                <a:spcPct val="115000"/>
              </a:lnSpc>
              <a:spcAft>
                <a:spcPts val="402"/>
              </a:spcAft>
            </a:pPr>
            <a:r>
              <a:rPr lang="en-US" sz="700" dirty="0">
                <a:solidFill>
                  <a:srgbClr val="00415D"/>
                </a:solidFill>
                <a:ea typeface="Calibri" panose="020F0502020204030204" pitchFamily="34" charset="0"/>
                <a:cs typeface="Calibri" panose="020F0502020204030204" pitchFamily="34" charset="0"/>
              </a:rPr>
              <a:t> </a:t>
            </a:r>
            <a:endParaRPr lang="de-DE" sz="700" dirty="0">
              <a:solidFill>
                <a:srgbClr val="00415D"/>
              </a:solidFill>
              <a:ea typeface="Calibri" panose="020F0502020204030204" pitchFamily="34" charset="0"/>
              <a:cs typeface="Times New Roman" panose="02020603050405020304" pitchFamily="18" charset="0"/>
            </a:endParaRPr>
          </a:p>
          <a:p>
            <a:pPr algn="ctr">
              <a:lnSpc>
                <a:spcPct val="115000"/>
              </a:lnSpc>
              <a:spcAft>
                <a:spcPts val="402"/>
              </a:spcAft>
            </a:pPr>
            <a:r>
              <a:rPr lang="en-US" sz="700" dirty="0">
                <a:solidFill>
                  <a:srgbClr val="00415D"/>
                </a:solidFill>
                <a:ea typeface="Calibri" panose="020F0502020204030204" pitchFamily="34" charset="0"/>
                <a:cs typeface="Calibri" panose="020F0502020204030204" pitchFamily="34" charset="0"/>
              </a:rPr>
              <a:t> </a:t>
            </a:r>
            <a:endParaRPr lang="de-DE" sz="700" dirty="0">
              <a:solidFill>
                <a:srgbClr val="00415D"/>
              </a:solidFill>
              <a:ea typeface="Calibri" panose="020F0502020204030204" pitchFamily="34" charset="0"/>
              <a:cs typeface="Times New Roman" panose="02020603050405020304" pitchFamily="18" charset="0"/>
            </a:endParaRPr>
          </a:p>
        </p:txBody>
      </p:sp>
      <p:cxnSp>
        <p:nvCxnSpPr>
          <p:cNvPr id="45" name="Gerader Verbinder 19"/>
          <p:cNvCxnSpPr>
            <a:endCxn id="40" idx="0"/>
          </p:cNvCxnSpPr>
          <p:nvPr/>
        </p:nvCxnSpPr>
        <p:spPr>
          <a:xfrm>
            <a:off x="3334806" y="3434807"/>
            <a:ext cx="0" cy="195878"/>
          </a:xfrm>
          <a:prstGeom prst="line">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cxnSp>
        <p:nvCxnSpPr>
          <p:cNvPr id="46" name="Gerader Verbinder 20"/>
          <p:cNvCxnSpPr>
            <a:cxnSpLocks/>
            <a:stCxn id="40" idx="2"/>
          </p:cNvCxnSpPr>
          <p:nvPr/>
        </p:nvCxnSpPr>
        <p:spPr>
          <a:xfrm>
            <a:off x="3334806" y="3929192"/>
            <a:ext cx="0" cy="194412"/>
          </a:xfrm>
          <a:prstGeom prst="line">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cxnSp>
        <p:nvCxnSpPr>
          <p:cNvPr id="47" name="Gerader Verbinder 21"/>
          <p:cNvCxnSpPr>
            <a:endCxn id="39" idx="0"/>
          </p:cNvCxnSpPr>
          <p:nvPr/>
        </p:nvCxnSpPr>
        <p:spPr>
          <a:xfrm>
            <a:off x="1989962" y="3433212"/>
            <a:ext cx="0" cy="197474"/>
          </a:xfrm>
          <a:prstGeom prst="line">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cxnSp>
        <p:nvCxnSpPr>
          <p:cNvPr id="48" name="Gerader Verbinder 22"/>
          <p:cNvCxnSpPr>
            <a:cxnSpLocks/>
            <a:stCxn id="39" idx="2"/>
          </p:cNvCxnSpPr>
          <p:nvPr/>
        </p:nvCxnSpPr>
        <p:spPr>
          <a:xfrm flipH="1">
            <a:off x="1989384" y="3929192"/>
            <a:ext cx="578" cy="194412"/>
          </a:xfrm>
          <a:prstGeom prst="line">
            <a:avLst/>
          </a:prstGeom>
          <a:ln w="19050">
            <a:solidFill>
              <a:srgbClr val="00415D"/>
            </a:solidFill>
          </a:ln>
        </p:spPr>
        <p:style>
          <a:lnRef idx="1">
            <a:schemeClr val="accent1"/>
          </a:lnRef>
          <a:fillRef idx="0">
            <a:schemeClr val="accent1"/>
          </a:fillRef>
          <a:effectRef idx="0">
            <a:schemeClr val="accent1"/>
          </a:effectRef>
          <a:fontRef idx="minor">
            <a:schemeClr val="tx1"/>
          </a:fontRef>
        </p:style>
      </p:cxnSp>
      <p:sp>
        <p:nvSpPr>
          <p:cNvPr id="49" name="AutoShape 33"/>
          <p:cNvSpPr>
            <a:spLocks noChangeArrowheads="1"/>
          </p:cNvSpPr>
          <p:nvPr/>
        </p:nvSpPr>
        <p:spPr bwMode="auto">
          <a:xfrm>
            <a:off x="241666" y="3667667"/>
            <a:ext cx="1087396" cy="230595"/>
          </a:xfrm>
          <a:prstGeom prst="roundRect">
            <a:avLst>
              <a:gd name="adj" fmla="val 16667"/>
            </a:avLst>
          </a:prstGeom>
          <a:solidFill>
            <a:srgbClr val="A9C7FD"/>
          </a:solidFill>
          <a:ln w="9525">
            <a:solidFill>
              <a:srgbClr val="00415D"/>
            </a:solidFill>
            <a:round/>
            <a:headEnd/>
            <a:tailEnd/>
          </a:ln>
        </p:spPr>
        <p:txBody>
          <a:bodyPr rot="0" vert="horz" wrap="square" lIns="18370" tIns="18370" rIns="18370" bIns="18370" anchor="t" anchorCtr="0" upright="1">
            <a:noAutofit/>
          </a:bodyPr>
          <a:lstStyle/>
          <a:p>
            <a:pPr algn="ctr">
              <a:lnSpc>
                <a:spcPct val="115000"/>
              </a:lnSpc>
              <a:spcBef>
                <a:spcPts val="402"/>
              </a:spcBef>
              <a:spcAft>
                <a:spcPts val="0"/>
              </a:spcAft>
            </a:pPr>
            <a:r>
              <a:rPr lang="en-US" sz="800" dirty="0">
                <a:solidFill>
                  <a:srgbClr val="00415D"/>
                </a:solidFill>
                <a:ea typeface="Times New Roman" panose="02020603050405020304" pitchFamily="18" charset="0"/>
              </a:rPr>
              <a:t> 11 month follow-Up</a:t>
            </a:r>
            <a:endParaRPr lang="de-DE" sz="800" dirty="0">
              <a:solidFill>
                <a:srgbClr val="00415D"/>
              </a:solidFill>
              <a:ea typeface="Times New Roman" panose="02020603050405020304" pitchFamily="18" charset="0"/>
            </a:endParaRPr>
          </a:p>
        </p:txBody>
      </p:sp>
      <p:sp>
        <p:nvSpPr>
          <p:cNvPr id="51" name="AutoShape 32"/>
          <p:cNvSpPr>
            <a:spLocks noChangeArrowheads="1"/>
          </p:cNvSpPr>
          <p:nvPr/>
        </p:nvSpPr>
        <p:spPr bwMode="auto">
          <a:xfrm>
            <a:off x="252367" y="4149662"/>
            <a:ext cx="1082045" cy="203694"/>
          </a:xfrm>
          <a:prstGeom prst="roundRect">
            <a:avLst>
              <a:gd name="adj" fmla="val 16667"/>
            </a:avLst>
          </a:prstGeom>
          <a:solidFill>
            <a:srgbClr val="A9C7FD"/>
          </a:solidFill>
          <a:ln w="9525">
            <a:solidFill>
              <a:srgbClr val="00415D"/>
            </a:solidFill>
            <a:round/>
            <a:headEnd/>
            <a:tailEnd/>
          </a:ln>
        </p:spPr>
        <p:txBody>
          <a:bodyPr rot="0" vert="horz" wrap="square" lIns="18370" tIns="18370" rIns="18370" bIns="18370" anchor="t" anchorCtr="0" upright="1">
            <a:noAutofit/>
          </a:bodyPr>
          <a:lstStyle/>
          <a:p>
            <a:pPr algn="ctr">
              <a:lnSpc>
                <a:spcPct val="115000"/>
              </a:lnSpc>
              <a:spcBef>
                <a:spcPts val="402"/>
              </a:spcBef>
              <a:spcAft>
                <a:spcPts val="0"/>
              </a:spcAft>
            </a:pPr>
            <a:r>
              <a:rPr lang="en-US" sz="800" dirty="0">
                <a:solidFill>
                  <a:srgbClr val="00415D"/>
                </a:solidFill>
                <a:ea typeface="Times New Roman" panose="02020603050405020304" pitchFamily="18" charset="0"/>
              </a:rPr>
              <a:t>Analysis</a:t>
            </a:r>
            <a:endParaRPr lang="de-DE" sz="800" dirty="0">
              <a:solidFill>
                <a:srgbClr val="00415D"/>
              </a:solidFill>
              <a:ea typeface="Times New Roman" panose="02020603050405020304" pitchFamily="18" charset="0"/>
            </a:endParaRPr>
          </a:p>
        </p:txBody>
      </p:sp>
      <p:sp>
        <p:nvSpPr>
          <p:cNvPr id="52" name="Rectangle 28"/>
          <p:cNvSpPr>
            <a:spLocks noChangeArrowheads="1"/>
          </p:cNvSpPr>
          <p:nvPr/>
        </p:nvSpPr>
        <p:spPr bwMode="auto">
          <a:xfrm>
            <a:off x="4768759" y="3630684"/>
            <a:ext cx="1205632" cy="298507"/>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lnSpc>
                <a:spcPct val="115000"/>
              </a:lnSpc>
              <a:spcAft>
                <a:spcPts val="402"/>
              </a:spcAft>
            </a:pPr>
            <a:r>
              <a:rPr lang="en-CA" sz="700" dirty="0">
                <a:solidFill>
                  <a:srgbClr val="00415D"/>
                </a:solidFill>
                <a:ea typeface="Calibri" panose="020F0502020204030204" pitchFamily="34" charset="0"/>
                <a:cs typeface="Times New Roman" panose="02020603050405020304" pitchFamily="18" charset="0"/>
              </a:rPr>
              <a:t>Lost to follow-up (n=0)</a:t>
            </a:r>
            <a:endParaRPr lang="de-DE" sz="700" dirty="0">
              <a:solidFill>
                <a:srgbClr val="00415D"/>
              </a:solidFill>
              <a:ea typeface="Calibri" panose="020F0502020204030204" pitchFamily="34" charset="0"/>
              <a:cs typeface="Times New Roman" panose="02020603050405020304" pitchFamily="18" charset="0"/>
            </a:endParaRPr>
          </a:p>
        </p:txBody>
      </p:sp>
      <p:sp>
        <p:nvSpPr>
          <p:cNvPr id="91" name="Rectangle 30">
            <a:extLst>
              <a:ext uri="{FF2B5EF4-FFF2-40B4-BE49-F238E27FC236}">
                <a16:creationId xmlns:a16="http://schemas.microsoft.com/office/drawing/2014/main" id="{5DC6060E-AAAA-2D49-9850-06BB82C013AC}"/>
              </a:ext>
            </a:extLst>
          </p:cNvPr>
          <p:cNvSpPr>
            <a:spLocks noChangeArrowheads="1"/>
          </p:cNvSpPr>
          <p:nvPr/>
        </p:nvSpPr>
        <p:spPr bwMode="auto">
          <a:xfrm>
            <a:off x="4768759" y="4104750"/>
            <a:ext cx="1205632" cy="264064"/>
          </a:xfrm>
          <a:prstGeom prst="rect">
            <a:avLst/>
          </a:prstGeom>
          <a:solidFill>
            <a:srgbClr val="FFFFFF"/>
          </a:solidFill>
          <a:ln w="9525">
            <a:solidFill>
              <a:srgbClr val="00415D"/>
            </a:solidFill>
            <a:miter lim="800000"/>
            <a:headEnd/>
            <a:tailEnd/>
          </a:ln>
        </p:spPr>
        <p:txBody>
          <a:bodyPr rot="0" vert="horz" wrap="square" lIns="36739" tIns="36739" rIns="36739" bIns="36739" anchor="t" anchorCtr="0" upright="1">
            <a:noAutofit/>
          </a:bodyPr>
          <a:lstStyle/>
          <a:p>
            <a:pPr algn="ctr">
              <a:spcAft>
                <a:spcPts val="402"/>
              </a:spcAft>
            </a:pPr>
            <a:r>
              <a:rPr lang="en-CA" sz="700" dirty="0">
                <a:solidFill>
                  <a:srgbClr val="00415D"/>
                </a:solidFill>
                <a:ea typeface="Calibri" panose="020F0502020204030204" pitchFamily="34" charset="0"/>
                <a:cs typeface="Times New Roman" panose="02020603050405020304" pitchFamily="18" charset="0"/>
              </a:rPr>
              <a:t>Analyzed for </a:t>
            </a:r>
            <a:r>
              <a:rPr lang="en-CA" sz="700" dirty="0" err="1">
                <a:solidFill>
                  <a:srgbClr val="00415D"/>
                </a:solidFill>
                <a:ea typeface="Calibri" panose="020F0502020204030204" pitchFamily="34" charset="0"/>
                <a:cs typeface="Times New Roman" panose="02020603050405020304" pitchFamily="18" charset="0"/>
              </a:rPr>
              <a:t>hospitali-zation</a:t>
            </a:r>
            <a:r>
              <a:rPr lang="en-CA" sz="700" dirty="0">
                <a:solidFill>
                  <a:srgbClr val="00415D"/>
                </a:solidFill>
                <a:ea typeface="Calibri" panose="020F0502020204030204" pitchFamily="34" charset="0"/>
                <a:cs typeface="Times New Roman" panose="02020603050405020304" pitchFamily="18" charset="0"/>
              </a:rPr>
              <a:t>/mortality  (n=235) </a:t>
            </a:r>
          </a:p>
          <a:p>
            <a:pPr algn="ctr">
              <a:lnSpc>
                <a:spcPct val="115000"/>
              </a:lnSpc>
              <a:spcAft>
                <a:spcPts val="402"/>
              </a:spcAft>
            </a:pPr>
            <a:r>
              <a:rPr lang="en-CA" sz="700" dirty="0">
                <a:solidFill>
                  <a:srgbClr val="00415D"/>
                </a:solidFill>
                <a:ea typeface="Calibri" panose="020F0502020204030204" pitchFamily="34" charset="0"/>
                <a:cs typeface="Times New Roman" panose="02020603050405020304" pitchFamily="18" charset="0"/>
              </a:rPr>
              <a:t> </a:t>
            </a:r>
            <a:endParaRPr lang="de-DE" sz="700" dirty="0">
              <a:solidFill>
                <a:srgbClr val="00415D"/>
              </a:solidFill>
              <a:ea typeface="Calibri" panose="020F0502020204030204" pitchFamily="34" charset="0"/>
              <a:cs typeface="Times New Roman" panose="02020603050405020304" pitchFamily="18" charset="0"/>
            </a:endParaRPr>
          </a:p>
          <a:p>
            <a:pPr algn="ctr">
              <a:lnSpc>
                <a:spcPct val="115000"/>
              </a:lnSpc>
              <a:spcAft>
                <a:spcPts val="402"/>
              </a:spcAft>
            </a:pPr>
            <a:r>
              <a:rPr lang="en-US" sz="700" dirty="0">
                <a:solidFill>
                  <a:srgbClr val="00415D"/>
                </a:solidFill>
                <a:ea typeface="Calibri" panose="020F0502020204030204" pitchFamily="34" charset="0"/>
                <a:cs typeface="Calibri" panose="020F0502020204030204" pitchFamily="34" charset="0"/>
              </a:rPr>
              <a:t> </a:t>
            </a:r>
            <a:endParaRPr lang="de-DE" sz="700" dirty="0">
              <a:solidFill>
                <a:srgbClr val="00415D"/>
              </a:solidFill>
              <a:ea typeface="Calibri" panose="020F0502020204030204" pitchFamily="34" charset="0"/>
              <a:cs typeface="Times New Roman" panose="02020603050405020304" pitchFamily="18" charset="0"/>
            </a:endParaRPr>
          </a:p>
          <a:p>
            <a:pPr algn="ctr">
              <a:lnSpc>
                <a:spcPct val="115000"/>
              </a:lnSpc>
              <a:spcAft>
                <a:spcPts val="402"/>
              </a:spcAft>
            </a:pPr>
            <a:r>
              <a:rPr lang="en-US" sz="700" dirty="0">
                <a:solidFill>
                  <a:srgbClr val="00415D"/>
                </a:solidFill>
                <a:ea typeface="Calibri" panose="020F0502020204030204" pitchFamily="34" charset="0"/>
                <a:cs typeface="Calibri" panose="020F0502020204030204" pitchFamily="34" charset="0"/>
              </a:rPr>
              <a:t> </a:t>
            </a:r>
            <a:endParaRPr lang="de-DE" sz="700" dirty="0">
              <a:solidFill>
                <a:srgbClr val="00415D"/>
              </a:solidFill>
              <a:ea typeface="Calibri" panose="020F0502020204030204" pitchFamily="34" charset="0"/>
              <a:cs typeface="Times New Roman" panose="02020603050405020304" pitchFamily="18" charset="0"/>
            </a:endParaRPr>
          </a:p>
        </p:txBody>
      </p:sp>
      <p:sp>
        <p:nvSpPr>
          <p:cNvPr id="101" name="Titel 1">
            <a:extLst>
              <a:ext uri="{FF2B5EF4-FFF2-40B4-BE49-F238E27FC236}">
                <a16:creationId xmlns:a16="http://schemas.microsoft.com/office/drawing/2014/main" id="{ECED87FC-9938-EE4F-9823-BCA968058C0C}"/>
              </a:ext>
            </a:extLst>
          </p:cNvPr>
          <p:cNvSpPr txBox="1">
            <a:spLocks/>
          </p:cNvSpPr>
          <p:nvPr/>
        </p:nvSpPr>
        <p:spPr bwMode="auto">
          <a:xfrm>
            <a:off x="6730737" y="182256"/>
            <a:ext cx="2547261" cy="566738"/>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algn="ctr" rtl="0" eaLnBrk="0" fontAlgn="base" hangingPunct="0">
              <a:spcBef>
                <a:spcPct val="0"/>
              </a:spcBef>
              <a:spcAft>
                <a:spcPct val="0"/>
              </a:spcAft>
              <a:defRPr sz="2700" b="1">
                <a:solidFill>
                  <a:srgbClr val="053763"/>
                </a:solidFill>
                <a:latin typeface="+mj-lt"/>
                <a:ea typeface="+mj-ea"/>
                <a:cs typeface="+mj-cs"/>
              </a:defRPr>
            </a:lvl1pPr>
            <a:lvl2pPr algn="ctr" rtl="0" eaLnBrk="0" fontAlgn="base" hangingPunct="0">
              <a:spcBef>
                <a:spcPct val="0"/>
              </a:spcBef>
              <a:spcAft>
                <a:spcPct val="0"/>
              </a:spcAft>
              <a:defRPr sz="2700" b="1">
                <a:solidFill>
                  <a:schemeClr val="tx1"/>
                </a:solidFill>
                <a:latin typeface="Arial" charset="0"/>
              </a:defRPr>
            </a:lvl2pPr>
            <a:lvl3pPr algn="ctr" rtl="0" eaLnBrk="0" fontAlgn="base" hangingPunct="0">
              <a:spcBef>
                <a:spcPct val="0"/>
              </a:spcBef>
              <a:spcAft>
                <a:spcPct val="0"/>
              </a:spcAft>
              <a:defRPr sz="2700" b="1">
                <a:solidFill>
                  <a:schemeClr val="tx1"/>
                </a:solidFill>
                <a:latin typeface="Arial" charset="0"/>
              </a:defRPr>
            </a:lvl3pPr>
            <a:lvl4pPr algn="ctr" rtl="0" eaLnBrk="0" fontAlgn="base" hangingPunct="0">
              <a:spcBef>
                <a:spcPct val="0"/>
              </a:spcBef>
              <a:spcAft>
                <a:spcPct val="0"/>
              </a:spcAft>
              <a:defRPr sz="2700" b="1">
                <a:solidFill>
                  <a:schemeClr val="tx1"/>
                </a:solidFill>
                <a:latin typeface="Arial" charset="0"/>
              </a:defRPr>
            </a:lvl4pPr>
            <a:lvl5pPr algn="ctr" rtl="0" eaLnBrk="0" fontAlgn="base" hangingPunct="0">
              <a:spcBef>
                <a:spcPct val="0"/>
              </a:spcBef>
              <a:spcAft>
                <a:spcPct val="0"/>
              </a:spcAft>
              <a:defRPr sz="2700" b="1">
                <a:solidFill>
                  <a:schemeClr val="tx1"/>
                </a:solidFill>
                <a:latin typeface="Arial"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r>
              <a:rPr lang="de-DE" i="0" kern="0" dirty="0">
                <a:solidFill>
                  <a:srgbClr val="00415D"/>
                </a:solidFill>
              </a:rPr>
              <a:t>Study </a:t>
            </a:r>
            <a:r>
              <a:rPr lang="de-DE" sz="2500" i="0" kern="0" dirty="0">
                <a:solidFill>
                  <a:srgbClr val="00415D"/>
                </a:solidFill>
              </a:rPr>
              <a:t>Flow</a:t>
            </a:r>
            <a:endParaRPr lang="de-DE" i="0" kern="0" dirty="0">
              <a:solidFill>
                <a:srgbClr val="00415D"/>
              </a:solidFill>
            </a:endParaRPr>
          </a:p>
        </p:txBody>
      </p:sp>
    </p:spTree>
    <p:extLst>
      <p:ext uri="{BB962C8B-B14F-4D97-AF65-F5344CB8AC3E}">
        <p14:creationId xmlns:p14="http://schemas.microsoft.com/office/powerpoint/2010/main" val="365711039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7" y="214312"/>
            <a:ext cx="7769225" cy="566738"/>
          </a:xfrm>
        </p:spPr>
        <p:txBody>
          <a:bodyPr/>
          <a:lstStyle/>
          <a:p>
            <a:pPr eaLnBrk="1" hangingPunct="1"/>
            <a:r>
              <a:rPr lang="en-US" sz="2500" dirty="0"/>
              <a:t>Baseline Characteristics I</a:t>
            </a:r>
          </a:p>
        </p:txBody>
      </p:sp>
      <p:graphicFrame>
        <p:nvGraphicFramePr>
          <p:cNvPr id="4" name="Tabelle 3">
            <a:extLst>
              <a:ext uri="{FF2B5EF4-FFF2-40B4-BE49-F238E27FC236}">
                <a16:creationId xmlns:a16="http://schemas.microsoft.com/office/drawing/2014/main" id="{28275CF2-D95B-BD40-8FF4-7DA07D8885B4}"/>
              </a:ext>
            </a:extLst>
          </p:cNvPr>
          <p:cNvGraphicFramePr>
            <a:graphicFrameLocks noGrp="1"/>
          </p:cNvGraphicFramePr>
          <p:nvPr>
            <p:extLst>
              <p:ext uri="{D42A27DB-BD31-4B8C-83A1-F6EECF244321}">
                <p14:modId xmlns:p14="http://schemas.microsoft.com/office/powerpoint/2010/main" val="3620289653"/>
              </p:ext>
            </p:extLst>
          </p:nvPr>
        </p:nvGraphicFramePr>
        <p:xfrm>
          <a:off x="308809" y="819801"/>
          <a:ext cx="6169231" cy="3503991"/>
        </p:xfrm>
        <a:graphic>
          <a:graphicData uri="http://schemas.openxmlformats.org/drawingml/2006/table">
            <a:tbl>
              <a:tblPr>
                <a:tableStyleId>{5C22544A-7EE6-4342-B048-85BDC9FD1C3A}</a:tableStyleId>
              </a:tblPr>
              <a:tblGrid>
                <a:gridCol w="2934245">
                  <a:extLst>
                    <a:ext uri="{9D8B030D-6E8A-4147-A177-3AD203B41FA5}">
                      <a16:colId xmlns:a16="http://schemas.microsoft.com/office/drawing/2014/main" val="1012357471"/>
                    </a:ext>
                  </a:extLst>
                </a:gridCol>
                <a:gridCol w="1617493">
                  <a:extLst>
                    <a:ext uri="{9D8B030D-6E8A-4147-A177-3AD203B41FA5}">
                      <a16:colId xmlns:a16="http://schemas.microsoft.com/office/drawing/2014/main" val="3163733687"/>
                    </a:ext>
                  </a:extLst>
                </a:gridCol>
                <a:gridCol w="1617493">
                  <a:extLst>
                    <a:ext uri="{9D8B030D-6E8A-4147-A177-3AD203B41FA5}">
                      <a16:colId xmlns:a16="http://schemas.microsoft.com/office/drawing/2014/main" val="347063626"/>
                    </a:ext>
                  </a:extLst>
                </a:gridCol>
              </a:tblGrid>
              <a:tr h="489441">
                <a:tc>
                  <a:txBody>
                    <a:bodyPr/>
                    <a:lstStyle/>
                    <a:p>
                      <a:pPr algn="l">
                        <a:lnSpc>
                          <a:spcPct val="115000"/>
                        </a:lnSpc>
                      </a:pPr>
                      <a:endParaRPr lang="de-DE" sz="1400" dirty="0">
                        <a:effectLst/>
                        <a:latin typeface="Calibri" panose="020F0502020204030204" pitchFamily="34" charset="0"/>
                        <a:cs typeface="Times New Roman" panose="02020603050405020304" pitchFamily="18" charset="0"/>
                      </a:endParaRPr>
                    </a:p>
                  </a:txBody>
                  <a:tcPr marL="9474" marR="9474" marT="9474"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en-GB" sz="1050" b="1" dirty="0" err="1">
                          <a:solidFill>
                            <a:schemeClr val="bg1"/>
                          </a:solidFill>
                          <a:effectLst/>
                          <a:latin typeface="+mj-lt"/>
                        </a:rPr>
                        <a:t>iASD</a:t>
                      </a:r>
                      <a:r>
                        <a:rPr lang="en-GB" sz="1050" b="1" dirty="0">
                          <a:solidFill>
                            <a:schemeClr val="bg1"/>
                          </a:solidFill>
                          <a:effectLst/>
                          <a:latin typeface="+mj-lt"/>
                        </a:rPr>
                        <a:t> closure</a:t>
                      </a:r>
                    </a:p>
                    <a:p>
                      <a:pPr algn="ctr">
                        <a:lnSpc>
                          <a:spcPct val="100000"/>
                        </a:lnSpc>
                        <a:spcAft>
                          <a:spcPts val="0"/>
                        </a:spcAft>
                      </a:pPr>
                      <a:r>
                        <a:rPr lang="en-GB" sz="1050" b="1" dirty="0">
                          <a:solidFill>
                            <a:schemeClr val="bg1"/>
                          </a:solidFill>
                          <a:effectLst/>
                          <a:latin typeface="+mj-lt"/>
                          <a:ea typeface="Calibri" panose="020F0502020204030204" pitchFamily="34" charset="0"/>
                          <a:cs typeface="Times New Roman" panose="02020603050405020304" pitchFamily="18" charset="0"/>
                        </a:rPr>
                        <a:t>(n=40)</a:t>
                      </a:r>
                      <a:endParaRPr lang="de-DE" sz="1200" b="1" dirty="0">
                        <a:solidFill>
                          <a:schemeClr val="bg1"/>
                        </a:solidFill>
                        <a:effectLst/>
                        <a:latin typeface="+mj-lt"/>
                        <a:ea typeface="Calibri" panose="020F0502020204030204" pitchFamily="34" charset="0"/>
                        <a:cs typeface="Times New Roman" panose="02020603050405020304" pitchFamily="18" charset="0"/>
                      </a:endParaRPr>
                    </a:p>
                  </a:txBody>
                  <a:tcPr marL="9474" marR="9474" marT="9474" marB="0" anchor="ctr">
                    <a:lnL w="6350" cap="flat" cmpd="sng" algn="ctr">
                      <a:solidFill>
                        <a:srgbClr val="3148EC">
                          <a:alpha val="10196"/>
                        </a:srgbClr>
                      </a:solidFill>
                      <a:prstDash val="solid"/>
                      <a:round/>
                      <a:headEnd type="none" w="med" len="med"/>
                      <a:tailEnd type="none" w="med" len="med"/>
                    </a:lnL>
                    <a:lnR w="6350" cap="flat" cmpd="sng" algn="ctr">
                      <a:solidFill>
                        <a:srgbClr val="3148EC">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60000"/>
                      </a:srgbClr>
                    </a:solidFill>
                  </a:tcPr>
                </a:tc>
                <a:tc>
                  <a:txBody>
                    <a:bodyPr/>
                    <a:lstStyle/>
                    <a:p>
                      <a:pPr marL="118110" algn="ctr">
                        <a:lnSpc>
                          <a:spcPct val="100000"/>
                        </a:lnSpc>
                        <a:spcAft>
                          <a:spcPts val="0"/>
                        </a:spcAft>
                      </a:pPr>
                      <a:r>
                        <a:rPr lang="en-GB" sz="1050" b="1" dirty="0">
                          <a:solidFill>
                            <a:schemeClr val="bg1"/>
                          </a:solidFill>
                          <a:effectLst/>
                          <a:latin typeface="+mj-lt"/>
                        </a:rPr>
                        <a:t>Conservative treatment </a:t>
                      </a:r>
                    </a:p>
                    <a:p>
                      <a:pPr marL="118110" algn="ctr">
                        <a:lnSpc>
                          <a:spcPct val="100000"/>
                        </a:lnSpc>
                        <a:spcAft>
                          <a:spcPts val="0"/>
                        </a:spcAft>
                      </a:pPr>
                      <a:r>
                        <a:rPr lang="en-GB" sz="1050" b="1" dirty="0">
                          <a:solidFill>
                            <a:schemeClr val="bg1"/>
                          </a:solidFill>
                          <a:effectLst/>
                          <a:latin typeface="+mj-lt"/>
                          <a:ea typeface="Calibri" panose="020F0502020204030204" pitchFamily="34" charset="0"/>
                          <a:cs typeface="Times New Roman" panose="02020603050405020304" pitchFamily="18" charset="0"/>
                        </a:rPr>
                        <a:t>(n=40)</a:t>
                      </a:r>
                      <a:endParaRPr lang="de-DE" sz="1200" b="1" dirty="0">
                        <a:solidFill>
                          <a:schemeClr val="bg1"/>
                        </a:solidFill>
                        <a:effectLst/>
                        <a:latin typeface="+mj-lt"/>
                        <a:ea typeface="Calibri" panose="020F0502020204030204" pitchFamily="34" charset="0"/>
                        <a:cs typeface="Times New Roman" panose="02020603050405020304" pitchFamily="18" charset="0"/>
                      </a:endParaRPr>
                    </a:p>
                  </a:txBody>
                  <a:tcPr marL="9474" marR="9474" marT="9474"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69804"/>
                      </a:srgbClr>
                    </a:solidFill>
                  </a:tcPr>
                </a:tc>
                <a:extLst>
                  <a:ext uri="{0D108BD9-81ED-4DB2-BD59-A6C34878D82A}">
                    <a16:rowId xmlns:a16="http://schemas.microsoft.com/office/drawing/2014/main" val="928353344"/>
                  </a:ext>
                </a:extLst>
              </a:tr>
              <a:tr h="143411">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Age, y</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en-GB" sz="900" b="0" dirty="0">
                          <a:solidFill>
                            <a:schemeClr val="bg1"/>
                          </a:solidFill>
                          <a:effectLst/>
                          <a:latin typeface="+mj-lt"/>
                          <a:cs typeface="Arial" panose="020B0604020202020204" pitchFamily="34" charset="0"/>
                        </a:rPr>
                        <a:t>77±9</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en-GB" sz="900" b="0" dirty="0">
                          <a:solidFill>
                            <a:schemeClr val="bg1"/>
                          </a:solidFill>
                          <a:effectLst/>
                          <a:latin typeface="+mj-lt"/>
                          <a:cs typeface="Arial" panose="020B0604020202020204" pitchFamily="34" charset="0"/>
                        </a:rPr>
                        <a:t>76±10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3691375899"/>
                  </a:ext>
                </a:extLst>
              </a:tr>
              <a:tr h="143411">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Female sex, 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16 (40)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15 (38)</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222303915"/>
                  </a:ext>
                </a:extLst>
              </a:tr>
              <a:tr h="143411">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Diabetes, 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en-GB" sz="900" b="0" dirty="0">
                          <a:solidFill>
                            <a:schemeClr val="bg1"/>
                          </a:solidFill>
                          <a:effectLst/>
                          <a:latin typeface="+mj-lt"/>
                          <a:cs typeface="Arial" panose="020B0604020202020204" pitchFamily="34" charset="0"/>
                        </a:rPr>
                        <a:t>16 (40)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en-GB" sz="900" b="0" dirty="0">
                          <a:solidFill>
                            <a:schemeClr val="bg1"/>
                          </a:solidFill>
                          <a:effectLst/>
                          <a:latin typeface="+mj-lt"/>
                          <a:cs typeface="Arial" panose="020B0604020202020204" pitchFamily="34" charset="0"/>
                        </a:rPr>
                        <a:t>16 (40)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1116384938"/>
                  </a:ext>
                </a:extLst>
              </a:tr>
              <a:tr h="143411">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Hypertension, 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38 (95)</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36 (90)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4224299194"/>
                  </a:ext>
                </a:extLst>
              </a:tr>
              <a:tr h="156532">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Hypercholesterolemia, 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30 (75)</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31 (78)</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2115578947"/>
                  </a:ext>
                </a:extLst>
              </a:tr>
              <a:tr h="151531">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Previous myocardial infarction, 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13 (32)</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10 (25)</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2719966339"/>
                  </a:ext>
                </a:extLst>
              </a:tr>
              <a:tr h="151532">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Previous coronary-artery bypass grafting, 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en-GB" sz="900" b="0" dirty="0">
                          <a:solidFill>
                            <a:schemeClr val="bg1"/>
                          </a:solidFill>
                          <a:effectLst/>
                          <a:latin typeface="+mj-lt"/>
                          <a:cs typeface="Arial" panose="020B0604020202020204" pitchFamily="34" charset="0"/>
                        </a:rPr>
                        <a:t>6 (15)</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en-GB" sz="900" b="0" dirty="0">
                          <a:solidFill>
                            <a:schemeClr val="bg1"/>
                          </a:solidFill>
                          <a:effectLst/>
                          <a:latin typeface="+mj-lt"/>
                          <a:cs typeface="Arial" panose="020B0604020202020204" pitchFamily="34" charset="0"/>
                        </a:rPr>
                        <a:t>6 (15)</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643915392"/>
                  </a:ext>
                </a:extLst>
              </a:tr>
              <a:tr h="116896">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Previous stroke or transient ischemic attack, 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3 (8)</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4 (10)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1503850069"/>
                  </a:ext>
                </a:extLst>
              </a:tr>
              <a:tr h="152056">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Peripheral vascular disease, 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2 (5)</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4 (10)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2828490685"/>
                  </a:ext>
                </a:extLst>
              </a:tr>
              <a:tr h="143411">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Chronic obstructive pulmonary disease, 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6 (15)</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6 (15)</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3602359573"/>
                  </a:ext>
                </a:extLst>
              </a:tr>
              <a:tr h="143411">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History of atrial fibrillation of flutter, 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29 (72)</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28 (70)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950411484"/>
                  </a:ext>
                </a:extLst>
              </a:tr>
              <a:tr h="143411">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Body-mass index, kg/</a:t>
                      </a:r>
                      <a:r>
                        <a:rPr lang="en-GB" sz="900" b="0" dirty="0" err="1">
                          <a:solidFill>
                            <a:srgbClr val="00415D"/>
                          </a:solidFill>
                          <a:effectLst/>
                          <a:latin typeface="Arial" panose="020B0604020202020204" pitchFamily="34" charset="0"/>
                          <a:cs typeface="Arial" panose="020B0604020202020204" pitchFamily="34" charset="0"/>
                        </a:rPr>
                        <a:t>m</a:t>
                      </a:r>
                      <a:r>
                        <a:rPr lang="en-GB" sz="900" b="0" baseline="30000" dirty="0" err="1">
                          <a:solidFill>
                            <a:srgbClr val="00415D"/>
                          </a:solidFill>
                          <a:effectLst/>
                          <a:latin typeface="Arial" panose="020B0604020202020204" pitchFamily="34" charset="0"/>
                          <a:cs typeface="Arial" panose="020B0604020202020204" pitchFamily="34" charset="0"/>
                        </a:rPr>
                        <a:t>2</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28±4</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27±4</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2270906795"/>
                  </a:ext>
                </a:extLst>
              </a:tr>
              <a:tr h="153155">
                <a:tc>
                  <a:txBody>
                    <a:bodyPr/>
                    <a:lstStyle/>
                    <a:p>
                      <a:pPr algn="l">
                        <a:lnSpc>
                          <a:spcPct val="100000"/>
                        </a:lnSpc>
                        <a:spcAft>
                          <a:spcPts val="0"/>
                        </a:spcAft>
                      </a:pPr>
                      <a:r>
                        <a:rPr lang="en-GB" sz="900" b="0" dirty="0">
                          <a:solidFill>
                            <a:srgbClr val="00415D"/>
                          </a:solidFill>
                          <a:effectLst/>
                          <a:latin typeface="Arial" panose="020B0604020202020204" pitchFamily="34" charset="0"/>
                          <a:cs typeface="Arial" panose="020B0604020202020204" pitchFamily="34" charset="0"/>
                        </a:rPr>
                        <a:t>Creatinine clearance, ml/min</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63±29</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00000"/>
                        </a:lnSpc>
                        <a:spcAft>
                          <a:spcPts val="0"/>
                        </a:spcAft>
                      </a:pPr>
                      <a:r>
                        <a:rPr lang="de-DE" sz="900" b="0" dirty="0">
                          <a:solidFill>
                            <a:schemeClr val="bg1"/>
                          </a:solidFill>
                          <a:effectLst/>
                          <a:latin typeface="+mj-lt"/>
                          <a:cs typeface="Arial" panose="020B0604020202020204" pitchFamily="34" charset="0"/>
                        </a:rPr>
                        <a:t>59±24</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2256450759"/>
                  </a:ext>
                </a:extLst>
              </a:tr>
              <a:tr h="153155">
                <a:tc>
                  <a:txBody>
                    <a:bodyPr/>
                    <a:lstStyle/>
                    <a:p>
                      <a:pPr algn="l">
                        <a:lnSpc>
                          <a:spcPct val="115000"/>
                        </a:lnSpc>
                        <a:spcAft>
                          <a:spcPts val="1000"/>
                        </a:spcAft>
                      </a:pPr>
                      <a:r>
                        <a:rPr lang="en-GB" sz="900" b="0" dirty="0" err="1">
                          <a:solidFill>
                            <a:srgbClr val="00415D"/>
                          </a:solidFill>
                          <a:effectLst/>
                          <a:latin typeface="Arial" panose="020B0604020202020204" pitchFamily="34" charset="0"/>
                          <a:ea typeface="SimSun" panose="02010600030101010101" pitchFamily="2" charset="-122"/>
                          <a:cs typeface="Arial" panose="020B0604020202020204" pitchFamily="34" charset="0"/>
                        </a:rPr>
                        <a:t>Anemia</a:t>
                      </a: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 </a:t>
                      </a:r>
                      <a:r>
                        <a:rPr lang="en-GB" sz="900" b="0" i="1" dirty="0">
                          <a:solidFill>
                            <a:srgbClr val="00415D"/>
                          </a:solidFill>
                          <a:effectLst/>
                          <a:latin typeface="Arial" panose="020B0604020202020204" pitchFamily="34" charset="0"/>
                          <a:ea typeface="SimSun" panose="02010600030101010101" pitchFamily="2" charset="-122"/>
                          <a:cs typeface="Arial" panose="020B0604020202020204" pitchFamily="34" charset="0"/>
                        </a:rPr>
                        <a:t>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15000"/>
                        </a:lnSpc>
                        <a:spcAft>
                          <a:spcPts val="1000"/>
                        </a:spcAft>
                      </a:pPr>
                      <a:r>
                        <a:rPr lang="de-DE" sz="900" b="0" dirty="0">
                          <a:solidFill>
                            <a:schemeClr val="bg1"/>
                          </a:solidFill>
                          <a:effectLst/>
                          <a:latin typeface="+mj-lt"/>
                          <a:ea typeface="SimSun" panose="02010600030101010101" pitchFamily="2" charset="-122"/>
                          <a:cs typeface="Arial" panose="020B0604020202020204" pitchFamily="34" charset="0"/>
                        </a:rPr>
                        <a:t>20 (50)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15000"/>
                        </a:lnSpc>
                        <a:spcAft>
                          <a:spcPts val="1000"/>
                        </a:spcAft>
                      </a:pPr>
                      <a:r>
                        <a:rPr lang="de-DE" sz="900" b="0" dirty="0">
                          <a:solidFill>
                            <a:schemeClr val="bg1"/>
                          </a:solidFill>
                          <a:effectLst/>
                          <a:latin typeface="+mj-lt"/>
                          <a:ea typeface="SimSun" panose="02010600030101010101" pitchFamily="2" charset="-122"/>
                          <a:cs typeface="Arial" panose="020B0604020202020204" pitchFamily="34" charset="0"/>
                        </a:rPr>
                        <a:t>15 (38)</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256969493"/>
                  </a:ext>
                </a:extLst>
              </a:tr>
              <a:tr h="153155">
                <a:tc>
                  <a:txBody>
                    <a:bodyPr/>
                    <a:lstStyle/>
                    <a:p>
                      <a:pPr algn="l">
                        <a:lnSpc>
                          <a:spcPct val="115000"/>
                        </a:lnSpc>
                        <a:spcAft>
                          <a:spcPts val="1000"/>
                        </a:spcAft>
                      </a:pPr>
                      <a:r>
                        <a:rPr lang="en-GB" sz="900" b="0" dirty="0" err="1">
                          <a:solidFill>
                            <a:srgbClr val="00415D"/>
                          </a:solidFill>
                          <a:effectLst/>
                          <a:latin typeface="Arial" panose="020B0604020202020204" pitchFamily="34" charset="0"/>
                          <a:ea typeface="SimSun" panose="02010600030101010101" pitchFamily="2" charset="-122"/>
                          <a:cs typeface="Arial" panose="020B0604020202020204" pitchFamily="34" charset="0"/>
                        </a:rPr>
                        <a:t>EuroScore</a:t>
                      </a: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 II,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15000"/>
                        </a:lnSpc>
                        <a:spcAft>
                          <a:spcPts val="1000"/>
                        </a:spcAft>
                      </a:pPr>
                      <a:r>
                        <a:rPr lang="de-DE" sz="900" b="0" dirty="0">
                          <a:solidFill>
                            <a:schemeClr val="bg1"/>
                          </a:solidFill>
                          <a:effectLst/>
                          <a:latin typeface="+mj-lt"/>
                          <a:ea typeface="SimSun" panose="02010600030101010101" pitchFamily="2" charset="-122"/>
                          <a:cs typeface="Arial" panose="020B0604020202020204" pitchFamily="34" charset="0"/>
                        </a:rPr>
                        <a:t>4.9 (3.3-9.6)</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15000"/>
                        </a:lnSpc>
                        <a:spcAft>
                          <a:spcPts val="1000"/>
                        </a:spcAft>
                      </a:pPr>
                      <a:r>
                        <a:rPr lang="de-DE" sz="900" b="0" dirty="0">
                          <a:solidFill>
                            <a:schemeClr val="bg1"/>
                          </a:solidFill>
                          <a:effectLst/>
                          <a:latin typeface="+mj-lt"/>
                          <a:ea typeface="SimSun" panose="02010600030101010101" pitchFamily="2" charset="-122"/>
                          <a:cs typeface="Arial" panose="020B0604020202020204" pitchFamily="34" charset="0"/>
                        </a:rPr>
                        <a:t>5.5 (2.6-7.6)</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1823473054"/>
                  </a:ext>
                </a:extLst>
              </a:tr>
              <a:tr h="153155">
                <a:tc>
                  <a:txBody>
                    <a:bodyPr/>
                    <a:lstStyle/>
                    <a:p>
                      <a:pPr algn="l">
                        <a:lnSpc>
                          <a:spcPct val="115000"/>
                        </a:lnSpc>
                        <a:spcAft>
                          <a:spcPts val="1000"/>
                        </a:spcAft>
                      </a:pPr>
                      <a:r>
                        <a:rPr lang="en-GB" sz="900" b="0">
                          <a:solidFill>
                            <a:srgbClr val="00415D"/>
                          </a:solidFill>
                          <a:effectLst/>
                          <a:latin typeface="Arial" panose="020B0604020202020204" pitchFamily="34" charset="0"/>
                          <a:ea typeface="SimSun" panose="02010600030101010101" pitchFamily="2" charset="-122"/>
                          <a:cs typeface="Arial" panose="020B0604020202020204" pitchFamily="34" charset="0"/>
                        </a:rPr>
                        <a:t>RV-lead, </a:t>
                      </a:r>
                      <a:r>
                        <a:rPr lang="en-GB" sz="900" b="0" i="1">
                          <a:solidFill>
                            <a:srgbClr val="00415D"/>
                          </a:solidFill>
                          <a:effectLst/>
                          <a:latin typeface="Arial" panose="020B0604020202020204" pitchFamily="34" charset="0"/>
                          <a:ea typeface="SimSun" panose="02010600030101010101" pitchFamily="2" charset="-122"/>
                          <a:cs typeface="Arial" panose="020B0604020202020204" pitchFamily="34" charset="0"/>
                        </a:rPr>
                        <a:t>no. (%)</a:t>
                      </a:r>
                      <a:endParaRPr lang="de-DE" sz="900" b="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15000"/>
                        </a:lnSpc>
                        <a:spcAft>
                          <a:spcPts val="1000"/>
                        </a:spcAft>
                      </a:pPr>
                      <a:r>
                        <a:rPr lang="de-DE" sz="900" b="0" dirty="0">
                          <a:solidFill>
                            <a:schemeClr val="bg1"/>
                          </a:solidFill>
                          <a:effectLst/>
                          <a:latin typeface="+mj-lt"/>
                          <a:ea typeface="SimSun" panose="02010600030101010101" pitchFamily="2" charset="-122"/>
                          <a:cs typeface="Arial" panose="020B0604020202020204" pitchFamily="34" charset="0"/>
                        </a:rPr>
                        <a:t>16 (40)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15000"/>
                        </a:lnSpc>
                        <a:spcAft>
                          <a:spcPts val="1000"/>
                        </a:spcAft>
                      </a:pPr>
                      <a:r>
                        <a:rPr lang="de-DE" sz="900" b="0" dirty="0">
                          <a:solidFill>
                            <a:schemeClr val="bg1"/>
                          </a:solidFill>
                          <a:effectLst/>
                          <a:latin typeface="+mj-lt"/>
                          <a:ea typeface="SimSun" panose="02010600030101010101" pitchFamily="2" charset="-122"/>
                          <a:cs typeface="Arial" panose="020B0604020202020204" pitchFamily="34" charset="0"/>
                        </a:rPr>
                        <a:t>18 (45)</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401320241"/>
                  </a:ext>
                </a:extLst>
              </a:tr>
              <a:tr h="153155">
                <a:tc>
                  <a:txBody>
                    <a:bodyPr/>
                    <a:lstStyle/>
                    <a:p>
                      <a:pPr indent="168910" algn="l">
                        <a:lnSpc>
                          <a:spcPct val="115000"/>
                        </a:lnSpc>
                        <a:spcAft>
                          <a:spcPts val="1000"/>
                        </a:spcAf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Single-chamber-ICD device, no.</a:t>
                      </a:r>
                      <a:r>
                        <a:rPr lang="en-GB" sz="900" b="0" i="1" dirty="0">
                          <a:solidFill>
                            <a:srgbClr val="00415D"/>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15000"/>
                        </a:lnSpc>
                        <a:spcAft>
                          <a:spcPts val="1000"/>
                        </a:spcAft>
                      </a:pPr>
                      <a:r>
                        <a:rPr lang="de-DE" sz="900" b="0" dirty="0">
                          <a:solidFill>
                            <a:schemeClr val="bg1"/>
                          </a:solidFill>
                          <a:effectLst/>
                          <a:latin typeface="+mj-lt"/>
                          <a:ea typeface="SimSun" panose="02010600030101010101" pitchFamily="2" charset="-122"/>
                          <a:cs typeface="Arial" panose="020B0604020202020204" pitchFamily="34" charset="0"/>
                        </a:rPr>
                        <a:t>8 (20)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15000"/>
                        </a:lnSpc>
                        <a:spcAft>
                          <a:spcPts val="1000"/>
                        </a:spcAft>
                      </a:pPr>
                      <a:r>
                        <a:rPr lang="de-DE" sz="900" b="0" dirty="0">
                          <a:solidFill>
                            <a:schemeClr val="bg1"/>
                          </a:solidFill>
                          <a:effectLst/>
                          <a:latin typeface="+mj-lt"/>
                          <a:ea typeface="SimSun" panose="02010600030101010101" pitchFamily="2" charset="-122"/>
                          <a:cs typeface="Arial" panose="020B0604020202020204" pitchFamily="34" charset="0"/>
                        </a:rPr>
                        <a:t>8 (20)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2720085263"/>
                  </a:ext>
                </a:extLst>
              </a:tr>
              <a:tr h="153155">
                <a:tc>
                  <a:txBody>
                    <a:bodyPr/>
                    <a:lstStyle/>
                    <a:p>
                      <a:pPr indent="168910" algn="l">
                        <a:lnSpc>
                          <a:spcPct val="115000"/>
                        </a:lnSpc>
                        <a:spcAft>
                          <a:spcPts val="1000"/>
                        </a:spcAf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CRT-D device, no.</a:t>
                      </a:r>
                      <a:r>
                        <a:rPr lang="en-GB" sz="900" b="0" i="1" dirty="0">
                          <a:solidFill>
                            <a:srgbClr val="00415D"/>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15000"/>
                        </a:lnSpc>
                        <a:spcAft>
                          <a:spcPts val="1000"/>
                        </a:spcAft>
                      </a:pPr>
                      <a:r>
                        <a:rPr lang="de-DE" sz="900" b="0" dirty="0">
                          <a:solidFill>
                            <a:schemeClr val="bg1"/>
                          </a:solidFill>
                          <a:effectLst/>
                          <a:latin typeface="+mj-lt"/>
                          <a:ea typeface="SimSun" panose="02010600030101010101" pitchFamily="2" charset="-122"/>
                          <a:cs typeface="Arial" panose="020B0604020202020204" pitchFamily="34" charset="0"/>
                        </a:rPr>
                        <a:t>5 (12)</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15000"/>
                        </a:lnSpc>
                        <a:spcAft>
                          <a:spcPts val="1000"/>
                        </a:spcAft>
                      </a:pPr>
                      <a:r>
                        <a:rPr lang="de-DE" sz="900" b="0" dirty="0">
                          <a:solidFill>
                            <a:schemeClr val="bg1"/>
                          </a:solidFill>
                          <a:effectLst/>
                          <a:latin typeface="+mj-lt"/>
                          <a:ea typeface="SimSun" panose="02010600030101010101" pitchFamily="2" charset="-122"/>
                          <a:cs typeface="Arial" panose="020B0604020202020204" pitchFamily="34" charset="0"/>
                        </a:rPr>
                        <a:t>4 (10)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799402399"/>
                  </a:ext>
                </a:extLst>
              </a:tr>
              <a:tr h="153155">
                <a:tc>
                  <a:txBody>
                    <a:bodyPr/>
                    <a:lstStyle/>
                    <a:p>
                      <a:pPr algn="l">
                        <a:lnSpc>
                          <a:spcPct val="115000"/>
                        </a:lnSpc>
                        <a:spcAft>
                          <a:spcPts val="1000"/>
                        </a:spcAft>
                      </a:pPr>
                      <a:r>
                        <a:rPr lang="de-DE"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NT-</a:t>
                      </a:r>
                      <a:r>
                        <a:rPr lang="de-DE" sz="900" b="0" dirty="0" err="1">
                          <a:solidFill>
                            <a:srgbClr val="00415D"/>
                          </a:solidFill>
                          <a:effectLst/>
                          <a:latin typeface="Arial" panose="020B0604020202020204" pitchFamily="34" charset="0"/>
                          <a:ea typeface="SimSun" panose="02010600030101010101" pitchFamily="2" charset="-122"/>
                          <a:cs typeface="Arial" panose="020B0604020202020204" pitchFamily="34" charset="0"/>
                        </a:rPr>
                        <a:t>proBNP</a:t>
                      </a:r>
                      <a:r>
                        <a:rPr lang="de-DE"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 </a:t>
                      </a:r>
                      <a:r>
                        <a:rPr lang="de-DE" sz="900" b="0" i="1" dirty="0" err="1">
                          <a:solidFill>
                            <a:srgbClr val="00415D"/>
                          </a:solidFill>
                          <a:effectLst/>
                          <a:latin typeface="Arial" panose="020B0604020202020204" pitchFamily="34" charset="0"/>
                          <a:ea typeface="SimSun" panose="02010600030101010101" pitchFamily="2" charset="-122"/>
                          <a:cs typeface="Arial" panose="020B0604020202020204" pitchFamily="34" charset="0"/>
                        </a:rPr>
                        <a:t>ng</a:t>
                      </a:r>
                      <a:r>
                        <a:rPr lang="de-DE" sz="900" b="0" i="1" dirty="0">
                          <a:solidFill>
                            <a:srgbClr val="00415D"/>
                          </a:solidFill>
                          <a:effectLst/>
                          <a:latin typeface="Arial" panose="020B0604020202020204" pitchFamily="34" charset="0"/>
                          <a:ea typeface="SimSun" panose="02010600030101010101" pitchFamily="2" charset="-122"/>
                          <a:cs typeface="Arial" panose="020B0604020202020204" pitchFamily="34" charset="0"/>
                        </a:rPr>
                        <a:t>/l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15000"/>
                        </a:lnSpc>
                        <a:spcAft>
                          <a:spcPts val="1000"/>
                        </a:spcAft>
                      </a:pPr>
                      <a:r>
                        <a:rPr lang="en-US" sz="900" b="0" dirty="0">
                          <a:solidFill>
                            <a:schemeClr val="bg1"/>
                          </a:solidFill>
                          <a:effectLst/>
                          <a:latin typeface="+mj-lt"/>
                          <a:ea typeface="Calibri" panose="020F0502020204030204" pitchFamily="34" charset="0"/>
                          <a:cs typeface="Arial" panose="020B0604020202020204" pitchFamily="34" charset="0"/>
                        </a:rPr>
                        <a:t>3105 (1902-4134)</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15000"/>
                        </a:lnSpc>
                        <a:spcAft>
                          <a:spcPts val="1000"/>
                        </a:spcAft>
                      </a:pPr>
                      <a:r>
                        <a:rPr lang="en-US" sz="900" b="0" dirty="0">
                          <a:solidFill>
                            <a:schemeClr val="bg1"/>
                          </a:solidFill>
                          <a:effectLst/>
                          <a:latin typeface="+mj-lt"/>
                          <a:ea typeface="Calibri" panose="020F0502020204030204" pitchFamily="34" charset="0"/>
                          <a:cs typeface="Arial" panose="020B0604020202020204" pitchFamily="34" charset="0"/>
                        </a:rPr>
                        <a:t>3653 (1746-5848)</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434904361"/>
                  </a:ext>
                </a:extLst>
              </a:tr>
              <a:tr h="153155">
                <a:tc>
                  <a:txBody>
                    <a:bodyPr/>
                    <a:lstStyle/>
                    <a:p>
                      <a:pPr algn="l">
                        <a:lnSpc>
                          <a:spcPct val="115000"/>
                        </a:lnSpc>
                        <a:spcAft>
                          <a:spcPts val="1000"/>
                        </a:spcAf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Peripheral </a:t>
                      </a:r>
                      <a:r>
                        <a:rPr lang="en-GB" sz="900" b="0" dirty="0" err="1">
                          <a:solidFill>
                            <a:srgbClr val="00415D"/>
                          </a:solidFill>
                          <a:effectLst/>
                          <a:latin typeface="Arial" panose="020B0604020202020204" pitchFamily="34" charset="0"/>
                          <a:ea typeface="SimSun" panose="02010600030101010101" pitchFamily="2" charset="-122"/>
                          <a:cs typeface="Arial" panose="020B0604020202020204" pitchFamily="34" charset="0"/>
                        </a:rPr>
                        <a:t>edema</a:t>
                      </a: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 </a:t>
                      </a:r>
                      <a:r>
                        <a:rPr lang="en-GB" sz="900" b="0" i="1" dirty="0">
                          <a:solidFill>
                            <a:srgbClr val="00415D"/>
                          </a:solidFill>
                          <a:effectLst/>
                          <a:latin typeface="Arial" panose="020B0604020202020204" pitchFamily="34" charset="0"/>
                          <a:ea typeface="SimSun" panose="02010600030101010101" pitchFamily="2" charset="-122"/>
                          <a:cs typeface="Arial" panose="020B0604020202020204" pitchFamily="34" charset="0"/>
                        </a:rPr>
                        <a:t>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9804"/>
                        </a:srgbClr>
                      </a:solidFill>
                      <a:prstDash val="solid"/>
                      <a:round/>
                      <a:headEnd type="none" w="med" len="med"/>
                      <a:tailEnd type="none" w="med" len="med"/>
                    </a:lnR>
                    <a:noFill/>
                  </a:tcPr>
                </a:tc>
                <a:tc>
                  <a:txBody>
                    <a:bodyPr/>
                    <a:lstStyle/>
                    <a:p>
                      <a:pPr algn="ctr">
                        <a:lnSpc>
                          <a:spcPct val="115000"/>
                        </a:lnSpc>
                        <a:spcAft>
                          <a:spcPts val="1000"/>
                        </a:spcAft>
                      </a:pPr>
                      <a:r>
                        <a:rPr lang="en-GB" sz="900" b="0" dirty="0">
                          <a:solidFill>
                            <a:schemeClr val="bg1"/>
                          </a:solidFill>
                          <a:effectLst/>
                          <a:latin typeface="+mj-lt"/>
                          <a:ea typeface="Calibri" panose="020F0502020204030204" pitchFamily="34" charset="0"/>
                          <a:cs typeface="Arial" panose="020B0604020202020204" pitchFamily="34" charset="0"/>
                        </a:rPr>
                        <a:t>20 (50)</a:t>
                      </a:r>
                      <a:endParaRPr lang="de-DE" sz="900" b="0" dirty="0">
                        <a:solidFill>
                          <a:schemeClr val="bg1"/>
                        </a:solidFill>
                        <a:effectLst/>
                        <a:latin typeface="+mj-lt"/>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9804"/>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9804"/>
                        </a:srgbClr>
                      </a:solidFill>
                      <a:prstDash val="solid"/>
                      <a:round/>
                      <a:headEnd type="none" w="med" len="med"/>
                      <a:tailEnd type="none" w="med" len="med"/>
                    </a:lnT>
                    <a:lnB w="6350" cap="flat" cmpd="sng" algn="ctr">
                      <a:solidFill>
                        <a:srgbClr val="3148EC">
                          <a:alpha val="9804"/>
                        </a:srgbClr>
                      </a:solidFill>
                      <a:prstDash val="solid"/>
                      <a:round/>
                      <a:headEnd type="none" w="med" len="med"/>
                      <a:tailEnd type="none" w="med" len="med"/>
                    </a:lnB>
                    <a:solidFill>
                      <a:srgbClr val="3148EC">
                        <a:alpha val="9804"/>
                      </a:srgbClr>
                    </a:solidFill>
                  </a:tcPr>
                </a:tc>
                <a:tc>
                  <a:txBody>
                    <a:bodyPr/>
                    <a:lstStyle/>
                    <a:p>
                      <a:pPr algn="ctr">
                        <a:lnSpc>
                          <a:spcPct val="115000"/>
                        </a:lnSpc>
                        <a:spcAft>
                          <a:spcPts val="1000"/>
                        </a:spcAft>
                      </a:pPr>
                      <a:r>
                        <a:rPr lang="de-DE" sz="900" b="0" dirty="0">
                          <a:solidFill>
                            <a:schemeClr val="bg1"/>
                          </a:solidFill>
                          <a:effectLst/>
                          <a:latin typeface="+mj-lt"/>
                          <a:ea typeface="Calibri" panose="020F0502020204030204" pitchFamily="34" charset="0"/>
                          <a:cs typeface="Arial" panose="020B0604020202020204" pitchFamily="34" charset="0"/>
                        </a:rPr>
                        <a:t>16 (40)</a:t>
                      </a: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9804"/>
                      </a:srgbClr>
                    </a:solidFill>
                  </a:tcPr>
                </a:tc>
                <a:extLst>
                  <a:ext uri="{0D108BD9-81ED-4DB2-BD59-A6C34878D82A}">
                    <a16:rowId xmlns:a16="http://schemas.microsoft.com/office/drawing/2014/main" val="1267510633"/>
                  </a:ext>
                </a:extLst>
              </a:tr>
            </a:tbl>
          </a:graphicData>
        </a:graphic>
      </p:graphicFrame>
      <p:graphicFrame>
        <p:nvGraphicFramePr>
          <p:cNvPr id="2" name="Tabelle 1">
            <a:extLst>
              <a:ext uri="{FF2B5EF4-FFF2-40B4-BE49-F238E27FC236}">
                <a16:creationId xmlns:a16="http://schemas.microsoft.com/office/drawing/2014/main" id="{822B9A5F-BBCC-4C15-AD36-B212DA17658B}"/>
              </a:ext>
            </a:extLst>
          </p:cNvPr>
          <p:cNvGraphicFramePr>
            <a:graphicFrameLocks noGrp="1"/>
          </p:cNvGraphicFramePr>
          <p:nvPr>
            <p:extLst>
              <p:ext uri="{D42A27DB-BD31-4B8C-83A1-F6EECF244321}">
                <p14:modId xmlns:p14="http://schemas.microsoft.com/office/powerpoint/2010/main" val="3623700490"/>
              </p:ext>
            </p:extLst>
          </p:nvPr>
        </p:nvGraphicFramePr>
        <p:xfrm>
          <a:off x="6478043" y="819801"/>
          <a:ext cx="2119857" cy="3503898"/>
        </p:xfrm>
        <a:graphic>
          <a:graphicData uri="http://schemas.openxmlformats.org/drawingml/2006/table">
            <a:tbl>
              <a:tblPr>
                <a:tableStyleId>{5C22544A-7EE6-4342-B048-85BDC9FD1C3A}</a:tableStyleId>
              </a:tblPr>
              <a:tblGrid>
                <a:gridCol w="1642982">
                  <a:extLst>
                    <a:ext uri="{9D8B030D-6E8A-4147-A177-3AD203B41FA5}">
                      <a16:colId xmlns:a16="http://schemas.microsoft.com/office/drawing/2014/main" val="1765296524"/>
                    </a:ext>
                  </a:extLst>
                </a:gridCol>
                <a:gridCol w="476875">
                  <a:extLst>
                    <a:ext uri="{9D8B030D-6E8A-4147-A177-3AD203B41FA5}">
                      <a16:colId xmlns:a16="http://schemas.microsoft.com/office/drawing/2014/main" val="436259751"/>
                    </a:ext>
                  </a:extLst>
                </a:gridCol>
              </a:tblGrid>
              <a:tr h="489441">
                <a:tc>
                  <a:txBody>
                    <a:bodyPr/>
                    <a:lstStyle/>
                    <a:p>
                      <a:pPr algn="ctr">
                        <a:lnSpc>
                          <a:spcPct val="100000"/>
                        </a:lnSpc>
                        <a:spcAft>
                          <a:spcPts val="0"/>
                        </a:spcAft>
                      </a:pPr>
                      <a:r>
                        <a:rPr lang="en-GB" sz="1050" b="1" dirty="0">
                          <a:effectLst/>
                        </a:rPr>
                        <a:t>No relevant iASD</a:t>
                      </a:r>
                    </a:p>
                    <a:p>
                      <a:pPr algn="ctr">
                        <a:lnSpc>
                          <a:spcPct val="100000"/>
                        </a:lnSpc>
                        <a:spcAft>
                          <a:spcPts val="0"/>
                        </a:spcAft>
                      </a:pPr>
                      <a:r>
                        <a:rPr lang="en-GB" sz="1050" b="1" dirty="0">
                          <a:effectLst/>
                        </a:rPr>
                        <a:t>(n=235)</a:t>
                      </a: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69804"/>
                      </a:srgbClr>
                    </a:solidFill>
                  </a:tcPr>
                </a:tc>
                <a:tc>
                  <a:txBody>
                    <a:bodyPr/>
                    <a:lstStyle/>
                    <a:p>
                      <a:pPr algn="r">
                        <a:lnSpc>
                          <a:spcPct val="100000"/>
                        </a:lnSpc>
                        <a:spcAft>
                          <a:spcPts val="0"/>
                        </a:spcAft>
                      </a:pPr>
                      <a:r>
                        <a:rPr lang="en-GB" sz="1000" b="1" dirty="0">
                          <a:effectLst/>
                        </a:rPr>
                        <a:t>p-value</a:t>
                      </a:r>
                      <a:endParaRPr lang="de-DE"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1777169675"/>
                  </a:ext>
                </a:extLst>
              </a:tr>
              <a:tr h="143411">
                <a:tc>
                  <a:txBody>
                    <a:bodyPr/>
                    <a:lstStyle/>
                    <a:p>
                      <a:pPr algn="ctr">
                        <a:lnSpc>
                          <a:spcPct val="100000"/>
                        </a:lnSpc>
                        <a:spcAft>
                          <a:spcPts val="0"/>
                        </a:spcAft>
                      </a:pPr>
                      <a:r>
                        <a:rPr lang="en-GB" sz="900" b="0" dirty="0">
                          <a:solidFill>
                            <a:schemeClr val="bg1"/>
                          </a:solidFill>
                          <a:effectLst/>
                          <a:latin typeface="Arial" panose="020B0604020202020204" pitchFamily="34" charset="0"/>
                          <a:cs typeface="Arial" panose="020B0604020202020204" pitchFamily="34" charset="0"/>
                        </a:rPr>
                        <a:t>77±8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en-GB" sz="900" b="0" dirty="0">
                          <a:solidFill>
                            <a:schemeClr val="bg1"/>
                          </a:solidFill>
                          <a:effectLst/>
                          <a:latin typeface="Arial" panose="020B0604020202020204" pitchFamily="34" charset="0"/>
                          <a:cs typeface="Arial" panose="020B0604020202020204" pitchFamily="34" charset="0"/>
                        </a:rPr>
                        <a:t>0.12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1783161381"/>
                  </a:ext>
                </a:extLst>
              </a:tr>
              <a:tr h="143411">
                <a:tc>
                  <a:txBody>
                    <a:bodyPr/>
                    <a:lstStyle/>
                    <a:p>
                      <a:pPr algn="ct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110 (47)</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0.43</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1256835904"/>
                  </a:ext>
                </a:extLst>
              </a:tr>
              <a:tr h="143411">
                <a:tc>
                  <a:txBody>
                    <a:bodyPr/>
                    <a:lstStyle/>
                    <a:p>
                      <a:pPr algn="ctr">
                        <a:lnSpc>
                          <a:spcPct val="100000"/>
                        </a:lnSpc>
                        <a:spcAft>
                          <a:spcPts val="0"/>
                        </a:spcAft>
                      </a:pPr>
                      <a:r>
                        <a:rPr lang="en-GB" sz="900" b="0" dirty="0">
                          <a:solidFill>
                            <a:schemeClr val="bg1"/>
                          </a:solidFill>
                          <a:effectLst/>
                          <a:latin typeface="Arial" panose="020B0604020202020204" pitchFamily="34" charset="0"/>
                          <a:cs typeface="Arial" panose="020B0604020202020204" pitchFamily="34" charset="0"/>
                        </a:rPr>
                        <a:t>83 (35)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en-GB" sz="900" b="0" dirty="0">
                          <a:solidFill>
                            <a:schemeClr val="bg1"/>
                          </a:solidFill>
                          <a:effectLst/>
                          <a:latin typeface="Arial" panose="020B0604020202020204" pitchFamily="34" charset="0"/>
                          <a:cs typeface="Arial" panose="020B0604020202020204" pitchFamily="34" charset="0"/>
                        </a:rPr>
                        <a:t>0.75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314896061"/>
                  </a:ext>
                </a:extLst>
              </a:tr>
              <a:tr h="143411">
                <a:tc>
                  <a:txBody>
                    <a:bodyPr/>
                    <a:lstStyle/>
                    <a:p>
                      <a:pPr algn="ct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215 (91)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0.69</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369729101"/>
                  </a:ext>
                </a:extLst>
              </a:tr>
              <a:tr h="156532">
                <a:tc>
                  <a:txBody>
                    <a:bodyPr/>
                    <a:lstStyle/>
                    <a:p>
                      <a:pPr algn="ct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159 (68)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0.34</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3069102617"/>
                  </a:ext>
                </a:extLst>
              </a:tr>
              <a:tr h="151531">
                <a:tc>
                  <a:txBody>
                    <a:bodyPr/>
                    <a:lstStyle/>
                    <a:p>
                      <a:pPr algn="ct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43 (18)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0.10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3274413982"/>
                  </a:ext>
                </a:extLst>
              </a:tr>
              <a:tr h="151532">
                <a:tc>
                  <a:txBody>
                    <a:bodyPr/>
                    <a:lstStyle/>
                    <a:p>
                      <a:pPr algn="ctr">
                        <a:lnSpc>
                          <a:spcPct val="100000"/>
                        </a:lnSpc>
                        <a:spcAft>
                          <a:spcPts val="0"/>
                        </a:spcAft>
                      </a:pPr>
                      <a:r>
                        <a:rPr lang="en-GB" sz="900" b="0" dirty="0">
                          <a:solidFill>
                            <a:schemeClr val="bg1"/>
                          </a:solidFill>
                          <a:effectLst/>
                          <a:latin typeface="Arial" panose="020B0604020202020204" pitchFamily="34" charset="0"/>
                          <a:cs typeface="Arial" panose="020B0604020202020204" pitchFamily="34" charset="0"/>
                        </a:rPr>
                        <a:t>29 (12)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en-GB" sz="900" b="0" dirty="0">
                          <a:solidFill>
                            <a:schemeClr val="bg1"/>
                          </a:solidFill>
                          <a:effectLst/>
                          <a:latin typeface="Arial" panose="020B0604020202020204" pitchFamily="34" charset="0"/>
                          <a:cs typeface="Arial" panose="020B0604020202020204" pitchFamily="34" charset="0"/>
                        </a:rPr>
                        <a:t>0.83</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2980510188"/>
                  </a:ext>
                </a:extLst>
              </a:tr>
              <a:tr h="116896">
                <a:tc>
                  <a:txBody>
                    <a:bodyPr/>
                    <a:lstStyle/>
                    <a:p>
                      <a:pPr algn="ct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15 (6)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0.70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2700625861"/>
                  </a:ext>
                </a:extLst>
              </a:tr>
              <a:tr h="152056">
                <a:tc>
                  <a:txBody>
                    <a:bodyPr/>
                    <a:lstStyle/>
                    <a:p>
                      <a:pPr algn="ct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27 (11)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0.46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4098750457"/>
                  </a:ext>
                </a:extLst>
              </a:tr>
              <a:tr h="143411">
                <a:tc>
                  <a:txBody>
                    <a:bodyPr/>
                    <a:lstStyle/>
                    <a:p>
                      <a:pPr algn="ct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28 (12)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0.77</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3607854632"/>
                  </a:ext>
                </a:extLst>
              </a:tr>
              <a:tr h="143411">
                <a:tc>
                  <a:txBody>
                    <a:bodyPr/>
                    <a:lstStyle/>
                    <a:p>
                      <a:pPr algn="ct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169 (72)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0.97</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521783876"/>
                  </a:ext>
                </a:extLst>
              </a:tr>
              <a:tr h="143411">
                <a:tc>
                  <a:txBody>
                    <a:bodyPr/>
                    <a:lstStyle/>
                    <a:p>
                      <a:pPr algn="ct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27±5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0.35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3682256409"/>
                  </a:ext>
                </a:extLst>
              </a:tr>
              <a:tr h="153155">
                <a:tc>
                  <a:txBody>
                    <a:bodyPr/>
                    <a:lstStyle/>
                    <a:p>
                      <a:pPr algn="ct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60±25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00000"/>
                        </a:lnSpc>
                        <a:spcAft>
                          <a:spcPts val="0"/>
                        </a:spcAft>
                      </a:pPr>
                      <a:r>
                        <a:rPr lang="de-DE" sz="900" b="0" dirty="0">
                          <a:solidFill>
                            <a:schemeClr val="bg1"/>
                          </a:solidFill>
                          <a:effectLst/>
                          <a:latin typeface="Arial" panose="020B0604020202020204" pitchFamily="34" charset="0"/>
                          <a:cs typeface="Arial" panose="020B0604020202020204" pitchFamily="34" charset="0"/>
                        </a:rPr>
                        <a:t>0.87</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1628510412"/>
                  </a:ext>
                </a:extLst>
              </a:tr>
              <a:tr h="153155">
                <a:tc>
                  <a:txBody>
                    <a:bodyPr/>
                    <a:lstStyle/>
                    <a:p>
                      <a:pPr algn="ctr">
                        <a:lnSpc>
                          <a:spcPct val="115000"/>
                        </a:lnSpc>
                        <a:spcAft>
                          <a:spcPts val="100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94 (40)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15000"/>
                        </a:lnSpc>
                        <a:spcAft>
                          <a:spcPts val="100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0.44</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1714211694"/>
                  </a:ext>
                </a:extLst>
              </a:tr>
              <a:tr h="153155">
                <a:tc>
                  <a:txBody>
                    <a:bodyPr/>
                    <a:lstStyle/>
                    <a:p>
                      <a:pPr algn="ctr">
                        <a:lnSpc>
                          <a:spcPct val="115000"/>
                        </a:lnSpc>
                        <a:spcAft>
                          <a:spcPts val="100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6.4 (3.9-9.6)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15000"/>
                        </a:lnSpc>
                        <a:spcAft>
                          <a:spcPts val="100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0.15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1765515870"/>
                  </a:ext>
                </a:extLst>
              </a:tr>
              <a:tr h="153155">
                <a:tc>
                  <a:txBody>
                    <a:bodyPr/>
                    <a:lstStyle/>
                    <a:p>
                      <a:pPr algn="ctr">
                        <a:lnSpc>
                          <a:spcPct val="115000"/>
                        </a:lnSpc>
                        <a:spcAft>
                          <a:spcPts val="100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83 (38)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15000"/>
                        </a:lnSpc>
                        <a:spcAft>
                          <a:spcPts val="100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0.66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3759265532"/>
                  </a:ext>
                </a:extLst>
              </a:tr>
              <a:tr h="153155">
                <a:tc>
                  <a:txBody>
                    <a:bodyPr/>
                    <a:lstStyle/>
                    <a:p>
                      <a:pPr algn="ctr">
                        <a:lnSpc>
                          <a:spcPct val="115000"/>
                        </a:lnSpc>
                        <a:spcAft>
                          <a:spcPts val="100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53 (23)</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15000"/>
                        </a:lnSpc>
                        <a:spcAft>
                          <a:spcPts val="100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0.89</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1862737261"/>
                  </a:ext>
                </a:extLst>
              </a:tr>
              <a:tr h="153155">
                <a:tc>
                  <a:txBody>
                    <a:bodyPr/>
                    <a:lstStyle/>
                    <a:p>
                      <a:pPr algn="ctr">
                        <a:lnSpc>
                          <a:spcPct val="115000"/>
                        </a:lnSpc>
                        <a:spcAft>
                          <a:spcPts val="100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23 (10)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15000"/>
                        </a:lnSpc>
                        <a:spcAft>
                          <a:spcPts val="100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0.87</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637044856"/>
                  </a:ext>
                </a:extLst>
              </a:tr>
              <a:tr h="153155">
                <a:tc>
                  <a:txBody>
                    <a:bodyPr/>
                    <a:lstStyle/>
                    <a:p>
                      <a:pPr algn="ctr">
                        <a:lnSpc>
                          <a:spcPct val="115000"/>
                        </a:lnSpc>
                        <a:spcAft>
                          <a:spcPts val="1000"/>
                        </a:spcAft>
                      </a:pPr>
                      <a:r>
                        <a:rPr lang="en-GB"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2205 (1160-4495)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15000"/>
                        </a:lnSpc>
                        <a:spcAft>
                          <a:spcPts val="1000"/>
                        </a:spcAft>
                      </a:pPr>
                      <a:r>
                        <a:rPr lang="en-GB"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0.09</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73523839"/>
                  </a:ext>
                </a:extLst>
              </a:tr>
              <a:tr h="153155">
                <a:tc>
                  <a:txBody>
                    <a:bodyPr/>
                    <a:lstStyle/>
                    <a:p>
                      <a:pPr algn="ctr">
                        <a:lnSpc>
                          <a:spcPct val="115000"/>
                        </a:lnSpc>
                        <a:spcAft>
                          <a:spcPts val="1000"/>
                        </a:spcAft>
                      </a:pPr>
                      <a:r>
                        <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125 (53)</a:t>
                      </a: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r">
                        <a:lnSpc>
                          <a:spcPct val="115000"/>
                        </a:lnSpc>
                        <a:spcAft>
                          <a:spcPts val="1000"/>
                        </a:spcAft>
                      </a:pPr>
                      <a:r>
                        <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0.47</a:t>
                      </a: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2156825836"/>
                  </a:ext>
                </a:extLst>
              </a:tr>
            </a:tbl>
          </a:graphicData>
        </a:graphic>
      </p:graphicFrame>
    </p:spTree>
    <p:extLst>
      <p:ext uri="{BB962C8B-B14F-4D97-AF65-F5344CB8AC3E}">
        <p14:creationId xmlns:p14="http://schemas.microsoft.com/office/powerpoint/2010/main" val="35672306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687387" y="214312"/>
            <a:ext cx="7769225" cy="566738"/>
          </a:xfrm>
        </p:spPr>
        <p:txBody>
          <a:bodyPr/>
          <a:lstStyle/>
          <a:p>
            <a:pPr eaLnBrk="1" hangingPunct="1"/>
            <a:r>
              <a:rPr lang="en-US" sz="2500" dirty="0"/>
              <a:t>Baseline Characteristics II</a:t>
            </a:r>
          </a:p>
        </p:txBody>
      </p:sp>
      <p:graphicFrame>
        <p:nvGraphicFramePr>
          <p:cNvPr id="4" name="Tabelle 3">
            <a:extLst>
              <a:ext uri="{FF2B5EF4-FFF2-40B4-BE49-F238E27FC236}">
                <a16:creationId xmlns:a16="http://schemas.microsoft.com/office/drawing/2014/main" id="{28275CF2-D95B-BD40-8FF4-7DA07D8885B4}"/>
              </a:ext>
            </a:extLst>
          </p:cNvPr>
          <p:cNvGraphicFramePr>
            <a:graphicFrameLocks noGrp="1"/>
          </p:cNvGraphicFramePr>
          <p:nvPr>
            <p:extLst>
              <p:ext uri="{D42A27DB-BD31-4B8C-83A1-F6EECF244321}">
                <p14:modId xmlns:p14="http://schemas.microsoft.com/office/powerpoint/2010/main" val="567950087"/>
              </p:ext>
            </p:extLst>
          </p:nvPr>
        </p:nvGraphicFramePr>
        <p:xfrm>
          <a:off x="528568" y="781050"/>
          <a:ext cx="8056632" cy="3649049"/>
        </p:xfrm>
        <a:graphic>
          <a:graphicData uri="http://schemas.openxmlformats.org/drawingml/2006/table">
            <a:tbl>
              <a:tblPr>
                <a:tableStyleId>{5C22544A-7EE6-4342-B048-85BDC9FD1C3A}</a:tableStyleId>
              </a:tblPr>
              <a:tblGrid>
                <a:gridCol w="2328091">
                  <a:extLst>
                    <a:ext uri="{9D8B030D-6E8A-4147-A177-3AD203B41FA5}">
                      <a16:colId xmlns:a16="http://schemas.microsoft.com/office/drawing/2014/main" val="1012357471"/>
                    </a:ext>
                  </a:extLst>
                </a:gridCol>
                <a:gridCol w="1651941">
                  <a:extLst>
                    <a:ext uri="{9D8B030D-6E8A-4147-A177-3AD203B41FA5}">
                      <a16:colId xmlns:a16="http://schemas.microsoft.com/office/drawing/2014/main" val="3163733687"/>
                    </a:ext>
                  </a:extLst>
                </a:gridCol>
                <a:gridCol w="1782785">
                  <a:extLst>
                    <a:ext uri="{9D8B030D-6E8A-4147-A177-3AD203B41FA5}">
                      <a16:colId xmlns:a16="http://schemas.microsoft.com/office/drawing/2014/main" val="347063626"/>
                    </a:ext>
                  </a:extLst>
                </a:gridCol>
                <a:gridCol w="1608015">
                  <a:extLst>
                    <a:ext uri="{9D8B030D-6E8A-4147-A177-3AD203B41FA5}">
                      <a16:colId xmlns:a16="http://schemas.microsoft.com/office/drawing/2014/main" val="3244514021"/>
                    </a:ext>
                  </a:extLst>
                </a:gridCol>
                <a:gridCol w="685800">
                  <a:extLst>
                    <a:ext uri="{9D8B030D-6E8A-4147-A177-3AD203B41FA5}">
                      <a16:colId xmlns:a16="http://schemas.microsoft.com/office/drawing/2014/main" val="4266164617"/>
                    </a:ext>
                  </a:extLst>
                </a:gridCol>
              </a:tblGrid>
              <a:tr h="407755">
                <a:tc>
                  <a:txBody>
                    <a:bodyPr/>
                    <a:lstStyle/>
                    <a:p>
                      <a:pPr algn="l">
                        <a:lnSpc>
                          <a:spcPct val="115000"/>
                        </a:lnSpc>
                      </a:pPr>
                      <a:endParaRPr lang="de-DE" sz="1100" dirty="0">
                        <a:effectLst/>
                        <a:latin typeface="Arial" panose="020B0604020202020204" pitchFamily="34" charset="0"/>
                        <a:cs typeface="Arial" panose="020B0604020202020204" pitchFamily="34" charset="0"/>
                      </a:endParaRPr>
                    </a:p>
                  </a:txBody>
                  <a:tcPr marL="9474" marR="9474" marT="9474"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en-GB" sz="1050" b="1" dirty="0" err="1">
                          <a:effectLst/>
                          <a:latin typeface="Arial" panose="020B0604020202020204" pitchFamily="34" charset="0"/>
                          <a:cs typeface="Arial" panose="020B0604020202020204" pitchFamily="34" charset="0"/>
                        </a:rPr>
                        <a:t>iASD</a:t>
                      </a:r>
                      <a:r>
                        <a:rPr lang="en-GB" sz="1050" b="1" dirty="0">
                          <a:effectLst/>
                          <a:latin typeface="Arial" panose="020B0604020202020204" pitchFamily="34" charset="0"/>
                          <a:cs typeface="Arial" panose="020B0604020202020204" pitchFamily="34" charset="0"/>
                        </a:rPr>
                        <a:t> closure</a:t>
                      </a:r>
                    </a:p>
                    <a:p>
                      <a:pPr algn="ctr">
                        <a:lnSpc>
                          <a:spcPct val="100000"/>
                        </a:lnSpc>
                        <a:spcAft>
                          <a:spcPts val="0"/>
                        </a:spcAft>
                      </a:pPr>
                      <a:r>
                        <a:rPr lang="en-GB" sz="1050" b="1" dirty="0">
                          <a:effectLst/>
                          <a:latin typeface="Arial" panose="020B0604020202020204" pitchFamily="34" charset="0"/>
                          <a:ea typeface="Calibri" panose="020F0502020204030204" pitchFamily="34" charset="0"/>
                          <a:cs typeface="Arial" panose="020B0604020202020204" pitchFamily="34" charset="0"/>
                        </a:rPr>
                        <a:t>(n=40)</a:t>
                      </a:r>
                      <a:endParaRPr lang="de-DE" sz="1050" b="1" dirty="0">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3148EC">
                        <a:alpha val="69804"/>
                      </a:srgbClr>
                    </a:solidFill>
                  </a:tcPr>
                </a:tc>
                <a:tc>
                  <a:txBody>
                    <a:bodyPr/>
                    <a:lstStyle/>
                    <a:p>
                      <a:pPr marL="118110" algn="ctr">
                        <a:lnSpc>
                          <a:spcPct val="100000"/>
                        </a:lnSpc>
                        <a:spcAft>
                          <a:spcPts val="0"/>
                        </a:spcAft>
                      </a:pPr>
                      <a:r>
                        <a:rPr lang="en-GB" sz="1050" b="1" dirty="0">
                          <a:effectLst/>
                          <a:latin typeface="Arial" panose="020B0604020202020204" pitchFamily="34" charset="0"/>
                          <a:cs typeface="Arial" panose="020B0604020202020204" pitchFamily="34" charset="0"/>
                        </a:rPr>
                        <a:t>Conservative treatment </a:t>
                      </a:r>
                    </a:p>
                    <a:p>
                      <a:pPr marL="118110" algn="ctr">
                        <a:lnSpc>
                          <a:spcPct val="100000"/>
                        </a:lnSpc>
                        <a:spcAft>
                          <a:spcPts val="0"/>
                        </a:spcAft>
                      </a:pPr>
                      <a:r>
                        <a:rPr lang="en-GB" sz="1050" b="1" dirty="0">
                          <a:effectLst/>
                          <a:latin typeface="Arial" panose="020B0604020202020204" pitchFamily="34" charset="0"/>
                          <a:ea typeface="Calibri" panose="020F0502020204030204" pitchFamily="34" charset="0"/>
                          <a:cs typeface="Arial" panose="020B0604020202020204" pitchFamily="34" charset="0"/>
                        </a:rPr>
                        <a:t>(n=40)</a:t>
                      </a:r>
                      <a:endParaRPr lang="de-DE" sz="1050" b="1" dirty="0">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C00000">
                        <a:alpha val="69804"/>
                      </a:srgbClr>
                    </a:solidFill>
                  </a:tcPr>
                </a:tc>
                <a:tc>
                  <a:txBody>
                    <a:bodyPr/>
                    <a:lstStyle/>
                    <a:p>
                      <a:pPr algn="ctr">
                        <a:lnSpc>
                          <a:spcPct val="100000"/>
                        </a:lnSpc>
                        <a:spcAft>
                          <a:spcPts val="0"/>
                        </a:spcAft>
                      </a:pPr>
                      <a:r>
                        <a:rPr lang="en-GB" sz="1050" b="1" dirty="0">
                          <a:effectLst/>
                          <a:latin typeface="Arial" panose="020B0604020202020204" pitchFamily="34" charset="0"/>
                          <a:cs typeface="Arial" panose="020B0604020202020204" pitchFamily="34" charset="0"/>
                        </a:rPr>
                        <a:t>No relevant iASD</a:t>
                      </a:r>
                    </a:p>
                    <a:p>
                      <a:pPr algn="ctr">
                        <a:lnSpc>
                          <a:spcPct val="100000"/>
                        </a:lnSpc>
                        <a:spcAft>
                          <a:spcPts val="0"/>
                        </a:spcAft>
                      </a:pPr>
                      <a:r>
                        <a:rPr lang="en-GB" sz="1050" b="1" dirty="0">
                          <a:effectLst/>
                          <a:latin typeface="Arial" panose="020B0604020202020204" pitchFamily="34" charset="0"/>
                          <a:cs typeface="Arial" panose="020B0604020202020204" pitchFamily="34" charset="0"/>
                        </a:rPr>
                        <a:t>(n=235)</a:t>
                      </a:r>
                    </a:p>
                  </a:txBody>
                  <a:tcPr marL="9474" marR="9474" marT="9474"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69804"/>
                      </a:srgbClr>
                    </a:solidFill>
                  </a:tcPr>
                </a:tc>
                <a:tc>
                  <a:txBody>
                    <a:bodyPr/>
                    <a:lstStyle/>
                    <a:p>
                      <a:pPr algn="ctr">
                        <a:lnSpc>
                          <a:spcPct val="100000"/>
                        </a:lnSpc>
                        <a:spcAft>
                          <a:spcPts val="0"/>
                        </a:spcAft>
                      </a:pPr>
                      <a:r>
                        <a:rPr lang="en-GB" sz="800" b="1" dirty="0">
                          <a:effectLst/>
                          <a:latin typeface="Arial" panose="020B0604020202020204" pitchFamily="34" charset="0"/>
                          <a:cs typeface="Arial" panose="020B0604020202020204" pitchFamily="34" charset="0"/>
                        </a:rPr>
                        <a:t>p-value</a:t>
                      </a:r>
                      <a:endParaRPr lang="de-DE" sz="1000" b="1" dirty="0">
                        <a:effectLst/>
                        <a:latin typeface="Arial" panose="020B0604020202020204" pitchFamily="34" charset="0"/>
                        <a:ea typeface="Calibri" panose="020F0502020204030204" pitchFamily="34" charset="0"/>
                        <a:cs typeface="Arial" panose="020B0604020202020204" pitchFamily="34" charset="0"/>
                      </a:endParaRPr>
                    </a:p>
                  </a:txBody>
                  <a:tcPr marL="9474" marR="9474" marT="9474"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928353344"/>
                  </a:ext>
                </a:extLst>
              </a:tr>
              <a:tr h="144000">
                <a:tc>
                  <a:txBody>
                    <a:bodyPr/>
                    <a:lstStyle/>
                    <a:p>
                      <a:pPr algn="l">
                        <a:lnSpc>
                          <a:spcPct val="100000"/>
                        </a:lnSpc>
                        <a:spcAft>
                          <a:spcPts val="0"/>
                        </a:spcAft>
                      </a:pPr>
                      <a:r>
                        <a:rPr lang="en-GB" sz="900" b="0" dirty="0" err="1">
                          <a:solidFill>
                            <a:srgbClr val="00415D"/>
                          </a:solidFill>
                          <a:effectLst/>
                          <a:latin typeface="Arial" panose="020B0604020202020204" pitchFamily="34" charset="0"/>
                          <a:ea typeface="SimSun" panose="02010600030101010101" pitchFamily="2" charset="-122"/>
                          <a:cs typeface="Arial" panose="020B0604020202020204" pitchFamily="34" charset="0"/>
                        </a:rPr>
                        <a:t>NYHA</a:t>
                      </a: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 class, </a:t>
                      </a:r>
                      <a:r>
                        <a:rPr lang="en-GB" sz="900" b="0" i="1" dirty="0">
                          <a:solidFill>
                            <a:srgbClr val="00415D"/>
                          </a:solidFill>
                          <a:effectLst/>
                          <a:latin typeface="Arial" panose="020B0604020202020204" pitchFamily="34" charset="0"/>
                          <a:ea typeface="SimSun" panose="02010600030101010101" pitchFamily="2" charset="-122"/>
                          <a:cs typeface="Arial" panose="020B0604020202020204" pitchFamily="34" charset="0"/>
                        </a:rPr>
                        <a:t>no.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0.07</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3691375899"/>
                  </a:ext>
                </a:extLst>
              </a:tr>
              <a:tr h="144000">
                <a:tc>
                  <a:txBody>
                    <a:bodyPr/>
                    <a:lstStyle/>
                    <a:p>
                      <a:pPr marL="314325" indent="0" algn="l">
                        <a:lnSpc>
                          <a:spcPct val="100000"/>
                        </a:lnSpc>
                        <a:spcAft>
                          <a:spcPts val="0"/>
                        </a:spcAft>
                        <a:tabLst/>
                      </a:pPr>
                      <a:r>
                        <a:rPr lang="en-GB" sz="900" b="0" dirty="0">
                          <a:solidFill>
                            <a:srgbClr val="00415D"/>
                          </a:solidFill>
                          <a:effectLst/>
                          <a:latin typeface="Arial" panose="020B0604020202020204" pitchFamily="34" charset="0"/>
                          <a:ea typeface="Calibri" panose="020F0502020204030204" pitchFamily="34" charset="0"/>
                          <a:cs typeface="Arial" panose="020B0604020202020204" pitchFamily="34" charset="0"/>
                        </a:rPr>
                        <a:t>I</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4 (10)</a:t>
                      </a: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5 (12) </a:t>
                      </a: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13 (6)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222303915"/>
                  </a:ext>
                </a:extLst>
              </a:tr>
              <a:tr h="144000">
                <a:tc>
                  <a:txBody>
                    <a:bodyPr/>
                    <a:lstStyle/>
                    <a:p>
                      <a:pPr marL="314325" indent="0" algn="l">
                        <a:lnSpc>
                          <a:spcPct val="100000"/>
                        </a:lnSpc>
                        <a:spcAft>
                          <a:spcPts val="0"/>
                        </a:spcAft>
                        <a:tabLst/>
                      </a:pPr>
                      <a:r>
                        <a:rPr lang="en-GB" sz="900" b="0" dirty="0">
                          <a:solidFill>
                            <a:srgbClr val="00415D"/>
                          </a:solidFill>
                          <a:effectLst/>
                          <a:latin typeface="Arial" panose="020B0604020202020204" pitchFamily="34" charset="0"/>
                          <a:ea typeface="Calibri" panose="020F0502020204030204" pitchFamily="34" charset="0"/>
                          <a:cs typeface="Arial" panose="020B0604020202020204" pitchFamily="34" charset="0"/>
                        </a:rPr>
                        <a:t>II</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18 (45)</a:t>
                      </a: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21 (52)</a:t>
                      </a: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98 (42)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1116384938"/>
                  </a:ext>
                </a:extLst>
              </a:tr>
              <a:tr h="144000">
                <a:tc>
                  <a:txBody>
                    <a:bodyPr/>
                    <a:lstStyle/>
                    <a:p>
                      <a:pPr marL="314325" indent="0" algn="l">
                        <a:lnSpc>
                          <a:spcPct val="100000"/>
                        </a:lnSpc>
                        <a:spcAft>
                          <a:spcPts val="0"/>
                        </a:spcAft>
                        <a:tabLst/>
                      </a:pPr>
                      <a:r>
                        <a:rPr lang="en-GB" sz="900" b="0" dirty="0">
                          <a:solidFill>
                            <a:srgbClr val="00415D"/>
                          </a:solidFill>
                          <a:effectLst/>
                          <a:latin typeface="Arial" panose="020B0604020202020204" pitchFamily="34" charset="0"/>
                          <a:ea typeface="Calibri" panose="020F0502020204030204" pitchFamily="34" charset="0"/>
                          <a:cs typeface="Arial" panose="020B0604020202020204" pitchFamily="34" charset="0"/>
                        </a:rPr>
                        <a:t>III</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17 (42)</a:t>
                      </a: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11 (28)</a:t>
                      </a: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115 (49)</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4224299194"/>
                  </a:ext>
                </a:extLst>
              </a:tr>
              <a:tr h="144000">
                <a:tc>
                  <a:txBody>
                    <a:bodyPr/>
                    <a:lstStyle/>
                    <a:p>
                      <a:pPr marL="314325" indent="0" algn="l">
                        <a:lnSpc>
                          <a:spcPct val="100000"/>
                        </a:lnSpc>
                        <a:spcAft>
                          <a:spcPts val="0"/>
                        </a:spcAft>
                        <a:tabLst/>
                      </a:pPr>
                      <a:r>
                        <a:rPr lang="en-GB" sz="900" b="0" dirty="0">
                          <a:solidFill>
                            <a:srgbClr val="00415D"/>
                          </a:solidFill>
                          <a:effectLst/>
                          <a:latin typeface="Arial" panose="020B0604020202020204" pitchFamily="34" charset="0"/>
                          <a:ea typeface="Calibri" panose="020F0502020204030204" pitchFamily="34" charset="0"/>
                          <a:cs typeface="Arial" panose="020B0604020202020204" pitchFamily="34" charset="0"/>
                        </a:rPr>
                        <a:t>IV</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1 (2)</a:t>
                      </a: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3 (8)</a:t>
                      </a: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Calibri" panose="020F0502020204030204" pitchFamily="34" charset="0"/>
                          <a:cs typeface="Arial" panose="020B0604020202020204" pitchFamily="34" charset="0"/>
                        </a:rPr>
                        <a:t>9 (4)</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2115578947"/>
                  </a:ext>
                </a:extLst>
              </a:tr>
              <a:tr h="144000">
                <a:tc>
                  <a:txBody>
                    <a:bodyPr/>
                    <a:lstStyle/>
                    <a:p>
                      <a:pPr algn="l">
                        <a:lnSpc>
                          <a:spcPct val="100000"/>
                        </a:lnSpc>
                        <a:spcAft>
                          <a:spcPts val="0"/>
                        </a:spcAf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Left ventricular ejection fraction,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38 ± 13</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indent="7620"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37 ± 19</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47 ± 16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&lt;0.001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2719966339"/>
                  </a:ext>
                </a:extLst>
              </a:tr>
              <a:tr h="144000">
                <a:tc>
                  <a:txBody>
                    <a:bodyPr/>
                    <a:lstStyle/>
                    <a:p>
                      <a:pPr algn="l">
                        <a:lnSpc>
                          <a:spcPct val="100000"/>
                        </a:lnSpc>
                        <a:spcAft>
                          <a:spcPts val="0"/>
                        </a:spcAf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Left ventricular </a:t>
                      </a:r>
                      <a:r>
                        <a:rPr lang="en-GB" sz="900" b="0" dirty="0" err="1">
                          <a:solidFill>
                            <a:srgbClr val="00415D"/>
                          </a:solidFill>
                          <a:effectLst/>
                          <a:latin typeface="Arial" panose="020B0604020202020204" pitchFamily="34" charset="0"/>
                          <a:ea typeface="SimSun" panose="02010600030101010101" pitchFamily="2" charset="-122"/>
                          <a:cs typeface="Arial" panose="020B0604020202020204" pitchFamily="34" charset="0"/>
                        </a:rPr>
                        <a:t>enddiastolic</a:t>
                      </a: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 volume, </a:t>
                      </a:r>
                      <a:r>
                        <a:rPr lang="en-GB" sz="900" b="0" i="1" dirty="0">
                          <a:solidFill>
                            <a:srgbClr val="00415D"/>
                          </a:solidFill>
                          <a:effectLst/>
                          <a:latin typeface="Arial" panose="020B0604020202020204" pitchFamily="34" charset="0"/>
                          <a:ea typeface="SimSun" panose="02010600030101010101" pitchFamily="2" charset="-122"/>
                          <a:cs typeface="Arial" panose="020B0604020202020204" pitchFamily="34" charset="0"/>
                        </a:rPr>
                        <a:t>ml</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147 (124 – 200)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indent="7620"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152 (121 – 206)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132 (92 – 180)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0.06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643915392"/>
                  </a:ext>
                </a:extLst>
              </a:tr>
              <a:tr h="144000">
                <a:tc>
                  <a:txBody>
                    <a:bodyPr/>
                    <a:lstStyle/>
                    <a:p>
                      <a:pPr algn="l">
                        <a:lnSpc>
                          <a:spcPct val="100000"/>
                        </a:lnSpc>
                        <a:spcAft>
                          <a:spcPts val="0"/>
                        </a:spcAf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Left ventricular </a:t>
                      </a:r>
                      <a:r>
                        <a:rPr lang="en-GB" sz="900" b="0" dirty="0" err="1">
                          <a:solidFill>
                            <a:srgbClr val="00415D"/>
                          </a:solidFill>
                          <a:effectLst/>
                          <a:latin typeface="Arial" panose="020B0604020202020204" pitchFamily="34" charset="0"/>
                          <a:ea typeface="SimSun" panose="02010600030101010101" pitchFamily="2" charset="-122"/>
                          <a:cs typeface="Arial" panose="020B0604020202020204" pitchFamily="34" charset="0"/>
                        </a:rPr>
                        <a:t>endsystolic</a:t>
                      </a: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 volume, ml</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92 (63 – 130)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indent="7620"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96 (56 – 151)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71 (38 – 121)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0.009</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1503850069"/>
                  </a:ext>
                </a:extLst>
              </a:tr>
              <a:tr h="144000">
                <a:tc>
                  <a:txBody>
                    <a:bodyPr/>
                    <a:lstStyle/>
                    <a:p>
                      <a:pPr algn="l">
                        <a:lnSpc>
                          <a:spcPct val="100000"/>
                        </a:lnSpc>
                        <a:spcAft>
                          <a:spcPts val="0"/>
                        </a:spcAf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Functional mitral regurgitation, n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25 (62)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indent="7620"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25 (62)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67 (29)</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&lt;0.001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2828490685"/>
                  </a:ext>
                </a:extLst>
              </a:tr>
              <a:tr h="144000">
                <a:tc>
                  <a:txBody>
                    <a:bodyPr/>
                    <a:lstStyle/>
                    <a:p>
                      <a:pPr algn="l">
                        <a:lnSpc>
                          <a:spcPct val="100000"/>
                        </a:lnSpc>
                        <a:spcAft>
                          <a:spcPts val="0"/>
                        </a:spcAft>
                      </a:pPr>
                      <a:r>
                        <a:rPr lang="en-GB" sz="900" b="0" dirty="0" err="1">
                          <a:solidFill>
                            <a:srgbClr val="00415D"/>
                          </a:solidFill>
                          <a:effectLst/>
                          <a:latin typeface="Arial" panose="020B0604020202020204" pitchFamily="34" charset="0"/>
                          <a:ea typeface="SimSun" panose="02010600030101010101" pitchFamily="2" charset="-122"/>
                          <a:cs typeface="Arial" panose="020B0604020202020204" pitchFamily="34" charset="0"/>
                        </a:rPr>
                        <a:t>Qp:Qs</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1.5 (1.4–1.6)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indent="7620"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1.5 (1.3–1.6)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1.0 (1.0-1.2)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&lt;0.001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3602359573"/>
                  </a:ext>
                </a:extLst>
              </a:tr>
              <a:tr h="144000">
                <a:tc>
                  <a:txBody>
                    <a:bodyPr/>
                    <a:lstStyle/>
                    <a:p>
                      <a:pPr algn="l">
                        <a:lnSpc>
                          <a:spcPct val="100000"/>
                        </a:lnSpc>
                        <a:spcAft>
                          <a:spcPts val="0"/>
                        </a:spcAft>
                      </a:pPr>
                      <a:r>
                        <a:rPr lang="en-GB" sz="900" b="0">
                          <a:solidFill>
                            <a:srgbClr val="00415D"/>
                          </a:solidFill>
                          <a:effectLst/>
                          <a:latin typeface="Arial" panose="020B0604020202020204" pitchFamily="34" charset="0"/>
                          <a:ea typeface="SimSun" panose="02010600030101010101" pitchFamily="2" charset="-122"/>
                          <a:cs typeface="Arial" panose="020B0604020202020204" pitchFamily="34" charset="0"/>
                        </a:rPr>
                        <a:t>TAPSE, mm</a:t>
                      </a:r>
                      <a:endParaRPr lang="de-DE" sz="900" b="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14 (12–17)</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16 (13–21)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17 (15-21)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0.01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950411484"/>
                  </a:ext>
                </a:extLst>
              </a:tr>
              <a:tr h="144000">
                <a:tc>
                  <a:txBody>
                    <a:bodyPr/>
                    <a:lstStyle/>
                    <a:p>
                      <a:pPr algn="l">
                        <a:lnSpc>
                          <a:spcPct val="100000"/>
                        </a:lnSpc>
                        <a:spcAft>
                          <a:spcPts val="0"/>
                        </a:spcAf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Mitral valve mean gradient, mmHg</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de-DE" sz="900" b="0">
                          <a:solidFill>
                            <a:schemeClr val="bg1"/>
                          </a:solidFill>
                          <a:effectLst/>
                          <a:latin typeface="Arial" panose="020B0604020202020204" pitchFamily="34" charset="0"/>
                          <a:ea typeface="SimSun" panose="02010600030101010101" pitchFamily="2" charset="-122"/>
                          <a:cs typeface="Arial" panose="020B0604020202020204" pitchFamily="34" charset="0"/>
                        </a:rPr>
                        <a:t>4.0 (3.2–5.0)</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indent="7620"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3.8 (2.6-4.5)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4.0 (2.8-5.0)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marR="71755" algn="ctr">
                        <a:lnSpc>
                          <a:spcPct val="100000"/>
                        </a:lnSpc>
                        <a:spcAft>
                          <a:spcPts val="0"/>
                        </a:spcAft>
                      </a:pPr>
                      <a:r>
                        <a:rPr lang="de-DE"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0.34</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2270906795"/>
                  </a:ext>
                </a:extLst>
              </a:tr>
              <a:tr h="144000">
                <a:tc>
                  <a:txBody>
                    <a:bodyPr/>
                    <a:lstStyle/>
                    <a:p>
                      <a:pPr algn="l">
                        <a:lnSpc>
                          <a:spcPct val="100000"/>
                        </a:lnSpc>
                        <a:spcAft>
                          <a:spcPts val="0"/>
                        </a:spcAft>
                      </a:pPr>
                      <a:r>
                        <a:rPr lang="en-GB" sz="900" b="0" dirty="0" err="1">
                          <a:solidFill>
                            <a:srgbClr val="00415D"/>
                          </a:solidFill>
                          <a:effectLst/>
                          <a:latin typeface="Arial" panose="020B0604020202020204" pitchFamily="34" charset="0"/>
                          <a:ea typeface="SimSun" panose="02010600030101010101" pitchFamily="2" charset="-122"/>
                          <a:cs typeface="Arial" panose="020B0604020202020204" pitchFamily="34" charset="0"/>
                        </a:rPr>
                        <a:t>PAPs</a:t>
                      </a: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 mmHg</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en-GB" sz="900" b="0">
                          <a:solidFill>
                            <a:schemeClr val="bg1"/>
                          </a:solidFill>
                          <a:effectLst/>
                          <a:latin typeface="Arial" panose="020B0604020202020204" pitchFamily="34" charset="0"/>
                          <a:ea typeface="SimSun" panose="02010600030101010101" pitchFamily="2" charset="-122"/>
                          <a:cs typeface="Arial" panose="020B0604020202020204" pitchFamily="34" charset="0"/>
                        </a:rPr>
                        <a:t>47 ± 14</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45 ± 14</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39 ± 12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0.59</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2256450759"/>
                  </a:ext>
                </a:extLst>
              </a:tr>
              <a:tr h="144000">
                <a:tc>
                  <a:txBody>
                    <a:bodyPr/>
                    <a:lstStyle/>
                    <a:p>
                      <a:pPr algn="l">
                        <a:lnSpc>
                          <a:spcPct val="100000"/>
                        </a:lnSpc>
                        <a:spcAft>
                          <a:spcPts val="0"/>
                        </a:spcAf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Mitral regurgitation grade, n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en-GB" sz="900" b="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256969493"/>
                  </a:ext>
                </a:extLst>
              </a:tr>
              <a:tr h="144000">
                <a:tc>
                  <a:txBody>
                    <a:bodyPr/>
                    <a:lstStyle/>
                    <a:p>
                      <a:pPr marL="314325" indent="0" algn="l">
                        <a:lnSpc>
                          <a:spcPct val="100000"/>
                        </a:lnSpc>
                        <a:spcAft>
                          <a:spcPts val="0"/>
                        </a:spcAft>
                        <a:tabLst>
                          <a:tab pos="442913" algn="l"/>
                        </a:tabLs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0–I</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31 (78)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31 (78)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168 (71)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0.35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1823473054"/>
                  </a:ext>
                </a:extLst>
              </a:tr>
              <a:tr h="144000">
                <a:tc>
                  <a:txBody>
                    <a:bodyPr/>
                    <a:lstStyle/>
                    <a:p>
                      <a:pPr marL="314325" indent="0" algn="l">
                        <a:lnSpc>
                          <a:spcPct val="100000"/>
                        </a:lnSpc>
                        <a:spcAft>
                          <a:spcPts val="0"/>
                        </a:spcAft>
                        <a:tabLs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II</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en-GB" sz="900" b="0">
                          <a:solidFill>
                            <a:schemeClr val="bg1"/>
                          </a:solidFill>
                          <a:effectLst/>
                          <a:latin typeface="Arial" panose="020B0604020202020204" pitchFamily="34" charset="0"/>
                          <a:ea typeface="SimSun" panose="02010600030101010101" pitchFamily="2" charset="-122"/>
                          <a:cs typeface="Arial" panose="020B0604020202020204" pitchFamily="34" charset="0"/>
                        </a:rPr>
                        <a:t>8 (20)</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8 (20)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61 (26)</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0.25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401320241"/>
                  </a:ext>
                </a:extLst>
              </a:tr>
              <a:tr h="144000">
                <a:tc>
                  <a:txBody>
                    <a:bodyPr/>
                    <a:lstStyle/>
                    <a:p>
                      <a:pPr marL="314325" indent="0" algn="l">
                        <a:lnSpc>
                          <a:spcPct val="100000"/>
                        </a:lnSpc>
                        <a:spcAft>
                          <a:spcPts val="0"/>
                        </a:spcAft>
                        <a:tabLs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III</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en-GB" sz="900" b="0">
                          <a:solidFill>
                            <a:schemeClr val="bg1"/>
                          </a:solidFill>
                          <a:effectLst/>
                          <a:latin typeface="Arial" panose="020B0604020202020204" pitchFamily="34" charset="0"/>
                          <a:ea typeface="SimSun" panose="02010600030101010101" pitchFamily="2" charset="-122"/>
                          <a:cs typeface="Arial" panose="020B0604020202020204" pitchFamily="34" charset="0"/>
                        </a:rPr>
                        <a:t>1 (2)</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 (2)</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6 (3)</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0.97</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2720085263"/>
                  </a:ext>
                </a:extLst>
              </a:tr>
              <a:tr h="144000">
                <a:tc>
                  <a:txBody>
                    <a:bodyPr/>
                    <a:lstStyle/>
                    <a:p>
                      <a:pPr marL="314325" indent="0" algn="l">
                        <a:lnSpc>
                          <a:spcPct val="100000"/>
                        </a:lnSpc>
                        <a:spcAft>
                          <a:spcPts val="0"/>
                        </a:spcAft>
                        <a:tabLs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IV</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 (0)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 (0)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 (0)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1.00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799402399"/>
                  </a:ext>
                </a:extLst>
              </a:tr>
              <a:tr h="144000">
                <a:tc>
                  <a:txBody>
                    <a:bodyPr/>
                    <a:lstStyle/>
                    <a:p>
                      <a:pPr algn="l">
                        <a:lnSpc>
                          <a:spcPct val="100000"/>
                        </a:lnSpc>
                        <a:spcAft>
                          <a:spcPts val="0"/>
                        </a:spcAf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Tricuspid regurgitation grade, n (%)</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en-GB" sz="900" b="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 </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434904361"/>
                  </a:ext>
                </a:extLst>
              </a:tr>
              <a:tr h="144000">
                <a:tc>
                  <a:txBody>
                    <a:bodyPr/>
                    <a:lstStyle/>
                    <a:p>
                      <a:pPr marL="314325" indent="0" algn="l">
                        <a:lnSpc>
                          <a:spcPct val="100000"/>
                        </a:lnSpc>
                        <a:spcAft>
                          <a:spcPts val="0"/>
                        </a:spcAft>
                        <a:tabLs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0–I</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19 (48)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22 (55)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103 (44)</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algn="ctr">
                        <a:lnSpc>
                          <a:spcPct val="100000"/>
                        </a:lnSpc>
                        <a:spcAft>
                          <a:spcPts val="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0.13</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1267510633"/>
                  </a:ext>
                </a:extLst>
              </a:tr>
              <a:tr h="144000">
                <a:tc>
                  <a:txBody>
                    <a:bodyPr/>
                    <a:lstStyle/>
                    <a:p>
                      <a:pPr marL="314325" indent="0" algn="l">
                        <a:lnSpc>
                          <a:spcPct val="115000"/>
                        </a:lnSpc>
                        <a:spcAft>
                          <a:spcPts val="1000"/>
                        </a:spcAft>
                        <a:tabLs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II</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15000"/>
                        </a:lnSpc>
                        <a:spcAft>
                          <a:spcPts val="100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15 (38)</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indent="7620" algn="ctr">
                        <a:lnSpc>
                          <a:spcPct val="115000"/>
                        </a:lnSpc>
                        <a:spcAft>
                          <a:spcPts val="100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12 (30)</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15000"/>
                        </a:lnSpc>
                        <a:spcAft>
                          <a:spcPts val="100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58 (25)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algn="ctr">
                        <a:lnSpc>
                          <a:spcPct val="115000"/>
                        </a:lnSpc>
                        <a:spcAft>
                          <a:spcPts val="100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0.45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3913561136"/>
                  </a:ext>
                </a:extLst>
              </a:tr>
              <a:tr h="89051">
                <a:tc>
                  <a:txBody>
                    <a:bodyPr/>
                    <a:lstStyle/>
                    <a:p>
                      <a:pPr marL="314325" indent="0" algn="l">
                        <a:lnSpc>
                          <a:spcPct val="115000"/>
                        </a:lnSpc>
                        <a:spcAft>
                          <a:spcPts val="1000"/>
                        </a:spcAft>
                        <a:tabLst/>
                      </a:pPr>
                      <a:r>
                        <a:rPr lang="en-GB" sz="900" b="0" dirty="0">
                          <a:solidFill>
                            <a:srgbClr val="00415D"/>
                          </a:solidFill>
                          <a:effectLst/>
                          <a:latin typeface="Arial" panose="020B0604020202020204" pitchFamily="34" charset="0"/>
                          <a:ea typeface="SimSun" panose="02010600030101010101" pitchFamily="2" charset="-122"/>
                          <a:cs typeface="Arial" panose="020B0604020202020204" pitchFamily="34" charset="0"/>
                        </a:rPr>
                        <a:t>&gt;II</a:t>
                      </a:r>
                      <a:endParaRPr lang="de-DE" sz="900" b="0" dirty="0">
                        <a:solidFill>
                          <a:srgbClr val="00415D"/>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R w="6350" cap="flat" cmpd="sng" algn="ctr">
                      <a:solidFill>
                        <a:srgbClr val="3148EC">
                          <a:alpha val="10196"/>
                        </a:srgbClr>
                      </a:solidFill>
                      <a:prstDash val="solid"/>
                      <a:round/>
                      <a:headEnd type="none" w="med" len="med"/>
                      <a:tailEnd type="none" w="med" len="med"/>
                    </a:lnR>
                    <a:noFill/>
                  </a:tcPr>
                </a:tc>
                <a:tc>
                  <a:txBody>
                    <a:bodyPr/>
                    <a:lstStyle/>
                    <a:p>
                      <a:pPr algn="ctr">
                        <a:lnSpc>
                          <a:spcPct val="115000"/>
                        </a:lnSpc>
                        <a:spcAft>
                          <a:spcPts val="100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6 (15)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3148EC">
                          <a:alpha val="10196"/>
                        </a:srgbClr>
                      </a:solidFill>
                      <a:prstDash val="solid"/>
                      <a:round/>
                      <a:headEnd type="none" w="med" len="med"/>
                      <a:tailEnd type="none" w="med" len="med"/>
                    </a:lnL>
                    <a:lnR w="6350" cap="flat" cmpd="sng" algn="ctr">
                      <a:solidFill>
                        <a:srgbClr val="D50800">
                          <a:alpha val="10196"/>
                        </a:srgbClr>
                      </a:solidFill>
                      <a:prstDash val="solid"/>
                      <a:round/>
                      <a:headEnd type="none" w="med" len="med"/>
                      <a:tailEnd type="none" w="med" len="med"/>
                    </a:lnR>
                    <a:lnT w="6350" cap="flat" cmpd="sng" algn="ctr">
                      <a:solidFill>
                        <a:srgbClr val="3148EC">
                          <a:alpha val="10196"/>
                        </a:srgbClr>
                      </a:solidFill>
                      <a:prstDash val="solid"/>
                      <a:round/>
                      <a:headEnd type="none" w="med" len="med"/>
                      <a:tailEnd type="none" w="med" len="med"/>
                    </a:lnT>
                    <a:lnB w="6350" cap="flat" cmpd="sng" algn="ctr">
                      <a:solidFill>
                        <a:srgbClr val="3148EC">
                          <a:alpha val="10196"/>
                        </a:srgbClr>
                      </a:solidFill>
                      <a:prstDash val="solid"/>
                      <a:round/>
                      <a:headEnd type="none" w="med" len="med"/>
                      <a:tailEnd type="none" w="med" len="med"/>
                    </a:lnB>
                    <a:solidFill>
                      <a:srgbClr val="0071B9">
                        <a:alpha val="10196"/>
                      </a:srgbClr>
                    </a:solidFill>
                  </a:tcPr>
                </a:tc>
                <a:tc>
                  <a:txBody>
                    <a:bodyPr/>
                    <a:lstStyle/>
                    <a:p>
                      <a:pPr indent="7620" algn="ctr">
                        <a:lnSpc>
                          <a:spcPct val="115000"/>
                        </a:lnSpc>
                        <a:spcAft>
                          <a:spcPts val="100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6 (15)</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D5080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D50800">
                          <a:alpha val="10196"/>
                        </a:srgbClr>
                      </a:solidFill>
                      <a:prstDash val="solid"/>
                      <a:round/>
                      <a:headEnd type="none" w="med" len="med"/>
                      <a:tailEnd type="none" w="med" len="med"/>
                    </a:lnT>
                    <a:lnB w="6350" cap="flat" cmpd="sng" algn="ctr">
                      <a:solidFill>
                        <a:srgbClr val="D50800">
                          <a:alpha val="10196"/>
                        </a:srgbClr>
                      </a:solidFill>
                      <a:prstDash val="solid"/>
                      <a:round/>
                      <a:headEnd type="none" w="med" len="med"/>
                      <a:tailEnd type="none" w="med" len="med"/>
                    </a:lnB>
                    <a:solidFill>
                      <a:srgbClr val="D50800">
                        <a:alpha val="10196"/>
                      </a:srgbClr>
                    </a:solidFill>
                  </a:tcPr>
                </a:tc>
                <a:tc>
                  <a:txBody>
                    <a:bodyPr/>
                    <a:lstStyle/>
                    <a:p>
                      <a:pPr algn="ctr">
                        <a:lnSpc>
                          <a:spcPct val="115000"/>
                        </a:lnSpc>
                        <a:spcAft>
                          <a:spcPts val="100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74 (31)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lnR w="6350" cap="flat" cmpd="sng" algn="ctr">
                      <a:solidFill>
                        <a:srgbClr val="00B050">
                          <a:alpha val="10196"/>
                        </a:srgbClr>
                      </a:solidFill>
                      <a:prstDash val="solid"/>
                      <a:round/>
                      <a:headEnd type="none" w="med" len="med"/>
                      <a:tailEnd type="none" w="med" len="med"/>
                    </a:lnR>
                    <a:lnT w="6350" cap="flat" cmpd="sng" algn="ctr">
                      <a:solidFill>
                        <a:srgbClr val="00B050">
                          <a:alpha val="10196"/>
                        </a:srgbClr>
                      </a:solidFill>
                      <a:prstDash val="solid"/>
                      <a:round/>
                      <a:headEnd type="none" w="med" len="med"/>
                      <a:tailEnd type="none" w="med" len="med"/>
                    </a:lnT>
                    <a:lnB w="6350" cap="flat" cmpd="sng" algn="ctr">
                      <a:solidFill>
                        <a:srgbClr val="00B050">
                          <a:alpha val="10196"/>
                        </a:srgbClr>
                      </a:solidFill>
                      <a:prstDash val="solid"/>
                      <a:round/>
                      <a:headEnd type="none" w="med" len="med"/>
                      <a:tailEnd type="none" w="med" len="med"/>
                    </a:lnB>
                    <a:solidFill>
                      <a:srgbClr val="00B050">
                        <a:alpha val="10196"/>
                      </a:srgbClr>
                    </a:solidFill>
                  </a:tcPr>
                </a:tc>
                <a:tc>
                  <a:txBody>
                    <a:bodyPr/>
                    <a:lstStyle/>
                    <a:p>
                      <a:pPr algn="ctr">
                        <a:lnSpc>
                          <a:spcPct val="115000"/>
                        </a:lnSpc>
                        <a:spcAft>
                          <a:spcPts val="1000"/>
                        </a:spcAft>
                      </a:pPr>
                      <a:r>
                        <a:rPr lang="en-GB" sz="900" b="0" dirty="0">
                          <a:solidFill>
                            <a:schemeClr val="bg1"/>
                          </a:solidFill>
                          <a:effectLst/>
                          <a:latin typeface="Arial" panose="020B0604020202020204" pitchFamily="34" charset="0"/>
                          <a:ea typeface="SimSun" panose="02010600030101010101" pitchFamily="2" charset="-122"/>
                          <a:cs typeface="Arial" panose="020B0604020202020204" pitchFamily="34" charset="0"/>
                        </a:rPr>
                        <a:t>0.11</a:t>
                      </a:r>
                      <a:endParaRPr lang="de-DE" sz="9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w="6350" cap="flat" cmpd="sng" algn="ctr">
                      <a:solidFill>
                        <a:srgbClr val="00B050">
                          <a:alpha val="10196"/>
                        </a:srgbClr>
                      </a:solidFill>
                      <a:prstDash val="solid"/>
                      <a:round/>
                      <a:headEnd type="none" w="med" len="med"/>
                      <a:tailEnd type="none" w="med" len="med"/>
                    </a:lnL>
                    <a:noFill/>
                  </a:tcPr>
                </a:tc>
                <a:extLst>
                  <a:ext uri="{0D108BD9-81ED-4DB2-BD59-A6C34878D82A}">
                    <a16:rowId xmlns:a16="http://schemas.microsoft.com/office/drawing/2014/main" val="2161275512"/>
                  </a:ext>
                </a:extLst>
              </a:tr>
            </a:tbl>
          </a:graphicData>
        </a:graphic>
      </p:graphicFrame>
      <p:sp>
        <p:nvSpPr>
          <p:cNvPr id="3" name="Rectangle 2">
            <a:extLst>
              <a:ext uri="{FF2B5EF4-FFF2-40B4-BE49-F238E27FC236}">
                <a16:creationId xmlns:a16="http://schemas.microsoft.com/office/drawing/2014/main" id="{0EDFFD25-435F-A548-AC07-C6C67C6B4B6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847029827"/>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CRF_2006_background">
  <a:themeElements>
    <a:clrScheme name="Custom 9">
      <a:dk1>
        <a:srgbClr val="000000"/>
      </a:dk1>
      <a:lt1>
        <a:srgbClr val="FFFFFF"/>
      </a:lt1>
      <a:dk2>
        <a:srgbClr val="050B36"/>
      </a:dk2>
      <a:lt2>
        <a:srgbClr val="050B36"/>
      </a:lt2>
      <a:accent1>
        <a:srgbClr val="210032"/>
      </a:accent1>
      <a:accent2>
        <a:srgbClr val="00D1DE"/>
      </a:accent2>
      <a:accent3>
        <a:srgbClr val="F3BD00"/>
      </a:accent3>
      <a:accent4>
        <a:srgbClr val="00415D"/>
      </a:accent4>
      <a:accent5>
        <a:srgbClr val="FFADAA"/>
      </a:accent5>
      <a:accent6>
        <a:srgbClr val="2D2D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txDef>
      <a:spPr>
        <a:noFill/>
      </a:spPr>
      <a:bodyPr wrap="none" rtlCol="0">
        <a:spAutoFit/>
      </a:bodyPr>
      <a:lstStyle>
        <a:defPPr>
          <a:defRPr i="0" dirty="0" err="1" smtClean="0">
            <a:solidFill>
              <a:schemeClr val="tx1"/>
            </a:solidFill>
          </a:defRPr>
        </a:defPPr>
      </a:lstStyle>
    </a:tx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3476</Words>
  <Application>Microsoft Macintosh PowerPoint</Application>
  <PresentationFormat>Bildschirmpräsentation (16:9)</PresentationFormat>
  <Paragraphs>564</Paragraphs>
  <Slides>20</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Helvetica</vt:lpstr>
      <vt:lpstr>Myriad Pro</vt:lpstr>
      <vt:lpstr>Wingdings 2</vt:lpstr>
      <vt:lpstr>CRF_2006_background</vt:lpstr>
      <vt:lpstr>Closure of Iatrogenic Atrial Septal Defects Following Transcatheter Mitral Valve Repair –  The Randomized MITHRAS Trial </vt:lpstr>
      <vt:lpstr>PowerPoint-Präsentation</vt:lpstr>
      <vt:lpstr>Background</vt:lpstr>
      <vt:lpstr>PowerPoint-Präsentation</vt:lpstr>
      <vt:lpstr>Objective</vt:lpstr>
      <vt:lpstr>PowerPoint-Präsentation</vt:lpstr>
      <vt:lpstr>PowerPoint-Präsentation</vt:lpstr>
      <vt:lpstr>Baseline Characteristics I</vt:lpstr>
      <vt:lpstr>Baseline Characteristics II</vt:lpstr>
      <vt:lpstr>PowerPoint-Präsentation</vt:lpstr>
      <vt:lpstr>PowerPoint-Präsentation</vt:lpstr>
      <vt:lpstr>Combined Mortality and Rehospitalization - 1 Year</vt:lpstr>
      <vt:lpstr>Combined Mortality and Rehospitalization - 1 Year</vt:lpstr>
      <vt:lpstr>Combined Mortality and Rehospitalization - 1 Year</vt:lpstr>
      <vt:lpstr>PowerPoint-Präsentation</vt:lpstr>
      <vt:lpstr>PowerPoint-Präsentation</vt:lpstr>
      <vt:lpstr>Limitations</vt:lpstr>
      <vt:lpstr>Summary</vt:lpstr>
      <vt:lpstr>Conclusions</vt:lpstr>
      <vt:lpstr>Thank You</vt:lpstr>
    </vt:vector>
  </TitlesOfParts>
  <Company>CRF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jzuccardy</dc:creator>
  <cp:lastModifiedBy>Philipp Lurz</cp:lastModifiedBy>
  <cp:revision>373</cp:revision>
  <dcterms:created xsi:type="dcterms:W3CDTF">2015-03-17T14:58:49Z</dcterms:created>
  <dcterms:modified xsi:type="dcterms:W3CDTF">2020-10-14T20:51:35Z</dcterms:modified>
</cp:coreProperties>
</file>