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69" r:id="rId4"/>
    <p:sldId id="257" r:id="rId5"/>
    <p:sldId id="270" r:id="rId6"/>
    <p:sldId id="268" r:id="rId7"/>
    <p:sldId id="258" r:id="rId8"/>
    <p:sldId id="259" r:id="rId9"/>
    <p:sldId id="264" r:id="rId10"/>
    <p:sldId id="260" r:id="rId11"/>
    <p:sldId id="271" r:id="rId12"/>
    <p:sldId id="272" r:id="rId13"/>
    <p:sldId id="266" r:id="rId14"/>
    <p:sldId id="267" r:id="rId15"/>
    <p:sldId id="261" r:id="rId16"/>
    <p:sldId id="262" r:id="rId17"/>
    <p:sldId id="263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8" autoAdjust="0"/>
    <p:restoredTop sz="94660"/>
  </p:normalViewPr>
  <p:slideViewPr>
    <p:cSldViewPr snapToGrid="0">
      <p:cViewPr varScale="1">
        <p:scale>
          <a:sx n="66" d="100"/>
          <a:sy n="66" d="100"/>
        </p:scale>
        <p:origin x="596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9949E-85C1-4664-92B2-1E2237186A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5183D8-6A41-4E5D-A059-1522398B62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B5408-74A7-4856-9463-33F756586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4327-5D1B-42B1-A9A4-20BF3AB4531A}" type="datetimeFigureOut">
              <a:rPr lang="fr-FR" smtClean="0"/>
              <a:t>29/08/2021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9E71A-9578-4933-A4BE-C224C5836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1A120C-9877-433C-B250-1BF033301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635D-D4CA-4476-8694-5460DC766D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871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EBE88-68B1-4B1B-BD95-86B37EA24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65A9BC-9B15-4ACE-B7D2-7ED5DDECE4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D55D1-C3CF-4A0F-A1AF-5F4A93184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4327-5D1B-42B1-A9A4-20BF3AB4531A}" type="datetimeFigureOut">
              <a:rPr lang="fr-FR" smtClean="0"/>
              <a:t>29/08/2021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19B48-52E1-4CDF-8AC0-C475056C8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6AB09D-2305-4305-86C1-2B534F7E0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635D-D4CA-4476-8694-5460DC766D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0313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18F8AB-C65C-4E06-9991-267B1CBFC2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879628-5454-444D-9F7C-1488B19E21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C0C54C-B123-4FA1-BCAE-078A9D25F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4327-5D1B-42B1-A9A4-20BF3AB4531A}" type="datetimeFigureOut">
              <a:rPr lang="fr-FR" smtClean="0"/>
              <a:t>29/08/2021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1FE69B-4211-49DE-8840-23C92156D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85D2E-D156-4D4A-ABD2-79B6742FB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635D-D4CA-4476-8694-5460DC766D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5241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FB2AD-E580-4628-A03C-BD8176159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3AB35-AB32-46EC-95E3-97BB17DA1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982FD-8917-4674-AC0B-8C312AA98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4327-5D1B-42B1-A9A4-20BF3AB4531A}" type="datetimeFigureOut">
              <a:rPr lang="fr-FR" smtClean="0"/>
              <a:t>29/08/2021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8B8208-2F14-4353-89F6-3385BF479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C4E2F-BF07-4E8F-AC92-A4CA579D5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635D-D4CA-4476-8694-5460DC766D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8276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D344C-2B18-445F-B0F2-89A0A58EF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219005-2487-4EAC-93F8-245466322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F776B0-802D-4FBB-8909-179E05740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4327-5D1B-42B1-A9A4-20BF3AB4531A}" type="datetimeFigureOut">
              <a:rPr lang="fr-FR" smtClean="0"/>
              <a:t>29/08/2021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AFB756-8F08-4839-B2F6-7F4E03D4E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4D6AC-877A-4EFE-B2E7-D286D0128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635D-D4CA-4476-8694-5460DC766D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7665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A1600-E3FA-41BD-A065-AE0603B87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D706B-96CB-41FD-B592-990A03F905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DA2470-33DF-4929-9F54-82A2A1C15C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73894E-4C22-4B0A-B92D-3045D329A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4327-5D1B-42B1-A9A4-20BF3AB4531A}" type="datetimeFigureOut">
              <a:rPr lang="fr-FR" smtClean="0"/>
              <a:t>29/08/2021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052630-B86D-46F8-8599-9F8956B91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DCF1ED-0970-4A3A-833F-673DDB41C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635D-D4CA-4476-8694-5460DC766D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0897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4924A-AA34-484A-9136-1B347F33E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D10BAA-4CC2-4FE6-9249-54D241572F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7C888D-447E-4035-BE0A-54B83B34C5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BF5652-0E46-4822-AFB5-F329F38F9C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75FEAC-EED5-4E00-BD36-B256B44D58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D2D0C-B3B3-434F-96A4-88D33F72D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4327-5D1B-42B1-A9A4-20BF3AB4531A}" type="datetimeFigureOut">
              <a:rPr lang="fr-FR" smtClean="0"/>
              <a:t>29/08/2021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EBD034-EC2A-4315-BCD2-0CD3A16E0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F42D72-A419-46A4-B19C-26E39B06F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635D-D4CA-4476-8694-5460DC766D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117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97DD9-4FCB-4A98-BB06-1883BD6EC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F81BC5-6D9E-4756-BA30-88C70AA83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4327-5D1B-42B1-A9A4-20BF3AB4531A}" type="datetimeFigureOut">
              <a:rPr lang="fr-FR" smtClean="0"/>
              <a:t>29/08/2021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34475E-1F29-42A6-9C2B-FB66DAC3B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0100DE-3E87-450B-BFF7-E6FD714B4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635D-D4CA-4476-8694-5460DC766D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2794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542E40-19AF-4708-AB14-75FB10284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4327-5D1B-42B1-A9A4-20BF3AB4531A}" type="datetimeFigureOut">
              <a:rPr lang="fr-FR" smtClean="0"/>
              <a:t>29/08/2021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49D4F8-F5F3-4573-A2F8-71BAA832F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3243CC-1D14-4940-A4F0-D99162562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635D-D4CA-4476-8694-5460DC766D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4250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5AA86-9D85-4D5C-B337-ACCB38A85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E631A-2304-4BD2-BAD7-04814E7A5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698094-9CD0-43AD-9142-3A91726F65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773D03-C49F-4F5D-8DDF-A9E54F8AB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4327-5D1B-42B1-A9A4-20BF3AB4531A}" type="datetimeFigureOut">
              <a:rPr lang="fr-FR" smtClean="0"/>
              <a:t>29/08/2021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2D63FB-6741-4E4E-B4A3-8BC33DD4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F25F6D-25A3-4B43-847A-5ED43BA7B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635D-D4CA-4476-8694-5460DC766D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9695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3CF96-A096-4285-94F5-95D1E28B9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E97A75-5D0A-4FC5-A79F-ACB0B905B1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8FA21E-4FAE-4576-B9D1-91A4FCCF32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97F65D-8D1A-49FD-82CA-E4C603444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4327-5D1B-42B1-A9A4-20BF3AB4531A}" type="datetimeFigureOut">
              <a:rPr lang="fr-FR" smtClean="0"/>
              <a:t>29/08/2021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5670F0-86E5-4D38-B62F-98BE1D1B9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F7F4AD-8614-4084-B937-0E5D951AA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635D-D4CA-4476-8694-5460DC766D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8450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AA9869E-3654-456F-A662-9BD1894B5D9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534051-F02D-466B-A056-CDFE2D085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38EAA7-B176-4A91-A028-5AF854941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3AB32B-4949-4930-9A45-B3D6894EC9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F4327-5D1B-42B1-A9A4-20BF3AB4531A}" type="datetimeFigureOut">
              <a:rPr lang="fr-FR" smtClean="0"/>
              <a:t>29/08/2021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28948-AD5C-445E-9F3E-EAB47A0C6A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147DCD-6431-4C2C-B087-BBFD77ED96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6635D-D4CA-4476-8694-5460DC766D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1707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ogoRIPCORD2">
            <a:extLst>
              <a:ext uri="{FF2B5EF4-FFF2-40B4-BE49-F238E27FC236}">
                <a16:creationId xmlns:a16="http://schemas.microsoft.com/office/drawing/2014/main" id="{21DD326E-F974-D740-B0A8-F566852B8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7" y="126609"/>
            <a:ext cx="1040063" cy="1223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F28E575-41CC-8A4C-8897-75458ADAC916}"/>
              </a:ext>
            </a:extLst>
          </p:cNvPr>
          <p:cNvSpPr/>
          <p:nvPr/>
        </p:nvSpPr>
        <p:spPr>
          <a:xfrm>
            <a:off x="1795974" y="126609"/>
            <a:ext cx="9472245" cy="1697068"/>
          </a:xfrm>
          <a:prstGeom prst="rect">
            <a:avLst/>
          </a:prstGeom>
          <a:solidFill>
            <a:schemeClr val="bg1">
              <a:lumMod val="50000"/>
              <a:alpha val="13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b="1" dirty="0">
                <a:ea typeface="Times New Roman" panose="02020603050405020304" pitchFamily="18" charset="0"/>
                <a:cs typeface="Lucida Sans Unicode" panose="020B0602030504020204" pitchFamily="34" charset="0"/>
              </a:rPr>
              <a:t>Routine Pressure Wire Assessment Versus Conventional Angiography in the Management of Patients With Coronary Artery Disease:</a:t>
            </a:r>
            <a:endParaRPr lang="en-GB" sz="2400" dirty="0">
              <a:ea typeface="Calibri" panose="020F0502020204030204" pitchFamily="34" charset="0"/>
              <a:cs typeface="Lucida Sans Unicode" panose="020B0602030504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GB" sz="2400" b="1" dirty="0">
                <a:ea typeface="Times New Roman" panose="02020603050405020304" pitchFamily="18" charset="0"/>
                <a:cs typeface="Lucida Sans Unicode" panose="020B0602030504020204" pitchFamily="34" charset="0"/>
              </a:rPr>
              <a:t>The RIPCORD 2 Trial</a:t>
            </a:r>
            <a:endParaRPr lang="en-GB" sz="2400" dirty="0">
              <a:effectLst/>
              <a:ea typeface="Calibri" panose="020F050202020403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5" name="Picture 2" descr="https://encrypted-tbn0.gstatic.com/images?q=tbn:ANd9GcT4HA5jwLJkwLfhNfywsCj-tRWMd37o0-XlpgdO0V-UDPwMF90ibA">
            <a:extLst>
              <a:ext uri="{FF2B5EF4-FFF2-40B4-BE49-F238E27FC236}">
                <a16:creationId xmlns:a16="http://schemas.microsoft.com/office/drawing/2014/main" id="{EE2CCE6B-9EB9-024C-AE88-09537473D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67" b="21492"/>
          <a:stretch>
            <a:fillRect/>
          </a:stretch>
        </p:blipFill>
        <p:spPr bwMode="auto">
          <a:xfrm>
            <a:off x="4561444" y="6500365"/>
            <a:ext cx="1330355" cy="28385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C6CBA51A-37AB-9343-A7F1-0CF629870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43" t="14365" r="15543" b="75809"/>
          <a:stretch>
            <a:fillRect/>
          </a:stretch>
        </p:blipFill>
        <p:spPr bwMode="auto">
          <a:xfrm>
            <a:off x="6906633" y="6500365"/>
            <a:ext cx="1231277" cy="3069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4A93F8F-0CC1-EB4E-9058-11FB0E35FB9C}"/>
              </a:ext>
            </a:extLst>
          </p:cNvPr>
          <p:cNvSpPr/>
          <p:nvPr/>
        </p:nvSpPr>
        <p:spPr>
          <a:xfrm>
            <a:off x="1795973" y="4137531"/>
            <a:ext cx="94722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000000"/>
                </a:solidFill>
                <a:ea typeface="Calibri" panose="020F0502020204030204" pitchFamily="34" charset="0"/>
                <a:cs typeface="Lucida Sans Unicode" panose="020B0602030504020204" pitchFamily="34" charset="0"/>
              </a:rPr>
              <a:t>Stables R, Mullen L, </a:t>
            </a:r>
            <a:r>
              <a:rPr lang="en-GB" dirty="0" err="1">
                <a:solidFill>
                  <a:srgbClr val="000000"/>
                </a:solidFill>
                <a:ea typeface="Calibri" panose="020F0502020204030204" pitchFamily="34" charset="0"/>
                <a:cs typeface="Lucida Sans Unicode" panose="020B0602030504020204" pitchFamily="34" charset="0"/>
              </a:rPr>
              <a:t>Elguindy</a:t>
            </a:r>
            <a:r>
              <a:rPr lang="en-GB" dirty="0">
                <a:solidFill>
                  <a:srgbClr val="000000"/>
                </a:solidFill>
                <a:ea typeface="Calibri" panose="020F0502020204030204" pitchFamily="34" charset="0"/>
                <a:cs typeface="Lucida Sans Unicode" panose="020B0602030504020204" pitchFamily="34" charset="0"/>
              </a:rPr>
              <a:t> M, Nicholas Z, </a:t>
            </a:r>
            <a:r>
              <a:rPr lang="en-GB" dirty="0" err="1">
                <a:solidFill>
                  <a:srgbClr val="000000"/>
                </a:solidFill>
                <a:ea typeface="Calibri" panose="020F0502020204030204" pitchFamily="34" charset="0"/>
                <a:cs typeface="Lucida Sans Unicode" panose="020B0602030504020204" pitchFamily="34" charset="0"/>
              </a:rPr>
              <a:t>Aboul-Enien</a:t>
            </a:r>
            <a:r>
              <a:rPr lang="en-GB" dirty="0">
                <a:solidFill>
                  <a:srgbClr val="000000"/>
                </a:solidFill>
                <a:ea typeface="Calibri" panose="020F0502020204030204" pitchFamily="34" charset="0"/>
                <a:cs typeface="Lucida Sans Unicode" panose="020B0602030504020204" pitchFamily="34" charset="0"/>
              </a:rPr>
              <a:t> Y, Kemp I, O’Kane P, Hobson A, Johnson T, Khan S, Wheatcroft S, Garg S, Zaman A, Mamas MA, Nolan J, Jadhav S, Berry C, Watkins S, </a:t>
            </a:r>
            <a:r>
              <a:rPr lang="en-GB" dirty="0" err="1">
                <a:solidFill>
                  <a:srgbClr val="000000"/>
                </a:solidFill>
                <a:ea typeface="Calibri" panose="020F0502020204030204" pitchFamily="34" charset="0"/>
                <a:cs typeface="Lucida Sans Unicode" panose="020B0602030504020204" pitchFamily="34" charset="0"/>
              </a:rPr>
              <a:t>Hildick</a:t>
            </a:r>
            <a:r>
              <a:rPr lang="en-GB" dirty="0">
                <a:solidFill>
                  <a:srgbClr val="000000"/>
                </a:solidFill>
                <a:ea typeface="Calibri" panose="020F0502020204030204" pitchFamily="34" charset="0"/>
                <a:cs typeface="Lucida Sans Unicode" panose="020B0602030504020204" pitchFamily="34" charset="0"/>
              </a:rPr>
              <a:t>-Smith D, Gunn J, Conway D, </a:t>
            </a:r>
            <a:r>
              <a:rPr lang="en-GB" dirty="0" err="1">
                <a:solidFill>
                  <a:srgbClr val="000000"/>
                </a:solidFill>
                <a:ea typeface="Calibri" panose="020F0502020204030204" pitchFamily="34" charset="0"/>
                <a:cs typeface="Lucida Sans Unicode" panose="020B0602030504020204" pitchFamily="34" charset="0"/>
              </a:rPr>
              <a:t>Hoye</a:t>
            </a:r>
            <a:r>
              <a:rPr lang="en-GB" dirty="0">
                <a:solidFill>
                  <a:srgbClr val="000000"/>
                </a:solidFill>
                <a:ea typeface="Calibri" panose="020F0502020204030204" pitchFamily="34" charset="0"/>
                <a:cs typeface="Lucida Sans Unicode" panose="020B0602030504020204" pitchFamily="34" charset="0"/>
              </a:rPr>
              <a:t> A, Fazal I, Hanratty C, De Bruyne B. </a:t>
            </a:r>
            <a:endParaRPr lang="en-GB" dirty="0">
              <a:effectLst/>
              <a:ea typeface="Calibri" panose="020F050202020403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15700F-34CD-F94B-B81C-CD10228244F0}"/>
              </a:ext>
            </a:extLst>
          </p:cNvPr>
          <p:cNvSpPr txBox="1"/>
          <p:nvPr/>
        </p:nvSpPr>
        <p:spPr>
          <a:xfrm>
            <a:off x="3782731" y="2171783"/>
            <a:ext cx="521899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cs typeface="Lucida Sans Unicode" panose="020B0602030504020204" pitchFamily="34" charset="0"/>
              </a:rPr>
              <a:t>Nick Curzen </a:t>
            </a:r>
            <a:r>
              <a:rPr lang="en-US" sz="1200" dirty="0">
                <a:cs typeface="Lucida Sans Unicode" panose="020B0602030504020204" pitchFamily="34" charset="0"/>
              </a:rPr>
              <a:t>BM(Hons) PhD FRCP</a:t>
            </a:r>
          </a:p>
          <a:p>
            <a:pPr algn="ctr"/>
            <a:r>
              <a:rPr lang="en-US" sz="1400" dirty="0">
                <a:cs typeface="Lucida Sans Unicode" panose="020B0602030504020204" pitchFamily="34" charset="0"/>
              </a:rPr>
              <a:t>Professor of Interventional Cardiology</a:t>
            </a:r>
          </a:p>
          <a:p>
            <a:pPr algn="ctr"/>
            <a:r>
              <a:rPr lang="en-US" sz="1400" dirty="0">
                <a:cs typeface="Lucida Sans Unicode" panose="020B0602030504020204" pitchFamily="34" charset="0"/>
              </a:rPr>
              <a:t>Southampton, UK</a:t>
            </a:r>
          </a:p>
          <a:p>
            <a:pPr algn="ctr"/>
            <a:endParaRPr lang="en-US" sz="2400" dirty="0">
              <a:cs typeface="Lucida Sans Unicode" panose="020B0602030504020204" pitchFamily="34" charset="0"/>
            </a:endParaRPr>
          </a:p>
          <a:p>
            <a:pPr algn="ctr"/>
            <a:r>
              <a:rPr lang="en-US" sz="2400" dirty="0">
                <a:cs typeface="Lucida Sans Unicode" panose="020B0602030504020204" pitchFamily="34" charset="0"/>
              </a:rPr>
              <a:t>On behalf of the RIPCORD2 Investigators</a:t>
            </a:r>
          </a:p>
        </p:txBody>
      </p:sp>
    </p:spTree>
    <p:extLst>
      <p:ext uri="{BB962C8B-B14F-4D97-AF65-F5344CB8AC3E}">
        <p14:creationId xmlns:p14="http://schemas.microsoft.com/office/powerpoint/2010/main" val="3723631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ogoRIPCORD2">
            <a:extLst>
              <a:ext uri="{FF2B5EF4-FFF2-40B4-BE49-F238E27FC236}">
                <a16:creationId xmlns:a16="http://schemas.microsoft.com/office/drawing/2014/main" id="{21DD326E-F974-D740-B0A8-F566852B8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7" y="126609"/>
            <a:ext cx="1040063" cy="1223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s://encrypted-tbn0.gstatic.com/images?q=tbn:ANd9GcT4HA5jwLJkwLfhNfywsCj-tRWMd37o0-XlpgdO0V-UDPwMF90ibA">
            <a:extLst>
              <a:ext uri="{FF2B5EF4-FFF2-40B4-BE49-F238E27FC236}">
                <a16:creationId xmlns:a16="http://schemas.microsoft.com/office/drawing/2014/main" id="{EE2CCE6B-9EB9-024C-AE88-09537473D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67" b="21492"/>
          <a:stretch>
            <a:fillRect/>
          </a:stretch>
        </p:blipFill>
        <p:spPr bwMode="auto">
          <a:xfrm>
            <a:off x="4561444" y="6500365"/>
            <a:ext cx="1330355" cy="28385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C6CBA51A-37AB-9343-A7F1-0CF629870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43" t="14365" r="15543" b="75809"/>
          <a:stretch>
            <a:fillRect/>
          </a:stretch>
        </p:blipFill>
        <p:spPr bwMode="auto">
          <a:xfrm>
            <a:off x="6906633" y="6500365"/>
            <a:ext cx="1231277" cy="3069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0886FD-DD17-FE48-90C2-BAF8D3F4E7BA}"/>
              </a:ext>
            </a:extLst>
          </p:cNvPr>
          <p:cNvSpPr txBox="1"/>
          <p:nvPr/>
        </p:nvSpPr>
        <p:spPr>
          <a:xfrm>
            <a:off x="1385025" y="0"/>
            <a:ext cx="1446230" cy="461665"/>
          </a:xfrm>
          <a:prstGeom prst="rect">
            <a:avLst/>
          </a:prstGeom>
          <a:solidFill>
            <a:srgbClr val="FFFF00">
              <a:alpha val="52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RESULTS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67EBB05-B45D-7645-9E2F-A62D686C1170}"/>
              </a:ext>
            </a:extLst>
          </p:cNvPr>
          <p:cNvGrpSpPr/>
          <p:nvPr/>
        </p:nvGrpSpPr>
        <p:grpSpPr>
          <a:xfrm>
            <a:off x="2831255" y="73776"/>
            <a:ext cx="7648800" cy="2082060"/>
            <a:chOff x="1764295" y="79752"/>
            <a:chExt cx="7648800" cy="208206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17FDB3D-E46E-BA40-AD96-2FDABCDC4B60}"/>
                </a:ext>
              </a:extLst>
            </p:cNvPr>
            <p:cNvSpPr txBox="1"/>
            <p:nvPr/>
          </p:nvSpPr>
          <p:spPr>
            <a:xfrm>
              <a:off x="6928875" y="930706"/>
              <a:ext cx="2484220" cy="1231106"/>
            </a:xfrm>
            <a:prstGeom prst="rect">
              <a:avLst/>
            </a:prstGeom>
            <a:solidFill>
              <a:srgbClr val="C11511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ANGIOGRAPHY plus FFR</a:t>
              </a:r>
              <a:r>
                <a:rPr lang="en-GB" sz="1200" b="1" dirty="0">
                  <a:solidFill>
                    <a:schemeClr val="bg1"/>
                  </a:solidFill>
                </a:rPr>
                <a:t> Group</a:t>
              </a:r>
              <a:r>
                <a:rPr lang="en-GB" sz="1200" dirty="0">
                  <a:solidFill>
                    <a:schemeClr val="bg1"/>
                  </a:solidFill>
                </a:rPr>
                <a:t/>
              </a:r>
              <a:br>
                <a:rPr lang="en-GB" sz="1200" dirty="0">
                  <a:solidFill>
                    <a:schemeClr val="bg1"/>
                  </a:solidFill>
                </a:rPr>
              </a:br>
              <a:r>
                <a:rPr lang="en-GB" sz="1200" dirty="0">
                  <a:solidFill>
                    <a:schemeClr val="bg1"/>
                  </a:solidFill>
                </a:rPr>
                <a:t>(n=584)</a:t>
              </a:r>
              <a:br>
                <a:rPr lang="en-GB" sz="1200" dirty="0">
                  <a:solidFill>
                    <a:schemeClr val="bg1"/>
                  </a:solidFill>
                </a:rPr>
              </a:br>
              <a:r>
                <a:rPr lang="en-GB" sz="1200" dirty="0">
                  <a:solidFill>
                    <a:schemeClr val="bg1"/>
                  </a:solidFill>
                </a:rPr>
                <a:t>Assessment &amp; management according to angiographic appearances + FFR of all arteries of</a:t>
              </a:r>
            </a:p>
            <a:p>
              <a:pPr algn="ctr"/>
              <a:r>
                <a:rPr lang="en-GB" sz="1200" dirty="0" err="1">
                  <a:solidFill>
                    <a:schemeClr val="bg1"/>
                  </a:solidFill>
                </a:rPr>
                <a:t>revascularisable</a:t>
              </a:r>
              <a:r>
                <a:rPr lang="en-GB" sz="1200" dirty="0">
                  <a:solidFill>
                    <a:schemeClr val="bg1"/>
                  </a:solidFill>
                </a:rPr>
                <a:t> calibre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F79954F-9617-6A4F-8DBF-F8A6DB94C778}"/>
                </a:ext>
              </a:extLst>
            </p:cNvPr>
            <p:cNvSpPr txBox="1"/>
            <p:nvPr/>
          </p:nvSpPr>
          <p:spPr>
            <a:xfrm>
              <a:off x="1764295" y="930706"/>
              <a:ext cx="2484220" cy="1046440"/>
            </a:xfrm>
            <a:prstGeom prst="rect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ANGIOGRAPHY ALONE</a:t>
              </a:r>
              <a:r>
                <a:rPr lang="en-GB" sz="1200" b="1" dirty="0">
                  <a:solidFill>
                    <a:schemeClr val="bg1"/>
                  </a:solidFill>
                </a:rPr>
                <a:t> Group</a:t>
              </a:r>
              <a:r>
                <a:rPr lang="en-GB" sz="1200" dirty="0">
                  <a:solidFill>
                    <a:schemeClr val="bg1"/>
                  </a:solidFill>
                </a:rPr>
                <a:t/>
              </a:r>
              <a:br>
                <a:rPr lang="en-GB" sz="1200" dirty="0">
                  <a:solidFill>
                    <a:schemeClr val="bg1"/>
                  </a:solidFill>
                </a:rPr>
              </a:br>
              <a:r>
                <a:rPr lang="en-GB" sz="1200" dirty="0">
                  <a:solidFill>
                    <a:schemeClr val="bg1"/>
                  </a:solidFill>
                </a:rPr>
                <a:t>(n=552)</a:t>
              </a:r>
              <a:br>
                <a:rPr lang="en-GB" sz="1200" dirty="0">
                  <a:solidFill>
                    <a:schemeClr val="bg1"/>
                  </a:solidFill>
                </a:rPr>
              </a:br>
              <a:r>
                <a:rPr lang="en-GB" sz="1200" dirty="0">
                  <a:solidFill>
                    <a:schemeClr val="bg1"/>
                  </a:solidFill>
                </a:rPr>
                <a:t>Assessment &amp; management decided</a:t>
              </a:r>
            </a:p>
            <a:p>
              <a:pPr algn="ctr"/>
              <a:r>
                <a:rPr lang="en-GB" sz="1200" dirty="0">
                  <a:solidFill>
                    <a:schemeClr val="bg1"/>
                  </a:solidFill>
                </a:rPr>
                <a:t>according to angiographic appearances only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177C382-20A5-0D49-BE38-EC3B8FC37822}"/>
                </a:ext>
              </a:extLst>
            </p:cNvPr>
            <p:cNvSpPr txBox="1"/>
            <p:nvPr/>
          </p:nvSpPr>
          <p:spPr>
            <a:xfrm>
              <a:off x="4248515" y="79752"/>
              <a:ext cx="2680360" cy="6001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dirty="0"/>
                <a:t>Patients undergoing diagnostic coronary angiography for stable angina or NSTEMI</a:t>
              </a:r>
              <a:br>
                <a:rPr lang="en-GB" sz="1100" dirty="0"/>
              </a:br>
              <a:r>
                <a:rPr lang="en-GB" sz="1100" dirty="0"/>
                <a:t>(n=1100)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5C047E9-AD28-274F-85E7-EDEA30A1935C}"/>
                </a:ext>
              </a:extLst>
            </p:cNvPr>
            <p:cNvSpPr txBox="1"/>
            <p:nvPr/>
          </p:nvSpPr>
          <p:spPr>
            <a:xfrm>
              <a:off x="4990525" y="1241314"/>
              <a:ext cx="1196339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Randomisation</a:t>
              </a:r>
              <a:endParaRPr lang="en-GB" sz="1100" dirty="0"/>
            </a:p>
          </p:txBody>
        </p:sp>
        <p:sp>
          <p:nvSpPr>
            <p:cNvPr id="12" name="Right Arrow 11">
              <a:extLst>
                <a:ext uri="{FF2B5EF4-FFF2-40B4-BE49-F238E27FC236}">
                  <a16:creationId xmlns:a16="http://schemas.microsoft.com/office/drawing/2014/main" id="{EEAEFEC6-F399-6D4A-A81E-9DD6C27D8430}"/>
                </a:ext>
              </a:extLst>
            </p:cNvPr>
            <p:cNvSpPr/>
            <p:nvPr/>
          </p:nvSpPr>
          <p:spPr>
            <a:xfrm rot="10800000">
              <a:off x="4248515" y="1229164"/>
              <a:ext cx="742010" cy="254001"/>
            </a:xfrm>
            <a:prstGeom prst="rightArrow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ight Arrow 12">
              <a:extLst>
                <a:ext uri="{FF2B5EF4-FFF2-40B4-BE49-F238E27FC236}">
                  <a16:creationId xmlns:a16="http://schemas.microsoft.com/office/drawing/2014/main" id="{DCDE7E51-D346-EE49-A346-ABA65DA8AE03}"/>
                </a:ext>
              </a:extLst>
            </p:cNvPr>
            <p:cNvSpPr/>
            <p:nvPr/>
          </p:nvSpPr>
          <p:spPr>
            <a:xfrm>
              <a:off x="6186865" y="1229164"/>
              <a:ext cx="742010" cy="254001"/>
            </a:xfrm>
            <a:prstGeom prst="rightArrow">
              <a:avLst/>
            </a:prstGeom>
            <a:solidFill>
              <a:srgbClr val="C1151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ight Arrow 13">
              <a:extLst>
                <a:ext uri="{FF2B5EF4-FFF2-40B4-BE49-F238E27FC236}">
                  <a16:creationId xmlns:a16="http://schemas.microsoft.com/office/drawing/2014/main" id="{A96C51C2-3784-BA4A-930F-0AB5DC70B2B9}"/>
                </a:ext>
              </a:extLst>
            </p:cNvPr>
            <p:cNvSpPr/>
            <p:nvPr/>
          </p:nvSpPr>
          <p:spPr>
            <a:xfrm rot="5400000">
              <a:off x="5328565" y="825196"/>
              <a:ext cx="537097" cy="270841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7" name="Picture 16" descr="Table&#10;&#10;Description automatically generated">
            <a:extLst>
              <a:ext uri="{FF2B5EF4-FFF2-40B4-BE49-F238E27FC236}">
                <a16:creationId xmlns:a16="http://schemas.microsoft.com/office/drawing/2014/main" id="{E8C47BDF-C083-DF4D-84D3-53A60D14A7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061" y="2261165"/>
            <a:ext cx="4809133" cy="4523059"/>
          </a:xfrm>
          <a:prstGeom prst="rect">
            <a:avLst/>
          </a:prstGeom>
          <a:effectLst>
            <a:glow rad="228600">
              <a:schemeClr val="tx1">
                <a:lumMod val="85000"/>
                <a:lumOff val="15000"/>
                <a:alpha val="40000"/>
              </a:schemeClr>
            </a:glo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8085187-A0AF-2E45-8A83-E9059EB63745}"/>
              </a:ext>
            </a:extLst>
          </p:cNvPr>
          <p:cNvSpPr/>
          <p:nvPr/>
        </p:nvSpPr>
        <p:spPr>
          <a:xfrm>
            <a:off x="2560320" y="686092"/>
            <a:ext cx="3483097" cy="1469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6BBA84-D758-1049-BC7D-C0AEE11E75EB}"/>
              </a:ext>
            </a:extLst>
          </p:cNvPr>
          <p:cNvSpPr/>
          <p:nvPr/>
        </p:nvSpPr>
        <p:spPr>
          <a:xfrm>
            <a:off x="7256594" y="738553"/>
            <a:ext cx="3483097" cy="1469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06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ogoRIPCORD2">
            <a:extLst>
              <a:ext uri="{FF2B5EF4-FFF2-40B4-BE49-F238E27FC236}">
                <a16:creationId xmlns:a16="http://schemas.microsoft.com/office/drawing/2014/main" id="{21DD326E-F974-D740-B0A8-F566852B8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7" y="126609"/>
            <a:ext cx="1040063" cy="1223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s://encrypted-tbn0.gstatic.com/images?q=tbn:ANd9GcT4HA5jwLJkwLfhNfywsCj-tRWMd37o0-XlpgdO0V-UDPwMF90ibA">
            <a:extLst>
              <a:ext uri="{FF2B5EF4-FFF2-40B4-BE49-F238E27FC236}">
                <a16:creationId xmlns:a16="http://schemas.microsoft.com/office/drawing/2014/main" id="{EE2CCE6B-9EB9-024C-AE88-09537473D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67" b="21492"/>
          <a:stretch>
            <a:fillRect/>
          </a:stretch>
        </p:blipFill>
        <p:spPr bwMode="auto">
          <a:xfrm>
            <a:off x="4561444" y="6500365"/>
            <a:ext cx="1330355" cy="28385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C6CBA51A-37AB-9343-A7F1-0CF629870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43" t="14365" r="15543" b="75809"/>
          <a:stretch>
            <a:fillRect/>
          </a:stretch>
        </p:blipFill>
        <p:spPr bwMode="auto">
          <a:xfrm>
            <a:off x="6906633" y="6500365"/>
            <a:ext cx="1231277" cy="3069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0886FD-DD17-FE48-90C2-BAF8D3F4E7BA}"/>
              </a:ext>
            </a:extLst>
          </p:cNvPr>
          <p:cNvSpPr txBox="1"/>
          <p:nvPr/>
        </p:nvSpPr>
        <p:spPr>
          <a:xfrm>
            <a:off x="1385025" y="0"/>
            <a:ext cx="1446230" cy="461665"/>
          </a:xfrm>
          <a:prstGeom prst="rect">
            <a:avLst/>
          </a:prstGeom>
          <a:solidFill>
            <a:srgbClr val="FFFF00">
              <a:alpha val="52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RESULTS</a:t>
            </a:r>
          </a:p>
        </p:txBody>
      </p:sp>
      <p:pic>
        <p:nvPicPr>
          <p:cNvPr id="15" name="Picture 14" descr="Table&#10;&#10;Description automatically generated">
            <a:extLst>
              <a:ext uri="{FF2B5EF4-FFF2-40B4-BE49-F238E27FC236}">
                <a16:creationId xmlns:a16="http://schemas.microsoft.com/office/drawing/2014/main" id="{1FF143CC-13E6-A54D-AD81-D4EF21F9FC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449" y="749104"/>
            <a:ext cx="6406290" cy="477449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BE4195C-6841-4A4F-9A49-221113210879}"/>
              </a:ext>
            </a:extLst>
          </p:cNvPr>
          <p:cNvSpPr/>
          <p:nvPr/>
        </p:nvSpPr>
        <p:spPr>
          <a:xfrm>
            <a:off x="3418449" y="1237957"/>
            <a:ext cx="6406290" cy="225083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CB3FE0B-4944-0A42-BEAF-EE10F12D21F0}"/>
              </a:ext>
            </a:extLst>
          </p:cNvPr>
          <p:cNvSpPr/>
          <p:nvPr/>
        </p:nvSpPr>
        <p:spPr>
          <a:xfrm>
            <a:off x="3416101" y="1474765"/>
            <a:ext cx="6406290" cy="225083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1E1B17B-CE1E-C94D-8FD5-1D64C76A5B85}"/>
              </a:ext>
            </a:extLst>
          </p:cNvPr>
          <p:cNvSpPr/>
          <p:nvPr/>
        </p:nvSpPr>
        <p:spPr>
          <a:xfrm>
            <a:off x="3416101" y="1712742"/>
            <a:ext cx="6406290" cy="225083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2332684-EB17-CA48-92C3-437C3318B3E0}"/>
              </a:ext>
            </a:extLst>
          </p:cNvPr>
          <p:cNvSpPr/>
          <p:nvPr/>
        </p:nvSpPr>
        <p:spPr>
          <a:xfrm>
            <a:off x="7522271" y="2172290"/>
            <a:ext cx="1209602" cy="1228574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BB8B93D-9C77-7B47-AE34-E24D5238C778}"/>
              </a:ext>
            </a:extLst>
          </p:cNvPr>
          <p:cNvSpPr/>
          <p:nvPr/>
        </p:nvSpPr>
        <p:spPr>
          <a:xfrm>
            <a:off x="7666642" y="3457136"/>
            <a:ext cx="942535" cy="4642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CF71849-03BB-EF47-AB67-28AD0EB759DA}"/>
              </a:ext>
            </a:extLst>
          </p:cNvPr>
          <p:cNvSpPr/>
          <p:nvPr/>
        </p:nvSpPr>
        <p:spPr>
          <a:xfrm>
            <a:off x="7666642" y="3921369"/>
            <a:ext cx="942535" cy="4642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2633AF-F302-3A49-A61F-92E09123F0BB}"/>
              </a:ext>
            </a:extLst>
          </p:cNvPr>
          <p:cNvSpPr txBox="1"/>
          <p:nvPr/>
        </p:nvSpPr>
        <p:spPr>
          <a:xfrm>
            <a:off x="1532662" y="564438"/>
            <a:ext cx="1150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Procedure</a:t>
            </a:r>
          </a:p>
        </p:txBody>
      </p:sp>
    </p:spTree>
    <p:extLst>
      <p:ext uri="{BB962C8B-B14F-4D97-AF65-F5344CB8AC3E}">
        <p14:creationId xmlns:p14="http://schemas.microsoft.com/office/powerpoint/2010/main" val="426079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ogoRIPCORD2">
            <a:extLst>
              <a:ext uri="{FF2B5EF4-FFF2-40B4-BE49-F238E27FC236}">
                <a16:creationId xmlns:a16="http://schemas.microsoft.com/office/drawing/2014/main" id="{21DD326E-F974-D740-B0A8-F566852B8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7" y="126609"/>
            <a:ext cx="1040063" cy="1223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s://encrypted-tbn0.gstatic.com/images?q=tbn:ANd9GcT4HA5jwLJkwLfhNfywsCj-tRWMd37o0-XlpgdO0V-UDPwMF90ibA">
            <a:extLst>
              <a:ext uri="{FF2B5EF4-FFF2-40B4-BE49-F238E27FC236}">
                <a16:creationId xmlns:a16="http://schemas.microsoft.com/office/drawing/2014/main" id="{EE2CCE6B-9EB9-024C-AE88-09537473D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67" b="21492"/>
          <a:stretch>
            <a:fillRect/>
          </a:stretch>
        </p:blipFill>
        <p:spPr bwMode="auto">
          <a:xfrm>
            <a:off x="4561444" y="6500365"/>
            <a:ext cx="1330355" cy="28385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C6CBA51A-37AB-9343-A7F1-0CF629870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43" t="14365" r="15543" b="75809"/>
          <a:stretch>
            <a:fillRect/>
          </a:stretch>
        </p:blipFill>
        <p:spPr bwMode="auto">
          <a:xfrm>
            <a:off x="6906633" y="6500365"/>
            <a:ext cx="1231277" cy="3069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0886FD-DD17-FE48-90C2-BAF8D3F4E7BA}"/>
              </a:ext>
            </a:extLst>
          </p:cNvPr>
          <p:cNvSpPr txBox="1"/>
          <p:nvPr/>
        </p:nvSpPr>
        <p:spPr>
          <a:xfrm>
            <a:off x="1385025" y="0"/>
            <a:ext cx="1446230" cy="461665"/>
          </a:xfrm>
          <a:prstGeom prst="rect">
            <a:avLst/>
          </a:prstGeom>
          <a:solidFill>
            <a:srgbClr val="FFFF00">
              <a:alpha val="52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RESULTS</a:t>
            </a:r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83B91BC6-FADE-CC48-9A5F-BC8714879A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350" y="4258994"/>
            <a:ext cx="8623300" cy="1841500"/>
          </a:xfrm>
          <a:prstGeom prst="rect">
            <a:avLst/>
          </a:prstGeom>
        </p:spPr>
      </p:pic>
      <p:pic>
        <p:nvPicPr>
          <p:cNvPr id="9" name="Picture 8" descr="Table&#10;&#10;Description automatically generated">
            <a:extLst>
              <a:ext uri="{FF2B5EF4-FFF2-40B4-BE49-F238E27FC236}">
                <a16:creationId xmlns:a16="http://schemas.microsoft.com/office/drawing/2014/main" id="{7ABAE285-1F50-C547-8B2F-510067C786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350" y="683929"/>
            <a:ext cx="8623300" cy="335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07E1F93-9518-9E4A-8499-FC40514D47CB}"/>
              </a:ext>
            </a:extLst>
          </p:cNvPr>
          <p:cNvSpPr/>
          <p:nvPr/>
        </p:nvSpPr>
        <p:spPr>
          <a:xfrm>
            <a:off x="1812486" y="1575582"/>
            <a:ext cx="8499133" cy="295421"/>
          </a:xfrm>
          <a:prstGeom prst="rect">
            <a:avLst/>
          </a:prstGeom>
          <a:solidFill>
            <a:srgbClr val="C00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F83C621-DF25-9A43-B67C-76F3E6FC188D}"/>
              </a:ext>
            </a:extLst>
          </p:cNvPr>
          <p:cNvSpPr/>
          <p:nvPr/>
        </p:nvSpPr>
        <p:spPr>
          <a:xfrm>
            <a:off x="1846433" y="5034826"/>
            <a:ext cx="8499133" cy="972079"/>
          </a:xfrm>
          <a:prstGeom prst="rect">
            <a:avLst/>
          </a:prstGeom>
          <a:solidFill>
            <a:srgbClr val="C00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EE0C3C-D1A7-7B4A-96B1-AFBAC4D3F5E2}"/>
              </a:ext>
            </a:extLst>
          </p:cNvPr>
          <p:cNvSpPr txBox="1"/>
          <p:nvPr/>
        </p:nvSpPr>
        <p:spPr>
          <a:xfrm>
            <a:off x="3071570" y="67770"/>
            <a:ext cx="1627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Management</a:t>
            </a:r>
          </a:p>
        </p:txBody>
      </p:sp>
    </p:spTree>
    <p:extLst>
      <p:ext uri="{BB962C8B-B14F-4D97-AF65-F5344CB8AC3E}">
        <p14:creationId xmlns:p14="http://schemas.microsoft.com/office/powerpoint/2010/main" val="223516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ogoRIPCORD2">
            <a:extLst>
              <a:ext uri="{FF2B5EF4-FFF2-40B4-BE49-F238E27FC236}">
                <a16:creationId xmlns:a16="http://schemas.microsoft.com/office/drawing/2014/main" id="{21DD326E-F974-D740-B0A8-F566852B8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7" y="126610"/>
            <a:ext cx="524173" cy="616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s://encrypted-tbn0.gstatic.com/images?q=tbn:ANd9GcT4HA5jwLJkwLfhNfywsCj-tRWMd37o0-XlpgdO0V-UDPwMF90ibA">
            <a:extLst>
              <a:ext uri="{FF2B5EF4-FFF2-40B4-BE49-F238E27FC236}">
                <a16:creationId xmlns:a16="http://schemas.microsoft.com/office/drawing/2014/main" id="{EE2CCE6B-9EB9-024C-AE88-09537473D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67" b="21492"/>
          <a:stretch>
            <a:fillRect/>
          </a:stretch>
        </p:blipFill>
        <p:spPr bwMode="auto">
          <a:xfrm>
            <a:off x="4561444" y="6500365"/>
            <a:ext cx="1330355" cy="28385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C6CBA51A-37AB-9343-A7F1-0CF629870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43" t="14365" r="15543" b="75809"/>
          <a:stretch>
            <a:fillRect/>
          </a:stretch>
        </p:blipFill>
        <p:spPr bwMode="auto">
          <a:xfrm>
            <a:off x="6906633" y="6500365"/>
            <a:ext cx="1231277" cy="3069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0886FD-DD17-FE48-90C2-BAF8D3F4E7BA}"/>
              </a:ext>
            </a:extLst>
          </p:cNvPr>
          <p:cNvSpPr txBox="1"/>
          <p:nvPr/>
        </p:nvSpPr>
        <p:spPr>
          <a:xfrm>
            <a:off x="4944321" y="28736"/>
            <a:ext cx="2900153" cy="830997"/>
          </a:xfrm>
          <a:prstGeom prst="rect">
            <a:avLst/>
          </a:prstGeom>
          <a:solidFill>
            <a:srgbClr val="FFFF00">
              <a:alpha val="52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RESULTS</a:t>
            </a:r>
          </a:p>
          <a:p>
            <a:pPr algn="ctr"/>
            <a:r>
              <a:rPr lang="en-US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Primary Endpoints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FAC32A-47C9-9443-94F4-DF4C472CE92A}"/>
              </a:ext>
            </a:extLst>
          </p:cNvPr>
          <p:cNvSpPr txBox="1"/>
          <p:nvPr/>
        </p:nvSpPr>
        <p:spPr>
          <a:xfrm>
            <a:off x="1695542" y="535051"/>
            <a:ext cx="2238765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Co-Primary Endpoint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Total Hospital Costs at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 months (£)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D1E8EEF-12BC-144E-893A-BF3941002E78}"/>
              </a:ext>
            </a:extLst>
          </p:cNvPr>
          <p:cNvGrpSpPr/>
          <p:nvPr/>
        </p:nvGrpSpPr>
        <p:grpSpPr>
          <a:xfrm>
            <a:off x="603217" y="1521638"/>
            <a:ext cx="4505890" cy="3286853"/>
            <a:chOff x="440306" y="117356"/>
            <a:chExt cx="11221961" cy="6561793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9F59416-AEBD-7C44-8D42-D17900382F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0306" y="178851"/>
              <a:ext cx="11221961" cy="6500298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F41E6F5-FAF9-2644-BA9E-E8ADFF1AD04F}"/>
                </a:ext>
              </a:extLst>
            </p:cNvPr>
            <p:cNvSpPr/>
            <p:nvPr/>
          </p:nvSpPr>
          <p:spPr>
            <a:xfrm>
              <a:off x="3916762" y="264051"/>
              <a:ext cx="557441" cy="6796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4AF9E8B-9FD9-E544-8522-939D6EFD54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06497" y="325220"/>
              <a:ext cx="777969" cy="278675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A9FA9D7-62D9-3A4D-B0E3-550F9A82AE13}"/>
                </a:ext>
              </a:extLst>
            </p:cNvPr>
            <p:cNvSpPr/>
            <p:nvPr/>
          </p:nvSpPr>
          <p:spPr>
            <a:xfrm>
              <a:off x="8543365" y="117356"/>
              <a:ext cx="557441" cy="5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94FA72F-B4E3-6246-AA41-5F012FD49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433100" y="325219"/>
              <a:ext cx="777969" cy="278675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46E05A9D-09A3-C14B-8A80-C091975D562D}"/>
              </a:ext>
            </a:extLst>
          </p:cNvPr>
          <p:cNvSpPr txBox="1"/>
          <p:nvPr/>
        </p:nvSpPr>
        <p:spPr>
          <a:xfrm>
            <a:off x="2541216" y="1765348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p=0.137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22C48C0-F366-4A4B-BF2B-CB485479F1B8}"/>
              </a:ext>
            </a:extLst>
          </p:cNvPr>
          <p:cNvSpPr/>
          <p:nvPr/>
        </p:nvSpPr>
        <p:spPr>
          <a:xfrm>
            <a:off x="1636533" y="4430668"/>
            <a:ext cx="3054056" cy="377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C0B85FE-1F4F-164A-8FFE-1B6ED15C14AF}"/>
              </a:ext>
            </a:extLst>
          </p:cNvPr>
          <p:cNvSpPr txBox="1"/>
          <p:nvPr/>
        </p:nvSpPr>
        <p:spPr>
          <a:xfrm>
            <a:off x="3417979" y="4489686"/>
            <a:ext cx="1050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ANGIO+FFR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49D2D1-64FE-BF4E-A77E-30B7D093A830}"/>
              </a:ext>
            </a:extLst>
          </p:cNvPr>
          <p:cNvSpPr txBox="1"/>
          <p:nvPr/>
        </p:nvSpPr>
        <p:spPr>
          <a:xfrm>
            <a:off x="1558711" y="4489687"/>
            <a:ext cx="11290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ANGIO ONLY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637236A-D1DA-9A49-9515-81E125A2096D}"/>
              </a:ext>
            </a:extLst>
          </p:cNvPr>
          <p:cNvSpPr txBox="1"/>
          <p:nvPr/>
        </p:nvSpPr>
        <p:spPr>
          <a:xfrm>
            <a:off x="8554763" y="535051"/>
            <a:ext cx="1859907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  <a:latin typeface="Calibri" panose="020F0502020204030204"/>
              </a:rPr>
              <a:t>Co-Primary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Endpoint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noProof="0" dirty="0">
                <a:solidFill>
                  <a:prstClr val="black"/>
                </a:solidFill>
                <a:latin typeface="Calibri" panose="020F0502020204030204"/>
              </a:rPr>
              <a:t>Quality of Life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prstClr val="black"/>
                </a:solidFill>
                <a:latin typeface="Calibri" panose="020F0502020204030204"/>
              </a:rPr>
              <a:t>(</a:t>
            </a:r>
            <a:r>
              <a:rPr lang="en-US" sz="1400" b="1" noProof="0" dirty="0">
                <a:solidFill>
                  <a:prstClr val="black"/>
                </a:solidFill>
                <a:latin typeface="Calibri" panose="020F0502020204030204"/>
              </a:rPr>
              <a:t>EQ5d VAS)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F6BB788-E2CB-0042-A103-772586734E0A}"/>
              </a:ext>
            </a:extLst>
          </p:cNvPr>
          <p:cNvGrpSpPr/>
          <p:nvPr/>
        </p:nvGrpSpPr>
        <p:grpSpPr>
          <a:xfrm>
            <a:off x="7231772" y="1416558"/>
            <a:ext cx="4505890" cy="3376732"/>
            <a:chOff x="216513" y="599594"/>
            <a:chExt cx="10730888" cy="6258405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7B0CE8F6-D6AF-BB46-BA8B-51B37531052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6513" y="599594"/>
              <a:ext cx="10730888" cy="6258405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0396102-0BE9-FA4E-89C9-46876E2F00FD}"/>
                </a:ext>
              </a:extLst>
            </p:cNvPr>
            <p:cNvSpPr/>
            <p:nvPr/>
          </p:nvSpPr>
          <p:spPr>
            <a:xfrm>
              <a:off x="7874754" y="5196736"/>
              <a:ext cx="506027" cy="7989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7BA7FD6-321D-1045-BADA-145008DB32A8}"/>
                </a:ext>
              </a:extLst>
            </p:cNvPr>
            <p:cNvSpPr/>
            <p:nvPr/>
          </p:nvSpPr>
          <p:spPr>
            <a:xfrm>
              <a:off x="3539606" y="4966913"/>
              <a:ext cx="506027" cy="9400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CE27AA4F-3E06-C64D-822A-A9D76842AA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30351" y="5652000"/>
              <a:ext cx="777969" cy="278675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3FED7A7F-3BF5-EE48-A9AA-50B9E2B0AC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03634" y="5647753"/>
              <a:ext cx="777969" cy="278675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6B26917F-BD87-7B4D-9E28-72D66D1E952F}"/>
              </a:ext>
            </a:extLst>
          </p:cNvPr>
          <p:cNvSpPr txBox="1"/>
          <p:nvPr/>
        </p:nvSpPr>
        <p:spPr>
          <a:xfrm>
            <a:off x="9216354" y="1722556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p=0.88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E4AAF5B-A6D7-9B45-86B7-8BD553CC2A56}"/>
              </a:ext>
            </a:extLst>
          </p:cNvPr>
          <p:cNvSpPr/>
          <p:nvPr/>
        </p:nvSpPr>
        <p:spPr>
          <a:xfrm>
            <a:off x="8288397" y="4402818"/>
            <a:ext cx="3054056" cy="377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5D1B27D-1E20-8846-ABDC-89AB60B8B0AB}"/>
              </a:ext>
            </a:extLst>
          </p:cNvPr>
          <p:cNvSpPr txBox="1"/>
          <p:nvPr/>
        </p:nvSpPr>
        <p:spPr>
          <a:xfrm>
            <a:off x="10069843" y="4447768"/>
            <a:ext cx="1050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ANGIO+FFR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0A1074B-E302-B040-A134-D331515E3A01}"/>
              </a:ext>
            </a:extLst>
          </p:cNvPr>
          <p:cNvSpPr txBox="1"/>
          <p:nvPr/>
        </p:nvSpPr>
        <p:spPr>
          <a:xfrm>
            <a:off x="8210575" y="4461837"/>
            <a:ext cx="11290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ANGIO ONLY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6BAEFB7-1EA2-BB43-84A9-990FFE0DE831}"/>
              </a:ext>
            </a:extLst>
          </p:cNvPr>
          <p:cNvSpPr txBox="1"/>
          <p:nvPr/>
        </p:nvSpPr>
        <p:spPr>
          <a:xfrm rot="16200000">
            <a:off x="-30803" y="2770355"/>
            <a:ext cx="126803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Total Cost £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FDA6122-3A13-DD40-987E-7030C10CBB49}"/>
              </a:ext>
            </a:extLst>
          </p:cNvPr>
          <p:cNvSpPr txBox="1"/>
          <p:nvPr/>
        </p:nvSpPr>
        <p:spPr>
          <a:xfrm rot="16200000">
            <a:off x="6644912" y="2802314"/>
            <a:ext cx="117371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EQ5D VAS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6C4C53-03EB-664D-8E69-3777713E79ED}"/>
              </a:ext>
            </a:extLst>
          </p:cNvPr>
          <p:cNvSpPr/>
          <p:nvPr/>
        </p:nvSpPr>
        <p:spPr>
          <a:xfrm>
            <a:off x="1127927" y="4922848"/>
            <a:ext cx="16161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rgbClr val="2A2A2A"/>
                </a:solidFill>
                <a:ea typeface="Calibri" panose="020F0502020204030204" pitchFamily="34" charset="0"/>
              </a:rPr>
              <a:t>£4136 (2613-7015)</a:t>
            </a:r>
            <a:r>
              <a:rPr lang="en-GB" sz="1400" dirty="0"/>
              <a:t> </a:t>
            </a:r>
            <a:endParaRPr lang="en-US" sz="1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69C23B-C1CE-DD49-ACA4-1C36E13C44AF}"/>
              </a:ext>
            </a:extLst>
          </p:cNvPr>
          <p:cNvSpPr/>
          <p:nvPr/>
        </p:nvSpPr>
        <p:spPr>
          <a:xfrm>
            <a:off x="3135355" y="4922848"/>
            <a:ext cx="16161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rgbClr val="2A2A2A"/>
                </a:solidFill>
                <a:ea typeface="Calibri" panose="020F0502020204030204" pitchFamily="34" charset="0"/>
              </a:rPr>
              <a:t>£4510 (2721-7415)</a:t>
            </a:r>
            <a:r>
              <a:rPr lang="en-GB" sz="1400" dirty="0"/>
              <a:t> </a:t>
            </a:r>
            <a:endParaRPr lang="en-US" sz="1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655808-BD8D-4943-A70E-B5A84E5F3B49}"/>
              </a:ext>
            </a:extLst>
          </p:cNvPr>
          <p:cNvSpPr/>
          <p:nvPr/>
        </p:nvSpPr>
        <p:spPr>
          <a:xfrm>
            <a:off x="8297961" y="4922848"/>
            <a:ext cx="9861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rgbClr val="2A2A2A"/>
                </a:solidFill>
                <a:ea typeface="Calibri" panose="020F0502020204030204" pitchFamily="34" charset="0"/>
              </a:rPr>
              <a:t>75 (60-87)</a:t>
            </a:r>
            <a:r>
              <a:rPr lang="en-GB" sz="1400" dirty="0"/>
              <a:t> </a:t>
            </a:r>
            <a:endParaRPr lang="en-US" sz="1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925C06-6849-1D4F-AFDA-C69A8FEAC153}"/>
              </a:ext>
            </a:extLst>
          </p:cNvPr>
          <p:cNvSpPr/>
          <p:nvPr/>
        </p:nvSpPr>
        <p:spPr>
          <a:xfrm>
            <a:off x="10150315" y="4922848"/>
            <a:ext cx="9861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rgbClr val="2A2A2A"/>
                </a:solidFill>
                <a:ea typeface="Calibri" panose="020F0502020204030204" pitchFamily="34" charset="0"/>
              </a:rPr>
              <a:t>75 (60-90)</a:t>
            </a:r>
            <a:r>
              <a:rPr lang="en-GB" sz="1400" dirty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9703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ogoRIPCORD2">
            <a:extLst>
              <a:ext uri="{FF2B5EF4-FFF2-40B4-BE49-F238E27FC236}">
                <a16:creationId xmlns:a16="http://schemas.microsoft.com/office/drawing/2014/main" id="{21DD326E-F974-D740-B0A8-F566852B8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7" y="126609"/>
            <a:ext cx="1040063" cy="1223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s://encrypted-tbn0.gstatic.com/images?q=tbn:ANd9GcT4HA5jwLJkwLfhNfywsCj-tRWMd37o0-XlpgdO0V-UDPwMF90ibA">
            <a:extLst>
              <a:ext uri="{FF2B5EF4-FFF2-40B4-BE49-F238E27FC236}">
                <a16:creationId xmlns:a16="http://schemas.microsoft.com/office/drawing/2014/main" id="{EE2CCE6B-9EB9-024C-AE88-09537473D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67" b="21492"/>
          <a:stretch>
            <a:fillRect/>
          </a:stretch>
        </p:blipFill>
        <p:spPr bwMode="auto">
          <a:xfrm>
            <a:off x="4561444" y="6500365"/>
            <a:ext cx="1330355" cy="28385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C6CBA51A-37AB-9343-A7F1-0CF629870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43" t="14365" r="15543" b="75809"/>
          <a:stretch>
            <a:fillRect/>
          </a:stretch>
        </p:blipFill>
        <p:spPr bwMode="auto">
          <a:xfrm>
            <a:off x="6906633" y="6500365"/>
            <a:ext cx="1231277" cy="3069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0886FD-DD17-FE48-90C2-BAF8D3F4E7BA}"/>
              </a:ext>
            </a:extLst>
          </p:cNvPr>
          <p:cNvSpPr txBox="1"/>
          <p:nvPr/>
        </p:nvSpPr>
        <p:spPr>
          <a:xfrm>
            <a:off x="5677684" y="73776"/>
            <a:ext cx="1446230" cy="461665"/>
          </a:xfrm>
          <a:prstGeom prst="rect">
            <a:avLst/>
          </a:prstGeom>
          <a:solidFill>
            <a:srgbClr val="FFFF00">
              <a:alpha val="52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RESULTS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0A68AE65-1125-F64E-91D8-140F4468294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573" t="12117" r="2122" b="2310"/>
          <a:stretch/>
        </p:blipFill>
        <p:spPr>
          <a:xfrm>
            <a:off x="734641" y="2417731"/>
            <a:ext cx="5603103" cy="3088354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147DE649-1493-FF49-A93D-384F93469D3D}"/>
              </a:ext>
            </a:extLst>
          </p:cNvPr>
          <p:cNvSpPr txBox="1"/>
          <p:nvPr/>
        </p:nvSpPr>
        <p:spPr>
          <a:xfrm>
            <a:off x="2359508" y="1529721"/>
            <a:ext cx="1859907" cy="4924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Secondary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rPr>
              <a:t> Endpoint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prstClr val="black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Clinical Events</a:t>
            </a:r>
            <a:endParaRPr lang="en-US" sz="1400" b="1" noProof="0" dirty="0">
              <a:solidFill>
                <a:prstClr val="black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703595B-6078-F04C-B963-AC40C5B718FE}"/>
              </a:ext>
            </a:extLst>
          </p:cNvPr>
          <p:cNvSpPr txBox="1"/>
          <p:nvPr/>
        </p:nvSpPr>
        <p:spPr>
          <a:xfrm>
            <a:off x="5344936" y="2463351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p=0.64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EF0139-D271-5B40-8665-80F824D02212}"/>
              </a:ext>
            </a:extLst>
          </p:cNvPr>
          <p:cNvSpPr/>
          <p:nvPr/>
        </p:nvSpPr>
        <p:spPr>
          <a:xfrm>
            <a:off x="7775490" y="2475507"/>
            <a:ext cx="26888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600" b="1" dirty="0">
                <a:solidFill>
                  <a:srgbClr val="2A2A2A"/>
                </a:solidFill>
                <a:ea typeface="Calibri" panose="020F0502020204030204" pitchFamily="34" charset="0"/>
              </a:rPr>
              <a:t>TOTAL MACCE EVENTS</a:t>
            </a:r>
          </a:p>
          <a:p>
            <a:pPr algn="ctr"/>
            <a:r>
              <a:rPr lang="en-GB" sz="1600" dirty="0">
                <a:solidFill>
                  <a:srgbClr val="2A2A2A"/>
                </a:solidFill>
                <a:ea typeface="Calibri" panose="020F0502020204030204" pitchFamily="34" charset="0"/>
              </a:rPr>
              <a:t>ANGIO ALONE  8.7% (48/552)</a:t>
            </a:r>
            <a:r>
              <a:rPr lang="en-GB" sz="1600" dirty="0"/>
              <a:t> </a:t>
            </a:r>
          </a:p>
          <a:p>
            <a:pPr algn="ctr"/>
            <a:r>
              <a:rPr lang="en-GB" sz="1600" dirty="0"/>
              <a:t>ANGIO+FFR. 9.5% (52/548)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9209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ogoRIPCORD2">
            <a:extLst>
              <a:ext uri="{FF2B5EF4-FFF2-40B4-BE49-F238E27FC236}">
                <a16:creationId xmlns:a16="http://schemas.microsoft.com/office/drawing/2014/main" id="{21DD326E-F974-D740-B0A8-F566852B8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7" y="126609"/>
            <a:ext cx="1040063" cy="1223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s://encrypted-tbn0.gstatic.com/images?q=tbn:ANd9GcT4HA5jwLJkwLfhNfywsCj-tRWMd37o0-XlpgdO0V-UDPwMF90ibA">
            <a:extLst>
              <a:ext uri="{FF2B5EF4-FFF2-40B4-BE49-F238E27FC236}">
                <a16:creationId xmlns:a16="http://schemas.microsoft.com/office/drawing/2014/main" id="{EE2CCE6B-9EB9-024C-AE88-09537473D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67" b="21492"/>
          <a:stretch>
            <a:fillRect/>
          </a:stretch>
        </p:blipFill>
        <p:spPr bwMode="auto">
          <a:xfrm>
            <a:off x="4561444" y="6500365"/>
            <a:ext cx="1330355" cy="28385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C6CBA51A-37AB-9343-A7F1-0CF629870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43" t="14365" r="15543" b="75809"/>
          <a:stretch>
            <a:fillRect/>
          </a:stretch>
        </p:blipFill>
        <p:spPr bwMode="auto">
          <a:xfrm>
            <a:off x="6906633" y="6500365"/>
            <a:ext cx="1231277" cy="3069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80EE5F5-95EA-3747-B16A-C996656DA396}"/>
              </a:ext>
            </a:extLst>
          </p:cNvPr>
          <p:cNvSpPr/>
          <p:nvPr/>
        </p:nvSpPr>
        <p:spPr>
          <a:xfrm>
            <a:off x="1364565" y="2658621"/>
            <a:ext cx="94902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itchFamily="2" charset="2"/>
              <a:buChar char="Ø"/>
            </a:pPr>
            <a:r>
              <a:rPr lang="en-GB" sz="2000" dirty="0">
                <a:solidFill>
                  <a:srgbClr val="000000"/>
                </a:solidFill>
                <a:ea typeface="Calibri" panose="020F0502020204030204" pitchFamily="34" charset="0"/>
                <a:cs typeface="Lucida Sans Unicode" panose="020B0602030504020204" pitchFamily="34" charset="0"/>
              </a:rPr>
              <a:t>Nor did systematic FFR of all epicardial coronary vessels significantly alter the clinical event rate, or the distribution of management (OMT/PCI/CABG). </a:t>
            </a:r>
            <a:endParaRPr lang="en-US" sz="2000" dirty="0">
              <a:cs typeface="Lucida Sans Unicode" panose="020B0602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9E2AB4-ECC9-F04C-8D5C-E7FB42391D42}"/>
              </a:ext>
            </a:extLst>
          </p:cNvPr>
          <p:cNvSpPr txBox="1"/>
          <p:nvPr/>
        </p:nvSpPr>
        <p:spPr>
          <a:xfrm>
            <a:off x="4856951" y="399196"/>
            <a:ext cx="2131096" cy="523220"/>
          </a:xfrm>
          <a:prstGeom prst="rect">
            <a:avLst/>
          </a:prstGeom>
          <a:solidFill>
            <a:schemeClr val="bg1">
              <a:lumMod val="75000"/>
              <a:alpha val="52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cs typeface="Lucida Sans Unicode" panose="020B0602030504020204" pitchFamily="34" charset="0"/>
              </a:rPr>
              <a:t>CONCLUSION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F876E0-2943-5E4F-8633-0E9891DB2A54}"/>
              </a:ext>
            </a:extLst>
          </p:cNvPr>
          <p:cNvSpPr/>
          <p:nvPr/>
        </p:nvSpPr>
        <p:spPr>
          <a:xfrm>
            <a:off x="1364565" y="1378633"/>
            <a:ext cx="97717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itchFamily="2" charset="2"/>
              <a:buChar char="Ø"/>
            </a:pPr>
            <a:r>
              <a:rPr lang="en-GB" sz="2000" dirty="0">
                <a:solidFill>
                  <a:srgbClr val="000000"/>
                </a:solidFill>
                <a:ea typeface="Calibri" panose="020F0502020204030204" pitchFamily="34" charset="0"/>
                <a:cs typeface="Lucida Sans Unicode" panose="020B0602030504020204" pitchFamily="34" charset="0"/>
              </a:rPr>
              <a:t>Routine, systematic FFR assessment at the time of diagnostic angiography is cost neutral compared with angiographic guidance alone and is not associated with significant differences in QoL or angina status at 1 year</a:t>
            </a:r>
            <a:endParaRPr lang="en-US" sz="2000" dirty="0">
              <a:cs typeface="Lucida Sans Unicode" panose="020B06020305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A5ED17-1223-1542-A978-ADB4636B5023}"/>
              </a:ext>
            </a:extLst>
          </p:cNvPr>
          <p:cNvSpPr/>
          <p:nvPr/>
        </p:nvSpPr>
        <p:spPr>
          <a:xfrm>
            <a:off x="1364566" y="4664600"/>
            <a:ext cx="9115866" cy="400110"/>
          </a:xfrm>
          <a:prstGeom prst="rect">
            <a:avLst/>
          </a:prstGeom>
          <a:solidFill>
            <a:srgbClr val="FFFF00">
              <a:alpha val="28000"/>
            </a:srgbClr>
          </a:solidFill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itchFamily="2" charset="2"/>
              <a:buChar char="Ø"/>
            </a:pPr>
            <a:r>
              <a:rPr lang="en-GB" sz="2000" b="1" dirty="0">
                <a:solidFill>
                  <a:srgbClr val="000000"/>
                </a:solidFill>
                <a:ea typeface="Calibri" panose="020F0502020204030204" pitchFamily="34" charset="0"/>
                <a:cs typeface="Lucida Sans Unicode" panose="020B0602030504020204" pitchFamily="34" charset="0"/>
              </a:rPr>
              <a:t>This strategy therefore has no overall advantage compared to angiography alone.</a:t>
            </a:r>
            <a:r>
              <a:rPr lang="en-GB" sz="2000" b="1" dirty="0">
                <a:cs typeface="Lucida Sans Unicode" panose="020B0602030504020204" pitchFamily="34" charset="0"/>
              </a:rPr>
              <a:t> </a:t>
            </a:r>
            <a:endParaRPr lang="en-US" sz="20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0C5038-F762-9B4B-A937-273042BCB756}"/>
              </a:ext>
            </a:extLst>
          </p:cNvPr>
          <p:cNvSpPr/>
          <p:nvPr/>
        </p:nvSpPr>
        <p:spPr>
          <a:xfrm>
            <a:off x="1364565" y="3661610"/>
            <a:ext cx="9594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itchFamily="2" charset="2"/>
              <a:buChar char="Ø"/>
            </a:pPr>
            <a:r>
              <a:rPr lang="en-GB" sz="2000" dirty="0">
                <a:solidFill>
                  <a:srgbClr val="000000"/>
                </a:solidFill>
                <a:ea typeface="Calibri" panose="020F0502020204030204" pitchFamily="34" charset="0"/>
                <a:cs typeface="Lucida Sans Unicode" panose="020B0602030504020204" pitchFamily="34" charset="0"/>
              </a:rPr>
              <a:t>Systematic FFR was associated with longer procedure, more radiation + contrast, &amp; more complications compared to angiography alone.</a:t>
            </a:r>
            <a:r>
              <a:rPr lang="en-GB" sz="2000" dirty="0">
                <a:cs typeface="Lucida Sans Unicode" panose="020B0602030504020204" pitchFamily="34" charset="0"/>
              </a:rPr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3995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8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ogoRIPCORD2">
            <a:extLst>
              <a:ext uri="{FF2B5EF4-FFF2-40B4-BE49-F238E27FC236}">
                <a16:creationId xmlns:a16="http://schemas.microsoft.com/office/drawing/2014/main" id="{21DD326E-F974-D740-B0A8-F566852B8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7" y="126609"/>
            <a:ext cx="1040063" cy="1223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s://encrypted-tbn0.gstatic.com/images?q=tbn:ANd9GcT4HA5jwLJkwLfhNfywsCj-tRWMd37o0-XlpgdO0V-UDPwMF90ibA">
            <a:extLst>
              <a:ext uri="{FF2B5EF4-FFF2-40B4-BE49-F238E27FC236}">
                <a16:creationId xmlns:a16="http://schemas.microsoft.com/office/drawing/2014/main" id="{EE2CCE6B-9EB9-024C-AE88-09537473D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67" b="21492"/>
          <a:stretch>
            <a:fillRect/>
          </a:stretch>
        </p:blipFill>
        <p:spPr bwMode="auto">
          <a:xfrm>
            <a:off x="4561444" y="6500365"/>
            <a:ext cx="1330355" cy="28385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C6CBA51A-37AB-9343-A7F1-0CF629870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43" t="14365" r="15543" b="75809"/>
          <a:stretch>
            <a:fillRect/>
          </a:stretch>
        </p:blipFill>
        <p:spPr bwMode="auto">
          <a:xfrm>
            <a:off x="6906633" y="6500365"/>
            <a:ext cx="1231277" cy="3069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B8B633-4EBC-CF4B-A27D-7BD763EDA993}"/>
              </a:ext>
            </a:extLst>
          </p:cNvPr>
          <p:cNvSpPr txBox="1"/>
          <p:nvPr/>
        </p:nvSpPr>
        <p:spPr>
          <a:xfrm>
            <a:off x="4353060" y="357635"/>
            <a:ext cx="2669257" cy="523220"/>
          </a:xfrm>
          <a:prstGeom prst="rect">
            <a:avLst/>
          </a:prstGeom>
          <a:solidFill>
            <a:schemeClr val="bg1">
              <a:lumMod val="50000"/>
              <a:alpha val="31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cs typeface="Lucida Sans Unicode" panose="020B0602030504020204" pitchFamily="34" charset="0"/>
              </a:rPr>
              <a:t>INTERPRETATION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70A30C-08C7-9349-9333-8D6541EDF345}"/>
              </a:ext>
            </a:extLst>
          </p:cNvPr>
          <p:cNvSpPr txBox="1"/>
          <p:nvPr/>
        </p:nvSpPr>
        <p:spPr>
          <a:xfrm>
            <a:off x="1005568" y="1678637"/>
            <a:ext cx="1018086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dirty="0">
                <a:cs typeface="Lucida Sans Unicode" panose="020B0602030504020204" pitchFamily="34" charset="0"/>
              </a:rPr>
              <a:t>RIPCORD2 is the first completed </a:t>
            </a:r>
            <a:r>
              <a:rPr lang="en-US" sz="2000" dirty="0" err="1">
                <a:cs typeface="Lucida Sans Unicode" panose="020B0602030504020204" pitchFamily="34" charset="0"/>
              </a:rPr>
              <a:t>randomised</a:t>
            </a:r>
            <a:r>
              <a:rPr lang="en-US" sz="2000" dirty="0">
                <a:cs typeface="Lucida Sans Unicode" panose="020B0602030504020204" pitchFamily="34" charset="0"/>
              </a:rPr>
              <a:t> trial of systematic FFR vs </a:t>
            </a:r>
            <a:r>
              <a:rPr lang="en-US" sz="2000" dirty="0" err="1">
                <a:cs typeface="Lucida Sans Unicode" panose="020B0602030504020204" pitchFamily="34" charset="0"/>
              </a:rPr>
              <a:t>angio</a:t>
            </a:r>
            <a:r>
              <a:rPr lang="en-US" sz="2000" dirty="0">
                <a:cs typeface="Lucida Sans Unicode" panose="020B0602030504020204" pitchFamily="34" charset="0"/>
              </a:rPr>
              <a:t> alone</a:t>
            </a:r>
          </a:p>
          <a:p>
            <a:pPr>
              <a:buClr>
                <a:srgbClr val="C00000"/>
              </a:buClr>
            </a:pPr>
            <a:r>
              <a:rPr lang="en-US" sz="2000" i="1" dirty="0">
                <a:cs typeface="Lucida Sans Unicode" panose="020B0602030504020204" pitchFamily="34" charset="0"/>
              </a:rPr>
              <a:t>at the stage of the diagnostic angiogram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Ø"/>
            </a:pPr>
            <a:endParaRPr lang="en-US" sz="2000" dirty="0">
              <a:cs typeface="Lucida Sans Unicode" panose="020B060203050402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dirty="0">
                <a:cs typeface="Lucida Sans Unicode" panose="020B0602030504020204" pitchFamily="34" charset="0"/>
              </a:rPr>
              <a:t>It shows no overall advantage of this strategy in terms of cost, QoL, events or management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Ø"/>
            </a:pPr>
            <a:endParaRPr lang="en-US" sz="2000" dirty="0">
              <a:cs typeface="Lucida Sans Unicode" panose="020B060203050402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dirty="0">
                <a:cs typeface="Lucida Sans Unicode" panose="020B0602030504020204" pitchFamily="34" charset="0"/>
              </a:rPr>
              <a:t>However, there is no direct information about the effect of FFR data on decision-making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Ø"/>
            </a:pPr>
            <a:endParaRPr lang="en-US" sz="2000" dirty="0">
              <a:cs typeface="Lucida Sans Unicode" panose="020B060203050402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dirty="0">
                <a:cs typeface="Lucida Sans Unicode" panose="020B0602030504020204" pitchFamily="34" charset="0"/>
              </a:rPr>
              <a:t>FFR data are likely to have made an impact in individuals… but this cannot be detected in the </a:t>
            </a:r>
          </a:p>
          <a:p>
            <a:pPr>
              <a:buClr>
                <a:srgbClr val="C00000"/>
              </a:buClr>
            </a:pPr>
            <a:r>
              <a:rPr lang="en-US" sz="2000" dirty="0">
                <a:cs typeface="Lucida Sans Unicode" panose="020B0602030504020204" pitchFamily="34" charset="0"/>
              </a:rPr>
              <a:t>comparison of populations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Ø"/>
            </a:pPr>
            <a:endParaRPr lang="en-US" sz="2000" dirty="0">
              <a:cs typeface="Lucida Sans Unicode" panose="020B060203050402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dirty="0">
                <a:cs typeface="Lucida Sans Unicode" panose="020B0602030504020204" pitchFamily="34" charset="0"/>
              </a:rPr>
              <a:t>It is likely that FFR is of most clinical value when targeted to specific patient groups</a:t>
            </a:r>
          </a:p>
          <a:p>
            <a:pPr>
              <a:buClr>
                <a:srgbClr val="C00000"/>
              </a:buClr>
            </a:pPr>
            <a:r>
              <a:rPr lang="en-US" sz="2000" dirty="0">
                <a:cs typeface="Lucida Sans Unicode" panose="020B0602030504020204" pitchFamily="34" charset="0"/>
              </a:rPr>
              <a:t>(</a:t>
            </a:r>
            <a:r>
              <a:rPr lang="en-US" sz="2000" dirty="0" err="1">
                <a:cs typeface="Lucida Sans Unicode" panose="020B0602030504020204" pitchFamily="34" charset="0"/>
              </a:rPr>
              <a:t>eg</a:t>
            </a:r>
            <a:r>
              <a:rPr lang="en-US" sz="2000" dirty="0">
                <a:cs typeface="Lucida Sans Unicode" panose="020B0602030504020204" pitchFamily="34" charset="0"/>
              </a:rPr>
              <a:t> those being considered for PCI with multivessel disease) rather than routinely </a:t>
            </a:r>
          </a:p>
        </p:txBody>
      </p:sp>
    </p:spTree>
    <p:extLst>
      <p:ext uri="{BB962C8B-B14F-4D97-AF65-F5344CB8AC3E}">
        <p14:creationId xmlns:p14="http://schemas.microsoft.com/office/powerpoint/2010/main" val="411282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ogoRIPCORD2">
            <a:extLst>
              <a:ext uri="{FF2B5EF4-FFF2-40B4-BE49-F238E27FC236}">
                <a16:creationId xmlns:a16="http://schemas.microsoft.com/office/drawing/2014/main" id="{21DD326E-F974-D740-B0A8-F566852B8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7" y="126609"/>
            <a:ext cx="1040063" cy="1223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s://encrypted-tbn0.gstatic.com/images?q=tbn:ANd9GcT4HA5jwLJkwLfhNfywsCj-tRWMd37o0-XlpgdO0V-UDPwMF90ibA">
            <a:extLst>
              <a:ext uri="{FF2B5EF4-FFF2-40B4-BE49-F238E27FC236}">
                <a16:creationId xmlns:a16="http://schemas.microsoft.com/office/drawing/2014/main" id="{EE2CCE6B-9EB9-024C-AE88-09537473D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67" b="21492"/>
          <a:stretch>
            <a:fillRect/>
          </a:stretch>
        </p:blipFill>
        <p:spPr bwMode="auto">
          <a:xfrm>
            <a:off x="4561444" y="6500365"/>
            <a:ext cx="1330355" cy="28385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C6CBA51A-37AB-9343-A7F1-0CF629870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43" t="14365" r="15543" b="75809"/>
          <a:stretch>
            <a:fillRect/>
          </a:stretch>
        </p:blipFill>
        <p:spPr bwMode="auto">
          <a:xfrm>
            <a:off x="6906633" y="6500365"/>
            <a:ext cx="1231277" cy="3069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CCB2EB9-7A88-114E-BC08-DEC84A9AAB3F}"/>
              </a:ext>
            </a:extLst>
          </p:cNvPr>
          <p:cNvSpPr txBox="1"/>
          <p:nvPr/>
        </p:nvSpPr>
        <p:spPr>
          <a:xfrm>
            <a:off x="4413669" y="126609"/>
            <a:ext cx="2956259" cy="400110"/>
          </a:xfrm>
          <a:prstGeom prst="rect">
            <a:avLst/>
          </a:prstGeom>
          <a:solidFill>
            <a:srgbClr val="C00000">
              <a:alpha val="12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ACKNOWLEDGEMENTS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36DF73-1312-1B43-B346-55CB4FF815FA}"/>
              </a:ext>
            </a:extLst>
          </p:cNvPr>
          <p:cNvSpPr txBox="1"/>
          <p:nvPr/>
        </p:nvSpPr>
        <p:spPr>
          <a:xfrm>
            <a:off x="1406804" y="1634357"/>
            <a:ext cx="25882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Coronary Research Group</a:t>
            </a:r>
          </a:p>
          <a:p>
            <a:r>
              <a:rPr lang="en-US" sz="1400" dirty="0"/>
              <a:t>Zoe Nicholas </a:t>
            </a:r>
          </a:p>
        </p:txBody>
      </p:sp>
      <p:pic>
        <p:nvPicPr>
          <p:cNvPr id="8" name="Picture 2" descr="https://encrypted-tbn0.gstatic.com/images?q=tbn:ANd9GcT4HA5jwLJkwLfhNfywsCj-tRWMd37o0-XlpgdO0V-UDPwMF90ibA">
            <a:extLst>
              <a:ext uri="{FF2B5EF4-FFF2-40B4-BE49-F238E27FC236}">
                <a16:creationId xmlns:a16="http://schemas.microsoft.com/office/drawing/2014/main" id="{95354B2F-665C-4D4E-87D5-755A2A3DC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67" b="21492"/>
          <a:stretch>
            <a:fillRect/>
          </a:stretch>
        </p:blipFill>
        <p:spPr bwMode="auto">
          <a:xfrm>
            <a:off x="1548649" y="1350498"/>
            <a:ext cx="1330355" cy="28385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encrypted-tbn0.gstatic.com/images?q=tbn:ANd9GcT4HA5jwLJkwLfhNfywsCj-tRWMd37o0-XlpgdO0V-UDPwMF90ibA">
            <a:extLst>
              <a:ext uri="{FF2B5EF4-FFF2-40B4-BE49-F238E27FC236}">
                <a16:creationId xmlns:a16="http://schemas.microsoft.com/office/drawing/2014/main" id="{F0376CF2-519B-E94A-A474-3F0953C6E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67" b="21492"/>
          <a:stretch>
            <a:fillRect/>
          </a:stretch>
        </p:blipFill>
        <p:spPr bwMode="auto">
          <a:xfrm>
            <a:off x="1548648" y="2564547"/>
            <a:ext cx="1330355" cy="28385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7D048F-8B61-6F41-B245-5EC60F4827E3}"/>
              </a:ext>
            </a:extLst>
          </p:cNvPr>
          <p:cNvSpPr txBox="1"/>
          <p:nvPr/>
        </p:nvSpPr>
        <p:spPr>
          <a:xfrm>
            <a:off x="1406804" y="2947599"/>
            <a:ext cx="2608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Research &amp; Development </a:t>
            </a:r>
          </a:p>
        </p:txBody>
      </p:sp>
      <p:pic>
        <p:nvPicPr>
          <p:cNvPr id="4098" name="Picture 2" descr="OUR CLIENTS / PARTNERS - Sidqam (DIRECHT)">
            <a:extLst>
              <a:ext uri="{FF2B5EF4-FFF2-40B4-BE49-F238E27FC236}">
                <a16:creationId xmlns:a16="http://schemas.microsoft.com/office/drawing/2014/main" id="{3CFB6D7A-EE9D-A04C-9F75-89C0AC508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648" y="3649510"/>
            <a:ext cx="1097280" cy="40011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A9BC0D5-E980-5C4C-BC99-7BE4AD0723D3}"/>
              </a:ext>
            </a:extLst>
          </p:cNvPr>
          <p:cNvSpPr txBox="1"/>
          <p:nvPr/>
        </p:nvSpPr>
        <p:spPr>
          <a:xfrm>
            <a:off x="1451544" y="4049620"/>
            <a:ext cx="183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Clinical Trials Unit</a:t>
            </a:r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6EF33D10-412D-D044-B5F9-4449B8803B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860" y="731521"/>
            <a:ext cx="6320625" cy="544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628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9520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ogoRIPCORD2">
            <a:extLst>
              <a:ext uri="{FF2B5EF4-FFF2-40B4-BE49-F238E27FC236}">
                <a16:creationId xmlns:a16="http://schemas.microsoft.com/office/drawing/2014/main" id="{21DD326E-F974-D740-B0A8-F566852B8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7" y="126609"/>
            <a:ext cx="1040063" cy="1223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s://encrypted-tbn0.gstatic.com/images?q=tbn:ANd9GcT4HA5jwLJkwLfhNfywsCj-tRWMd37o0-XlpgdO0V-UDPwMF90ibA">
            <a:extLst>
              <a:ext uri="{FF2B5EF4-FFF2-40B4-BE49-F238E27FC236}">
                <a16:creationId xmlns:a16="http://schemas.microsoft.com/office/drawing/2014/main" id="{EE2CCE6B-9EB9-024C-AE88-09537473D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67" b="21492"/>
          <a:stretch>
            <a:fillRect/>
          </a:stretch>
        </p:blipFill>
        <p:spPr bwMode="auto">
          <a:xfrm>
            <a:off x="4561444" y="6500365"/>
            <a:ext cx="1330355" cy="28385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C6CBA51A-37AB-9343-A7F1-0CF629870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43" t="14365" r="15543" b="75809"/>
          <a:stretch>
            <a:fillRect/>
          </a:stretch>
        </p:blipFill>
        <p:spPr bwMode="auto">
          <a:xfrm>
            <a:off x="6906633" y="6500365"/>
            <a:ext cx="1231277" cy="3069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119FF0-968F-9A4A-848E-5B83F81B226D}"/>
              </a:ext>
            </a:extLst>
          </p:cNvPr>
          <p:cNvSpPr txBox="1"/>
          <p:nvPr/>
        </p:nvSpPr>
        <p:spPr>
          <a:xfrm>
            <a:off x="5137301" y="481866"/>
            <a:ext cx="2335704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1778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dirty="0">
                <a:cs typeface="Lucida Sans Unicode" panose="020B0602030504020204" pitchFamily="34" charset="0"/>
              </a:rPr>
              <a:t>Financial Disclosures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232528-9838-0E43-A831-4668859A5A95}"/>
              </a:ext>
            </a:extLst>
          </p:cNvPr>
          <p:cNvSpPr txBox="1"/>
          <p:nvPr/>
        </p:nvSpPr>
        <p:spPr>
          <a:xfrm>
            <a:off x="1305227" y="1800665"/>
            <a:ext cx="9278053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000" dirty="0">
                <a:cs typeface="Lucida Sans Unicode" panose="020B0602030504020204" pitchFamily="34" charset="0"/>
              </a:rPr>
              <a:t>RIPCORD2 was funded by an unrestricted research grant from Boston Scientific Corp.</a:t>
            </a:r>
          </a:p>
          <a:p>
            <a:endParaRPr lang="en-US" sz="2000" dirty="0">
              <a:cs typeface="Lucida Sans Unicode" panose="020B060203050402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sz="2000" dirty="0">
                <a:cs typeface="Lucida Sans Unicode" panose="020B0602030504020204" pitchFamily="34" charset="0"/>
              </a:rPr>
              <a:t>BSC had no role in the design, data collection, analysis or dissemination of the trial</a:t>
            </a:r>
          </a:p>
          <a:p>
            <a:endParaRPr lang="en-US" sz="2000" dirty="0">
              <a:cs typeface="Lucida Sans Unicode" panose="020B060203050402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sz="2000" dirty="0">
                <a:cs typeface="Lucida Sans Unicode" panose="020B0602030504020204" pitchFamily="34" charset="0"/>
              </a:rPr>
              <a:t>The trial sponsor was University Hospital Southampton NHS Foundation Trust</a:t>
            </a:r>
          </a:p>
          <a:p>
            <a:endParaRPr lang="en-US" sz="2000" dirty="0">
              <a:cs typeface="Lucida Sans Unicode" panose="020B060203050402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sz="2000" dirty="0">
                <a:cs typeface="Lucida Sans Unicode" panose="020B0602030504020204" pitchFamily="34" charset="0"/>
              </a:rPr>
              <a:t>NC reports: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cs typeface="Lucida Sans Unicode" panose="020B0602030504020204" pitchFamily="34" charset="0"/>
              </a:rPr>
              <a:t>Grants from Boston Scientific, </a:t>
            </a:r>
            <a:r>
              <a:rPr lang="en-US" sz="2000" dirty="0" err="1">
                <a:cs typeface="Lucida Sans Unicode" panose="020B0602030504020204" pitchFamily="34" charset="0"/>
              </a:rPr>
              <a:t>HeartFlow</a:t>
            </a:r>
            <a:r>
              <a:rPr lang="en-US" sz="2000" dirty="0">
                <a:cs typeface="Lucida Sans Unicode" panose="020B0602030504020204" pitchFamily="34" charset="0"/>
              </a:rPr>
              <a:t>, Beckmann Coulter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cs typeface="Lucida Sans Unicode" panose="020B0602030504020204" pitchFamily="34" charset="0"/>
              </a:rPr>
              <a:t>Speaker fees consultancy from Boston Scientific, Abbott, </a:t>
            </a:r>
            <a:r>
              <a:rPr lang="en-US" sz="2000" dirty="0" err="1">
                <a:cs typeface="Lucida Sans Unicode" panose="020B0602030504020204" pitchFamily="34" charset="0"/>
              </a:rPr>
              <a:t>HeartFlow</a:t>
            </a:r>
            <a:r>
              <a:rPr lang="en-US" sz="2000" dirty="0">
                <a:cs typeface="Lucida Sans Unicode" panose="020B0602030504020204" pitchFamily="34" charset="0"/>
              </a:rPr>
              <a:t>, Edwards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cs typeface="Lucida Sans Unicode" panose="020B0602030504020204" pitchFamily="34" charset="0"/>
              </a:rPr>
              <a:t>Travel sponsorship from Boston Scientific, Abbott, </a:t>
            </a:r>
            <a:r>
              <a:rPr lang="en-US" sz="2000" dirty="0" err="1">
                <a:cs typeface="Lucida Sans Unicode" panose="020B0602030504020204" pitchFamily="34" charset="0"/>
              </a:rPr>
              <a:t>HeartFlow</a:t>
            </a:r>
            <a:r>
              <a:rPr lang="en-US" sz="2000" dirty="0">
                <a:cs typeface="Lucida Sans Unicode" panose="020B0602030504020204" pitchFamily="34" charset="0"/>
              </a:rPr>
              <a:t>, Edwards, Biosensors</a:t>
            </a:r>
          </a:p>
        </p:txBody>
      </p:sp>
    </p:spTree>
    <p:extLst>
      <p:ext uri="{BB962C8B-B14F-4D97-AF65-F5344CB8AC3E}">
        <p14:creationId xmlns:p14="http://schemas.microsoft.com/office/powerpoint/2010/main" val="378297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ogoRIPCORD2">
            <a:extLst>
              <a:ext uri="{FF2B5EF4-FFF2-40B4-BE49-F238E27FC236}">
                <a16:creationId xmlns:a16="http://schemas.microsoft.com/office/drawing/2014/main" id="{21DD326E-F974-D740-B0A8-F566852B8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7" y="126609"/>
            <a:ext cx="1040063" cy="1223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s://encrypted-tbn0.gstatic.com/images?q=tbn:ANd9GcT4HA5jwLJkwLfhNfywsCj-tRWMd37o0-XlpgdO0V-UDPwMF90ibA">
            <a:extLst>
              <a:ext uri="{FF2B5EF4-FFF2-40B4-BE49-F238E27FC236}">
                <a16:creationId xmlns:a16="http://schemas.microsoft.com/office/drawing/2014/main" id="{EE2CCE6B-9EB9-024C-AE88-09537473D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67" b="21492"/>
          <a:stretch>
            <a:fillRect/>
          </a:stretch>
        </p:blipFill>
        <p:spPr bwMode="auto">
          <a:xfrm>
            <a:off x="4561444" y="6500365"/>
            <a:ext cx="1330355" cy="28385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C6CBA51A-37AB-9343-A7F1-0CF629870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43" t="14365" r="15543" b="75809"/>
          <a:stretch>
            <a:fillRect/>
          </a:stretch>
        </p:blipFill>
        <p:spPr bwMode="auto">
          <a:xfrm>
            <a:off x="6906633" y="6500365"/>
            <a:ext cx="1231277" cy="3069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2988158-6989-B04E-989E-382CB829A2D5}"/>
              </a:ext>
            </a:extLst>
          </p:cNvPr>
          <p:cNvSpPr txBox="1"/>
          <p:nvPr/>
        </p:nvSpPr>
        <p:spPr>
          <a:xfrm>
            <a:off x="5258542" y="122883"/>
            <a:ext cx="1684244" cy="400110"/>
          </a:xfrm>
          <a:prstGeom prst="rect">
            <a:avLst/>
          </a:prstGeom>
          <a:solidFill>
            <a:schemeClr val="bg1">
              <a:lumMod val="75000"/>
              <a:alpha val="34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cs typeface="Lucida Sans Unicode" panose="020B0602030504020204" pitchFamily="34" charset="0"/>
              </a:rPr>
              <a:t>BACKGROUND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8E6992-F985-6240-B915-E179F020C48B}"/>
              </a:ext>
            </a:extLst>
          </p:cNvPr>
          <p:cNvSpPr txBox="1"/>
          <p:nvPr/>
        </p:nvSpPr>
        <p:spPr>
          <a:xfrm>
            <a:off x="3101109" y="800105"/>
            <a:ext cx="5989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cs typeface="Lucida Sans Unicode" panose="020B0602030504020204" pitchFamily="34" charset="0"/>
              </a:rPr>
              <a:t>What we know about the clinical value of FFR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9BE9B2-AD89-D442-BB19-50B8834173FF}"/>
              </a:ext>
            </a:extLst>
          </p:cNvPr>
          <p:cNvSpPr txBox="1"/>
          <p:nvPr/>
        </p:nvSpPr>
        <p:spPr>
          <a:xfrm>
            <a:off x="132783" y="1652024"/>
            <a:ext cx="56972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cs typeface="Lucida Sans Unicode" panose="020B0602030504020204" pitchFamily="34" charset="0"/>
              </a:rPr>
              <a:t>Randomised</a:t>
            </a:r>
            <a:r>
              <a:rPr lang="en-US" sz="1600" b="1" dirty="0">
                <a:cs typeface="Lucida Sans Unicode" panose="020B0602030504020204" pitchFamily="34" charset="0"/>
              </a:rPr>
              <a:t> trials: FFR versus </a:t>
            </a:r>
            <a:r>
              <a:rPr lang="en-US" sz="1600" b="1" dirty="0" err="1">
                <a:cs typeface="Lucida Sans Unicode" panose="020B0602030504020204" pitchFamily="34" charset="0"/>
              </a:rPr>
              <a:t>angio</a:t>
            </a:r>
            <a:r>
              <a:rPr lang="en-US" sz="1600" b="1" dirty="0">
                <a:cs typeface="Lucida Sans Unicode" panose="020B0602030504020204" pitchFamily="34" charset="0"/>
              </a:rPr>
              <a:t> in patients </a:t>
            </a:r>
            <a:r>
              <a:rPr lang="en-US" sz="1600" b="1" u="sng" dirty="0">
                <a:cs typeface="Lucida Sans Unicode" panose="020B0602030504020204" pitchFamily="34" charset="0"/>
              </a:rPr>
              <a:t>committed to PCI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459510-177D-0C42-9777-0B1B8EB1071D}"/>
              </a:ext>
            </a:extLst>
          </p:cNvPr>
          <p:cNvSpPr txBox="1"/>
          <p:nvPr/>
        </p:nvSpPr>
        <p:spPr>
          <a:xfrm>
            <a:off x="7478357" y="1657300"/>
            <a:ext cx="33814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cs typeface="Lucida Sans Unicode" panose="020B0602030504020204" pitchFamily="34" charset="0"/>
              </a:rPr>
              <a:t>Observational Studies of effect of FFR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7F83EF5-2400-B64B-9E4E-08F16263A37D}"/>
              </a:ext>
            </a:extLst>
          </p:cNvPr>
          <p:cNvGrpSpPr/>
          <p:nvPr/>
        </p:nvGrpSpPr>
        <p:grpSpPr>
          <a:xfrm>
            <a:off x="7041402" y="2183743"/>
            <a:ext cx="4616450" cy="3208787"/>
            <a:chOff x="7041402" y="2183743"/>
            <a:chExt cx="4616450" cy="3208787"/>
          </a:xfrm>
        </p:grpSpPr>
        <p:pic>
          <p:nvPicPr>
            <p:cNvPr id="12" name="Picture 11" descr="Screen Shot 2017-09-25 at 20.21.38.png">
              <a:extLst>
                <a:ext uri="{FF2B5EF4-FFF2-40B4-BE49-F238E27FC236}">
                  <a16:creationId xmlns:a16="http://schemas.microsoft.com/office/drawing/2014/main" id="{03CB9F32-3655-E643-BA17-30BE51CDA8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8238" y="2183743"/>
              <a:ext cx="4242778" cy="81314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  <p:pic>
          <p:nvPicPr>
            <p:cNvPr id="14" name="Picture 13" descr="Table&#10;&#10;Description automatically generated">
              <a:extLst>
                <a:ext uri="{FF2B5EF4-FFF2-40B4-BE49-F238E27FC236}">
                  <a16:creationId xmlns:a16="http://schemas.microsoft.com/office/drawing/2014/main" id="{E54A6DA2-DDFB-C547-8AAC-842E36864A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1402" y="3220830"/>
              <a:ext cx="4616450" cy="2171700"/>
            </a:xfrm>
            <a:prstGeom prst="rect">
              <a:avLst/>
            </a:prstGeom>
          </p:spPr>
        </p:pic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39A89821-D92B-EB46-A2CD-A08AAB6ABB9A}"/>
                </a:ext>
              </a:extLst>
            </p:cNvPr>
            <p:cNvSpPr/>
            <p:nvPr/>
          </p:nvSpPr>
          <p:spPr>
            <a:xfrm>
              <a:off x="10517480" y="3220830"/>
              <a:ext cx="611944" cy="2171700"/>
            </a:xfrm>
            <a:prstGeom prst="roundRect">
              <a:avLst/>
            </a:prstGeom>
            <a:solidFill>
              <a:srgbClr val="FFFF00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F6E56F-6847-3F45-BB98-577F078133BC}"/>
              </a:ext>
            </a:extLst>
          </p:cNvPr>
          <p:cNvGrpSpPr/>
          <p:nvPr/>
        </p:nvGrpSpPr>
        <p:grpSpPr>
          <a:xfrm>
            <a:off x="282067" y="2278645"/>
            <a:ext cx="5219760" cy="3411173"/>
            <a:chOff x="282067" y="2278645"/>
            <a:chExt cx="5219760" cy="341117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328D3B9-5DF7-F04A-9ACF-81B466AF23D3}"/>
                </a:ext>
              </a:extLst>
            </p:cNvPr>
            <p:cNvSpPr txBox="1"/>
            <p:nvPr/>
          </p:nvSpPr>
          <p:spPr>
            <a:xfrm>
              <a:off x="1505243" y="2278645"/>
              <a:ext cx="227017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DEFER; FAME; FAME2</a:t>
              </a:r>
            </a:p>
          </p:txBody>
        </p:sp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8308B6E7-7BA7-1B41-BB8A-C5FC69BA33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82067" y="2830760"/>
              <a:ext cx="5219760" cy="2375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C5CC4D6-EA7E-7340-AB9B-84B34B447C23}"/>
                </a:ext>
              </a:extLst>
            </p:cNvPr>
            <p:cNvSpPr txBox="1"/>
            <p:nvPr/>
          </p:nvSpPr>
          <p:spPr>
            <a:xfrm>
              <a:off x="1505243" y="5382041"/>
              <a:ext cx="27602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cs typeface="Lucida Sans Unicode" panose="020B0602030504020204" pitchFamily="34" charset="0"/>
                </a:rPr>
                <a:t>Less stent; less radiation &amp; contrast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415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ogoRIPCORD2">
            <a:extLst>
              <a:ext uri="{FF2B5EF4-FFF2-40B4-BE49-F238E27FC236}">
                <a16:creationId xmlns:a16="http://schemas.microsoft.com/office/drawing/2014/main" id="{21DD326E-F974-D740-B0A8-F566852B8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8" y="126610"/>
            <a:ext cx="753482" cy="88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s://encrypted-tbn0.gstatic.com/images?q=tbn:ANd9GcT4HA5jwLJkwLfhNfywsCj-tRWMd37o0-XlpgdO0V-UDPwMF90ibA">
            <a:extLst>
              <a:ext uri="{FF2B5EF4-FFF2-40B4-BE49-F238E27FC236}">
                <a16:creationId xmlns:a16="http://schemas.microsoft.com/office/drawing/2014/main" id="{EE2CCE6B-9EB9-024C-AE88-09537473D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67" b="21492"/>
          <a:stretch>
            <a:fillRect/>
          </a:stretch>
        </p:blipFill>
        <p:spPr bwMode="auto">
          <a:xfrm>
            <a:off x="4561444" y="6500365"/>
            <a:ext cx="1330355" cy="28385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C6CBA51A-37AB-9343-A7F1-0CF629870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43" t="14365" r="15543" b="75809"/>
          <a:stretch>
            <a:fillRect/>
          </a:stretch>
        </p:blipFill>
        <p:spPr bwMode="auto">
          <a:xfrm>
            <a:off x="6906633" y="6500365"/>
            <a:ext cx="1231277" cy="3069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2988158-6989-B04E-989E-382CB829A2D5}"/>
              </a:ext>
            </a:extLst>
          </p:cNvPr>
          <p:cNvSpPr txBox="1"/>
          <p:nvPr/>
        </p:nvSpPr>
        <p:spPr>
          <a:xfrm>
            <a:off x="5312320" y="104083"/>
            <a:ext cx="1684244" cy="400110"/>
          </a:xfrm>
          <a:prstGeom prst="rect">
            <a:avLst/>
          </a:prstGeom>
          <a:solidFill>
            <a:schemeClr val="bg1">
              <a:lumMod val="50000"/>
              <a:alpha val="1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cs typeface="Lucida Sans Unicode" panose="020B0602030504020204" pitchFamily="34" charset="0"/>
              </a:rPr>
              <a:t>BACKGROUND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8E6992-F985-6240-B915-E179F020C48B}"/>
              </a:ext>
            </a:extLst>
          </p:cNvPr>
          <p:cNvSpPr txBox="1"/>
          <p:nvPr/>
        </p:nvSpPr>
        <p:spPr>
          <a:xfrm>
            <a:off x="3162009" y="686482"/>
            <a:ext cx="5989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cs typeface="Lucida Sans Unicode" panose="020B0602030504020204" pitchFamily="34" charset="0"/>
              </a:rPr>
              <a:t>What we know about the clinical value of FFR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CE723C9B-5E15-5943-80E4-53D762992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70" y="1350497"/>
            <a:ext cx="4060645" cy="142083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AA9BA24A-CA5D-064A-A4E3-0158941C632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71" y="3054749"/>
            <a:ext cx="4093473" cy="276927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33A72DF-35D0-E647-A6CF-5CC8F16BBF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19" y="1407462"/>
            <a:ext cx="5272124" cy="3291147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EFEB379-0968-554A-8182-1FC7255B4AA7}"/>
              </a:ext>
            </a:extLst>
          </p:cNvPr>
          <p:cNvSpPr/>
          <p:nvPr/>
        </p:nvSpPr>
        <p:spPr>
          <a:xfrm>
            <a:off x="9251059" y="1675254"/>
            <a:ext cx="548640" cy="646607"/>
          </a:xfrm>
          <a:prstGeom prst="rect">
            <a:avLst/>
          </a:prstGeom>
          <a:solidFill>
            <a:srgbClr val="C0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25E0372-A295-CB4C-89A5-F41C11B62CF3}"/>
              </a:ext>
            </a:extLst>
          </p:cNvPr>
          <p:cNvSpPr/>
          <p:nvPr/>
        </p:nvSpPr>
        <p:spPr>
          <a:xfrm>
            <a:off x="6507858" y="2321861"/>
            <a:ext cx="1383697" cy="1590157"/>
          </a:xfrm>
          <a:prstGeom prst="rect">
            <a:avLst/>
          </a:prstGeom>
          <a:solidFill>
            <a:srgbClr val="C0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F3C72EA-F2C9-D947-B6B1-38D38E0EDB1A}"/>
              </a:ext>
            </a:extLst>
          </p:cNvPr>
          <p:cNvSpPr/>
          <p:nvPr/>
        </p:nvSpPr>
        <p:spPr>
          <a:xfrm>
            <a:off x="8318646" y="1350497"/>
            <a:ext cx="833144" cy="33481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F2640B5-BBD0-0147-9468-E2A1F458E494}"/>
              </a:ext>
            </a:extLst>
          </p:cNvPr>
          <p:cNvSpPr txBox="1"/>
          <p:nvPr/>
        </p:nvSpPr>
        <p:spPr>
          <a:xfrm>
            <a:off x="6108696" y="5040454"/>
            <a:ext cx="52775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dirty="0"/>
              <a:t>Discrepancy between </a:t>
            </a:r>
            <a:r>
              <a:rPr lang="en-US" dirty="0" err="1"/>
              <a:t>angio</a:t>
            </a:r>
            <a:r>
              <a:rPr lang="en-US" dirty="0"/>
              <a:t> &amp; FFR in 32% of lesions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dirty="0"/>
          </a:p>
          <a:p>
            <a:pPr marL="285750" indent="-285750">
              <a:buFont typeface="Wingdings" pitchFamily="2" charset="2"/>
              <a:buChar char="ü"/>
            </a:pPr>
            <a:r>
              <a:rPr lang="en-US" dirty="0"/>
              <a:t>Change in management in 26% of cases </a:t>
            </a:r>
          </a:p>
        </p:txBody>
      </p:sp>
    </p:spTree>
    <p:extLst>
      <p:ext uri="{BB962C8B-B14F-4D97-AF65-F5344CB8AC3E}">
        <p14:creationId xmlns:p14="http://schemas.microsoft.com/office/powerpoint/2010/main" val="86706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24" grpId="0" animBg="1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ogoRIPCORD2">
            <a:extLst>
              <a:ext uri="{FF2B5EF4-FFF2-40B4-BE49-F238E27FC236}">
                <a16:creationId xmlns:a16="http://schemas.microsoft.com/office/drawing/2014/main" id="{21DD326E-F974-D740-B0A8-F566852B8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7" y="126609"/>
            <a:ext cx="880091" cy="1035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s://encrypted-tbn0.gstatic.com/images?q=tbn:ANd9GcT4HA5jwLJkwLfhNfywsCj-tRWMd37o0-XlpgdO0V-UDPwMF90ibA">
            <a:extLst>
              <a:ext uri="{FF2B5EF4-FFF2-40B4-BE49-F238E27FC236}">
                <a16:creationId xmlns:a16="http://schemas.microsoft.com/office/drawing/2014/main" id="{EE2CCE6B-9EB9-024C-AE88-09537473D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67" b="21492"/>
          <a:stretch>
            <a:fillRect/>
          </a:stretch>
        </p:blipFill>
        <p:spPr bwMode="auto">
          <a:xfrm>
            <a:off x="4561444" y="6500365"/>
            <a:ext cx="1330355" cy="28385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C6CBA51A-37AB-9343-A7F1-0CF629870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43" t="14365" r="15543" b="75809"/>
          <a:stretch>
            <a:fillRect/>
          </a:stretch>
        </p:blipFill>
        <p:spPr bwMode="auto">
          <a:xfrm>
            <a:off x="6906633" y="6500365"/>
            <a:ext cx="1231277" cy="3069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2988158-6989-B04E-989E-382CB829A2D5}"/>
              </a:ext>
            </a:extLst>
          </p:cNvPr>
          <p:cNvSpPr txBox="1"/>
          <p:nvPr/>
        </p:nvSpPr>
        <p:spPr>
          <a:xfrm>
            <a:off x="5000369" y="73776"/>
            <a:ext cx="1982146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cs typeface="Lucida Sans Unicode" panose="020B0602030504020204" pitchFamily="34" charset="0"/>
              </a:rPr>
              <a:t>BACKGROUND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8E6992-F985-6240-B915-E179F020C48B}"/>
              </a:ext>
            </a:extLst>
          </p:cNvPr>
          <p:cNvSpPr txBox="1"/>
          <p:nvPr/>
        </p:nvSpPr>
        <p:spPr>
          <a:xfrm>
            <a:off x="2639945" y="671877"/>
            <a:ext cx="6724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cs typeface="Lucida Sans Unicode" panose="020B0602030504020204" pitchFamily="34" charset="0"/>
              </a:rPr>
              <a:t>What we </a:t>
            </a:r>
            <a:r>
              <a:rPr lang="en-US" sz="2400" b="1" i="1" dirty="0">
                <a:solidFill>
                  <a:srgbClr val="C00000"/>
                </a:solidFill>
                <a:cs typeface="Lucida Sans Unicode" panose="020B0602030504020204" pitchFamily="34" charset="0"/>
              </a:rPr>
              <a:t>don’t know </a:t>
            </a:r>
            <a:r>
              <a:rPr lang="en-US" sz="2400" b="1" dirty="0">
                <a:solidFill>
                  <a:srgbClr val="C00000"/>
                </a:solidFill>
                <a:cs typeface="Lucida Sans Unicode" panose="020B0602030504020204" pitchFamily="34" charset="0"/>
              </a:rPr>
              <a:t>about the clinical value of FFR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84BA88-BF18-B742-8DC1-CB636E611C7C}"/>
              </a:ext>
            </a:extLst>
          </p:cNvPr>
          <p:cNvSpPr txBox="1"/>
          <p:nvPr/>
        </p:nvSpPr>
        <p:spPr>
          <a:xfrm>
            <a:off x="388769" y="1300756"/>
            <a:ext cx="11084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cs typeface="Lucida Sans Unicode" panose="020B0602030504020204" pitchFamily="34" charset="0"/>
              </a:rPr>
              <a:t>Randomised</a:t>
            </a:r>
            <a:r>
              <a:rPr lang="en-US" sz="2000" b="1" dirty="0">
                <a:cs typeface="Lucida Sans Unicode" panose="020B0602030504020204" pitchFamily="34" charset="0"/>
              </a:rPr>
              <a:t> comparison to assess the value of systematic FFR at the </a:t>
            </a:r>
            <a:r>
              <a:rPr lang="en-US" sz="2000" b="1" u="sng" dirty="0">
                <a:cs typeface="Lucida Sans Unicode" panose="020B0602030504020204" pitchFamily="34" charset="0"/>
              </a:rPr>
              <a:t>stage of the diagnostic angiogram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126AF8-0A6A-254F-A5FD-C26B45F504C0}"/>
              </a:ext>
            </a:extLst>
          </p:cNvPr>
          <p:cNvSpPr txBox="1"/>
          <p:nvPr/>
        </p:nvSpPr>
        <p:spPr>
          <a:xfrm>
            <a:off x="3964181" y="1843294"/>
            <a:ext cx="35580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cs typeface="Lucida Sans Unicode" panose="020B0602030504020204" pitchFamily="34" charset="0"/>
              </a:rPr>
              <a:t>FUTURE trial:  recruitment stopped early</a:t>
            </a:r>
          </a:p>
        </p:txBody>
      </p:sp>
      <p:pic>
        <p:nvPicPr>
          <p:cNvPr id="17" name="Picture 16" descr="Diagram&#10;&#10;Description automatically generated">
            <a:extLst>
              <a:ext uri="{FF2B5EF4-FFF2-40B4-BE49-F238E27FC236}">
                <a16:creationId xmlns:a16="http://schemas.microsoft.com/office/drawing/2014/main" id="{F02ACFF7-D2F8-E34D-9B95-AF8D5CEA69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430" y="2438239"/>
            <a:ext cx="4578735" cy="3750421"/>
          </a:xfrm>
          <a:prstGeom prst="rect">
            <a:avLst/>
          </a:prstGeom>
        </p:spPr>
      </p:pic>
      <p:sp>
        <p:nvSpPr>
          <p:cNvPr id="9" name="Freeform 8">
            <a:extLst>
              <a:ext uri="{FF2B5EF4-FFF2-40B4-BE49-F238E27FC236}">
                <a16:creationId xmlns:a16="http://schemas.microsoft.com/office/drawing/2014/main" id="{F2EC6EAE-44E7-D842-B0BB-405FD998D915}"/>
              </a:ext>
            </a:extLst>
          </p:cNvPr>
          <p:cNvSpPr/>
          <p:nvPr/>
        </p:nvSpPr>
        <p:spPr>
          <a:xfrm>
            <a:off x="5891796" y="4505234"/>
            <a:ext cx="2070518" cy="1557941"/>
          </a:xfrm>
          <a:custGeom>
            <a:avLst/>
            <a:gdLst>
              <a:gd name="connsiteX0" fmla="*/ 0 w 2025748"/>
              <a:gd name="connsiteY0" fmla="*/ 0 h 1533378"/>
              <a:gd name="connsiteX1" fmla="*/ 154745 w 2025748"/>
              <a:gd name="connsiteY1" fmla="*/ 337625 h 1533378"/>
              <a:gd name="connsiteX2" fmla="*/ 534572 w 2025748"/>
              <a:gd name="connsiteY2" fmla="*/ 520505 h 1533378"/>
              <a:gd name="connsiteX3" fmla="*/ 1026942 w 2025748"/>
              <a:gd name="connsiteY3" fmla="*/ 1533378 h 1533378"/>
              <a:gd name="connsiteX4" fmla="*/ 2025748 w 2025748"/>
              <a:gd name="connsiteY4" fmla="*/ 1519311 h 1533378"/>
              <a:gd name="connsiteX5" fmla="*/ 1983545 w 2025748"/>
              <a:gd name="connsiteY5" fmla="*/ 70338 h 1533378"/>
              <a:gd name="connsiteX6" fmla="*/ 0 w 2025748"/>
              <a:gd name="connsiteY6" fmla="*/ 0 h 1533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5748" h="1533378">
                <a:moveTo>
                  <a:pt x="0" y="0"/>
                </a:moveTo>
                <a:lnTo>
                  <a:pt x="154745" y="337625"/>
                </a:lnTo>
                <a:lnTo>
                  <a:pt x="534572" y="520505"/>
                </a:lnTo>
                <a:lnTo>
                  <a:pt x="1026942" y="1533378"/>
                </a:lnTo>
                <a:lnTo>
                  <a:pt x="2025748" y="1519311"/>
                </a:lnTo>
                <a:lnTo>
                  <a:pt x="1983545" y="70338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F7D5B159-6A0C-4741-BE73-F55E54FE687D}"/>
              </a:ext>
            </a:extLst>
          </p:cNvPr>
          <p:cNvSpPr/>
          <p:nvPr/>
        </p:nvSpPr>
        <p:spPr>
          <a:xfrm flipH="1">
            <a:off x="3866047" y="4505234"/>
            <a:ext cx="2070518" cy="1533378"/>
          </a:xfrm>
          <a:custGeom>
            <a:avLst/>
            <a:gdLst>
              <a:gd name="connsiteX0" fmla="*/ 0 w 2025748"/>
              <a:gd name="connsiteY0" fmla="*/ 0 h 1533378"/>
              <a:gd name="connsiteX1" fmla="*/ 154745 w 2025748"/>
              <a:gd name="connsiteY1" fmla="*/ 337625 h 1533378"/>
              <a:gd name="connsiteX2" fmla="*/ 534572 w 2025748"/>
              <a:gd name="connsiteY2" fmla="*/ 520505 h 1533378"/>
              <a:gd name="connsiteX3" fmla="*/ 1026942 w 2025748"/>
              <a:gd name="connsiteY3" fmla="*/ 1533378 h 1533378"/>
              <a:gd name="connsiteX4" fmla="*/ 2025748 w 2025748"/>
              <a:gd name="connsiteY4" fmla="*/ 1519311 h 1533378"/>
              <a:gd name="connsiteX5" fmla="*/ 1983545 w 2025748"/>
              <a:gd name="connsiteY5" fmla="*/ 70338 h 1533378"/>
              <a:gd name="connsiteX6" fmla="*/ 0 w 2025748"/>
              <a:gd name="connsiteY6" fmla="*/ 0 h 1533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5748" h="1533378">
                <a:moveTo>
                  <a:pt x="0" y="0"/>
                </a:moveTo>
                <a:lnTo>
                  <a:pt x="154745" y="337625"/>
                </a:lnTo>
                <a:lnTo>
                  <a:pt x="534572" y="520505"/>
                </a:lnTo>
                <a:lnTo>
                  <a:pt x="1026942" y="1533378"/>
                </a:lnTo>
                <a:lnTo>
                  <a:pt x="2025748" y="1519311"/>
                </a:lnTo>
                <a:lnTo>
                  <a:pt x="1983545" y="70338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1BFDEC9-59FD-6D41-B853-486D40A56D4A}"/>
              </a:ext>
            </a:extLst>
          </p:cNvPr>
          <p:cNvSpPr/>
          <p:nvPr/>
        </p:nvSpPr>
        <p:spPr>
          <a:xfrm>
            <a:off x="4824615" y="4053197"/>
            <a:ext cx="2082018" cy="5205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00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9" grpId="0" animBg="1"/>
      <p:bldP spid="14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ogoRIPCORD2">
            <a:extLst>
              <a:ext uri="{FF2B5EF4-FFF2-40B4-BE49-F238E27FC236}">
                <a16:creationId xmlns:a16="http://schemas.microsoft.com/office/drawing/2014/main" id="{21DD326E-F974-D740-B0A8-F566852B8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7" y="126609"/>
            <a:ext cx="1040063" cy="1223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s://encrypted-tbn0.gstatic.com/images?q=tbn:ANd9GcT4HA5jwLJkwLfhNfywsCj-tRWMd37o0-XlpgdO0V-UDPwMF90ibA">
            <a:extLst>
              <a:ext uri="{FF2B5EF4-FFF2-40B4-BE49-F238E27FC236}">
                <a16:creationId xmlns:a16="http://schemas.microsoft.com/office/drawing/2014/main" id="{EE2CCE6B-9EB9-024C-AE88-09537473D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67" b="21492"/>
          <a:stretch>
            <a:fillRect/>
          </a:stretch>
        </p:blipFill>
        <p:spPr bwMode="auto">
          <a:xfrm>
            <a:off x="4561444" y="6500365"/>
            <a:ext cx="1330355" cy="28385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C6CBA51A-37AB-9343-A7F1-0CF629870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43" t="14365" r="15543" b="75809"/>
          <a:stretch>
            <a:fillRect/>
          </a:stretch>
        </p:blipFill>
        <p:spPr bwMode="auto">
          <a:xfrm>
            <a:off x="6906633" y="6500365"/>
            <a:ext cx="1231277" cy="3069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FA7F17-0F2E-E941-8EB3-69B19FA6B883}"/>
              </a:ext>
            </a:extLst>
          </p:cNvPr>
          <p:cNvSpPr txBox="1"/>
          <p:nvPr/>
        </p:nvSpPr>
        <p:spPr>
          <a:xfrm>
            <a:off x="1779663" y="73776"/>
            <a:ext cx="9194248" cy="1323439"/>
          </a:xfrm>
          <a:prstGeom prst="rect">
            <a:avLst/>
          </a:prstGeom>
          <a:solidFill>
            <a:srgbClr val="011893">
              <a:alpha val="9000"/>
            </a:srgb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cs typeface="Lucida Sans Unicode" panose="020B0602030504020204" pitchFamily="34" charset="0"/>
              </a:rPr>
              <a:t>HYPOTHESIS</a:t>
            </a:r>
            <a:endParaRPr lang="en-US" b="1" dirty="0">
              <a:cs typeface="Lucida Sans Unicode" panose="020B0602030504020204" pitchFamily="34" charset="0"/>
            </a:endParaRPr>
          </a:p>
          <a:p>
            <a:pPr algn="ctr"/>
            <a:r>
              <a:rPr lang="en-GB" sz="2000" dirty="0">
                <a:cs typeface="Lucida Sans Unicode" panose="020B0602030504020204" pitchFamily="34" charset="0"/>
              </a:rPr>
              <a:t>That systematic, FFR-guided assessment of coronary artery disease would be superior, </a:t>
            </a:r>
          </a:p>
          <a:p>
            <a:pPr algn="ctr"/>
            <a:r>
              <a:rPr lang="en-GB" sz="2000" dirty="0">
                <a:cs typeface="Lucida Sans Unicode" panose="020B0602030504020204" pitchFamily="34" charset="0"/>
              </a:rPr>
              <a:t>in terms of resource utilisation &amp; quality of life, to assessment by angiography alone </a:t>
            </a:r>
          </a:p>
          <a:p>
            <a:pPr algn="ctr"/>
            <a:r>
              <a:rPr lang="en-GB" sz="2000" dirty="0">
                <a:cs typeface="Lucida Sans Unicode" panose="020B0602030504020204" pitchFamily="34" charset="0"/>
              </a:rPr>
              <a:t>at the stage of diagnostic invasive coronary angiography (ICA). </a:t>
            </a:r>
            <a:endParaRPr lang="en-US" sz="2000" dirty="0">
              <a:cs typeface="Lucida Sans Unicode" panose="020B06020305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1D9BAE-C974-6E40-8073-7421715E95FE}"/>
              </a:ext>
            </a:extLst>
          </p:cNvPr>
          <p:cNvSpPr txBox="1"/>
          <p:nvPr/>
        </p:nvSpPr>
        <p:spPr>
          <a:xfrm>
            <a:off x="3815375" y="1679015"/>
            <a:ext cx="4561249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i="1" dirty="0">
                <a:cs typeface="Lucida Sans Unicode" panose="020B0602030504020204" pitchFamily="34" charset="0"/>
              </a:rPr>
              <a:t>Design</a:t>
            </a:r>
          </a:p>
          <a:p>
            <a:r>
              <a:rPr lang="en-US" sz="1600" dirty="0">
                <a:cs typeface="Lucida Sans Unicode" panose="020B0602030504020204" pitchFamily="34" charset="0"/>
              </a:rPr>
              <a:t>Open label, </a:t>
            </a:r>
            <a:r>
              <a:rPr lang="en-US" sz="1600" dirty="0" err="1">
                <a:cs typeface="Lucida Sans Unicode" panose="020B0602030504020204" pitchFamily="34" charset="0"/>
              </a:rPr>
              <a:t>randomised</a:t>
            </a:r>
            <a:r>
              <a:rPr lang="en-US" sz="1600" dirty="0">
                <a:cs typeface="Lucida Sans Unicode" panose="020B0602030504020204" pitchFamily="34" charset="0"/>
              </a:rPr>
              <a:t>, controlled, </a:t>
            </a:r>
            <a:r>
              <a:rPr lang="en-US" sz="1600" dirty="0" err="1">
                <a:cs typeface="Lucida Sans Unicode" panose="020B0602030504020204" pitchFamily="34" charset="0"/>
              </a:rPr>
              <a:t>multicentre</a:t>
            </a:r>
            <a:r>
              <a:rPr lang="en-US" sz="1600" dirty="0">
                <a:cs typeface="Lucida Sans Unicode" panose="020B0602030504020204" pitchFamily="34" charset="0"/>
              </a:rPr>
              <a:t> trial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767752-B904-D646-9AE8-3324B8C07A04}"/>
              </a:ext>
            </a:extLst>
          </p:cNvPr>
          <p:cNvSpPr txBox="1"/>
          <p:nvPr/>
        </p:nvSpPr>
        <p:spPr>
          <a:xfrm>
            <a:off x="3815375" y="2432259"/>
            <a:ext cx="537390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i="1" dirty="0">
                <a:cs typeface="Lucida Sans Unicode" panose="020B0602030504020204" pitchFamily="34" charset="0"/>
              </a:rPr>
              <a:t>Co-Primary Endpoints</a:t>
            </a:r>
          </a:p>
          <a:p>
            <a:r>
              <a:rPr lang="en-US" sz="1600" dirty="0">
                <a:cs typeface="Lucida Sans Unicode" panose="020B0602030504020204" pitchFamily="34" charset="0"/>
              </a:rPr>
              <a:t>-Primary Economic Endpoint: Total hospital costs at 12 months</a:t>
            </a:r>
          </a:p>
          <a:p>
            <a:r>
              <a:rPr lang="en-US" sz="1600" dirty="0">
                <a:cs typeface="Lucida Sans Unicode" panose="020B0602030504020204" pitchFamily="34" charset="0"/>
              </a:rPr>
              <a:t>-Primary Quality of Life: Quality of Life at 12 months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58BE0A-8D8E-394F-8793-1FBE9293F93D}"/>
              </a:ext>
            </a:extLst>
          </p:cNvPr>
          <p:cNvSpPr txBox="1"/>
          <p:nvPr/>
        </p:nvSpPr>
        <p:spPr>
          <a:xfrm>
            <a:off x="1657828" y="3480162"/>
            <a:ext cx="9688999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i="1" dirty="0">
                <a:cs typeface="Lucida Sans Unicode" panose="020B0602030504020204" pitchFamily="34" charset="0"/>
              </a:rPr>
              <a:t>Power Calculations</a:t>
            </a:r>
          </a:p>
          <a:p>
            <a:r>
              <a:rPr lang="en-US" sz="1600" u="sng" dirty="0">
                <a:cs typeface="Lucida Sans Unicode" panose="020B0602030504020204" pitchFamily="34" charset="0"/>
              </a:rPr>
              <a:t>Total Cost</a:t>
            </a:r>
          </a:p>
          <a:p>
            <a:r>
              <a:rPr lang="en-GB" sz="1600" dirty="0"/>
              <a:t>We assumed an average baseline cost of £4615, &amp; expected a wide standard deviation (£1850).  </a:t>
            </a:r>
          </a:p>
          <a:p>
            <a:r>
              <a:rPr lang="en-GB" sz="1600" dirty="0"/>
              <a:t>Sample size of 1030 subjects would provide 80% power at an alpha of 0.05, to detect an absolute change of 7%.  </a:t>
            </a:r>
          </a:p>
          <a:p>
            <a:r>
              <a:rPr lang="en-GB" sz="1600" dirty="0"/>
              <a:t>Because of expected non-parametric data, we increased the sample size to 1100.</a:t>
            </a:r>
          </a:p>
          <a:p>
            <a:r>
              <a:rPr lang="en-GB" sz="1600" u="sng" dirty="0"/>
              <a:t>QoL</a:t>
            </a:r>
          </a:p>
          <a:p>
            <a:r>
              <a:rPr lang="en-GB" sz="1600" dirty="0"/>
              <a:t>In terms of the EQ-5D-5L data, we assumed a baseline mean (SD) score of 74.3 (16.7). </a:t>
            </a:r>
          </a:p>
          <a:p>
            <a:r>
              <a:rPr lang="en-GB" sz="1600" dirty="0"/>
              <a:t>Evaluable data on 1040 patients would afford 80% power to detect an absolute difference of 3 points or 4% of the </a:t>
            </a:r>
          </a:p>
          <a:p>
            <a:r>
              <a:rPr lang="en-GB" sz="1600" dirty="0"/>
              <a:t>observed value.  </a:t>
            </a:r>
            <a:endParaRPr lang="en-US" sz="1600" dirty="0"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61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ogoRIPCORD2">
            <a:extLst>
              <a:ext uri="{FF2B5EF4-FFF2-40B4-BE49-F238E27FC236}">
                <a16:creationId xmlns:a16="http://schemas.microsoft.com/office/drawing/2014/main" id="{21DD326E-F974-D740-B0A8-F566852B8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7" y="126609"/>
            <a:ext cx="1040063" cy="1223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s://encrypted-tbn0.gstatic.com/images?q=tbn:ANd9GcT4HA5jwLJkwLfhNfywsCj-tRWMd37o0-XlpgdO0V-UDPwMF90ibA">
            <a:extLst>
              <a:ext uri="{FF2B5EF4-FFF2-40B4-BE49-F238E27FC236}">
                <a16:creationId xmlns:a16="http://schemas.microsoft.com/office/drawing/2014/main" id="{EE2CCE6B-9EB9-024C-AE88-09537473D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67" b="21492"/>
          <a:stretch>
            <a:fillRect/>
          </a:stretch>
        </p:blipFill>
        <p:spPr bwMode="auto">
          <a:xfrm>
            <a:off x="4561444" y="6500365"/>
            <a:ext cx="1330355" cy="28385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C6CBA51A-37AB-9343-A7F1-0CF629870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43" t="14365" r="15543" b="75809"/>
          <a:stretch>
            <a:fillRect/>
          </a:stretch>
        </p:blipFill>
        <p:spPr bwMode="auto">
          <a:xfrm>
            <a:off x="6906633" y="6500365"/>
            <a:ext cx="1231277" cy="3069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6FDDA4-DE17-F64D-A905-145A1D70E08C}"/>
              </a:ext>
            </a:extLst>
          </p:cNvPr>
          <p:cNvSpPr txBox="1"/>
          <p:nvPr/>
        </p:nvSpPr>
        <p:spPr>
          <a:xfrm>
            <a:off x="5359791" y="69310"/>
            <a:ext cx="1689886" cy="523220"/>
          </a:xfrm>
          <a:prstGeom prst="rect">
            <a:avLst/>
          </a:prstGeom>
          <a:solidFill>
            <a:schemeClr val="bg1">
              <a:lumMod val="50000"/>
              <a:alpha val="12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cs typeface="Lucida Sans Unicode" panose="020B0602030504020204" pitchFamily="34" charset="0"/>
              </a:rPr>
              <a:t>METHODS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D1A836-B2EA-CE40-8DA0-7E58E0BB81F7}"/>
              </a:ext>
            </a:extLst>
          </p:cNvPr>
          <p:cNvSpPr txBox="1"/>
          <p:nvPr/>
        </p:nvSpPr>
        <p:spPr>
          <a:xfrm>
            <a:off x="1280050" y="806714"/>
            <a:ext cx="10775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dirty="0">
                <a:cs typeface="Lucida Sans Unicode" panose="020B0602030504020204" pitchFamily="34" charset="0"/>
              </a:rPr>
              <a:t>1100 patients </a:t>
            </a:r>
            <a:r>
              <a:rPr lang="en-US" dirty="0" err="1">
                <a:cs typeface="Lucida Sans Unicode" panose="020B0602030504020204" pitchFamily="34" charset="0"/>
              </a:rPr>
              <a:t>randomised</a:t>
            </a:r>
            <a:r>
              <a:rPr lang="en-US" dirty="0">
                <a:cs typeface="Lucida Sans Unicode" panose="020B0602030504020204" pitchFamily="34" charset="0"/>
              </a:rPr>
              <a:t> in 17 UK </a:t>
            </a:r>
            <a:r>
              <a:rPr lang="en-US" dirty="0" err="1">
                <a:cs typeface="Lucida Sans Unicode" panose="020B0602030504020204" pitchFamily="34" charset="0"/>
              </a:rPr>
              <a:t>centres</a:t>
            </a:r>
            <a:endParaRPr lang="en-US" dirty="0">
              <a:cs typeface="Lucida Sans Unicode" panose="020B060203050402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>
                <a:cs typeface="Lucida Sans Unicode" panose="020B0602030504020204" pitchFamily="34" charset="0"/>
              </a:rPr>
              <a:t>Scheduled to undergo diagnostic coronary angiography for either stable angina or non-ST elevation MI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959A6F-A810-DD45-A99F-68E286295877}"/>
              </a:ext>
            </a:extLst>
          </p:cNvPr>
          <p:cNvSpPr txBox="1"/>
          <p:nvPr/>
        </p:nvSpPr>
        <p:spPr>
          <a:xfrm>
            <a:off x="986849" y="1744088"/>
            <a:ext cx="1022767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cs typeface="Lucida Sans Unicode" panose="020B0602030504020204" pitchFamily="34" charset="0"/>
              </a:rPr>
              <a:t>Key Angiographic Inclusion Criterion</a:t>
            </a:r>
          </a:p>
          <a:p>
            <a:pPr lvl="0"/>
            <a:r>
              <a:rPr lang="en-GB" dirty="0">
                <a:cs typeface="Lucida Sans Unicode" panose="020B0602030504020204" pitchFamily="34" charset="0"/>
              </a:rPr>
              <a:t>- Presence of </a:t>
            </a:r>
            <a:r>
              <a:rPr lang="en-GB" i="1" dirty="0">
                <a:cs typeface="Lucida Sans Unicode" panose="020B0602030504020204" pitchFamily="34" charset="0"/>
              </a:rPr>
              <a:t>potentially haemodynamically significant </a:t>
            </a:r>
            <a:r>
              <a:rPr lang="en-GB" dirty="0">
                <a:cs typeface="Lucida Sans Unicode" panose="020B0602030504020204" pitchFamily="34" charset="0"/>
              </a:rPr>
              <a:t>coronary disease defined as:</a:t>
            </a:r>
          </a:p>
          <a:p>
            <a:r>
              <a:rPr lang="en-GB" dirty="0">
                <a:cs typeface="Lucida Sans Unicode" panose="020B0602030504020204" pitchFamily="34" charset="0"/>
              </a:rPr>
              <a:t>any stenosis &gt;30% reduction in luminal diameter, by visual estimate, in at least one vessel (main or branch) </a:t>
            </a:r>
          </a:p>
          <a:p>
            <a:r>
              <a:rPr lang="en-GB" dirty="0">
                <a:cs typeface="Lucida Sans Unicode" panose="020B0602030504020204" pitchFamily="34" charset="0"/>
              </a:rPr>
              <a:t>of sufficient calibre to permit the potential performance of PCI /CABG- approximately 2.25 mm diameter.</a:t>
            </a:r>
          </a:p>
          <a:p>
            <a:endParaRPr lang="en-US" dirty="0">
              <a:cs typeface="Lucida Sans Unicode" panose="020B0602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5D7B15-B8CC-424E-89DF-8CF891EC81A6}"/>
              </a:ext>
            </a:extLst>
          </p:cNvPr>
          <p:cNvSpPr txBox="1"/>
          <p:nvPr/>
        </p:nvSpPr>
        <p:spPr>
          <a:xfrm>
            <a:off x="977479" y="3059786"/>
            <a:ext cx="10465301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err="1">
                <a:cs typeface="Lucida Sans Unicode" panose="020B0602030504020204" pitchFamily="34" charset="0"/>
              </a:rPr>
              <a:t>Randomisation</a:t>
            </a:r>
            <a:endParaRPr lang="en-US" u="sng" dirty="0">
              <a:cs typeface="Lucida Sans Unicode" panose="020B0602030504020204" pitchFamily="34" charset="0"/>
            </a:endParaRPr>
          </a:p>
          <a:p>
            <a:r>
              <a:rPr lang="en-US" dirty="0">
                <a:cs typeface="Lucida Sans Unicode" panose="020B0602030504020204" pitchFamily="34" charset="0"/>
              </a:rPr>
              <a:t>- After angiography and in </a:t>
            </a:r>
            <a:r>
              <a:rPr lang="en-US" dirty="0" err="1">
                <a:cs typeface="Lucida Sans Unicode" panose="020B0602030504020204" pitchFamily="34" charset="0"/>
              </a:rPr>
              <a:t>cath</a:t>
            </a:r>
            <a:r>
              <a:rPr lang="en-US" dirty="0">
                <a:cs typeface="Lucida Sans Unicode" panose="020B0602030504020204" pitchFamily="34" charset="0"/>
              </a:rPr>
              <a:t> lab</a:t>
            </a:r>
          </a:p>
          <a:p>
            <a:r>
              <a:rPr lang="en-US" dirty="0">
                <a:cs typeface="Lucida Sans Unicode" panose="020B0602030504020204" pitchFamily="34" charset="0"/>
              </a:rPr>
              <a:t>- Web-based </a:t>
            </a:r>
          </a:p>
          <a:p>
            <a:r>
              <a:rPr lang="en-US" dirty="0">
                <a:cs typeface="Lucida Sans Unicode" panose="020B0602030504020204" pitchFamily="34" charset="0"/>
              </a:rPr>
              <a:t>- </a:t>
            </a:r>
            <a:r>
              <a:rPr lang="en-US" dirty="0" err="1">
                <a:cs typeface="Lucida Sans Unicode" panose="020B0602030504020204" pitchFamily="34" charset="0"/>
              </a:rPr>
              <a:t>Randomisation</a:t>
            </a:r>
            <a:r>
              <a:rPr lang="en-US" dirty="0">
                <a:cs typeface="Lucida Sans Unicode" panose="020B0602030504020204" pitchFamily="34" charset="0"/>
              </a:rPr>
              <a:t> to either: 	</a:t>
            </a:r>
          </a:p>
          <a:p>
            <a:pPr marL="342900" indent="-342900">
              <a:buAutoNum type="alphaLcParenBoth"/>
            </a:pPr>
            <a:r>
              <a:rPr lang="en-US" dirty="0">
                <a:cs typeface="Lucida Sans Unicode" panose="020B0602030504020204" pitchFamily="34" charset="0"/>
              </a:rPr>
              <a:t>angiographic guidance alone [</a:t>
            </a:r>
            <a:r>
              <a:rPr lang="en-US" dirty="0">
                <a:highlight>
                  <a:srgbClr val="FFFF00"/>
                </a:highlight>
                <a:cs typeface="Lucida Sans Unicode" panose="020B0602030504020204" pitchFamily="34" charset="0"/>
              </a:rPr>
              <a:t>ANGIO ONLY</a:t>
            </a:r>
            <a:r>
              <a:rPr lang="en-US" dirty="0">
                <a:cs typeface="Lucida Sans Unicode" panose="020B0602030504020204" pitchFamily="34" charset="0"/>
              </a:rPr>
              <a:t>] or</a:t>
            </a:r>
          </a:p>
          <a:p>
            <a:r>
              <a:rPr lang="en-US" dirty="0">
                <a:cs typeface="Lucida Sans Unicode" panose="020B0602030504020204" pitchFamily="34" charset="0"/>
              </a:rPr>
              <a:t>(b) FFR assessment of all epicardial vessels of a </a:t>
            </a:r>
            <a:r>
              <a:rPr lang="en-US" dirty="0" err="1">
                <a:cs typeface="Lucida Sans Unicode" panose="020B0602030504020204" pitchFamily="34" charset="0"/>
              </a:rPr>
              <a:t>calibre</a:t>
            </a:r>
            <a:r>
              <a:rPr lang="en-US" dirty="0">
                <a:cs typeface="Lucida Sans Unicode" panose="020B0602030504020204" pitchFamily="34" charset="0"/>
              </a:rPr>
              <a:t> that would be sufficient for stent or graft. [</a:t>
            </a:r>
            <a:r>
              <a:rPr lang="en-US" dirty="0">
                <a:highlight>
                  <a:srgbClr val="FFFF00"/>
                </a:highlight>
                <a:cs typeface="Lucida Sans Unicode" panose="020B0602030504020204" pitchFamily="34" charset="0"/>
              </a:rPr>
              <a:t>ANGIO+FFR</a:t>
            </a:r>
            <a:r>
              <a:rPr lang="en-US" dirty="0">
                <a:cs typeface="Lucida Sans Unicode" panose="020B0602030504020204" pitchFamily="34" charset="0"/>
              </a:rPr>
              <a:t>]</a:t>
            </a:r>
          </a:p>
          <a:p>
            <a:r>
              <a:rPr lang="en-US" dirty="0">
                <a:cs typeface="Lucida Sans Unicode" panose="020B0602030504020204" pitchFamily="34" charset="0"/>
              </a:rPr>
              <a:t> </a:t>
            </a:r>
          </a:p>
          <a:p>
            <a:r>
              <a:rPr lang="en-US" dirty="0">
                <a:cs typeface="Lucida Sans Unicode" panose="020B0602030504020204" pitchFamily="34" charset="0"/>
              </a:rPr>
              <a:t>- FFR not required for:  CTOs – allocated FFR=0.5; vessels with &lt; TIMI 3 flow</a:t>
            </a:r>
          </a:p>
          <a:p>
            <a:pPr marL="285750" indent="-285750">
              <a:buFontTx/>
              <a:buChar char="-"/>
            </a:pPr>
            <a:endParaRPr lang="en-US" dirty="0">
              <a:cs typeface="Lucida Sans Unicode" panose="020B0602030504020204" pitchFamily="34" charset="0"/>
            </a:endParaRPr>
          </a:p>
          <a:p>
            <a:r>
              <a:rPr lang="en-US" dirty="0">
                <a:cs typeface="Lucida Sans Unicode" panose="020B0602030504020204" pitchFamily="34" charset="0"/>
              </a:rPr>
              <a:t>- </a:t>
            </a:r>
            <a:r>
              <a:rPr lang="en-US" dirty="0" err="1">
                <a:cs typeface="Lucida Sans Unicode" panose="020B0602030504020204" pitchFamily="34" charset="0"/>
              </a:rPr>
              <a:t>i.c.</a:t>
            </a:r>
            <a:r>
              <a:rPr lang="en-US" dirty="0">
                <a:cs typeface="Lucida Sans Unicode" panose="020B0602030504020204" pitchFamily="34" charset="0"/>
              </a:rPr>
              <a:t> or </a:t>
            </a:r>
            <a:r>
              <a:rPr lang="en-US" dirty="0" err="1">
                <a:cs typeface="Lucida Sans Unicode" panose="020B0602030504020204" pitchFamily="34" charset="0"/>
              </a:rPr>
              <a:t>i.v.</a:t>
            </a:r>
            <a:r>
              <a:rPr lang="en-US" dirty="0">
                <a:cs typeface="Lucida Sans Unicode" panose="020B0602030504020204" pitchFamily="34" charset="0"/>
              </a:rPr>
              <a:t> adenosine at operator discretion</a:t>
            </a:r>
          </a:p>
          <a:p>
            <a:endParaRPr lang="en-US" dirty="0"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08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ogoRIPCORD2">
            <a:extLst>
              <a:ext uri="{FF2B5EF4-FFF2-40B4-BE49-F238E27FC236}">
                <a16:creationId xmlns:a16="http://schemas.microsoft.com/office/drawing/2014/main" id="{21DD326E-F974-D740-B0A8-F566852B8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7" y="126609"/>
            <a:ext cx="1040063" cy="1223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s://encrypted-tbn0.gstatic.com/images?q=tbn:ANd9GcT4HA5jwLJkwLfhNfywsCj-tRWMd37o0-XlpgdO0V-UDPwMF90ibA">
            <a:extLst>
              <a:ext uri="{FF2B5EF4-FFF2-40B4-BE49-F238E27FC236}">
                <a16:creationId xmlns:a16="http://schemas.microsoft.com/office/drawing/2014/main" id="{EE2CCE6B-9EB9-024C-AE88-09537473D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67" b="21492"/>
          <a:stretch>
            <a:fillRect/>
          </a:stretch>
        </p:blipFill>
        <p:spPr bwMode="auto">
          <a:xfrm>
            <a:off x="4561444" y="6500365"/>
            <a:ext cx="1330355" cy="28385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C6CBA51A-37AB-9343-A7F1-0CF629870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43" t="14365" r="15543" b="75809"/>
          <a:stretch>
            <a:fillRect/>
          </a:stretch>
        </p:blipFill>
        <p:spPr bwMode="auto">
          <a:xfrm>
            <a:off x="6906633" y="6500365"/>
            <a:ext cx="1231277" cy="3069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6FDDA4-DE17-F64D-A905-145A1D70E08C}"/>
              </a:ext>
            </a:extLst>
          </p:cNvPr>
          <p:cNvSpPr txBox="1"/>
          <p:nvPr/>
        </p:nvSpPr>
        <p:spPr>
          <a:xfrm>
            <a:off x="5577121" y="73776"/>
            <a:ext cx="1689886" cy="523220"/>
          </a:xfrm>
          <a:prstGeom prst="rect">
            <a:avLst/>
          </a:prstGeom>
          <a:solidFill>
            <a:schemeClr val="bg1">
              <a:lumMod val="50000"/>
              <a:alpha val="12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cs typeface="Lucida Sans Unicode" panose="020B0602030504020204" pitchFamily="34" charset="0"/>
              </a:rPr>
              <a:t>METHODS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8DCA90-2EBA-864C-A9D0-B4060780CA6E}"/>
              </a:ext>
            </a:extLst>
          </p:cNvPr>
          <p:cNvSpPr txBox="1"/>
          <p:nvPr/>
        </p:nvSpPr>
        <p:spPr>
          <a:xfrm>
            <a:off x="1710718" y="1125806"/>
            <a:ext cx="836216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/>
              <a:t>Management Plan</a:t>
            </a:r>
          </a:p>
          <a:p>
            <a:r>
              <a:rPr lang="en-US" dirty="0"/>
              <a:t>4 options:  (1) OMT alone; (2) PCI; (3) CABG; (4) more information/further test required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071233-46F1-5040-A196-AA91A92D106A}"/>
              </a:ext>
            </a:extLst>
          </p:cNvPr>
          <p:cNvSpPr txBox="1"/>
          <p:nvPr/>
        </p:nvSpPr>
        <p:spPr>
          <a:xfrm>
            <a:off x="1710718" y="2145070"/>
            <a:ext cx="2087687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12 month Follow Up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D891AC-E130-4547-B18E-4B09F46CDC2E}"/>
              </a:ext>
            </a:extLst>
          </p:cNvPr>
          <p:cNvSpPr txBox="1"/>
          <p:nvPr/>
        </p:nvSpPr>
        <p:spPr>
          <a:xfrm>
            <a:off x="1710718" y="2619533"/>
            <a:ext cx="9574416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>
                <a:cs typeface="Lucida Sans Unicode" panose="020B0602030504020204" pitchFamily="34" charset="0"/>
              </a:rPr>
              <a:t>Co-Primary Endpoints</a:t>
            </a:r>
          </a:p>
          <a:p>
            <a:r>
              <a:rPr lang="en-US" dirty="0">
                <a:cs typeface="Lucida Sans Unicode" panose="020B0602030504020204" pitchFamily="34" charset="0"/>
              </a:rPr>
              <a:t>Total Hospital Costs:  	All hospital events (inpatient and outpatient attendances) including ED</a:t>
            </a:r>
          </a:p>
          <a:p>
            <a:r>
              <a:rPr lang="en-US" dirty="0">
                <a:cs typeface="Lucida Sans Unicode" panose="020B0602030504020204" pitchFamily="34" charset="0"/>
              </a:rPr>
              <a:t>			Not including GP attendances or medication</a:t>
            </a:r>
          </a:p>
          <a:p>
            <a:endParaRPr lang="en-US" dirty="0">
              <a:cs typeface="Lucida Sans Unicode" panose="020B0602030504020204" pitchFamily="34" charset="0"/>
            </a:endParaRPr>
          </a:p>
          <a:p>
            <a:r>
              <a:rPr lang="en-US" dirty="0">
                <a:cs typeface="Lucida Sans Unicode" panose="020B0602030504020204" pitchFamily="34" charset="0"/>
              </a:rPr>
              <a:t>Primary QoL Endpoint	QoL using </a:t>
            </a:r>
            <a:r>
              <a:rPr lang="en-GB" dirty="0" err="1">
                <a:cs typeface="Lucida Sans Unicode" panose="020B0602030504020204" pitchFamily="34" charset="0"/>
              </a:rPr>
              <a:t>EuroQol</a:t>
            </a:r>
            <a:r>
              <a:rPr lang="en-GB" dirty="0">
                <a:cs typeface="Lucida Sans Unicode" panose="020B0602030504020204" pitchFamily="34" charset="0"/>
              </a:rPr>
              <a:t> EQ-5D-5L questionnaire (visual analogue scale)</a:t>
            </a:r>
          </a:p>
          <a:p>
            <a:r>
              <a:rPr lang="en-GB" dirty="0">
                <a:cs typeface="Lucida Sans Unicode" panose="020B0602030504020204" pitchFamily="34" charset="0"/>
              </a:rPr>
              <a:t>			Angina using CCS classification </a:t>
            </a:r>
            <a:r>
              <a:rPr lang="en-US" dirty="0">
                <a:cs typeface="Lucida Sans Unicode" panose="020B0602030504020204" pitchFamily="34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0B4268-DB02-9B41-960B-EEA5BC6FB022}"/>
              </a:ext>
            </a:extLst>
          </p:cNvPr>
          <p:cNvSpPr txBox="1"/>
          <p:nvPr/>
        </p:nvSpPr>
        <p:spPr>
          <a:xfrm>
            <a:off x="1710718" y="4755989"/>
            <a:ext cx="820821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>
                <a:cs typeface="Lucida Sans Unicode" panose="020B0602030504020204" pitchFamily="34" charset="0"/>
              </a:rPr>
              <a:t>Prespecified Secondary Endpoints</a:t>
            </a:r>
          </a:p>
          <a:p>
            <a:r>
              <a:rPr lang="en-US" dirty="0">
                <a:cs typeface="Lucida Sans Unicode" panose="020B0602030504020204" pitchFamily="34" charset="0"/>
              </a:rPr>
              <a:t>Clinical events at 12 months including: </a:t>
            </a:r>
          </a:p>
          <a:p>
            <a:r>
              <a:rPr lang="en-GB" dirty="0">
                <a:cs typeface="Lucida Sans Unicode" panose="020B0602030504020204" pitchFamily="34" charset="0"/>
              </a:rPr>
              <a:t>all-cause mortality, stroke, myocardial infarction (MI) &amp; unplanned revascularisation. </a:t>
            </a:r>
            <a:endParaRPr lang="en-US" dirty="0"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82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YIMDOI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2102</TotalTime>
  <Words>943</Words>
  <Application>Microsoft Office PowerPoint</Application>
  <PresentationFormat>Widescreen</PresentationFormat>
  <Paragraphs>143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Lucida Sans Unicode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Alicia GASSER</dc:creator>
  <cp:lastModifiedBy>Norris,Samuel  (BIDMC - Gibson-Med Cardiovascular)</cp:lastModifiedBy>
  <cp:revision>81</cp:revision>
  <dcterms:created xsi:type="dcterms:W3CDTF">2020-11-27T13:16:45Z</dcterms:created>
  <dcterms:modified xsi:type="dcterms:W3CDTF">2021-08-29T12:29:45Z</dcterms:modified>
</cp:coreProperties>
</file>