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6" r:id="rId5"/>
    <p:sldMasterId id="2147483693" r:id="rId6"/>
    <p:sldMasterId id="2147483684" r:id="rId7"/>
    <p:sldMasterId id="2147483682" r:id="rId8"/>
    <p:sldMasterId id="2147483680" r:id="rId9"/>
    <p:sldMasterId id="2147483678" r:id="rId10"/>
  </p:sldMasterIdLst>
  <p:notesMasterIdLst>
    <p:notesMasterId r:id="rId34"/>
  </p:notesMasterIdLst>
  <p:sldIdLst>
    <p:sldId id="278" r:id="rId11"/>
    <p:sldId id="280" r:id="rId12"/>
    <p:sldId id="328" r:id="rId13"/>
    <p:sldId id="496" r:id="rId14"/>
    <p:sldId id="506" r:id="rId15"/>
    <p:sldId id="498" r:id="rId16"/>
    <p:sldId id="505" r:id="rId17"/>
    <p:sldId id="289" r:id="rId18"/>
    <p:sldId id="482" r:id="rId19"/>
    <p:sldId id="290" r:id="rId20"/>
    <p:sldId id="489" r:id="rId21"/>
    <p:sldId id="304" r:id="rId22"/>
    <p:sldId id="305" r:id="rId23"/>
    <p:sldId id="487" r:id="rId24"/>
    <p:sldId id="483" r:id="rId25"/>
    <p:sldId id="493" r:id="rId26"/>
    <p:sldId id="257" r:id="rId27"/>
    <p:sldId id="490" r:id="rId28"/>
    <p:sldId id="501" r:id="rId29"/>
    <p:sldId id="503" r:id="rId30"/>
    <p:sldId id="325" r:id="rId31"/>
    <p:sldId id="306" r:id="rId32"/>
    <p:sldId id="312" r:id="rId33"/>
  </p:sldIdLst>
  <p:sldSz cx="9144000" cy="6400800"/>
  <p:notesSz cx="14630400" cy="8229600"/>
  <p:defaultTextStyle>
    <a:defPPr>
      <a:defRPr lang="en-US"/>
    </a:defPPr>
    <a:lvl1pPr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1pPr>
    <a:lvl2pPr marL="309563" indent="14763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2pPr>
    <a:lvl3pPr marL="620713" indent="29368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3pPr>
    <a:lvl4pPr marL="931863" indent="43973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4pPr>
    <a:lvl5pPr marL="1243013" indent="58578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Calibri" panose="020F0502020204030204" pitchFamily="34" charset="0"/>
        <a:ea typeface="+mn-ea"/>
        <a:cs typeface="+mn-cs"/>
      </a:defRPr>
    </a:lvl6pPr>
    <a:lvl7pPr marL="2743200" algn="l" defTabSz="914400" rtl="0" eaLnBrk="1" latinLnBrk="0" hangingPunct="1">
      <a:defRPr sz="1200" kern="1200">
        <a:solidFill>
          <a:schemeClr val="tx1"/>
        </a:solidFill>
        <a:latin typeface="Calibri" panose="020F0502020204030204" pitchFamily="34" charset="0"/>
        <a:ea typeface="+mn-ea"/>
        <a:cs typeface="+mn-cs"/>
      </a:defRPr>
    </a:lvl7pPr>
    <a:lvl8pPr marL="3200400" algn="l" defTabSz="914400" rtl="0" eaLnBrk="1" latinLnBrk="0" hangingPunct="1">
      <a:defRPr sz="1200" kern="1200">
        <a:solidFill>
          <a:schemeClr val="tx1"/>
        </a:solidFill>
        <a:latin typeface="Calibri" panose="020F0502020204030204" pitchFamily="34" charset="0"/>
        <a:ea typeface="+mn-ea"/>
        <a:cs typeface="+mn-cs"/>
      </a:defRPr>
    </a:lvl8pPr>
    <a:lvl9pPr marL="3657600" algn="l" defTabSz="914400" rtl="0" eaLnBrk="1" latinLnBrk="0" hangingPunct="1">
      <a:defRPr sz="12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2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Alu" initials="MA" lastIdx="2" clrIdx="0">
    <p:extLst>
      <p:ext uri="{19B8F6BF-5375-455C-9EA6-DF929625EA0E}">
        <p15:presenceInfo xmlns:p15="http://schemas.microsoft.com/office/powerpoint/2012/main" userId="S::malu@crf.org::8fb395ae-3d64-4ef2-a2dc-58a3db1405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BFC"/>
    <a:srgbClr val="CA1998"/>
    <a:srgbClr val="92619E"/>
    <a:srgbClr val="BC5FDE"/>
    <a:srgbClr val="FC7DFF"/>
    <a:srgbClr val="972EA0"/>
    <a:srgbClr val="C10E21"/>
    <a:srgbClr val="990000"/>
    <a:srgbClr val="AB3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EFC06-982D-4ADF-8FB4-A88AD5C18C6A}" v="201" dt="2020-11-09T17:51:32.7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30" d="100"/>
          <a:sy n="130" d="100"/>
        </p:scale>
        <p:origin x="1664" y="184"/>
      </p:cViewPr>
      <p:guideLst>
        <p:guide orient="horz" pos="576"/>
        <p:guide pos="32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userId="10605143-9478-4048-afc5-595181dcff75" providerId="ADAL" clId="{46AEFC06-982D-4ADF-8FB4-A88AD5C18C6A}"/>
    <pc:docChg chg="undo redo custSel addSld modSld">
      <pc:chgData name="Ellen" userId="10605143-9478-4048-afc5-595181dcff75" providerId="ADAL" clId="{46AEFC06-982D-4ADF-8FB4-A88AD5C18C6A}" dt="2020-11-09T17:51:32.713" v="932"/>
      <pc:docMkLst>
        <pc:docMk/>
      </pc:docMkLst>
      <pc:sldChg chg="addSp delSp modSp mod">
        <pc:chgData name="Ellen" userId="10605143-9478-4048-afc5-595181dcff75" providerId="ADAL" clId="{46AEFC06-982D-4ADF-8FB4-A88AD5C18C6A}" dt="2020-11-09T17:45:28.017" v="749" actId="478"/>
        <pc:sldMkLst>
          <pc:docMk/>
          <pc:sldMk cId="1593329096" sldId="278"/>
        </pc:sldMkLst>
        <pc:spChg chg="add del mod">
          <ac:chgData name="Ellen" userId="10605143-9478-4048-afc5-595181dcff75" providerId="ADAL" clId="{46AEFC06-982D-4ADF-8FB4-A88AD5C18C6A}" dt="2020-11-09T17:45:28.017" v="749" actId="478"/>
          <ac:spMkLst>
            <pc:docMk/>
            <pc:sldMk cId="1593329096" sldId="278"/>
            <ac:spMk id="3" creationId="{C9ED8ACC-3C13-45B1-AC12-550AD7FD6451}"/>
          </ac:spMkLst>
        </pc:spChg>
      </pc:sldChg>
      <pc:sldChg chg="addSp modSp mod">
        <pc:chgData name="Ellen" userId="10605143-9478-4048-afc5-595181dcff75" providerId="ADAL" clId="{46AEFC06-982D-4ADF-8FB4-A88AD5C18C6A}" dt="2020-11-09T17:26:40.819" v="480" actId="1076"/>
        <pc:sldMkLst>
          <pc:docMk/>
          <pc:sldMk cId="2192834950" sldId="304"/>
        </pc:sldMkLst>
        <pc:spChg chg="add mod">
          <ac:chgData name="Ellen" userId="10605143-9478-4048-afc5-595181dcff75" providerId="ADAL" clId="{46AEFC06-982D-4ADF-8FB4-A88AD5C18C6A}" dt="2020-11-09T17:26:40.819" v="480" actId="1076"/>
          <ac:spMkLst>
            <pc:docMk/>
            <pc:sldMk cId="2192834950" sldId="304"/>
            <ac:spMk id="2" creationId="{613F3302-8F7D-4DF0-AA65-09B8F19D4D99}"/>
          </ac:spMkLst>
        </pc:spChg>
        <pc:spChg chg="mod">
          <ac:chgData name="Ellen" userId="10605143-9478-4048-afc5-595181dcff75" providerId="ADAL" clId="{46AEFC06-982D-4ADF-8FB4-A88AD5C18C6A}" dt="2020-11-09T17:26:08.980" v="467" actId="20577"/>
          <ac:spMkLst>
            <pc:docMk/>
            <pc:sldMk cId="2192834950" sldId="304"/>
            <ac:spMk id="26" creationId="{9D49E1DD-7492-4938-9C42-A04AFE8BA64E}"/>
          </ac:spMkLst>
        </pc:spChg>
      </pc:sldChg>
      <pc:sldChg chg="addSp modSp mod">
        <pc:chgData name="Ellen" userId="10605143-9478-4048-afc5-595181dcff75" providerId="ADAL" clId="{46AEFC06-982D-4ADF-8FB4-A88AD5C18C6A}" dt="2020-11-09T17:30:08.724" v="529" actId="313"/>
        <pc:sldMkLst>
          <pc:docMk/>
          <pc:sldMk cId="663558255" sldId="482"/>
        </pc:sldMkLst>
        <pc:spChg chg="add mod">
          <ac:chgData name="Ellen" userId="10605143-9478-4048-afc5-595181dcff75" providerId="ADAL" clId="{46AEFC06-982D-4ADF-8FB4-A88AD5C18C6A}" dt="2020-11-09T17:30:08.724" v="529" actId="313"/>
          <ac:spMkLst>
            <pc:docMk/>
            <pc:sldMk cId="663558255" sldId="482"/>
            <ac:spMk id="3" creationId="{0FD26269-3BA6-47C3-9B67-0487DD27A50C}"/>
          </ac:spMkLst>
        </pc:spChg>
      </pc:sldChg>
      <pc:sldChg chg="addSp delSp modSp mod">
        <pc:chgData name="Ellen" userId="10605143-9478-4048-afc5-595181dcff75" providerId="ADAL" clId="{46AEFC06-982D-4ADF-8FB4-A88AD5C18C6A}" dt="2020-11-09T17:35:31.737" v="736" actId="1076"/>
        <pc:sldMkLst>
          <pc:docMk/>
          <pc:sldMk cId="3692574902" sldId="496"/>
        </pc:sldMkLst>
        <pc:spChg chg="add mod">
          <ac:chgData name="Ellen" userId="10605143-9478-4048-afc5-595181dcff75" providerId="ADAL" clId="{46AEFC06-982D-4ADF-8FB4-A88AD5C18C6A}" dt="2020-11-09T17:34:10.172" v="723" actId="20577"/>
          <ac:spMkLst>
            <pc:docMk/>
            <pc:sldMk cId="3692574902" sldId="496"/>
            <ac:spMk id="2" creationId="{0793A572-6EAD-41CC-976A-2ABAEDF5F029}"/>
          </ac:spMkLst>
        </pc:spChg>
        <pc:spChg chg="mod">
          <ac:chgData name="Ellen" userId="10605143-9478-4048-afc5-595181dcff75" providerId="ADAL" clId="{46AEFC06-982D-4ADF-8FB4-A88AD5C18C6A}" dt="2020-11-09T17:34:38.061" v="731" actId="20577"/>
          <ac:spMkLst>
            <pc:docMk/>
            <pc:sldMk cId="3692574902" sldId="496"/>
            <ac:spMk id="5" creationId="{417B7BB4-6AFD-4539-90EA-CAA19039018F}"/>
          </ac:spMkLst>
        </pc:spChg>
        <pc:spChg chg="mod">
          <ac:chgData name="Ellen" userId="10605143-9478-4048-afc5-595181dcff75" providerId="ADAL" clId="{46AEFC06-982D-4ADF-8FB4-A88AD5C18C6A}" dt="2020-11-09T17:35:20.339" v="733"/>
          <ac:spMkLst>
            <pc:docMk/>
            <pc:sldMk cId="3692574902" sldId="496"/>
            <ac:spMk id="9" creationId="{9FC86127-DD19-4138-B7CC-C384771BB46F}"/>
          </ac:spMkLst>
        </pc:spChg>
        <pc:spChg chg="mod">
          <ac:chgData name="Ellen" userId="10605143-9478-4048-afc5-595181dcff75" providerId="ADAL" clId="{46AEFC06-982D-4ADF-8FB4-A88AD5C18C6A}" dt="2020-11-09T17:35:20.339" v="733"/>
          <ac:spMkLst>
            <pc:docMk/>
            <pc:sldMk cId="3692574902" sldId="496"/>
            <ac:spMk id="11" creationId="{B9CECA5F-A91B-457D-9149-95100F3F6200}"/>
          </ac:spMkLst>
        </pc:spChg>
        <pc:spChg chg="mod">
          <ac:chgData name="Ellen" userId="10605143-9478-4048-afc5-595181dcff75" providerId="ADAL" clId="{46AEFC06-982D-4ADF-8FB4-A88AD5C18C6A}" dt="2020-11-09T17:35:20.339" v="733"/>
          <ac:spMkLst>
            <pc:docMk/>
            <pc:sldMk cId="3692574902" sldId="496"/>
            <ac:spMk id="13" creationId="{AD2A5FCA-98B8-4FFE-92E9-446CE49522B0}"/>
          </ac:spMkLst>
        </pc:spChg>
        <pc:spChg chg="mod">
          <ac:chgData name="Ellen" userId="10605143-9478-4048-afc5-595181dcff75" providerId="ADAL" clId="{46AEFC06-982D-4ADF-8FB4-A88AD5C18C6A}" dt="2020-11-09T17:35:20.339" v="733"/>
          <ac:spMkLst>
            <pc:docMk/>
            <pc:sldMk cId="3692574902" sldId="496"/>
            <ac:spMk id="14" creationId="{FC5E644D-46D8-4FCA-A811-EFD870CB903B}"/>
          </ac:spMkLst>
        </pc:spChg>
        <pc:spChg chg="mod">
          <ac:chgData name="Ellen" userId="10605143-9478-4048-afc5-595181dcff75" providerId="ADAL" clId="{46AEFC06-982D-4ADF-8FB4-A88AD5C18C6A}" dt="2020-11-09T17:35:31.737" v="736" actId="1076"/>
          <ac:spMkLst>
            <pc:docMk/>
            <pc:sldMk cId="3692574902" sldId="496"/>
            <ac:spMk id="15" creationId="{E684BDC7-29B5-4F57-9F4D-3FF87ADCF1AA}"/>
          </ac:spMkLst>
        </pc:spChg>
        <pc:grpChg chg="mod">
          <ac:chgData name="Ellen" userId="10605143-9478-4048-afc5-595181dcff75" providerId="ADAL" clId="{46AEFC06-982D-4ADF-8FB4-A88AD5C18C6A}" dt="2020-11-09T17:35:20.339" v="733"/>
          <ac:grpSpMkLst>
            <pc:docMk/>
            <pc:sldMk cId="3692574902" sldId="496"/>
            <ac:grpSpMk id="17" creationId="{3C733E11-339C-4739-8836-8838591413B0}"/>
          </ac:grpSpMkLst>
        </pc:grpChg>
        <pc:picChg chg="add del mod">
          <ac:chgData name="Ellen" userId="10605143-9478-4048-afc5-595181dcff75" providerId="ADAL" clId="{46AEFC06-982D-4ADF-8FB4-A88AD5C18C6A}" dt="2020-11-09T17:33:48.636" v="712" actId="478"/>
          <ac:picMkLst>
            <pc:docMk/>
            <pc:sldMk cId="3692574902" sldId="496"/>
            <ac:picMk id="6" creationId="{BAC794D1-9338-4ED9-9F7B-5BA1E808F210}"/>
          </ac:picMkLst>
        </pc:picChg>
        <pc:picChg chg="mod">
          <ac:chgData name="Ellen" userId="10605143-9478-4048-afc5-595181dcff75" providerId="ADAL" clId="{46AEFC06-982D-4ADF-8FB4-A88AD5C18C6A}" dt="2020-11-09T17:35:20.339" v="733"/>
          <ac:picMkLst>
            <pc:docMk/>
            <pc:sldMk cId="3692574902" sldId="496"/>
            <ac:picMk id="8" creationId="{5F185D3A-2D67-4592-98F5-88C12BD8703B}"/>
          </ac:picMkLst>
        </pc:picChg>
        <pc:picChg chg="add mod">
          <ac:chgData name="Ellen" userId="10605143-9478-4048-afc5-595181dcff75" providerId="ADAL" clId="{46AEFC06-982D-4ADF-8FB4-A88AD5C18C6A}" dt="2020-11-09T17:33:45.140" v="711" actId="14100"/>
          <ac:picMkLst>
            <pc:docMk/>
            <pc:sldMk cId="3692574902" sldId="496"/>
            <ac:picMk id="10" creationId="{0F6B61D4-616C-4249-AC32-F7516E32A19D}"/>
          </ac:picMkLst>
        </pc:picChg>
      </pc:sldChg>
      <pc:sldChg chg="modSp mod">
        <pc:chgData name="Ellen" userId="10605143-9478-4048-afc5-595181dcff75" providerId="ADAL" clId="{46AEFC06-982D-4ADF-8FB4-A88AD5C18C6A}" dt="2020-11-09T17:45:22.405" v="747" actId="6549"/>
        <pc:sldMkLst>
          <pc:docMk/>
          <pc:sldMk cId="1005274047" sldId="497"/>
        </pc:sldMkLst>
        <pc:spChg chg="mod">
          <ac:chgData name="Ellen" userId="10605143-9478-4048-afc5-595181dcff75" providerId="ADAL" clId="{46AEFC06-982D-4ADF-8FB4-A88AD5C18C6A}" dt="2020-11-09T17:45:22.405" v="747" actId="6549"/>
          <ac:spMkLst>
            <pc:docMk/>
            <pc:sldMk cId="1005274047" sldId="497"/>
            <ac:spMk id="45" creationId="{5F6B3CAF-0E6C-42A6-B728-927D9068259F}"/>
          </ac:spMkLst>
        </pc:spChg>
      </pc:sldChg>
      <pc:sldChg chg="addSp delSp modSp mod">
        <pc:chgData name="Ellen" userId="10605143-9478-4048-afc5-595181dcff75" providerId="ADAL" clId="{46AEFC06-982D-4ADF-8FB4-A88AD5C18C6A}" dt="2020-11-09T17:51:32.713" v="932"/>
        <pc:sldMkLst>
          <pc:docMk/>
          <pc:sldMk cId="3050353598" sldId="505"/>
        </pc:sldMkLst>
        <pc:spChg chg="mod">
          <ac:chgData name="Ellen" userId="10605143-9478-4048-afc5-595181dcff75" providerId="ADAL" clId="{46AEFC06-982D-4ADF-8FB4-A88AD5C18C6A}" dt="2020-11-09T17:51:04.807" v="930" actId="1076"/>
          <ac:spMkLst>
            <pc:docMk/>
            <pc:sldMk cId="3050353598" sldId="505"/>
            <ac:spMk id="2" creationId="{C6A8D690-4EE6-D448-B037-2AD3B014C13A}"/>
          </ac:spMkLst>
        </pc:spChg>
        <pc:spChg chg="mod">
          <ac:chgData name="Ellen" userId="10605143-9478-4048-afc5-595181dcff75" providerId="ADAL" clId="{46AEFC06-982D-4ADF-8FB4-A88AD5C18C6A}" dt="2020-11-09T17:25:30.233" v="465" actId="164"/>
          <ac:spMkLst>
            <pc:docMk/>
            <pc:sldMk cId="3050353598" sldId="505"/>
            <ac:spMk id="7" creationId="{5D215802-2230-41E3-9C3D-B46037EE89FD}"/>
          </ac:spMkLst>
        </pc:spChg>
        <pc:spChg chg="mod">
          <ac:chgData name="Ellen" userId="10605143-9478-4048-afc5-595181dcff75" providerId="ADAL" clId="{46AEFC06-982D-4ADF-8FB4-A88AD5C18C6A}" dt="2020-11-09T17:25:30.233" v="465" actId="164"/>
          <ac:spMkLst>
            <pc:docMk/>
            <pc:sldMk cId="3050353598" sldId="505"/>
            <ac:spMk id="9" creationId="{F7B04520-C86B-4CA7-94B9-D69476B01F6C}"/>
          </ac:spMkLst>
        </pc:spChg>
        <pc:spChg chg="mod">
          <ac:chgData name="Ellen" userId="10605143-9478-4048-afc5-595181dcff75" providerId="ADAL" clId="{46AEFC06-982D-4ADF-8FB4-A88AD5C18C6A}" dt="2020-11-09T17:25:30.233" v="465" actId="164"/>
          <ac:spMkLst>
            <pc:docMk/>
            <pc:sldMk cId="3050353598" sldId="505"/>
            <ac:spMk id="11" creationId="{B04DA5B6-BA99-428D-9136-AA13E4D7E984}"/>
          </ac:spMkLst>
        </pc:spChg>
        <pc:spChg chg="mod">
          <ac:chgData name="Ellen" userId="10605143-9478-4048-afc5-595181dcff75" providerId="ADAL" clId="{46AEFC06-982D-4ADF-8FB4-A88AD5C18C6A}" dt="2020-11-09T17:25:30.233" v="465" actId="164"/>
          <ac:spMkLst>
            <pc:docMk/>
            <pc:sldMk cId="3050353598" sldId="505"/>
            <ac:spMk id="13" creationId="{FE0BD5C2-E5CF-4359-93CD-7303CE67BD7F}"/>
          </ac:spMkLst>
        </pc:spChg>
        <pc:spChg chg="del">
          <ac:chgData name="Ellen" userId="10605143-9478-4048-afc5-595181dcff75" providerId="ADAL" clId="{46AEFC06-982D-4ADF-8FB4-A88AD5C18C6A}" dt="2020-11-09T17:07:07.958" v="129" actId="478"/>
          <ac:spMkLst>
            <pc:docMk/>
            <pc:sldMk cId="3050353598" sldId="505"/>
            <ac:spMk id="17" creationId="{06401E2D-28AD-478A-B1DA-D85B53CA56E7}"/>
          </ac:spMkLst>
        </pc:spChg>
        <pc:spChg chg="mod">
          <ac:chgData name="Ellen" userId="10605143-9478-4048-afc5-595181dcff75" providerId="ADAL" clId="{46AEFC06-982D-4ADF-8FB4-A88AD5C18C6A}" dt="2020-11-09T17:23:17.341" v="448" actId="164"/>
          <ac:spMkLst>
            <pc:docMk/>
            <pc:sldMk cId="3050353598" sldId="505"/>
            <ac:spMk id="19" creationId="{2A177CCF-B8B8-4321-B4F4-128708DFF6F5}"/>
          </ac:spMkLst>
        </pc:spChg>
        <pc:spChg chg="mod">
          <ac:chgData name="Ellen" userId="10605143-9478-4048-afc5-595181dcff75" providerId="ADAL" clId="{46AEFC06-982D-4ADF-8FB4-A88AD5C18C6A}" dt="2020-11-09T17:11:15.742" v="229" actId="20577"/>
          <ac:spMkLst>
            <pc:docMk/>
            <pc:sldMk cId="3050353598" sldId="505"/>
            <ac:spMk id="28" creationId="{6A28A603-AE02-4B06-971D-72388E5523C3}"/>
          </ac:spMkLst>
        </pc:spChg>
        <pc:spChg chg="mod">
          <ac:chgData name="Ellen" userId="10605143-9478-4048-afc5-595181dcff75" providerId="ADAL" clId="{46AEFC06-982D-4ADF-8FB4-A88AD5C18C6A}" dt="2020-11-09T17:23:17.341" v="448" actId="164"/>
          <ac:spMkLst>
            <pc:docMk/>
            <pc:sldMk cId="3050353598" sldId="505"/>
            <ac:spMk id="29" creationId="{1913F80A-CABE-4232-B5C6-56CCA47B6BE9}"/>
          </ac:spMkLst>
        </pc:spChg>
        <pc:spChg chg="add del mod">
          <ac:chgData name="Ellen" userId="10605143-9478-4048-afc5-595181dcff75" providerId="ADAL" clId="{46AEFC06-982D-4ADF-8FB4-A88AD5C18C6A}" dt="2020-11-09T17:02:23.678" v="16" actId="478"/>
          <ac:spMkLst>
            <pc:docMk/>
            <pc:sldMk cId="3050353598" sldId="505"/>
            <ac:spMk id="31" creationId="{B1A048B8-AF11-4EFE-8036-DC0E4375ED82}"/>
          </ac:spMkLst>
        </pc:spChg>
        <pc:spChg chg="add del">
          <ac:chgData name="Ellen" userId="10605143-9478-4048-afc5-595181dcff75" providerId="ADAL" clId="{46AEFC06-982D-4ADF-8FB4-A88AD5C18C6A}" dt="2020-11-09T17:14:45.083" v="334" actId="22"/>
          <ac:spMkLst>
            <pc:docMk/>
            <pc:sldMk cId="3050353598" sldId="505"/>
            <ac:spMk id="57" creationId="{A4CE6049-B5B2-441B-B245-7C6929299EED}"/>
          </ac:spMkLst>
        </pc:spChg>
        <pc:spChg chg="add mod ord">
          <ac:chgData name="Ellen" userId="10605143-9478-4048-afc5-595181dcff75" providerId="ADAL" clId="{46AEFC06-982D-4ADF-8FB4-A88AD5C18C6A}" dt="2020-11-09T17:24:13.217" v="449" actId="167"/>
          <ac:spMkLst>
            <pc:docMk/>
            <pc:sldMk cId="3050353598" sldId="505"/>
            <ac:spMk id="59" creationId="{1E8C36BF-6C83-425D-A521-DC953285E81F}"/>
          </ac:spMkLst>
        </pc:spChg>
        <pc:spChg chg="add mod ord">
          <ac:chgData name="Ellen" userId="10605143-9478-4048-afc5-595181dcff75" providerId="ADAL" clId="{46AEFC06-982D-4ADF-8FB4-A88AD5C18C6A}" dt="2020-11-09T17:24:51.949" v="460" actId="20577"/>
          <ac:spMkLst>
            <pc:docMk/>
            <pc:sldMk cId="3050353598" sldId="505"/>
            <ac:spMk id="64" creationId="{4BCF918A-75D2-4249-9803-77C6D223C5B5}"/>
          </ac:spMkLst>
        </pc:spChg>
        <pc:spChg chg="add mod">
          <ac:chgData name="Ellen" userId="10605143-9478-4048-afc5-595181dcff75" providerId="ADAL" clId="{46AEFC06-982D-4ADF-8FB4-A88AD5C18C6A}" dt="2020-11-09T17:23:17.341" v="448" actId="164"/>
          <ac:spMkLst>
            <pc:docMk/>
            <pc:sldMk cId="3050353598" sldId="505"/>
            <ac:spMk id="65" creationId="{4F77BE3D-C166-471C-8382-AD8F25283007}"/>
          </ac:spMkLst>
        </pc:spChg>
        <pc:spChg chg="add mod">
          <ac:chgData name="Ellen" userId="10605143-9478-4048-afc5-595181dcff75" providerId="ADAL" clId="{46AEFC06-982D-4ADF-8FB4-A88AD5C18C6A}" dt="2020-11-09T17:23:17.341" v="448" actId="164"/>
          <ac:spMkLst>
            <pc:docMk/>
            <pc:sldMk cId="3050353598" sldId="505"/>
            <ac:spMk id="66" creationId="{B21FDC1A-C58F-4F93-9BA1-9A7165167902}"/>
          </ac:spMkLst>
        </pc:spChg>
        <pc:spChg chg="add mod">
          <ac:chgData name="Ellen" userId="10605143-9478-4048-afc5-595181dcff75" providerId="ADAL" clId="{46AEFC06-982D-4ADF-8FB4-A88AD5C18C6A}" dt="2020-11-09T17:23:17.341" v="448" actId="164"/>
          <ac:spMkLst>
            <pc:docMk/>
            <pc:sldMk cId="3050353598" sldId="505"/>
            <ac:spMk id="67" creationId="{DD035839-888C-4400-A121-4D5BD6F988F7}"/>
          </ac:spMkLst>
        </pc:spChg>
        <pc:spChg chg="add mod topLvl">
          <ac:chgData name="Ellen" userId="10605143-9478-4048-afc5-595181dcff75" providerId="ADAL" clId="{46AEFC06-982D-4ADF-8FB4-A88AD5C18C6A}" dt="2020-11-09T17:23:17.341" v="448" actId="164"/>
          <ac:spMkLst>
            <pc:docMk/>
            <pc:sldMk cId="3050353598" sldId="505"/>
            <ac:spMk id="71" creationId="{81AF6337-040C-406B-AEB9-A8059127EB75}"/>
          </ac:spMkLst>
        </pc:spChg>
        <pc:spChg chg="add mod topLvl">
          <ac:chgData name="Ellen" userId="10605143-9478-4048-afc5-595181dcff75" providerId="ADAL" clId="{46AEFC06-982D-4ADF-8FB4-A88AD5C18C6A}" dt="2020-11-09T17:23:17.341" v="448" actId="164"/>
          <ac:spMkLst>
            <pc:docMk/>
            <pc:sldMk cId="3050353598" sldId="505"/>
            <ac:spMk id="72" creationId="{A513BCA4-7AC7-41CE-806C-AD6246E39B91}"/>
          </ac:spMkLst>
        </pc:spChg>
        <pc:spChg chg="add mod topLvl">
          <ac:chgData name="Ellen" userId="10605143-9478-4048-afc5-595181dcff75" providerId="ADAL" clId="{46AEFC06-982D-4ADF-8FB4-A88AD5C18C6A}" dt="2020-11-09T17:23:17.341" v="448" actId="164"/>
          <ac:spMkLst>
            <pc:docMk/>
            <pc:sldMk cId="3050353598" sldId="505"/>
            <ac:spMk id="73" creationId="{5C8D8E03-7180-426E-934B-1F606B60E174}"/>
          </ac:spMkLst>
        </pc:spChg>
        <pc:spChg chg="add mod topLvl">
          <ac:chgData name="Ellen" userId="10605143-9478-4048-afc5-595181dcff75" providerId="ADAL" clId="{46AEFC06-982D-4ADF-8FB4-A88AD5C18C6A}" dt="2020-11-09T17:23:17.341" v="448" actId="164"/>
          <ac:spMkLst>
            <pc:docMk/>
            <pc:sldMk cId="3050353598" sldId="505"/>
            <ac:spMk id="74" creationId="{F488BB4D-E8E7-4469-B6E5-5366AAF41FEA}"/>
          </ac:spMkLst>
        </pc:spChg>
        <pc:spChg chg="add mod topLvl">
          <ac:chgData name="Ellen" userId="10605143-9478-4048-afc5-595181dcff75" providerId="ADAL" clId="{46AEFC06-982D-4ADF-8FB4-A88AD5C18C6A}" dt="2020-11-09T17:23:17.341" v="448" actId="164"/>
          <ac:spMkLst>
            <pc:docMk/>
            <pc:sldMk cId="3050353598" sldId="505"/>
            <ac:spMk id="75" creationId="{B1984A2B-C962-4EF6-81F5-991AE6A65DC8}"/>
          </ac:spMkLst>
        </pc:spChg>
        <pc:spChg chg="add mod">
          <ac:chgData name="Ellen" userId="10605143-9478-4048-afc5-595181dcff75" providerId="ADAL" clId="{46AEFC06-982D-4ADF-8FB4-A88AD5C18C6A}" dt="2020-11-09T17:23:17.341" v="448" actId="164"/>
          <ac:spMkLst>
            <pc:docMk/>
            <pc:sldMk cId="3050353598" sldId="505"/>
            <ac:spMk id="80" creationId="{448504CE-86B6-43BE-9569-C86A8D0E6910}"/>
          </ac:spMkLst>
        </pc:spChg>
        <pc:spChg chg="add mod">
          <ac:chgData name="Ellen" userId="10605143-9478-4048-afc5-595181dcff75" providerId="ADAL" clId="{46AEFC06-982D-4ADF-8FB4-A88AD5C18C6A}" dt="2020-11-09T17:23:17.341" v="448" actId="164"/>
          <ac:spMkLst>
            <pc:docMk/>
            <pc:sldMk cId="3050353598" sldId="505"/>
            <ac:spMk id="81" creationId="{870D744D-1F28-4151-BDF7-71AE184FC948}"/>
          </ac:spMkLst>
        </pc:spChg>
        <pc:spChg chg="add mod">
          <ac:chgData name="Ellen" userId="10605143-9478-4048-afc5-595181dcff75" providerId="ADAL" clId="{46AEFC06-982D-4ADF-8FB4-A88AD5C18C6A}" dt="2020-11-09T17:23:17.341" v="448" actId="164"/>
          <ac:spMkLst>
            <pc:docMk/>
            <pc:sldMk cId="3050353598" sldId="505"/>
            <ac:spMk id="83" creationId="{AA121BD3-63DE-4C5B-80B0-9FD70684FC86}"/>
          </ac:spMkLst>
        </pc:spChg>
        <pc:spChg chg="add mod">
          <ac:chgData name="Ellen" userId="10605143-9478-4048-afc5-595181dcff75" providerId="ADAL" clId="{46AEFC06-982D-4ADF-8FB4-A88AD5C18C6A}" dt="2020-11-09T17:23:17.341" v="448" actId="164"/>
          <ac:spMkLst>
            <pc:docMk/>
            <pc:sldMk cId="3050353598" sldId="505"/>
            <ac:spMk id="85" creationId="{1F0228ED-FAF9-40EA-BCD5-46C162CD454C}"/>
          </ac:spMkLst>
        </pc:spChg>
        <pc:grpChg chg="add del mod">
          <ac:chgData name="Ellen" userId="10605143-9478-4048-afc5-595181dcff75" providerId="ADAL" clId="{46AEFC06-982D-4ADF-8FB4-A88AD5C18C6A}" dt="2020-11-09T17:15:07.422" v="340" actId="165"/>
          <ac:grpSpMkLst>
            <pc:docMk/>
            <pc:sldMk cId="3050353598" sldId="505"/>
            <ac:grpSpMk id="77" creationId="{4CB74269-DCC2-4C9C-8FE0-52C3C2BAAAC4}"/>
          </ac:grpSpMkLst>
        </pc:grpChg>
        <pc:grpChg chg="add mod">
          <ac:chgData name="Ellen" userId="10605143-9478-4048-afc5-595181dcff75" providerId="ADAL" clId="{46AEFC06-982D-4ADF-8FB4-A88AD5C18C6A}" dt="2020-11-09T17:23:17.341" v="448" actId="164"/>
          <ac:grpSpMkLst>
            <pc:docMk/>
            <pc:sldMk cId="3050353598" sldId="505"/>
            <ac:grpSpMk id="86" creationId="{131DA377-0238-44B5-AA08-A19B4CF39BC1}"/>
          </ac:grpSpMkLst>
        </pc:grpChg>
        <pc:grpChg chg="add mod">
          <ac:chgData name="Ellen" userId="10605143-9478-4048-afc5-595181dcff75" providerId="ADAL" clId="{46AEFC06-982D-4ADF-8FB4-A88AD5C18C6A}" dt="2020-11-09T17:25:30.233" v="465" actId="164"/>
          <ac:grpSpMkLst>
            <pc:docMk/>
            <pc:sldMk cId="3050353598" sldId="505"/>
            <ac:grpSpMk id="87" creationId="{FD973A8A-7885-4676-9A4D-1A7054EACB65}"/>
          </ac:grpSpMkLst>
        </pc:grpChg>
        <pc:graphicFrameChg chg="mod">
          <ac:chgData name="Ellen" userId="10605143-9478-4048-afc5-595181dcff75" providerId="ADAL" clId="{46AEFC06-982D-4ADF-8FB4-A88AD5C18C6A}" dt="2020-11-09T17:23:17.341" v="448" actId="164"/>
          <ac:graphicFrameMkLst>
            <pc:docMk/>
            <pc:sldMk cId="3050353598" sldId="505"/>
            <ac:graphicFrameMk id="27" creationId="{E530C419-DFCE-4493-A4C6-0A31F7FE9584}"/>
          </ac:graphicFrameMkLst>
        </pc:graphicFrameChg>
        <pc:graphicFrameChg chg="add mod topLvl">
          <ac:chgData name="Ellen" userId="10605143-9478-4048-afc5-595181dcff75" providerId="ADAL" clId="{46AEFC06-982D-4ADF-8FB4-A88AD5C18C6A}" dt="2020-11-09T17:51:29.026" v="931"/>
          <ac:graphicFrameMkLst>
            <pc:docMk/>
            <pc:sldMk cId="3050353598" sldId="505"/>
            <ac:graphicFrameMk id="68" creationId="{588DA608-9E9D-4423-8591-A63E064E70A4}"/>
          </ac:graphicFrameMkLst>
        </pc:graphicFrameChg>
        <pc:graphicFrameChg chg="add mod">
          <ac:chgData name="Ellen" userId="10605143-9478-4048-afc5-595181dcff75" providerId="ADAL" clId="{46AEFC06-982D-4ADF-8FB4-A88AD5C18C6A}" dt="2020-11-09T17:51:32.713" v="932"/>
          <ac:graphicFrameMkLst>
            <pc:docMk/>
            <pc:sldMk cId="3050353598" sldId="505"/>
            <ac:graphicFrameMk id="76" creationId="{520F7ECF-B1AD-425B-9554-9C7927682BDC}"/>
          </ac:graphicFrameMkLst>
        </pc:graphicFrameChg>
        <pc:picChg chg="mod">
          <ac:chgData name="Ellen" userId="10605143-9478-4048-afc5-595181dcff75" providerId="ADAL" clId="{46AEFC06-982D-4ADF-8FB4-A88AD5C18C6A}" dt="2020-11-09T17:25:30.233" v="465" actId="164"/>
          <ac:picMkLst>
            <pc:docMk/>
            <pc:sldMk cId="3050353598" sldId="505"/>
            <ac:picMk id="22" creationId="{A136A79D-2A36-4F03-8E3A-9661FACF5A68}"/>
          </ac:picMkLst>
        </pc:picChg>
        <pc:picChg chg="add del mod modCrop">
          <ac:chgData name="Ellen" userId="10605143-9478-4048-afc5-595181dcff75" providerId="ADAL" clId="{46AEFC06-982D-4ADF-8FB4-A88AD5C18C6A}" dt="2020-11-09T17:23:02.611" v="447" actId="478"/>
          <ac:picMkLst>
            <pc:docMk/>
            <pc:sldMk cId="3050353598" sldId="505"/>
            <ac:picMk id="70" creationId="{ADC2E49B-2AFD-4F58-B39D-B4A8181951BC}"/>
          </ac:picMkLst>
        </pc:picChg>
      </pc:sldChg>
      <pc:sldChg chg="addSp modSp add mod">
        <pc:chgData name="Ellen" userId="10605143-9478-4048-afc5-595181dcff75" providerId="ADAL" clId="{46AEFC06-982D-4ADF-8FB4-A88AD5C18C6A}" dt="2020-11-09T17:48:20.458" v="929" actId="6549"/>
        <pc:sldMkLst>
          <pc:docMk/>
          <pc:sldMk cId="3542418510" sldId="506"/>
        </pc:sldMkLst>
        <pc:spChg chg="add mod">
          <ac:chgData name="Ellen" userId="10605143-9478-4048-afc5-595181dcff75" providerId="ADAL" clId="{46AEFC06-982D-4ADF-8FB4-A88AD5C18C6A}" dt="2020-11-09T17:48:00.163" v="928" actId="1076"/>
          <ac:spMkLst>
            <pc:docMk/>
            <pc:sldMk cId="3542418510" sldId="506"/>
            <ac:spMk id="4" creationId="{C37C65AD-20A2-4701-B9FA-67F77C6CE063}"/>
          </ac:spMkLst>
        </pc:spChg>
        <pc:spChg chg="mod">
          <ac:chgData name="Ellen" userId="10605143-9478-4048-afc5-595181dcff75" providerId="ADAL" clId="{46AEFC06-982D-4ADF-8FB4-A88AD5C18C6A}" dt="2020-11-09T17:48:20.458" v="929" actId="6549"/>
          <ac:spMkLst>
            <pc:docMk/>
            <pc:sldMk cId="3542418510" sldId="506"/>
            <ac:spMk id="45" creationId="{5F6B3CAF-0E6C-42A6-B728-927D9068259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735632183908046E-2"/>
          <c:y val="0.26013850673702898"/>
          <c:w val="0.96551724137931039"/>
          <c:h val="0.528802778318747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4-F1AF-40E2-AE6B-B10A5AC2F392}"/>
              </c:ext>
            </c:extLst>
          </c:dPt>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6-F1AF-40E2-AE6B-B10A5AC2F392}"/>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7-F1AF-40E2-AE6B-B10A5AC2F392}"/>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5-F1AF-40E2-AE6B-B10A5AC2F392}"/>
              </c:ext>
            </c:extLst>
          </c:dPt>
          <c:errBars>
            <c:errBarType val="plus"/>
            <c:errValType val="cust"/>
            <c:noEndCap val="0"/>
            <c:plus>
              <c:numRef>
                <c:f>Sheet1!$C$2:$C$5</c:f>
                <c:numCache>
                  <c:formatCode>General</c:formatCode>
                  <c:ptCount val="4"/>
                  <c:pt idx="0">
                    <c:v>7.6</c:v>
                  </c:pt>
                  <c:pt idx="1">
                    <c:v>14.2</c:v>
                  </c:pt>
                  <c:pt idx="2">
                    <c:v>19.2</c:v>
                  </c:pt>
                  <c:pt idx="3">
                    <c:v>4.9000000000000004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Sheet1!$A$2:$A$5</c:f>
              <c:strCache>
                <c:ptCount val="4"/>
                <c:pt idx="0">
                  <c:v>Supreme</c:v>
                </c:pt>
                <c:pt idx="1">
                  <c:v>Xience</c:v>
                </c:pt>
                <c:pt idx="2">
                  <c:v>Synergy</c:v>
                </c:pt>
                <c:pt idx="3">
                  <c:v>Vision</c:v>
                </c:pt>
              </c:strCache>
            </c:strRef>
          </c:cat>
          <c:val>
            <c:numRef>
              <c:f>Sheet1!$B$2:$B$5</c:f>
              <c:numCache>
                <c:formatCode>General</c:formatCode>
                <c:ptCount val="4"/>
                <c:pt idx="0">
                  <c:v>23.2</c:v>
                </c:pt>
                <c:pt idx="1">
                  <c:v>34.1</c:v>
                </c:pt>
                <c:pt idx="2">
                  <c:v>23.4</c:v>
                </c:pt>
                <c:pt idx="3">
                  <c:v>5.7</c:v>
                </c:pt>
              </c:numCache>
            </c:numRef>
          </c:val>
          <c:extLst>
            <c:ext xmlns:c16="http://schemas.microsoft.com/office/drawing/2014/chart" uri="{C3380CC4-5D6E-409C-BE32-E72D297353CC}">
              <c16:uniqueId val="{00000000-F1AF-40E2-AE6B-B10A5AC2F392}"/>
            </c:ext>
          </c:extLst>
        </c:ser>
        <c:dLbls>
          <c:showLegendKey val="0"/>
          <c:showVal val="0"/>
          <c:showCatName val="0"/>
          <c:showSerName val="0"/>
          <c:showPercent val="0"/>
          <c:showBubbleSize val="0"/>
        </c:dLbls>
        <c:gapWidth val="50"/>
        <c:overlap val="-27"/>
        <c:axId val="827806952"/>
        <c:axId val="827807608"/>
      </c:barChart>
      <c:catAx>
        <c:axId val="827806952"/>
        <c:scaling>
          <c:orientation val="minMax"/>
        </c:scaling>
        <c:delete val="0"/>
        <c:axPos val="b"/>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7807608"/>
        <c:crosses val="autoZero"/>
        <c:auto val="1"/>
        <c:lblAlgn val="ctr"/>
        <c:lblOffset val="100"/>
        <c:noMultiLvlLbl val="0"/>
      </c:catAx>
      <c:valAx>
        <c:axId val="827807608"/>
        <c:scaling>
          <c:orientation val="minMax"/>
          <c:max val="50"/>
          <c:min val="0"/>
        </c:scaling>
        <c:delete val="1"/>
        <c:axPos val="l"/>
        <c:numFmt formatCode="General" sourceLinked="1"/>
        <c:majorTickMark val="out"/>
        <c:minorTickMark val="none"/>
        <c:tickLblPos val="nextTo"/>
        <c:crossAx val="8278069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78682742782154E-2"/>
          <c:y val="0.30897943754392293"/>
          <c:w val="0.88968155529231407"/>
          <c:h val="0.49739153307174577"/>
        </c:manualLayout>
      </c:layout>
      <c:barChart>
        <c:barDir val="col"/>
        <c:grouping val="clustered"/>
        <c:varyColors val="0"/>
        <c:ser>
          <c:idx val="0"/>
          <c:order val="0"/>
          <c:tx>
            <c:strRef>
              <c:f>Sheet1!$B$1</c:f>
              <c:strCache>
                <c:ptCount val="1"/>
                <c:pt idx="0">
                  <c:v>HT-DES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v>
                </c:pt>
                <c:pt idx="1">
                  <c:v>Late</c:v>
                </c:pt>
                <c:pt idx="2">
                  <c:v>Total</c:v>
                </c:pt>
              </c:strCache>
            </c:strRef>
          </c:cat>
          <c:val>
            <c:numRef>
              <c:f>Sheet1!$B$2:$B$4</c:f>
              <c:numCache>
                <c:formatCode>General</c:formatCode>
                <c:ptCount val="3"/>
                <c:pt idx="0">
                  <c:v>0.6</c:v>
                </c:pt>
                <c:pt idx="1">
                  <c:v>0.1</c:v>
                </c:pt>
                <c:pt idx="2">
                  <c:v>0.7</c:v>
                </c:pt>
              </c:numCache>
            </c:numRef>
          </c:val>
          <c:extLst>
            <c:ext xmlns:c16="http://schemas.microsoft.com/office/drawing/2014/chart" uri="{C3380CC4-5D6E-409C-BE32-E72D297353CC}">
              <c16:uniqueId val="{00000000-38F0-43E5-9CFF-453B9BCDD5FE}"/>
            </c:ext>
          </c:extLst>
        </c:ser>
        <c:ser>
          <c:idx val="1"/>
          <c:order val="1"/>
          <c:tx>
            <c:strRef>
              <c:f>Sheet1!$C$1</c:f>
              <c:strCache>
                <c:ptCount val="1"/>
                <c:pt idx="0">
                  <c:v>DP-DES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v>
                </c:pt>
                <c:pt idx="1">
                  <c:v>Late</c:v>
                </c:pt>
                <c:pt idx="2">
                  <c:v>Total</c:v>
                </c:pt>
              </c:strCache>
            </c:strRef>
          </c:cat>
          <c:val>
            <c:numRef>
              <c:f>Sheet1!$C$2:$C$4</c:f>
              <c:numCache>
                <c:formatCode>General</c:formatCode>
                <c:ptCount val="3"/>
                <c:pt idx="0">
                  <c:v>0.4</c:v>
                </c:pt>
                <c:pt idx="1">
                  <c:v>0.4</c:v>
                </c:pt>
                <c:pt idx="2">
                  <c:v>0.7</c:v>
                </c:pt>
              </c:numCache>
            </c:numRef>
          </c:val>
          <c:extLst>
            <c:ext xmlns:c16="http://schemas.microsoft.com/office/drawing/2014/chart" uri="{C3380CC4-5D6E-409C-BE32-E72D297353CC}">
              <c16:uniqueId val="{00000001-38F0-43E5-9CFF-453B9BCDD5FE}"/>
            </c:ext>
          </c:extLst>
        </c:ser>
        <c:dLbls>
          <c:showLegendKey val="0"/>
          <c:showVal val="0"/>
          <c:showCatName val="0"/>
          <c:showSerName val="0"/>
          <c:showPercent val="0"/>
          <c:showBubbleSize val="0"/>
        </c:dLbls>
        <c:gapWidth val="94"/>
        <c:overlap val="-19"/>
        <c:axId val="597898960"/>
        <c:axId val="597891744"/>
      </c:barChart>
      <c:catAx>
        <c:axId val="5978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1744"/>
        <c:crosses val="autoZero"/>
        <c:auto val="1"/>
        <c:lblAlgn val="ctr"/>
        <c:lblOffset val="100"/>
        <c:noMultiLvlLbl val="0"/>
      </c:catAx>
      <c:valAx>
        <c:axId val="597891744"/>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aseline="0">
                    <a:solidFill>
                      <a:schemeClr val="tx1"/>
                    </a:solidFill>
                    <a:latin typeface="Arial" panose="020B0604020202020204" pitchFamily="34" charset="0"/>
                    <a:cs typeface="Arial" panose="020B0604020202020204" pitchFamily="34" charset="0"/>
                  </a:rPr>
                  <a:t>Event Rate (%)</a:t>
                </a:r>
                <a:endParaRPr lang="en-US" sz="1100">
                  <a:solidFill>
                    <a:schemeClr val="tx1"/>
                  </a:solidFill>
                  <a:latin typeface="Arial" panose="020B0604020202020204" pitchFamily="34" charset="0"/>
                  <a:cs typeface="Arial" panose="020B0604020202020204" pitchFamily="34" charset="0"/>
                </a:endParaRPr>
              </a:p>
            </c:rich>
          </c:tx>
          <c:layout>
            <c:manualLayout>
              <c:xMode val="edge"/>
              <c:yMode val="edge"/>
              <c:x val="0"/>
              <c:y val="0.1758738866658061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8960"/>
        <c:crosses val="autoZero"/>
        <c:crossBetween val="between"/>
        <c:majorUnit val="2"/>
      </c:valAx>
      <c:spPr>
        <a:noFill/>
        <a:ln>
          <a:noFill/>
        </a:ln>
        <a:effectLst/>
      </c:spPr>
    </c:plotArea>
    <c:legend>
      <c:legendPos val="tr"/>
      <c:layout>
        <c:manualLayout>
          <c:xMode val="edge"/>
          <c:yMode val="edge"/>
          <c:x val="0.79434506233595803"/>
          <c:y val="2.6602552420643747E-2"/>
          <c:w val="0.190029937664042"/>
          <c:h val="0.228554048636168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C00000"/>
      </a:solid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70362111815664E-2"/>
          <c:y val="0.36030019685039372"/>
          <c:w val="0.88968155529231407"/>
          <c:h val="0.57203986220472436"/>
        </c:manualLayout>
      </c:layout>
      <c:barChart>
        <c:barDir val="col"/>
        <c:grouping val="clustered"/>
        <c:varyColors val="0"/>
        <c:ser>
          <c:idx val="0"/>
          <c:order val="0"/>
          <c:tx>
            <c:strRef>
              <c:f>Sheet1!$B$1</c:f>
              <c:strCache>
                <c:ptCount val="1"/>
                <c:pt idx="0">
                  <c:v>HT-DES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v>
                </c:pt>
                <c:pt idx="1">
                  <c:v>Late</c:v>
                </c:pt>
                <c:pt idx="2">
                  <c:v>Total</c:v>
                </c:pt>
              </c:strCache>
            </c:strRef>
          </c:cat>
          <c:val>
            <c:numRef>
              <c:f>Sheet1!$B$2:$B$4</c:f>
              <c:numCache>
                <c:formatCode>General</c:formatCode>
                <c:ptCount val="3"/>
                <c:pt idx="0">
                  <c:v>0.5</c:v>
                </c:pt>
                <c:pt idx="1">
                  <c:v>0.1</c:v>
                </c:pt>
                <c:pt idx="2">
                  <c:v>0.6</c:v>
                </c:pt>
              </c:numCache>
            </c:numRef>
          </c:val>
          <c:extLst>
            <c:ext xmlns:c16="http://schemas.microsoft.com/office/drawing/2014/chart" uri="{C3380CC4-5D6E-409C-BE32-E72D297353CC}">
              <c16:uniqueId val="{00000000-C846-4A99-A5DB-15906F955D77}"/>
            </c:ext>
          </c:extLst>
        </c:ser>
        <c:ser>
          <c:idx val="1"/>
          <c:order val="1"/>
          <c:tx>
            <c:strRef>
              <c:f>Sheet1!$C$1</c:f>
              <c:strCache>
                <c:ptCount val="1"/>
                <c:pt idx="0">
                  <c:v>DP-DES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v>
                </c:pt>
                <c:pt idx="1">
                  <c:v>Late</c:v>
                </c:pt>
                <c:pt idx="2">
                  <c:v>Total</c:v>
                </c:pt>
              </c:strCache>
            </c:strRef>
          </c:cat>
          <c:val>
            <c:numRef>
              <c:f>Sheet1!$C$2:$C$4</c:f>
              <c:numCache>
                <c:formatCode>General</c:formatCode>
                <c:ptCount val="3"/>
                <c:pt idx="0">
                  <c:v>0.4</c:v>
                </c:pt>
                <c:pt idx="1">
                  <c:v>0</c:v>
                </c:pt>
                <c:pt idx="2">
                  <c:v>0.4</c:v>
                </c:pt>
              </c:numCache>
            </c:numRef>
          </c:val>
          <c:extLst>
            <c:ext xmlns:c16="http://schemas.microsoft.com/office/drawing/2014/chart" uri="{C3380CC4-5D6E-409C-BE32-E72D297353CC}">
              <c16:uniqueId val="{00000001-C846-4A99-A5DB-15906F955D77}"/>
            </c:ext>
          </c:extLst>
        </c:ser>
        <c:dLbls>
          <c:showLegendKey val="0"/>
          <c:showVal val="0"/>
          <c:showCatName val="0"/>
          <c:showSerName val="0"/>
          <c:showPercent val="0"/>
          <c:showBubbleSize val="0"/>
        </c:dLbls>
        <c:gapWidth val="94"/>
        <c:overlap val="-19"/>
        <c:axId val="597898960"/>
        <c:axId val="597891744"/>
      </c:barChart>
      <c:catAx>
        <c:axId val="5978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1744"/>
        <c:crosses val="autoZero"/>
        <c:auto val="1"/>
        <c:lblAlgn val="ctr"/>
        <c:lblOffset val="100"/>
        <c:noMultiLvlLbl val="0"/>
      </c:catAx>
      <c:valAx>
        <c:axId val="597891744"/>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aseline="0">
                    <a:solidFill>
                      <a:schemeClr val="tx1"/>
                    </a:solidFill>
                    <a:latin typeface="Arial" panose="020B0604020202020204" pitchFamily="34" charset="0"/>
                    <a:cs typeface="Arial" panose="020B0604020202020204" pitchFamily="34" charset="0"/>
                  </a:rPr>
                  <a:t> Event Rate (%)</a:t>
                </a:r>
                <a:endParaRPr lang="en-US" sz="1100">
                  <a:solidFill>
                    <a:schemeClr val="tx1"/>
                  </a:solidFill>
                  <a:latin typeface="Arial" panose="020B0604020202020204" pitchFamily="34" charset="0"/>
                  <a:cs typeface="Arial" panose="020B0604020202020204" pitchFamily="34" charset="0"/>
                </a:endParaRPr>
              </a:p>
            </c:rich>
          </c:tx>
          <c:layout>
            <c:manualLayout>
              <c:xMode val="edge"/>
              <c:yMode val="edge"/>
              <c:x val="0"/>
              <c:y val="0.1758738866658061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8960"/>
        <c:crosses val="autoZero"/>
        <c:crossBetween val="between"/>
        <c:majorUnit val="2"/>
      </c:valAx>
      <c:spPr>
        <a:noFill/>
        <a:ln>
          <a:noFill/>
        </a:ln>
        <a:effectLst/>
      </c:spPr>
    </c:plotArea>
    <c:legend>
      <c:legendPos val="t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C00000"/>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70362111815664E-2"/>
          <c:y val="0.36030019685039372"/>
          <c:w val="0.88968155529231407"/>
          <c:h val="0.57203986220472436"/>
        </c:manualLayout>
      </c:layout>
      <c:barChart>
        <c:barDir val="col"/>
        <c:grouping val="clustered"/>
        <c:varyColors val="0"/>
        <c:ser>
          <c:idx val="0"/>
          <c:order val="0"/>
          <c:tx>
            <c:strRef>
              <c:f>Sheet1!$B$1</c:f>
              <c:strCache>
                <c:ptCount val="1"/>
                <c:pt idx="0">
                  <c:v>HT-DES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v>
                </c:pt>
                <c:pt idx="1">
                  <c:v>Late</c:v>
                </c:pt>
                <c:pt idx="2">
                  <c:v>Total</c:v>
                </c:pt>
              </c:strCache>
            </c:strRef>
          </c:cat>
          <c:val>
            <c:numRef>
              <c:f>Sheet1!$B$2:$B$4</c:f>
              <c:numCache>
                <c:formatCode>General</c:formatCode>
                <c:ptCount val="3"/>
                <c:pt idx="0">
                  <c:v>0.2</c:v>
                </c:pt>
                <c:pt idx="1">
                  <c:v>0</c:v>
                </c:pt>
                <c:pt idx="2">
                  <c:v>0.2</c:v>
                </c:pt>
              </c:numCache>
            </c:numRef>
          </c:val>
          <c:extLst>
            <c:ext xmlns:c16="http://schemas.microsoft.com/office/drawing/2014/chart" uri="{C3380CC4-5D6E-409C-BE32-E72D297353CC}">
              <c16:uniqueId val="{00000000-7B7D-4A61-86AD-F7B94781A919}"/>
            </c:ext>
          </c:extLst>
        </c:ser>
        <c:ser>
          <c:idx val="1"/>
          <c:order val="1"/>
          <c:tx>
            <c:strRef>
              <c:f>Sheet1!$C$1</c:f>
              <c:strCache>
                <c:ptCount val="1"/>
                <c:pt idx="0">
                  <c:v>DP-DES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v>
                </c:pt>
                <c:pt idx="1">
                  <c:v>Late</c:v>
                </c:pt>
                <c:pt idx="2">
                  <c:v>Total</c:v>
                </c:pt>
              </c:strCache>
            </c:strRef>
          </c:cat>
          <c:val>
            <c:numRef>
              <c:f>Sheet1!$C$2:$C$4</c:f>
              <c:numCache>
                <c:formatCode>General</c:formatCode>
                <c:ptCount val="3"/>
                <c:pt idx="0">
                  <c:v>0</c:v>
                </c:pt>
                <c:pt idx="1">
                  <c:v>0.4</c:v>
                </c:pt>
                <c:pt idx="2">
                  <c:v>0.4</c:v>
                </c:pt>
              </c:numCache>
            </c:numRef>
          </c:val>
          <c:extLst>
            <c:ext xmlns:c16="http://schemas.microsoft.com/office/drawing/2014/chart" uri="{C3380CC4-5D6E-409C-BE32-E72D297353CC}">
              <c16:uniqueId val="{00000001-7B7D-4A61-86AD-F7B94781A919}"/>
            </c:ext>
          </c:extLst>
        </c:ser>
        <c:dLbls>
          <c:showLegendKey val="0"/>
          <c:showVal val="0"/>
          <c:showCatName val="0"/>
          <c:showSerName val="0"/>
          <c:showPercent val="0"/>
          <c:showBubbleSize val="0"/>
        </c:dLbls>
        <c:gapWidth val="94"/>
        <c:overlap val="-19"/>
        <c:axId val="597898960"/>
        <c:axId val="597891744"/>
      </c:barChart>
      <c:catAx>
        <c:axId val="5978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1744"/>
        <c:crosses val="autoZero"/>
        <c:auto val="1"/>
        <c:lblAlgn val="ctr"/>
        <c:lblOffset val="100"/>
        <c:noMultiLvlLbl val="0"/>
      </c:catAx>
      <c:valAx>
        <c:axId val="597891744"/>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aseline="0">
                    <a:solidFill>
                      <a:schemeClr val="tx1"/>
                    </a:solidFill>
                    <a:latin typeface="Arial" panose="020B0604020202020204" pitchFamily="34" charset="0"/>
                    <a:cs typeface="Arial" panose="020B0604020202020204" pitchFamily="34" charset="0"/>
                  </a:rPr>
                  <a:t>Event Rate (%)</a:t>
                </a:r>
                <a:endParaRPr lang="en-US" sz="1100">
                  <a:solidFill>
                    <a:schemeClr val="tx1"/>
                  </a:solidFill>
                  <a:latin typeface="Arial" panose="020B0604020202020204" pitchFamily="34" charset="0"/>
                  <a:cs typeface="Arial" panose="020B0604020202020204" pitchFamily="34" charset="0"/>
                </a:endParaRPr>
              </a:p>
            </c:rich>
          </c:tx>
          <c:layout>
            <c:manualLayout>
              <c:xMode val="edge"/>
              <c:yMode val="edge"/>
              <c:x val="0"/>
              <c:y val="0.1758738866658061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8960"/>
        <c:crosses val="autoZero"/>
        <c:crossBetween val="between"/>
        <c:majorUnit val="2"/>
      </c:valAx>
      <c:spPr>
        <a:noFill/>
        <a:ln>
          <a:noFill/>
        </a:ln>
        <a:effectLst/>
      </c:spPr>
    </c:plotArea>
    <c:legend>
      <c:legendPos val="t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C0000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735632183908046E-2"/>
          <c:y val="0.26976229249185579"/>
          <c:w val="0.96551724137931039"/>
          <c:h val="0.5191789925639204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7314-4FB8-B327-9050BDA4045D}"/>
              </c:ext>
            </c:extLst>
          </c:dPt>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3-7314-4FB8-B327-9050BDA4045D}"/>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7314-4FB8-B327-9050BDA4045D}"/>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7314-4FB8-B327-9050BDA4045D}"/>
              </c:ext>
            </c:extLst>
          </c:dPt>
          <c:errBars>
            <c:errBarType val="plus"/>
            <c:errValType val="cust"/>
            <c:noEndCap val="0"/>
            <c:plus>
              <c:numRef>
                <c:f>Sheet1!$C$2:$C$5</c:f>
                <c:numCache>
                  <c:formatCode>General</c:formatCode>
                  <c:ptCount val="4"/>
                  <c:pt idx="0">
                    <c:v>22.6</c:v>
                  </c:pt>
                  <c:pt idx="1">
                    <c:v>25.6</c:v>
                  </c:pt>
                  <c:pt idx="2">
                    <c:v>19</c:v>
                  </c:pt>
                  <c:pt idx="3">
                    <c:v>4.5999999999999996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Sheet1!$A$2:$A$5</c:f>
              <c:strCache>
                <c:ptCount val="4"/>
                <c:pt idx="0">
                  <c:v>Supreme</c:v>
                </c:pt>
                <c:pt idx="1">
                  <c:v>Xience</c:v>
                </c:pt>
                <c:pt idx="2">
                  <c:v>Synergy</c:v>
                </c:pt>
                <c:pt idx="3">
                  <c:v>Vision</c:v>
                </c:pt>
              </c:strCache>
            </c:strRef>
          </c:cat>
          <c:val>
            <c:numRef>
              <c:f>Sheet1!$B$2:$B$5</c:f>
              <c:numCache>
                <c:formatCode>General</c:formatCode>
                <c:ptCount val="4"/>
                <c:pt idx="0">
                  <c:v>77.7</c:v>
                </c:pt>
                <c:pt idx="1">
                  <c:v>64.8</c:v>
                </c:pt>
                <c:pt idx="2">
                  <c:v>81.3</c:v>
                </c:pt>
                <c:pt idx="3">
                  <c:v>97.1</c:v>
                </c:pt>
              </c:numCache>
            </c:numRef>
          </c:val>
          <c:extLst>
            <c:ext xmlns:c16="http://schemas.microsoft.com/office/drawing/2014/chart" uri="{C3380CC4-5D6E-409C-BE32-E72D297353CC}">
              <c16:uniqueId val="{00000008-7314-4FB8-B327-9050BDA4045D}"/>
            </c:ext>
          </c:extLst>
        </c:ser>
        <c:dLbls>
          <c:showLegendKey val="0"/>
          <c:showVal val="0"/>
          <c:showCatName val="0"/>
          <c:showSerName val="0"/>
          <c:showPercent val="0"/>
          <c:showBubbleSize val="0"/>
        </c:dLbls>
        <c:gapWidth val="50"/>
        <c:overlap val="-27"/>
        <c:axId val="827806952"/>
        <c:axId val="827807608"/>
      </c:barChart>
      <c:catAx>
        <c:axId val="827806952"/>
        <c:scaling>
          <c:orientation val="minMax"/>
        </c:scaling>
        <c:delete val="0"/>
        <c:axPos val="b"/>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7807608"/>
        <c:crosses val="autoZero"/>
        <c:auto val="1"/>
        <c:lblAlgn val="ctr"/>
        <c:lblOffset val="100"/>
        <c:noMultiLvlLbl val="0"/>
      </c:catAx>
      <c:valAx>
        <c:axId val="827807608"/>
        <c:scaling>
          <c:orientation val="minMax"/>
          <c:max val="105"/>
          <c:min val="0"/>
        </c:scaling>
        <c:delete val="1"/>
        <c:axPos val="l"/>
        <c:numFmt formatCode="General" sourceLinked="1"/>
        <c:majorTickMark val="out"/>
        <c:minorTickMark val="none"/>
        <c:tickLblPos val="nextTo"/>
        <c:crossAx val="8278069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735632183908046E-2"/>
          <c:y val="0.19277200645324091"/>
          <c:w val="0.96551724137931039"/>
          <c:h val="0.5961692786025353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D6E-43AC-9FA7-F5A5B618C2EE}"/>
              </c:ext>
            </c:extLst>
          </c:dPt>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3-1D6E-43AC-9FA7-F5A5B618C2EE}"/>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1D6E-43AC-9FA7-F5A5B618C2EE}"/>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1D6E-43AC-9FA7-F5A5B618C2EE}"/>
              </c:ext>
            </c:extLst>
          </c:dPt>
          <c:errBars>
            <c:errBarType val="plus"/>
            <c:errValType val="cust"/>
            <c:noEndCap val="0"/>
            <c:plus>
              <c:numRef>
                <c:f>Sheet1!$C$2:$C$5</c:f>
                <c:numCache>
                  <c:formatCode>General</c:formatCode>
                  <c:ptCount val="4"/>
                  <c:pt idx="0">
                    <c:v>1.2</c:v>
                  </c:pt>
                  <c:pt idx="1">
                    <c:v>8.5</c:v>
                  </c:pt>
                  <c:pt idx="2">
                    <c:v>0.3</c:v>
                  </c:pt>
                  <c:pt idx="3">
                    <c:v>0.1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Sheet1!$A$2:$A$5</c:f>
              <c:strCache>
                <c:ptCount val="4"/>
                <c:pt idx="0">
                  <c:v>Supreme</c:v>
                </c:pt>
                <c:pt idx="1">
                  <c:v>Xience</c:v>
                </c:pt>
                <c:pt idx="2">
                  <c:v>Synergy</c:v>
                </c:pt>
                <c:pt idx="3">
                  <c:v>Vision</c:v>
                </c:pt>
              </c:strCache>
            </c:strRef>
          </c:cat>
          <c:val>
            <c:numRef>
              <c:f>Sheet1!$B$2:$B$5</c:f>
              <c:numCache>
                <c:formatCode>General</c:formatCode>
                <c:ptCount val="4"/>
                <c:pt idx="0">
                  <c:v>98.7</c:v>
                </c:pt>
                <c:pt idx="1">
                  <c:v>93.7</c:v>
                </c:pt>
                <c:pt idx="2">
                  <c:v>99.5</c:v>
                </c:pt>
                <c:pt idx="3">
                  <c:v>99.9</c:v>
                </c:pt>
              </c:numCache>
            </c:numRef>
          </c:val>
          <c:extLst>
            <c:ext xmlns:c16="http://schemas.microsoft.com/office/drawing/2014/chart" uri="{C3380CC4-5D6E-409C-BE32-E72D297353CC}">
              <c16:uniqueId val="{00000008-1D6E-43AC-9FA7-F5A5B618C2EE}"/>
            </c:ext>
          </c:extLst>
        </c:ser>
        <c:dLbls>
          <c:showLegendKey val="0"/>
          <c:showVal val="0"/>
          <c:showCatName val="0"/>
          <c:showSerName val="0"/>
          <c:showPercent val="0"/>
          <c:showBubbleSize val="0"/>
        </c:dLbls>
        <c:gapWidth val="50"/>
        <c:overlap val="-27"/>
        <c:axId val="827806952"/>
        <c:axId val="827807608"/>
      </c:barChart>
      <c:catAx>
        <c:axId val="827806952"/>
        <c:scaling>
          <c:orientation val="minMax"/>
        </c:scaling>
        <c:delete val="0"/>
        <c:axPos val="b"/>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7807608"/>
        <c:crosses val="autoZero"/>
        <c:auto val="1"/>
        <c:lblAlgn val="ctr"/>
        <c:lblOffset val="100"/>
        <c:noMultiLvlLbl val="0"/>
      </c:catAx>
      <c:valAx>
        <c:axId val="827807608"/>
        <c:scaling>
          <c:orientation val="minMax"/>
          <c:max val="105"/>
          <c:min val="0"/>
        </c:scaling>
        <c:delete val="1"/>
        <c:axPos val="l"/>
        <c:numFmt formatCode="General" sourceLinked="1"/>
        <c:majorTickMark val="out"/>
        <c:minorTickMark val="none"/>
        <c:tickLblPos val="nextTo"/>
        <c:crossAx val="8278069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HT-DES</a:t>
            </a:r>
          </a:p>
        </c:rich>
      </c:tx>
      <c:layout>
        <c:manualLayout>
          <c:xMode val="edge"/>
          <c:yMode val="edge"/>
          <c:x val="0.74695504408102831"/>
          <c:y val="0.4193548387096773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2-D4AE-7C47-BAB3-A64D439624BF}"/>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D4AE-7C47-BAB3-A64D439624BF}"/>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4-D4AE-7C47-BAB3-A64D439624BF}"/>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5-D4AE-7C47-BAB3-A64D439624B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Stable</c:v>
                </c:pt>
                <c:pt idx="1">
                  <c:v>Silent</c:v>
                </c:pt>
                <c:pt idx="2">
                  <c:v>Unstable</c:v>
                </c:pt>
                <c:pt idx="3">
                  <c:v>NSTEMI</c:v>
                </c:pt>
              </c:strCache>
            </c:strRef>
          </c:cat>
          <c:val>
            <c:numRef>
              <c:f>Sheet1!$B$2:$B$5</c:f>
              <c:numCache>
                <c:formatCode>General</c:formatCode>
                <c:ptCount val="4"/>
                <c:pt idx="0">
                  <c:v>49.9</c:v>
                </c:pt>
                <c:pt idx="1">
                  <c:v>10</c:v>
                </c:pt>
                <c:pt idx="2">
                  <c:v>20.100000000000001</c:v>
                </c:pt>
                <c:pt idx="3">
                  <c:v>20.5</c:v>
                </c:pt>
              </c:numCache>
            </c:numRef>
          </c:val>
          <c:extLst>
            <c:ext xmlns:c16="http://schemas.microsoft.com/office/drawing/2014/chart" uri="{C3380CC4-5D6E-409C-BE32-E72D297353CC}">
              <c16:uniqueId val="{00000000-D4AE-7C47-BAB3-A64D439624B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50000"/>
                    <a:lumOff val="50000"/>
                  </a:schemeClr>
                </a:solidFill>
                <a:latin typeface="+mn-lt"/>
                <a:ea typeface="+mn-ea"/>
                <a:cs typeface="+mn-cs"/>
              </a:defRPr>
            </a:pPr>
            <a:r>
              <a:rPr lang="en-US"/>
              <a:t>DP-DES</a:t>
            </a:r>
          </a:p>
        </c:rich>
      </c:tx>
      <c:layout>
        <c:manualLayout>
          <c:xMode val="edge"/>
          <c:yMode val="edge"/>
          <c:x val="0.76270824699544137"/>
          <c:y val="0.48275862068965519"/>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DP DES</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2-0CFD-6646-B83E-63F2E0E66694}"/>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0CFD-6646-B83E-63F2E0E66694}"/>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4-0CFD-6646-B83E-63F2E0E66694}"/>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5-0CFD-6646-B83E-63F2E0E66694}"/>
              </c:ext>
            </c:extLst>
          </c:dPt>
          <c:dLbls>
            <c:dLbl>
              <c:idx val="1"/>
              <c:layout>
                <c:manualLayout>
                  <c:x val="2.9666522849027432E-2"/>
                  <c:y val="-0.10662965584358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FD-6646-B83E-63F2E0E666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Stable</c:v>
                </c:pt>
                <c:pt idx="1">
                  <c:v>Slient</c:v>
                </c:pt>
                <c:pt idx="2">
                  <c:v>Unstable</c:v>
                </c:pt>
                <c:pt idx="3">
                  <c:v>NSTEMI</c:v>
                </c:pt>
              </c:strCache>
            </c:strRef>
          </c:cat>
          <c:val>
            <c:numRef>
              <c:f>Sheet1!$B$2:$B$5</c:f>
              <c:numCache>
                <c:formatCode>General</c:formatCode>
                <c:ptCount val="4"/>
                <c:pt idx="0">
                  <c:v>49.6</c:v>
                </c:pt>
                <c:pt idx="1">
                  <c:v>7.6</c:v>
                </c:pt>
                <c:pt idx="2">
                  <c:v>21</c:v>
                </c:pt>
                <c:pt idx="3">
                  <c:v>21.8</c:v>
                </c:pt>
              </c:numCache>
            </c:numRef>
          </c:val>
          <c:extLst>
            <c:ext xmlns:c16="http://schemas.microsoft.com/office/drawing/2014/chart" uri="{C3380CC4-5D6E-409C-BE32-E72D297353CC}">
              <c16:uniqueId val="{00000000-0CFD-6646-B83E-63F2E0E666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HT</a:t>
            </a:r>
            <a:r>
              <a:rPr lang="en-US" baseline="0"/>
              <a:t>-DES</a:t>
            </a:r>
            <a:endParaRPr lang="en-US"/>
          </a:p>
        </c:rich>
      </c:tx>
      <c:layout>
        <c:manualLayout>
          <c:xMode val="edge"/>
          <c:yMode val="edge"/>
          <c:x val="0.76925438596491225"/>
          <c:y val="0.24882760049730626"/>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BuMA</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6291-2A45-BE6E-5A29703E6003}"/>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6291-2A45-BE6E-5A29703E600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291-2A45-BE6E-5A29703E60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91-2A45-BE6E-5A29703E6003}"/>
              </c:ext>
            </c:extLst>
          </c:dPt>
          <c:dLbls>
            <c:dLbl>
              <c:idx val="0"/>
              <c:layout>
                <c:manualLayout>
                  <c:x val="-0.21138900400607827"/>
                  <c:y val="-8.1545793617903029E-3"/>
                </c:manualLayout>
              </c:layout>
              <c:tx>
                <c:rich>
                  <a:bodyPr/>
                  <a:lstStyle/>
                  <a:p>
                    <a:r>
                      <a:rPr lang="en-US"/>
                      <a:t>LAD </a:t>
                    </a:r>
                    <a:fld id="{61AEBEF5-7635-2746-8002-7D33E76A463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291-2A45-BE6E-5A29703E6003}"/>
                </c:ext>
              </c:extLst>
            </c:dLbl>
            <c:dLbl>
              <c:idx val="1"/>
              <c:tx>
                <c:rich>
                  <a:bodyPr/>
                  <a:lstStyle/>
                  <a:p>
                    <a:r>
                      <a:rPr lang="en-US"/>
                      <a:t>LCX </a:t>
                    </a:r>
                    <a:fld id="{56A85DE0-A2F7-B742-9723-CB1A3C8B6F2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291-2A45-BE6E-5A29703E6003}"/>
                </c:ext>
              </c:extLst>
            </c:dLbl>
            <c:dLbl>
              <c:idx val="2"/>
              <c:tx>
                <c:rich>
                  <a:bodyPr/>
                  <a:lstStyle/>
                  <a:p>
                    <a:r>
                      <a:rPr lang="en-US"/>
                      <a:t>RCA</a:t>
                    </a:r>
                    <a:r>
                      <a:rPr lang="en-US" baseline="0"/>
                      <a:t> </a:t>
                    </a:r>
                    <a:fld id="{46C43715-EB4B-C347-847D-EEABC0891A48}"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291-2A45-BE6E-5A29703E60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LAD</c:v>
                </c:pt>
                <c:pt idx="1">
                  <c:v>LCX</c:v>
                </c:pt>
                <c:pt idx="2">
                  <c:v>RCA</c:v>
                </c:pt>
              </c:strCache>
            </c:strRef>
          </c:cat>
          <c:val>
            <c:numRef>
              <c:f>Sheet1!$B$2:$B$5</c:f>
              <c:numCache>
                <c:formatCode>General</c:formatCode>
                <c:ptCount val="4"/>
                <c:pt idx="0">
                  <c:v>45.4</c:v>
                </c:pt>
                <c:pt idx="1">
                  <c:v>26</c:v>
                </c:pt>
                <c:pt idx="2">
                  <c:v>28.5</c:v>
                </c:pt>
              </c:numCache>
            </c:numRef>
          </c:val>
          <c:extLst>
            <c:ext xmlns:c16="http://schemas.microsoft.com/office/drawing/2014/chart" uri="{C3380CC4-5D6E-409C-BE32-E72D297353CC}">
              <c16:uniqueId val="{00000008-6291-2A45-BE6E-5A29703E600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DP-DES</a:t>
            </a:r>
          </a:p>
        </c:rich>
      </c:tx>
      <c:layout>
        <c:manualLayout>
          <c:xMode val="edge"/>
          <c:yMode val="edge"/>
          <c:x val="0.73838531972098442"/>
          <c:y val="0.83168316831683164"/>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DP DES</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4AE8-7A4D-97AE-7DED7443F535}"/>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4AE8-7A4D-97AE-7DED7443F53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AE8-7A4D-97AE-7DED7443F5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E8-7A4D-97AE-7DED7443F535}"/>
              </c:ext>
            </c:extLst>
          </c:dPt>
          <c:dLbls>
            <c:dLbl>
              <c:idx val="0"/>
              <c:layout>
                <c:manualLayout>
                  <c:x val="-0.19723723472011348"/>
                  <c:y val="1.3915872358060457E-2"/>
                </c:manualLayout>
              </c:layout>
              <c:tx>
                <c:rich>
                  <a:bodyPr/>
                  <a:lstStyle/>
                  <a:p>
                    <a:r>
                      <a:rPr lang="en-US"/>
                      <a:t>LAD</a:t>
                    </a:r>
                  </a:p>
                  <a:p>
                    <a:fld id="{4851818F-21BC-CD47-BDA5-0C9EF858006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AE8-7A4D-97AE-7DED7443F535}"/>
                </c:ext>
              </c:extLst>
            </c:dLbl>
            <c:dLbl>
              <c:idx val="1"/>
              <c:tx>
                <c:rich>
                  <a:bodyPr/>
                  <a:lstStyle/>
                  <a:p>
                    <a:r>
                      <a:rPr lang="en-US"/>
                      <a:t>LCX </a:t>
                    </a:r>
                    <a:fld id="{04EC5ACD-892C-5D4C-8E5C-0D8B2685B32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AE8-7A4D-97AE-7DED7443F535}"/>
                </c:ext>
              </c:extLst>
            </c:dLbl>
            <c:dLbl>
              <c:idx val="2"/>
              <c:tx>
                <c:rich>
                  <a:bodyPr/>
                  <a:lstStyle/>
                  <a:p>
                    <a:r>
                      <a:rPr lang="en-US"/>
                      <a:t>RCA </a:t>
                    </a:r>
                    <a:fld id="{A4D15732-B42D-B044-85BB-892CBAFC003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AE8-7A4D-97AE-7DED7443F5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LAD</c:v>
                </c:pt>
                <c:pt idx="1">
                  <c:v>LCX</c:v>
                </c:pt>
                <c:pt idx="2">
                  <c:v>RCA</c:v>
                </c:pt>
              </c:strCache>
            </c:strRef>
          </c:cat>
          <c:val>
            <c:numRef>
              <c:f>Sheet1!$B$2:$B$5</c:f>
              <c:numCache>
                <c:formatCode>General</c:formatCode>
                <c:ptCount val="4"/>
                <c:pt idx="0">
                  <c:v>43.8</c:v>
                </c:pt>
                <c:pt idx="1">
                  <c:v>23.9</c:v>
                </c:pt>
                <c:pt idx="2">
                  <c:v>32.299999999999997</c:v>
                </c:pt>
              </c:numCache>
            </c:numRef>
          </c:val>
          <c:extLst>
            <c:ext xmlns:c16="http://schemas.microsoft.com/office/drawing/2014/chart" uri="{C3380CC4-5D6E-409C-BE32-E72D297353CC}">
              <c16:uniqueId val="{00000008-4AE8-7A4D-97AE-7DED7443F5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44993380252249E-2"/>
          <c:y val="0.11342519685039371"/>
          <c:w val="0.88968155529231407"/>
          <c:h val="0.58141486220472438"/>
        </c:manualLayout>
      </c:layout>
      <c:barChart>
        <c:barDir val="col"/>
        <c:grouping val="clustered"/>
        <c:varyColors val="0"/>
        <c:ser>
          <c:idx val="0"/>
          <c:order val="0"/>
          <c:tx>
            <c:strRef>
              <c:f>Sheet1!$B$1</c:f>
              <c:strCache>
                <c:ptCount val="1"/>
                <c:pt idx="0">
                  <c:v>HT-DES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TV-MI</c:v>
                </c:pt>
                <c:pt idx="1">
                  <c:v>ID-TLR</c:v>
                </c:pt>
                <c:pt idx="2">
                  <c:v>CV Death</c:v>
                </c:pt>
              </c:strCache>
            </c:strRef>
          </c:cat>
          <c:val>
            <c:numRef>
              <c:f>Sheet1!$B$2:$B$4</c:f>
              <c:numCache>
                <c:formatCode>General</c:formatCode>
                <c:ptCount val="3"/>
                <c:pt idx="0">
                  <c:v>3.4</c:v>
                </c:pt>
                <c:pt idx="1">
                  <c:v>2.2999999999999998</c:v>
                </c:pt>
                <c:pt idx="2">
                  <c:v>0.3</c:v>
                </c:pt>
              </c:numCache>
            </c:numRef>
          </c:val>
          <c:extLst>
            <c:ext xmlns:c16="http://schemas.microsoft.com/office/drawing/2014/chart" uri="{C3380CC4-5D6E-409C-BE32-E72D297353CC}">
              <c16:uniqueId val="{00000000-38F0-43E5-9CFF-453B9BCDD5FE}"/>
            </c:ext>
          </c:extLst>
        </c:ser>
        <c:ser>
          <c:idx val="1"/>
          <c:order val="1"/>
          <c:tx>
            <c:strRef>
              <c:f>Sheet1!$C$1</c:f>
              <c:strCache>
                <c:ptCount val="1"/>
                <c:pt idx="0">
                  <c:v>DP-DES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TV-MI</c:v>
                </c:pt>
                <c:pt idx="1">
                  <c:v>ID-TLR</c:v>
                </c:pt>
                <c:pt idx="2">
                  <c:v>CV Death</c:v>
                </c:pt>
              </c:strCache>
            </c:strRef>
          </c:cat>
          <c:val>
            <c:numRef>
              <c:f>Sheet1!$C$2:$C$4</c:f>
              <c:numCache>
                <c:formatCode>General</c:formatCode>
                <c:ptCount val="3"/>
                <c:pt idx="0">
                  <c:v>4.0999999999999996</c:v>
                </c:pt>
                <c:pt idx="1">
                  <c:v>1</c:v>
                </c:pt>
                <c:pt idx="2">
                  <c:v>0.8</c:v>
                </c:pt>
              </c:numCache>
            </c:numRef>
          </c:val>
          <c:extLst>
            <c:ext xmlns:c16="http://schemas.microsoft.com/office/drawing/2014/chart" uri="{C3380CC4-5D6E-409C-BE32-E72D297353CC}">
              <c16:uniqueId val="{00000001-38F0-43E5-9CFF-453B9BCDD5FE}"/>
            </c:ext>
          </c:extLst>
        </c:ser>
        <c:dLbls>
          <c:showLegendKey val="0"/>
          <c:showVal val="0"/>
          <c:showCatName val="0"/>
          <c:showSerName val="0"/>
          <c:showPercent val="0"/>
          <c:showBubbleSize val="0"/>
        </c:dLbls>
        <c:gapWidth val="94"/>
        <c:overlap val="-19"/>
        <c:axId val="597898960"/>
        <c:axId val="597891744"/>
      </c:barChart>
      <c:catAx>
        <c:axId val="5978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1744"/>
        <c:crosses val="autoZero"/>
        <c:auto val="1"/>
        <c:lblAlgn val="ctr"/>
        <c:lblOffset val="100"/>
        <c:noMultiLvlLbl val="0"/>
      </c:catAx>
      <c:valAx>
        <c:axId val="597891744"/>
        <c:scaling>
          <c:orientation val="minMax"/>
          <c:max val="1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a:solidFill>
                      <a:schemeClr val="tx1"/>
                    </a:solidFill>
                    <a:latin typeface="Arial" panose="020B0604020202020204" pitchFamily="34" charset="0"/>
                    <a:cs typeface="Arial" panose="020B0604020202020204" pitchFamily="34" charset="0"/>
                  </a:rPr>
                  <a:t>KM</a:t>
                </a:r>
                <a:r>
                  <a:rPr lang="en-US" sz="1800" baseline="0">
                    <a:solidFill>
                      <a:schemeClr val="tx1"/>
                    </a:solidFill>
                    <a:latin typeface="Arial" panose="020B0604020202020204" pitchFamily="34" charset="0"/>
                    <a:cs typeface="Arial" panose="020B0604020202020204" pitchFamily="34" charset="0"/>
                  </a:rPr>
                  <a:t> Event Rate (%)</a:t>
                </a:r>
                <a:endParaRPr lang="en-US" sz="180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8960"/>
        <c:crosses val="autoZero"/>
        <c:crossBetween val="between"/>
        <c:maj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44993380252249E-2"/>
          <c:y val="0.11342519685039371"/>
          <c:w val="0.88968155529231407"/>
          <c:h val="0.58141486220472438"/>
        </c:manualLayout>
      </c:layout>
      <c:barChart>
        <c:barDir val="col"/>
        <c:grouping val="clustered"/>
        <c:varyColors val="0"/>
        <c:ser>
          <c:idx val="0"/>
          <c:order val="0"/>
          <c:tx>
            <c:strRef>
              <c:f>Sheet1!$B$1</c:f>
              <c:strCache>
                <c:ptCount val="1"/>
                <c:pt idx="0">
                  <c:v>HT-DES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MACE</c:v>
                </c:pt>
                <c:pt idx="1">
                  <c:v>TVF</c:v>
                </c:pt>
              </c:strCache>
            </c:strRef>
          </c:cat>
          <c:val>
            <c:numRef>
              <c:f>Sheet1!$B$2:$B$3</c:f>
              <c:numCache>
                <c:formatCode>General</c:formatCode>
                <c:ptCount val="2"/>
                <c:pt idx="0">
                  <c:v>7.4</c:v>
                </c:pt>
                <c:pt idx="1">
                  <c:v>6.2</c:v>
                </c:pt>
              </c:numCache>
            </c:numRef>
          </c:val>
          <c:extLst>
            <c:ext xmlns:c16="http://schemas.microsoft.com/office/drawing/2014/chart" uri="{C3380CC4-5D6E-409C-BE32-E72D297353CC}">
              <c16:uniqueId val="{00000000-0DA5-DD45-958E-71D0401769EA}"/>
            </c:ext>
          </c:extLst>
        </c:ser>
        <c:ser>
          <c:idx val="1"/>
          <c:order val="1"/>
          <c:tx>
            <c:strRef>
              <c:f>Sheet1!$C$1</c:f>
              <c:strCache>
                <c:ptCount val="1"/>
                <c:pt idx="0">
                  <c:v>DP-DES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MACE</c:v>
                </c:pt>
                <c:pt idx="1">
                  <c:v>TVF</c:v>
                </c:pt>
              </c:strCache>
            </c:strRef>
          </c:cat>
          <c:val>
            <c:numRef>
              <c:f>Sheet1!$C$2:$C$3</c:f>
              <c:numCache>
                <c:formatCode>General</c:formatCode>
                <c:ptCount val="2"/>
                <c:pt idx="0">
                  <c:v>7.2</c:v>
                </c:pt>
                <c:pt idx="1">
                  <c:v>6.3</c:v>
                </c:pt>
              </c:numCache>
            </c:numRef>
          </c:val>
          <c:extLst>
            <c:ext xmlns:c16="http://schemas.microsoft.com/office/drawing/2014/chart" uri="{C3380CC4-5D6E-409C-BE32-E72D297353CC}">
              <c16:uniqueId val="{00000001-0DA5-DD45-958E-71D0401769EA}"/>
            </c:ext>
          </c:extLst>
        </c:ser>
        <c:dLbls>
          <c:showLegendKey val="0"/>
          <c:showVal val="0"/>
          <c:showCatName val="0"/>
          <c:showSerName val="0"/>
          <c:showPercent val="0"/>
          <c:showBubbleSize val="0"/>
        </c:dLbls>
        <c:gapWidth val="94"/>
        <c:overlap val="-19"/>
        <c:axId val="597898960"/>
        <c:axId val="597891744"/>
      </c:barChart>
      <c:catAx>
        <c:axId val="5978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1744"/>
        <c:crosses val="autoZero"/>
        <c:auto val="1"/>
        <c:lblAlgn val="ctr"/>
        <c:lblOffset val="100"/>
        <c:noMultiLvlLbl val="0"/>
      </c:catAx>
      <c:valAx>
        <c:axId val="597891744"/>
        <c:scaling>
          <c:orientation val="minMax"/>
          <c:max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7898960"/>
        <c:crosses val="autoZero"/>
        <c:crossBetween val="between"/>
        <c:majorUnit val="2"/>
      </c:valAx>
      <c:spPr>
        <a:noFill/>
        <a:ln>
          <a:noFill/>
        </a:ln>
        <a:effectLst/>
      </c:spPr>
    </c:plotArea>
    <c:legend>
      <c:legendPos val="t"/>
      <c:layout>
        <c:manualLayout>
          <c:xMode val="edge"/>
          <c:yMode val="edge"/>
          <c:x val="0.25583121630675637"/>
          <c:y val="2.0008822788001007E-2"/>
          <c:w val="0.64071264703152142"/>
          <c:h val="7.162685908747164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0.35635</cdr:x>
      <cdr:y>0.18328</cdr:y>
    </cdr:from>
    <cdr:to>
      <cdr:x>0.42531</cdr:x>
      <cdr:y>0.25738</cdr:y>
    </cdr:to>
    <cdr:sp macro="" textlink="">
      <cdr:nvSpPr>
        <cdr:cNvPr id="2" name="TextBox 1">
          <a:extLst xmlns:a="http://schemas.openxmlformats.org/drawingml/2006/main">
            <a:ext uri="{FF2B5EF4-FFF2-40B4-BE49-F238E27FC236}">
              <a16:creationId xmlns:a16="http://schemas.microsoft.com/office/drawing/2014/main" id="{F9BF1AB8-E0F5-4B1F-8912-825C9851843B}"/>
            </a:ext>
          </a:extLst>
        </cdr:cNvPr>
        <cdr:cNvSpPr txBox="1"/>
      </cdr:nvSpPr>
      <cdr:spPr>
        <a:xfrm xmlns:a="http://schemas.openxmlformats.org/drawingml/2006/main">
          <a:off x="787454" y="241860"/>
          <a:ext cx="152400" cy="97790"/>
        </a:xfrm>
        <a:prstGeom xmlns:a="http://schemas.openxmlformats.org/drawingml/2006/main" prst="rect">
          <a:avLst/>
        </a:prstGeom>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US" sz="900" dirty="0"/>
            <a:t>*</a:t>
          </a:r>
          <a:endParaRPr lang="en-CH" sz="900" dirty="0"/>
        </a:p>
      </cdr:txBody>
    </cdr:sp>
  </cdr:relSizeAnchor>
  <cdr:relSizeAnchor xmlns:cdr="http://schemas.openxmlformats.org/drawingml/2006/chartDrawing">
    <cdr:from>
      <cdr:x>0.80418</cdr:x>
      <cdr:y>0.16443</cdr:y>
    </cdr:from>
    <cdr:to>
      <cdr:x>0.94211</cdr:x>
      <cdr:y>0.32769</cdr:y>
    </cdr:to>
    <cdr:sp macro="" textlink="">
      <cdr:nvSpPr>
        <cdr:cNvPr id="4" name="TextBox 1">
          <a:extLst xmlns:a="http://schemas.openxmlformats.org/drawingml/2006/main">
            <a:ext uri="{FF2B5EF4-FFF2-40B4-BE49-F238E27FC236}">
              <a16:creationId xmlns:a16="http://schemas.microsoft.com/office/drawing/2014/main" id="{0EC44076-B0D3-4F99-8F3A-795856898179}"/>
            </a:ext>
          </a:extLst>
        </cdr:cNvPr>
        <cdr:cNvSpPr txBox="1"/>
      </cdr:nvSpPr>
      <cdr:spPr>
        <a:xfrm xmlns:a="http://schemas.openxmlformats.org/drawingml/2006/main">
          <a:off x="1777067" y="216990"/>
          <a:ext cx="304800" cy="215444"/>
        </a:xfrm>
        <a:prstGeom xmlns:a="http://schemas.openxmlformats.org/drawingml/2006/main" prst="rect">
          <a:avLst/>
        </a:prstGeom>
      </cdr:spPr>
      <cdr:txBody>
        <a:bodyPr xmlns:a="http://schemas.openxmlformats.org/drawingml/2006/main" wrap="squar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a:t>
          </a:r>
          <a:endParaRPr lang="en-CH" sz="900" dirty="0"/>
        </a:p>
      </cdr:txBody>
    </cdr:sp>
  </cdr:relSizeAnchor>
</c:userShapes>
</file>

<file path=ppt/drawings/drawing2.xml><?xml version="1.0" encoding="utf-8"?>
<c:userShapes xmlns:c="http://schemas.openxmlformats.org/drawingml/2006/chart">
  <cdr:relSizeAnchor xmlns:cdr="http://schemas.openxmlformats.org/drawingml/2006/chartDrawing">
    <cdr:from>
      <cdr:x>0.79796</cdr:x>
      <cdr:y>0.15499</cdr:y>
    </cdr:from>
    <cdr:to>
      <cdr:x>0.93589</cdr:x>
      <cdr:y>0.31825</cdr:y>
    </cdr:to>
    <cdr:sp macro="" textlink="">
      <cdr:nvSpPr>
        <cdr:cNvPr id="4" name="TextBox 1">
          <a:extLst xmlns:a="http://schemas.openxmlformats.org/drawingml/2006/main">
            <a:ext uri="{FF2B5EF4-FFF2-40B4-BE49-F238E27FC236}">
              <a16:creationId xmlns:a16="http://schemas.microsoft.com/office/drawing/2014/main" id="{0EC44076-B0D3-4F99-8F3A-795856898179}"/>
            </a:ext>
          </a:extLst>
        </cdr:cNvPr>
        <cdr:cNvSpPr txBox="1"/>
      </cdr:nvSpPr>
      <cdr:spPr>
        <a:xfrm xmlns:a="http://schemas.openxmlformats.org/drawingml/2006/main">
          <a:off x="1694120" y="204536"/>
          <a:ext cx="292833" cy="215445"/>
        </a:xfrm>
        <a:prstGeom xmlns:a="http://schemas.openxmlformats.org/drawingml/2006/main" prst="rect">
          <a:avLst/>
        </a:prstGeom>
      </cdr:spPr>
      <cdr:txBody>
        <a:bodyPr xmlns:a="http://schemas.openxmlformats.org/drawingml/2006/main" wrap="squar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a:t>
          </a:r>
          <a:endParaRPr lang="en-CH" sz="900" dirty="0"/>
        </a:p>
      </cdr:txBody>
    </cdr:sp>
  </cdr:relSizeAnchor>
</c:userShapes>
</file>

<file path=ppt/drawings/drawing3.xml><?xml version="1.0" encoding="utf-8"?>
<c:userShapes xmlns:c="http://schemas.openxmlformats.org/drawingml/2006/chart">
  <cdr:relSizeAnchor xmlns:cdr="http://schemas.openxmlformats.org/drawingml/2006/chartDrawing">
    <cdr:from>
      <cdr:x>0.7979</cdr:x>
      <cdr:y>0.08729</cdr:y>
    </cdr:from>
    <cdr:to>
      <cdr:x>0.93583</cdr:x>
      <cdr:y>0.25055</cdr:y>
    </cdr:to>
    <cdr:sp macro="" textlink="">
      <cdr:nvSpPr>
        <cdr:cNvPr id="4" name="TextBox 1">
          <a:extLst xmlns:a="http://schemas.openxmlformats.org/drawingml/2006/main">
            <a:ext uri="{FF2B5EF4-FFF2-40B4-BE49-F238E27FC236}">
              <a16:creationId xmlns:a16="http://schemas.microsoft.com/office/drawing/2014/main" id="{0EC44076-B0D3-4F99-8F3A-795856898179}"/>
            </a:ext>
          </a:extLst>
        </cdr:cNvPr>
        <cdr:cNvSpPr txBox="1"/>
      </cdr:nvSpPr>
      <cdr:spPr>
        <a:xfrm xmlns:a="http://schemas.openxmlformats.org/drawingml/2006/main">
          <a:off x="1699690" y="115192"/>
          <a:ext cx="293819" cy="215445"/>
        </a:xfrm>
        <a:prstGeom xmlns:a="http://schemas.openxmlformats.org/drawingml/2006/main" prst="rect">
          <a:avLst/>
        </a:prstGeom>
      </cdr:spPr>
      <cdr:txBody>
        <a:bodyPr xmlns:a="http://schemas.openxmlformats.org/drawingml/2006/main" wrap="squar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a:t>
          </a:r>
          <a:endParaRPr lang="en-CH" sz="900" dirty="0"/>
        </a:p>
      </cdr:txBody>
    </cdr:sp>
  </cdr:relSizeAnchor>
</c:userShapes>
</file>

<file path=ppt/drawings/drawing4.xml><?xml version="1.0" encoding="utf-8"?>
<c:userShapes xmlns:c="http://schemas.openxmlformats.org/drawingml/2006/chart">
  <cdr:relSizeAnchor xmlns:cdr="http://schemas.openxmlformats.org/drawingml/2006/chartDrawing">
    <cdr:from>
      <cdr:x>0.75362</cdr:x>
      <cdr:y>0.23238</cdr:y>
    </cdr:from>
    <cdr:to>
      <cdr:x>0.9375</cdr:x>
      <cdr:y>0.33326</cdr:y>
    </cdr:to>
    <cdr:sp macro="" textlink="">
      <cdr:nvSpPr>
        <cdr:cNvPr id="4" name="TextBox 6">
          <a:extLst xmlns:a="http://schemas.openxmlformats.org/drawingml/2006/main">
            <a:ext uri="{FF2B5EF4-FFF2-40B4-BE49-F238E27FC236}">
              <a16:creationId xmlns:a16="http://schemas.microsoft.com/office/drawing/2014/main" id="{B7081A08-E387-46D8-BB53-8A47054526A2}"/>
            </a:ext>
          </a:extLst>
        </cdr:cNvPr>
        <cdr:cNvSpPr txBox="1"/>
      </cdr:nvSpPr>
      <cdr:spPr>
        <a:xfrm xmlns:a="http://schemas.openxmlformats.org/drawingml/2006/main">
          <a:off x="3675254" y="533400"/>
          <a:ext cx="896746" cy="23156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1pPr>
          <a:lvl2pPr marL="309563" indent="14763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2pPr>
          <a:lvl3pPr marL="620713" indent="29368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3pPr>
          <a:lvl4pPr marL="931863" indent="43973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4pPr>
          <a:lvl5pPr marL="1243013" indent="585788" algn="l" defTabSz="620713" rtl="0" eaLnBrk="0" fontAlgn="base" hangingPunct="0">
            <a:spcBef>
              <a:spcPct val="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Calibri" panose="020F0502020204030204" pitchFamily="34" charset="0"/>
              <a:ea typeface="+mn-ea"/>
              <a:cs typeface="+mn-cs"/>
            </a:defRPr>
          </a:lvl6pPr>
          <a:lvl7pPr marL="2743200" algn="l" defTabSz="914400" rtl="0" eaLnBrk="1" latinLnBrk="0" hangingPunct="1">
            <a:defRPr sz="1200" kern="1200">
              <a:solidFill>
                <a:schemeClr val="tx1"/>
              </a:solidFill>
              <a:latin typeface="Calibri" panose="020F0502020204030204" pitchFamily="34" charset="0"/>
              <a:ea typeface="+mn-ea"/>
              <a:cs typeface="+mn-cs"/>
            </a:defRPr>
          </a:lvl7pPr>
          <a:lvl8pPr marL="3200400" algn="l" defTabSz="914400" rtl="0" eaLnBrk="1" latinLnBrk="0" hangingPunct="1">
            <a:defRPr sz="1200" kern="1200">
              <a:solidFill>
                <a:schemeClr val="tx1"/>
              </a:solidFill>
              <a:latin typeface="Calibri" panose="020F0502020204030204" pitchFamily="34" charset="0"/>
              <a:ea typeface="+mn-ea"/>
              <a:cs typeface="+mn-cs"/>
            </a:defRPr>
          </a:lvl8pPr>
          <a:lvl9pPr marL="3657600" algn="l" defTabSz="914400" rtl="0" eaLnBrk="1" latinLnBrk="0" hangingPunct="1">
            <a:defRPr sz="1200" kern="1200">
              <a:solidFill>
                <a:schemeClr val="tx1"/>
              </a:solidFill>
              <a:latin typeface="Calibri" panose="020F0502020204030204" pitchFamily="34" charset="0"/>
              <a:ea typeface="+mn-ea"/>
              <a:cs typeface="+mn-cs"/>
            </a:defRPr>
          </a:lvl9pPr>
        </a:lstStyle>
        <a:p xmlns:a="http://schemas.openxmlformats.org/drawingml/2006/main">
          <a:r>
            <a:rPr lang="en-US" b="1" dirty="0">
              <a:latin typeface="Arial" panose="020B0604020202020204" pitchFamily="34" charset="0"/>
              <a:cs typeface="Arial" panose="020B0604020202020204" pitchFamily="34" charset="0"/>
            </a:rPr>
            <a:t>p = 1.00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51CDC218-5BD5-B346-9801-62F73A2CC62C}" type="datetimeFigureOut">
              <a:rPr lang="en-US" smtClean="0"/>
              <a:t>11/9/20</a:t>
            </a:fld>
            <a:endParaRPr lang="en-US"/>
          </a:p>
        </p:txBody>
      </p:sp>
      <p:sp>
        <p:nvSpPr>
          <p:cNvPr id="4" name="Slide Image Placeholder 3"/>
          <p:cNvSpPr>
            <a:spLocks noGrp="1" noRot="1" noChangeAspect="1"/>
          </p:cNvSpPr>
          <p:nvPr>
            <p:ph type="sldImg" idx="2"/>
          </p:nvPr>
        </p:nvSpPr>
        <p:spPr>
          <a:xfrm>
            <a:off x="5330825" y="1028700"/>
            <a:ext cx="396875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7B1CAA9D-C5F0-314A-AC61-1B24BE5CE87D}" type="slidenum">
              <a:rPr lang="en-US" smtClean="0"/>
              <a:t>‹#›</a:t>
            </a:fld>
            <a:endParaRPr lang="en-US"/>
          </a:p>
        </p:txBody>
      </p:sp>
    </p:spTree>
    <p:extLst>
      <p:ext uri="{BB962C8B-B14F-4D97-AF65-F5344CB8AC3E}">
        <p14:creationId xmlns:p14="http://schemas.microsoft.com/office/powerpoint/2010/main" val="239117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BC56B38F-EC4A-4B53-8EF7-317A2392EFA8}" type="slidenum">
              <a:rPr lang="en-US" smtClean="0">
                <a:ea typeface="ヒラギノ角ゴ Pro W3"/>
                <a:cs typeface="ヒラギノ角ゴ Pro W3"/>
              </a:rPr>
              <a:pPr/>
              <a:t>7</a:t>
            </a:fld>
            <a:endParaRPr lang="en-US">
              <a:ea typeface="ヒラギノ角ゴ Pro W3"/>
              <a:cs typeface="ヒラギノ角ゴ Pro W3"/>
            </a:endParaRPr>
          </a:p>
        </p:txBody>
      </p:sp>
      <p:sp>
        <p:nvSpPr>
          <p:cNvPr id="19458"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algn="r" defTabSz="939800"/>
            <a:fld id="{1503E6FF-46BE-4FDC-873A-65694A840145}" type="slidenum">
              <a:rPr lang="en-US" sz="1200" b="0" i="0">
                <a:solidFill>
                  <a:schemeClr val="tx1"/>
                </a:solidFill>
                <a:cs typeface="ヒラギノ角ゴ Pro W3"/>
              </a:rPr>
              <a:pPr algn="r" defTabSz="939800"/>
              <a:t>7</a:t>
            </a:fld>
            <a:endParaRPr lang="en-US" sz="1200" b="0" i="0">
              <a:solidFill>
                <a:schemeClr val="tx1"/>
              </a:solidFill>
              <a:cs typeface="ヒラギノ角ゴ Pro W3"/>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lIns="92430" tIns="46215" rIns="92430" bIns="46215"/>
          <a:lstStyle/>
          <a:p>
            <a:pPr marL="228600" indent="-228600" eaLnBrk="1" hangingPunct="1"/>
            <a:r>
              <a:rPr lang="en-US"/>
              <a:t>In</a:t>
            </a:r>
            <a:r>
              <a:rPr lang="en-US" baseline="0"/>
              <a:t> vivo animal study was conducted to examine the endothelial healing among the </a:t>
            </a:r>
            <a:r>
              <a:rPr lang="en-US" baseline="0" err="1"/>
              <a:t>eG</a:t>
            </a:r>
            <a:r>
              <a:rPr lang="en-US" baseline="0"/>
              <a:t> base layer coated stent (</a:t>
            </a:r>
            <a:r>
              <a:rPr lang="en-US" baseline="0" err="1"/>
              <a:t>eG</a:t>
            </a:r>
            <a:r>
              <a:rPr lang="en-US" baseline="0"/>
              <a:t> </a:t>
            </a:r>
            <a:r>
              <a:rPr lang="en-US" baseline="0" err="1"/>
              <a:t>BuMA</a:t>
            </a:r>
            <a:r>
              <a:rPr lang="en-US" baseline="0"/>
              <a:t>), fully loaded </a:t>
            </a:r>
            <a:r>
              <a:rPr lang="en-US" baseline="0" err="1"/>
              <a:t>BuMA</a:t>
            </a:r>
            <a:r>
              <a:rPr lang="en-US" baseline="0"/>
              <a:t> drug eluting stent (</a:t>
            </a:r>
            <a:r>
              <a:rPr lang="en-US" baseline="0" err="1"/>
              <a:t>eG</a:t>
            </a:r>
            <a:r>
              <a:rPr lang="en-US" baseline="0"/>
              <a:t> SES) and the first generation Cypher stent. The SEM images clearly showed that the </a:t>
            </a:r>
            <a:r>
              <a:rPr lang="en-US" baseline="0" err="1"/>
              <a:t>eG</a:t>
            </a:r>
            <a:r>
              <a:rPr lang="en-US" baseline="0"/>
              <a:t> </a:t>
            </a:r>
            <a:r>
              <a:rPr lang="en-US" baseline="0" err="1"/>
              <a:t>BuMA</a:t>
            </a:r>
            <a:r>
              <a:rPr lang="en-US" baseline="0"/>
              <a:t> and </a:t>
            </a:r>
            <a:r>
              <a:rPr lang="en-US" baseline="0" err="1"/>
              <a:t>eG</a:t>
            </a:r>
            <a:r>
              <a:rPr lang="en-US" baseline="0"/>
              <a:t> SES achieved complete endothelial coverage at 90 days in Rabbit model compared to the Cypher stent. </a:t>
            </a:r>
            <a:r>
              <a:rPr lang="en-US" baseline="0" err="1"/>
              <a:t>eG</a:t>
            </a:r>
            <a:r>
              <a:rPr lang="en-US" baseline="0"/>
              <a:t> base layer didn’t impair or even promote the endothelial coverage of the stents.</a:t>
            </a:r>
            <a:endParaRPr lang="en-US"/>
          </a:p>
        </p:txBody>
      </p:sp>
    </p:spTree>
    <p:extLst>
      <p:ext uri="{BB962C8B-B14F-4D97-AF65-F5344CB8AC3E}">
        <p14:creationId xmlns:p14="http://schemas.microsoft.com/office/powerpoint/2010/main" val="62986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EF2A085C-0288-D446-946B-7D13C69669B3}"/>
              </a:ext>
            </a:extLst>
          </p:cNvPr>
          <p:cNvSpPr/>
          <p:nvPr userDrawn="1"/>
        </p:nvSpPr>
        <p:spPr>
          <a:xfrm flipH="1">
            <a:off x="3657600" y="2177507"/>
            <a:ext cx="5486400" cy="4223293"/>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621792" eaLnBrk="1" fontAlgn="auto" hangingPunct="1">
              <a:spcBef>
                <a:spcPts val="0"/>
              </a:spcBef>
              <a:spcAft>
                <a:spcPts val="0"/>
              </a:spcAft>
              <a:defRPr/>
            </a:pPr>
            <a:endParaRPr lang="en-US" sz="765"/>
          </a:p>
        </p:txBody>
      </p:sp>
      <p:sp>
        <p:nvSpPr>
          <p:cNvPr id="8" name="Right Triangle 7">
            <a:extLst>
              <a:ext uri="{FF2B5EF4-FFF2-40B4-BE49-F238E27FC236}">
                <a16:creationId xmlns:a16="http://schemas.microsoft.com/office/drawing/2014/main" id="{463C9DE7-7CC7-A946-A106-6047FFD9F836}"/>
              </a:ext>
            </a:extLst>
          </p:cNvPr>
          <p:cNvSpPr/>
          <p:nvPr userDrawn="1"/>
        </p:nvSpPr>
        <p:spPr>
          <a:xfrm flipH="1">
            <a:off x="4128722" y="2533651"/>
            <a:ext cx="5015277" cy="3867150"/>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621792" eaLnBrk="1" fontAlgn="auto" hangingPunct="1">
              <a:spcBef>
                <a:spcPts val="0"/>
              </a:spcBef>
              <a:spcAft>
                <a:spcPts val="0"/>
              </a:spcAft>
              <a:defRPr/>
            </a:pPr>
            <a:endParaRPr lang="en-US" sz="765"/>
          </a:p>
        </p:txBody>
      </p:sp>
      <p:sp>
        <p:nvSpPr>
          <p:cNvPr id="10" name="object 7">
            <a:extLst>
              <a:ext uri="{FF2B5EF4-FFF2-40B4-BE49-F238E27FC236}">
                <a16:creationId xmlns:a16="http://schemas.microsoft.com/office/drawing/2014/main" id="{E74C2897-0A99-BD4B-9CFF-2576B1B1CF43}"/>
              </a:ext>
            </a:extLst>
          </p:cNvPr>
          <p:cNvSpPr/>
          <p:nvPr userDrawn="1"/>
        </p:nvSpPr>
        <p:spPr>
          <a:xfrm>
            <a:off x="438150" y="2981325"/>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11" name="object 8">
            <a:extLst>
              <a:ext uri="{FF2B5EF4-FFF2-40B4-BE49-F238E27FC236}">
                <a16:creationId xmlns:a16="http://schemas.microsoft.com/office/drawing/2014/main" id="{056DC3AF-B403-2142-B1DF-3689445D98CD}"/>
              </a:ext>
            </a:extLst>
          </p:cNvPr>
          <p:cNvSpPr/>
          <p:nvPr userDrawn="1"/>
        </p:nvSpPr>
        <p:spPr>
          <a:xfrm>
            <a:off x="438150" y="3810000"/>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13" name="object 4">
            <a:extLst>
              <a:ext uri="{FF2B5EF4-FFF2-40B4-BE49-F238E27FC236}">
                <a16:creationId xmlns:a16="http://schemas.microsoft.com/office/drawing/2014/main" id="{E8D18802-9399-F446-949D-20286ED786A8}"/>
              </a:ext>
            </a:extLst>
          </p:cNvPr>
          <p:cNvSpPr/>
          <p:nvPr userDrawn="1"/>
        </p:nvSpPr>
        <p:spPr>
          <a:xfrm>
            <a:off x="0" y="2533650"/>
            <a:ext cx="96838" cy="904875"/>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latin typeface="+mn-lt"/>
            </a:endParaRPr>
          </a:p>
        </p:txBody>
      </p:sp>
      <p:sp>
        <p:nvSpPr>
          <p:cNvPr id="14" name="object 2">
            <a:extLst>
              <a:ext uri="{FF2B5EF4-FFF2-40B4-BE49-F238E27FC236}">
                <a16:creationId xmlns:a16="http://schemas.microsoft.com/office/drawing/2014/main" id="{11E8EF47-8467-DA4F-98B9-1C5B49277E4D}"/>
              </a:ext>
            </a:extLst>
          </p:cNvPr>
          <p:cNvSpPr/>
          <p:nvPr userDrawn="1"/>
        </p:nvSpPr>
        <p:spPr>
          <a:xfrm>
            <a:off x="0" y="3136899"/>
            <a:ext cx="2438400" cy="52257"/>
          </a:xfrm>
          <a:custGeom>
            <a:avLst/>
            <a:gdLst/>
            <a:ahLst/>
            <a:cxnLst/>
            <a:rect l="l" t="t" r="r" b="b"/>
            <a:pathLst>
              <a:path w="3885565">
                <a:moveTo>
                  <a:pt x="0" y="0"/>
                </a:moveTo>
                <a:lnTo>
                  <a:pt x="3885336" y="0"/>
                </a:lnTo>
              </a:path>
            </a:pathLst>
          </a:custGeom>
          <a:ln w="19050" cap="rnd">
            <a:solidFill>
              <a:srgbClr val="626469"/>
            </a:solidFill>
            <a:prstDash val="sysDot"/>
          </a:ln>
        </p:spPr>
        <p:txBody>
          <a:bodyPr lIns="0" tIns="0" rIns="0" bIns="0"/>
          <a:lstStyle/>
          <a:p>
            <a:pPr defTabSz="621792" eaLnBrk="1" fontAlgn="auto" hangingPunct="1">
              <a:spcBef>
                <a:spcPts val="0"/>
              </a:spcBef>
              <a:spcAft>
                <a:spcPts val="0"/>
              </a:spcAft>
              <a:defRPr/>
            </a:pPr>
            <a:endParaRPr sz="765">
              <a:latin typeface="+mn-lt"/>
            </a:endParaRPr>
          </a:p>
        </p:txBody>
      </p:sp>
      <p:sp>
        <p:nvSpPr>
          <p:cNvPr id="18" name="Subtitle 2">
            <a:extLst>
              <a:ext uri="{FF2B5EF4-FFF2-40B4-BE49-F238E27FC236}">
                <a16:creationId xmlns:a16="http://schemas.microsoft.com/office/drawing/2014/main" id="{35109330-9723-7C4D-93E8-7F63B5F1C317}"/>
              </a:ext>
            </a:extLst>
          </p:cNvPr>
          <p:cNvSpPr>
            <a:spLocks noGrp="1"/>
          </p:cNvSpPr>
          <p:nvPr>
            <p:ph type="subTitle" idx="1" hasCustomPrompt="1"/>
          </p:nvPr>
        </p:nvSpPr>
        <p:spPr>
          <a:xfrm>
            <a:off x="286722" y="3181350"/>
            <a:ext cx="6088678" cy="1290637"/>
          </a:xfrm>
          <a:prstGeom prst="rect">
            <a:avLst/>
          </a:prstGeom>
        </p:spPr>
        <p:txBody>
          <a:bodyPr/>
          <a:lstStyle>
            <a:lvl1pPr marL="0" indent="0" algn="l">
              <a:buNone/>
              <a:defRPr sz="1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9" name="Title 1">
            <a:extLst>
              <a:ext uri="{FF2B5EF4-FFF2-40B4-BE49-F238E27FC236}">
                <a16:creationId xmlns:a16="http://schemas.microsoft.com/office/drawing/2014/main" id="{78ACCE20-FCA0-7B4D-A29A-F648CA3F5611}"/>
              </a:ext>
            </a:extLst>
          </p:cNvPr>
          <p:cNvSpPr>
            <a:spLocks noGrp="1"/>
          </p:cNvSpPr>
          <p:nvPr>
            <p:ph type="ctrTitle" hasCustomPrompt="1"/>
          </p:nvPr>
        </p:nvSpPr>
        <p:spPr>
          <a:xfrm>
            <a:off x="286722" y="2177507"/>
            <a:ext cx="7257078" cy="999995"/>
          </a:xfrm>
          <a:prstGeom prst="rect">
            <a:avLst/>
          </a:prstGeom>
        </p:spPr>
        <p:txBody>
          <a:bodyPr anchor="b"/>
          <a:lstStyle>
            <a:lvl1pPr algn="l">
              <a:defRPr sz="4800" b="1" i="0" spc="300">
                <a:solidFill>
                  <a:srgbClr val="C10E21"/>
                </a:solidFill>
                <a:latin typeface="Lub Dub Heavy" panose="020B0603030403020204" pitchFamily="34" charset="77"/>
              </a:defRPr>
            </a:lvl1pPr>
          </a:lstStyle>
          <a:p>
            <a:r>
              <a:rPr lang="en-US"/>
              <a:t>TITLE SLIDE</a:t>
            </a:r>
          </a:p>
        </p:txBody>
      </p:sp>
      <p:pic>
        <p:nvPicPr>
          <p:cNvPr id="3" name="Picture 2">
            <a:extLst>
              <a:ext uri="{FF2B5EF4-FFF2-40B4-BE49-F238E27FC236}">
                <a16:creationId xmlns:a16="http://schemas.microsoft.com/office/drawing/2014/main" id="{18C4222B-8DDB-8D4C-B09D-20A7C40B0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3675" y="5563961"/>
            <a:ext cx="2286000" cy="557893"/>
          </a:xfrm>
          <a:prstGeom prst="rect">
            <a:avLst/>
          </a:prstGeom>
        </p:spPr>
      </p:pic>
      <p:sp>
        <p:nvSpPr>
          <p:cNvPr id="4" name="TextBox 3">
            <a:extLst>
              <a:ext uri="{FF2B5EF4-FFF2-40B4-BE49-F238E27FC236}">
                <a16:creationId xmlns:a16="http://schemas.microsoft.com/office/drawing/2014/main" id="{7EAECEB6-830F-0349-B6C3-C7003F342A8F}"/>
              </a:ext>
            </a:extLst>
          </p:cNvPr>
          <p:cNvSpPr txBox="1"/>
          <p:nvPr userDrawn="1"/>
        </p:nvSpPr>
        <p:spPr>
          <a:xfrm>
            <a:off x="286722" y="5983354"/>
            <a:ext cx="2514600" cy="276999"/>
          </a:xfrm>
          <a:prstGeom prst="rect">
            <a:avLst/>
          </a:prstGeom>
          <a:noFill/>
        </p:spPr>
        <p:txBody>
          <a:bodyPr wrap="square" rtlCol="0">
            <a:spAutoFit/>
          </a:bodyPr>
          <a:lstStyle/>
          <a:p>
            <a:r>
              <a:rPr lang="en-US" b="1" i="0">
                <a:solidFill>
                  <a:srgbClr val="C10E21"/>
                </a:solidFill>
                <a:latin typeface="Lub Dub" panose="020B0603030403020204" pitchFamily="34" charset="77"/>
              </a:rPr>
              <a:t>#AHA20</a:t>
            </a:r>
          </a:p>
        </p:txBody>
      </p:sp>
    </p:spTree>
    <p:extLst>
      <p:ext uri="{BB962C8B-B14F-4D97-AF65-F5344CB8AC3E}">
        <p14:creationId xmlns:p14="http://schemas.microsoft.com/office/powerpoint/2010/main" val="3513439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Content - Title Only">
    <p:spTree>
      <p:nvGrpSpPr>
        <p:cNvPr id="1" name=""/>
        <p:cNvGrpSpPr/>
        <p:nvPr/>
      </p:nvGrpSpPr>
      <p:grpSpPr>
        <a:xfrm>
          <a:off x="0" y="0"/>
          <a:ext cx="0" cy="0"/>
          <a:chOff x="0" y="0"/>
          <a:chExt cx="0" cy="0"/>
        </a:xfrm>
      </p:grpSpPr>
      <p:sp>
        <p:nvSpPr>
          <p:cNvPr id="15" name="Picture Placeholder 16">
            <a:extLst>
              <a:ext uri="{FF2B5EF4-FFF2-40B4-BE49-F238E27FC236}">
                <a16:creationId xmlns:a16="http://schemas.microsoft.com/office/drawing/2014/main" id="{80BDFFD1-FD99-AD42-8B7E-AD25566CD01A}"/>
              </a:ext>
            </a:extLst>
          </p:cNvPr>
          <p:cNvSpPr>
            <a:spLocks noGrp="1"/>
          </p:cNvSpPr>
          <p:nvPr>
            <p:ph type="pic" sz="quarter" idx="11"/>
          </p:nvPr>
        </p:nvSpPr>
        <p:spPr>
          <a:xfrm>
            <a:off x="381000" y="1795465"/>
            <a:ext cx="3733800" cy="3081335"/>
          </a:xfrm>
          <a:prstGeom prst="rect">
            <a:avLst/>
          </a:prstGeom>
        </p:spPr>
        <p:txBody>
          <a:bodyPr/>
          <a:lstStyle/>
          <a:p>
            <a:endParaRPr lang="en-US"/>
          </a:p>
        </p:txBody>
      </p:sp>
      <p:sp>
        <p:nvSpPr>
          <p:cNvPr id="7" name="Subtitle 2">
            <a:extLst>
              <a:ext uri="{FF2B5EF4-FFF2-40B4-BE49-F238E27FC236}">
                <a16:creationId xmlns:a16="http://schemas.microsoft.com/office/drawing/2014/main" id="{65F8E72B-3EFE-7D4E-B607-8221A181BAD9}"/>
              </a:ext>
            </a:extLst>
          </p:cNvPr>
          <p:cNvSpPr>
            <a:spLocks noGrp="1"/>
          </p:cNvSpPr>
          <p:nvPr>
            <p:ph type="subTitle" idx="1" hasCustomPrompt="1"/>
          </p:nvPr>
        </p:nvSpPr>
        <p:spPr>
          <a:xfrm>
            <a:off x="4648200" y="32432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8" name="Title 1">
            <a:extLst>
              <a:ext uri="{FF2B5EF4-FFF2-40B4-BE49-F238E27FC236}">
                <a16:creationId xmlns:a16="http://schemas.microsoft.com/office/drawing/2014/main" id="{DBA70C05-46DD-5B47-9034-43E259F2CAEC}"/>
              </a:ext>
            </a:extLst>
          </p:cNvPr>
          <p:cNvSpPr>
            <a:spLocks noGrp="1"/>
          </p:cNvSpPr>
          <p:nvPr>
            <p:ph type="ctrTitle" hasCustomPrompt="1"/>
          </p:nvPr>
        </p:nvSpPr>
        <p:spPr>
          <a:xfrm>
            <a:off x="4648200" y="26670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C7AF55D-E611-334F-92FC-B09DA49A4D6A}"/>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20A8DC34-3318-AE4A-A778-C129F59EF4F8}"/>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86803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Content - Title">
    <p:spTree>
      <p:nvGrpSpPr>
        <p:cNvPr id="1" name=""/>
        <p:cNvGrpSpPr/>
        <p:nvPr/>
      </p:nvGrpSpPr>
      <p:grpSpPr>
        <a:xfrm>
          <a:off x="0" y="0"/>
          <a:ext cx="0" cy="0"/>
          <a:chOff x="0" y="0"/>
          <a:chExt cx="0" cy="0"/>
        </a:xfrm>
      </p:grpSpPr>
      <p:sp>
        <p:nvSpPr>
          <p:cNvPr id="15" name="Picture Placeholder 16">
            <a:extLst>
              <a:ext uri="{FF2B5EF4-FFF2-40B4-BE49-F238E27FC236}">
                <a16:creationId xmlns:a16="http://schemas.microsoft.com/office/drawing/2014/main" id="{80BDFFD1-FD99-AD42-8B7E-AD25566CD01A}"/>
              </a:ext>
            </a:extLst>
          </p:cNvPr>
          <p:cNvSpPr>
            <a:spLocks noGrp="1"/>
          </p:cNvSpPr>
          <p:nvPr>
            <p:ph type="pic" sz="quarter" idx="11"/>
          </p:nvPr>
        </p:nvSpPr>
        <p:spPr>
          <a:xfrm>
            <a:off x="381000" y="1795465"/>
            <a:ext cx="3733800" cy="3081335"/>
          </a:xfrm>
          <a:prstGeom prst="rect">
            <a:avLst/>
          </a:prstGeom>
        </p:spPr>
        <p:txBody>
          <a:bodyPr/>
          <a:lstStyle/>
          <a:p>
            <a:endParaRPr lang="en-US"/>
          </a:p>
        </p:txBody>
      </p:sp>
      <p:sp>
        <p:nvSpPr>
          <p:cNvPr id="5" name="Subtitle 2">
            <a:extLst>
              <a:ext uri="{FF2B5EF4-FFF2-40B4-BE49-F238E27FC236}">
                <a16:creationId xmlns:a16="http://schemas.microsoft.com/office/drawing/2014/main" id="{5BE075A0-BBB2-2744-B186-72C41D6E8BA6}"/>
              </a:ext>
            </a:extLst>
          </p:cNvPr>
          <p:cNvSpPr>
            <a:spLocks noGrp="1"/>
          </p:cNvSpPr>
          <p:nvPr>
            <p:ph type="subTitle" idx="1" hasCustomPrompt="1"/>
          </p:nvPr>
        </p:nvSpPr>
        <p:spPr>
          <a:xfrm>
            <a:off x="4648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6" name="Title 1">
            <a:extLst>
              <a:ext uri="{FF2B5EF4-FFF2-40B4-BE49-F238E27FC236}">
                <a16:creationId xmlns:a16="http://schemas.microsoft.com/office/drawing/2014/main" id="{FE6A52DD-416F-D44C-924A-D7D2F4C38BDE}"/>
              </a:ext>
            </a:extLst>
          </p:cNvPr>
          <p:cNvSpPr>
            <a:spLocks noGrp="1"/>
          </p:cNvSpPr>
          <p:nvPr>
            <p:ph type="ctrTitle" hasCustomPrompt="1"/>
          </p:nvPr>
        </p:nvSpPr>
        <p:spPr>
          <a:xfrm>
            <a:off x="4648200" y="9144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8E2E4454-D969-2748-95D2-8BE9D5C6A974}"/>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E2E87EC1-8049-784F-A7D6-C02413DF4222}"/>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79494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Content - Basic Content">
    <p:spTree>
      <p:nvGrpSpPr>
        <p:cNvPr id="1" name=""/>
        <p:cNvGrpSpPr/>
        <p:nvPr/>
      </p:nvGrpSpPr>
      <p:grpSpPr>
        <a:xfrm>
          <a:off x="0" y="0"/>
          <a:ext cx="0" cy="0"/>
          <a:chOff x="0" y="0"/>
          <a:chExt cx="0" cy="0"/>
        </a:xfrm>
      </p:grpSpPr>
      <p:sp>
        <p:nvSpPr>
          <p:cNvPr id="16" name="Picture Placeholder 16">
            <a:extLst>
              <a:ext uri="{FF2B5EF4-FFF2-40B4-BE49-F238E27FC236}">
                <a16:creationId xmlns:a16="http://schemas.microsoft.com/office/drawing/2014/main" id="{23E470DE-7797-574F-9E47-B86F232DC4A2}"/>
              </a:ext>
            </a:extLst>
          </p:cNvPr>
          <p:cNvSpPr>
            <a:spLocks noGrp="1"/>
          </p:cNvSpPr>
          <p:nvPr>
            <p:ph type="pic" sz="quarter" idx="11"/>
          </p:nvPr>
        </p:nvSpPr>
        <p:spPr>
          <a:xfrm>
            <a:off x="381000" y="1795465"/>
            <a:ext cx="3733800" cy="3081335"/>
          </a:xfrm>
          <a:prstGeom prst="rect">
            <a:avLst/>
          </a:prstGeom>
        </p:spPr>
        <p:txBody>
          <a:bodyPr/>
          <a:lstStyle/>
          <a:p>
            <a:endParaRPr lang="en-US"/>
          </a:p>
        </p:txBody>
      </p:sp>
      <p:sp>
        <p:nvSpPr>
          <p:cNvPr id="6" name="Text Placeholder 7">
            <a:extLst>
              <a:ext uri="{FF2B5EF4-FFF2-40B4-BE49-F238E27FC236}">
                <a16:creationId xmlns:a16="http://schemas.microsoft.com/office/drawing/2014/main" id="{612C69A8-96E5-C049-9735-0CE298F50A4B}"/>
              </a:ext>
            </a:extLst>
          </p:cNvPr>
          <p:cNvSpPr>
            <a:spLocks noGrp="1"/>
          </p:cNvSpPr>
          <p:nvPr>
            <p:ph type="body" sz="quarter" idx="12" hasCustomPrompt="1"/>
          </p:nvPr>
        </p:nvSpPr>
        <p:spPr>
          <a:xfrm>
            <a:off x="4648200" y="2209800"/>
            <a:ext cx="3886200" cy="3581400"/>
          </a:xfrm>
          <a:prstGeom prst="rect">
            <a:avLst/>
          </a:prstGeom>
        </p:spPr>
        <p:txBody>
          <a:bodyPr/>
          <a:lstStyle>
            <a:lvl1pPr eaLnBrk="1" hangingPunct="1">
              <a:lnSpc>
                <a:spcPct val="130000"/>
              </a:lnSpc>
              <a:spcBef>
                <a:spcPts val="38"/>
              </a:spcBef>
              <a:defRPr sz="1200" b="0" i="0">
                <a:latin typeface="Lub Dub Medium" panose="020B0603030403020204" pitchFamily="34" charset="77"/>
              </a:defRPr>
            </a:lvl1pPr>
            <a:lvl2pPr>
              <a:defRPr sz="1400" b="0" i="0">
                <a:latin typeface="Lub Dub Medium" panose="020B0603030403020204" pitchFamily="34" charset="77"/>
              </a:defRPr>
            </a:lvl2pPr>
            <a:lvl3pPr>
              <a:defRPr sz="1400" b="0" i="0">
                <a:latin typeface="Lub Dub Medium" panose="020B0603030403020204" pitchFamily="34" charset="77"/>
              </a:defRPr>
            </a:lvl3pPr>
            <a:lvl4pPr>
              <a:defRPr sz="1400" b="0" i="0">
                <a:latin typeface="Lub Dub Medium" panose="020B0603030403020204" pitchFamily="34" charset="77"/>
              </a:defRPr>
            </a:lvl4pPr>
            <a:lvl5pPr>
              <a:defRPr sz="1400" b="0" i="0">
                <a:latin typeface="Lub Dub Medium" panose="020B0603030403020204" pitchFamily="34" charset="77"/>
              </a:defRPr>
            </a:lvl5pPr>
          </a:lstStyle>
          <a:p>
            <a:pPr eaLnBrk="1" hangingPunct="1">
              <a:lnSpc>
                <a:spcPct val="130000"/>
              </a:lnSpc>
              <a:spcBef>
                <a:spcPts val="100"/>
              </a:spcBef>
            </a:pPr>
            <a:r>
              <a:rPr lang="en-US" altLang="en-US" sz="1400">
                <a:solidFill>
                  <a:srgbClr val="231F20"/>
                </a:solidFill>
                <a:latin typeface="Lub Dub Medium" panose="020B0603030403020204" pitchFamily="34" charset="77"/>
              </a:rPr>
              <a:t>Excest fugit odis voloresequis et il maios nate velicip samus, testiore qui conet  pa doluptio. Ut alitius eum as eaquo con re pos apit, ipiciendae.</a:t>
            </a:r>
          </a:p>
          <a:p>
            <a:pPr eaLnBrk="1" hangingPunct="1">
              <a:spcBef>
                <a:spcPts val="38"/>
              </a:spcBef>
            </a:pPr>
            <a:endParaRPr lang="en-US" altLang="en-US" sz="1400">
              <a:solidFill>
                <a:srgbClr val="231F20"/>
              </a:solidFill>
              <a:latin typeface="Lub Dub Medium" panose="020B0603030403020204" pitchFamily="34" charset="77"/>
            </a:endParaRPr>
          </a:p>
          <a:p>
            <a:pPr eaLnBrk="1" hangingPunct="1">
              <a:lnSpc>
                <a:spcPct val="130000"/>
              </a:lnSpc>
            </a:pPr>
            <a:r>
              <a:rPr lang="en-US" altLang="en-US" sz="1400">
                <a:solidFill>
                  <a:srgbClr val="231F20"/>
                </a:solidFill>
                <a:latin typeface="Lub Dub Medium" panose="020B0603030403020204" pitchFamily="34" charset="77"/>
              </a:rPr>
              <a:t>Accusandest omnia doluptatque preste cus et et Excest fugit odis voloresequis et il maios nate velicip samus, testiore qui conet pa doluptio.</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2D4D053B-AFA5-4041-8486-24CCB2AD464D}"/>
              </a:ext>
            </a:extLst>
          </p:cNvPr>
          <p:cNvSpPr>
            <a:spLocks noGrp="1"/>
          </p:cNvSpPr>
          <p:nvPr>
            <p:ph type="subTitle" idx="1" hasCustomPrompt="1"/>
          </p:nvPr>
        </p:nvSpPr>
        <p:spPr>
          <a:xfrm>
            <a:off x="4648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itle 1">
            <a:extLst>
              <a:ext uri="{FF2B5EF4-FFF2-40B4-BE49-F238E27FC236}">
                <a16:creationId xmlns:a16="http://schemas.microsoft.com/office/drawing/2014/main" id="{47F14533-A863-9340-BBB4-138C87184441}"/>
              </a:ext>
            </a:extLst>
          </p:cNvPr>
          <p:cNvSpPr>
            <a:spLocks noGrp="1"/>
          </p:cNvSpPr>
          <p:nvPr>
            <p:ph type="ctrTitle" hasCustomPrompt="1"/>
          </p:nvPr>
        </p:nvSpPr>
        <p:spPr>
          <a:xfrm>
            <a:off x="4648200" y="9144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E64D396A-8EE8-F145-82B4-DB63933B25AD}"/>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CAF90569-E3E5-C947-9F41-1FAF9342CDC8}"/>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6702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Content - One Column">
    <p:spTree>
      <p:nvGrpSpPr>
        <p:cNvPr id="1" name=""/>
        <p:cNvGrpSpPr/>
        <p:nvPr/>
      </p:nvGrpSpPr>
      <p:grpSpPr>
        <a:xfrm>
          <a:off x="0" y="0"/>
          <a:ext cx="0" cy="0"/>
          <a:chOff x="0" y="0"/>
          <a:chExt cx="0" cy="0"/>
        </a:xfrm>
      </p:grpSpPr>
      <p:sp>
        <p:nvSpPr>
          <p:cNvPr id="18" name="Picture Placeholder 16">
            <a:extLst>
              <a:ext uri="{FF2B5EF4-FFF2-40B4-BE49-F238E27FC236}">
                <a16:creationId xmlns:a16="http://schemas.microsoft.com/office/drawing/2014/main" id="{3AC25F45-BF4C-8849-BE63-1B02DC11234A}"/>
              </a:ext>
            </a:extLst>
          </p:cNvPr>
          <p:cNvSpPr>
            <a:spLocks noGrp="1"/>
          </p:cNvSpPr>
          <p:nvPr>
            <p:ph type="pic" sz="quarter" idx="11"/>
          </p:nvPr>
        </p:nvSpPr>
        <p:spPr>
          <a:xfrm>
            <a:off x="381000" y="1795465"/>
            <a:ext cx="3733800" cy="3081335"/>
          </a:xfrm>
          <a:prstGeom prst="rect">
            <a:avLst/>
          </a:prstGeom>
        </p:spPr>
        <p:txBody>
          <a:bodyPr/>
          <a:lstStyle/>
          <a:p>
            <a:endParaRPr lang="en-US"/>
          </a:p>
        </p:txBody>
      </p:sp>
      <p:sp>
        <p:nvSpPr>
          <p:cNvPr id="6" name="Subtitle 2">
            <a:extLst>
              <a:ext uri="{FF2B5EF4-FFF2-40B4-BE49-F238E27FC236}">
                <a16:creationId xmlns:a16="http://schemas.microsoft.com/office/drawing/2014/main" id="{09270BDD-3455-9C4E-80D4-CAD49EBFA0B1}"/>
              </a:ext>
            </a:extLst>
          </p:cNvPr>
          <p:cNvSpPr>
            <a:spLocks noGrp="1"/>
          </p:cNvSpPr>
          <p:nvPr>
            <p:ph type="subTitle" idx="1" hasCustomPrompt="1"/>
          </p:nvPr>
        </p:nvSpPr>
        <p:spPr>
          <a:xfrm>
            <a:off x="4648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7" name="Title 1">
            <a:extLst>
              <a:ext uri="{FF2B5EF4-FFF2-40B4-BE49-F238E27FC236}">
                <a16:creationId xmlns:a16="http://schemas.microsoft.com/office/drawing/2014/main" id="{B483C87E-7589-C64E-AA06-26E2315347D2}"/>
              </a:ext>
            </a:extLst>
          </p:cNvPr>
          <p:cNvSpPr>
            <a:spLocks noGrp="1"/>
          </p:cNvSpPr>
          <p:nvPr>
            <p:ph type="ctrTitle" hasCustomPrompt="1"/>
          </p:nvPr>
        </p:nvSpPr>
        <p:spPr>
          <a:xfrm>
            <a:off x="4648200" y="9144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8" name="Content Placeholder 15">
            <a:extLst>
              <a:ext uri="{FF2B5EF4-FFF2-40B4-BE49-F238E27FC236}">
                <a16:creationId xmlns:a16="http://schemas.microsoft.com/office/drawing/2014/main" id="{620B8D3C-E13A-A64F-AC0D-8DAF981DE296}"/>
              </a:ext>
            </a:extLst>
          </p:cNvPr>
          <p:cNvSpPr>
            <a:spLocks noGrp="1"/>
          </p:cNvSpPr>
          <p:nvPr>
            <p:ph sz="quarter" idx="14" hasCustomPrompt="1"/>
          </p:nvPr>
        </p:nvSpPr>
        <p:spPr>
          <a:xfrm>
            <a:off x="4648200" y="2209800"/>
            <a:ext cx="3886200"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val 8">
            <a:extLst>
              <a:ext uri="{FF2B5EF4-FFF2-40B4-BE49-F238E27FC236}">
                <a16:creationId xmlns:a16="http://schemas.microsoft.com/office/drawing/2014/main" id="{682C36ED-B3BD-9242-8606-272B72E04223}"/>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1AAD37CD-3199-DF44-9915-55BC2CD10C41}"/>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789590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 Title Only">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D10D92E-DB6B-714E-92BD-6B2297632AD9}"/>
              </a:ext>
            </a:extLst>
          </p:cNvPr>
          <p:cNvSpPr>
            <a:spLocks noGrp="1"/>
          </p:cNvSpPr>
          <p:nvPr>
            <p:ph type="pic" sz="quarter" idx="10"/>
          </p:nvPr>
        </p:nvSpPr>
        <p:spPr>
          <a:xfrm>
            <a:off x="88900" y="0"/>
            <a:ext cx="3949700" cy="6400800"/>
          </a:xfrm>
          <a:prstGeom prst="rect">
            <a:avLst/>
          </a:prstGeom>
        </p:spPr>
        <p:txBody>
          <a:bodyPr/>
          <a:lstStyle/>
          <a:p>
            <a:endParaRPr lang="en-US"/>
          </a:p>
        </p:txBody>
      </p:sp>
      <p:sp>
        <p:nvSpPr>
          <p:cNvPr id="4" name="Subtitle 2">
            <a:extLst>
              <a:ext uri="{FF2B5EF4-FFF2-40B4-BE49-F238E27FC236}">
                <a16:creationId xmlns:a16="http://schemas.microsoft.com/office/drawing/2014/main" id="{8BB1C315-3674-B249-8BB8-E58B3FD31788}"/>
              </a:ext>
            </a:extLst>
          </p:cNvPr>
          <p:cNvSpPr>
            <a:spLocks noGrp="1"/>
          </p:cNvSpPr>
          <p:nvPr>
            <p:ph type="subTitle" idx="1" hasCustomPrompt="1"/>
          </p:nvPr>
        </p:nvSpPr>
        <p:spPr>
          <a:xfrm>
            <a:off x="4648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5" name="Title 1">
            <a:extLst>
              <a:ext uri="{FF2B5EF4-FFF2-40B4-BE49-F238E27FC236}">
                <a16:creationId xmlns:a16="http://schemas.microsoft.com/office/drawing/2014/main" id="{1AB4C0F5-CB2C-9948-99A7-E5540468EFC7}"/>
              </a:ext>
            </a:extLst>
          </p:cNvPr>
          <p:cNvSpPr>
            <a:spLocks noGrp="1"/>
          </p:cNvSpPr>
          <p:nvPr>
            <p:ph type="ctrTitle" hasCustomPrompt="1"/>
          </p:nvPr>
        </p:nvSpPr>
        <p:spPr>
          <a:xfrm>
            <a:off x="4648200" y="9144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2" name="Oval 11">
            <a:extLst>
              <a:ext uri="{FF2B5EF4-FFF2-40B4-BE49-F238E27FC236}">
                <a16:creationId xmlns:a16="http://schemas.microsoft.com/office/drawing/2014/main" id="{477968D6-69B4-A342-A060-E65FD51A6156}"/>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
            <a:extLst>
              <a:ext uri="{FF2B5EF4-FFF2-40B4-BE49-F238E27FC236}">
                <a16:creationId xmlns:a16="http://schemas.microsoft.com/office/drawing/2014/main" id="{6F51259B-AE9C-B14A-AD57-11A398B72272}"/>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030414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eft - Basic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3888054-78F2-DE4F-ADDA-03E621EFFEB4}"/>
              </a:ext>
            </a:extLst>
          </p:cNvPr>
          <p:cNvSpPr>
            <a:spLocks noGrp="1"/>
          </p:cNvSpPr>
          <p:nvPr>
            <p:ph type="pic" sz="quarter" idx="10"/>
          </p:nvPr>
        </p:nvSpPr>
        <p:spPr>
          <a:xfrm>
            <a:off x="88900" y="0"/>
            <a:ext cx="3949700" cy="6400800"/>
          </a:xfrm>
          <a:prstGeom prst="rect">
            <a:avLst/>
          </a:prstGeom>
        </p:spPr>
        <p:txBody>
          <a:bodyPr/>
          <a:lstStyle/>
          <a:p>
            <a:endParaRPr lang="en-US"/>
          </a:p>
        </p:txBody>
      </p:sp>
      <p:sp>
        <p:nvSpPr>
          <p:cNvPr id="8" name="Text Placeholder 7">
            <a:extLst>
              <a:ext uri="{FF2B5EF4-FFF2-40B4-BE49-F238E27FC236}">
                <a16:creationId xmlns:a16="http://schemas.microsoft.com/office/drawing/2014/main" id="{7F6367E4-6335-514C-8EDA-77CB4B01FF10}"/>
              </a:ext>
            </a:extLst>
          </p:cNvPr>
          <p:cNvSpPr>
            <a:spLocks noGrp="1"/>
          </p:cNvSpPr>
          <p:nvPr>
            <p:ph type="body" sz="quarter" idx="11" hasCustomPrompt="1"/>
          </p:nvPr>
        </p:nvSpPr>
        <p:spPr>
          <a:xfrm>
            <a:off x="4648200" y="2209800"/>
            <a:ext cx="3886200" cy="3581400"/>
          </a:xfrm>
          <a:prstGeom prst="rect">
            <a:avLst/>
          </a:prstGeom>
        </p:spPr>
        <p:txBody>
          <a:bodyPr/>
          <a:lstStyle>
            <a:lvl1pPr eaLnBrk="1" hangingPunct="1">
              <a:lnSpc>
                <a:spcPct val="130000"/>
              </a:lnSpc>
              <a:spcBef>
                <a:spcPts val="38"/>
              </a:spcBef>
              <a:defRPr sz="1200" b="0" i="0">
                <a:latin typeface="Lub Dub Medium" panose="020B0603030403020204" pitchFamily="34" charset="77"/>
              </a:defRPr>
            </a:lvl1pPr>
            <a:lvl2pPr>
              <a:defRPr sz="1400" b="0" i="0">
                <a:latin typeface="Lub Dub Medium" panose="020B0603030403020204" pitchFamily="34" charset="77"/>
              </a:defRPr>
            </a:lvl2pPr>
            <a:lvl3pPr>
              <a:defRPr sz="1400" b="0" i="0">
                <a:latin typeface="Lub Dub Medium" panose="020B0603030403020204" pitchFamily="34" charset="77"/>
              </a:defRPr>
            </a:lvl3pPr>
            <a:lvl4pPr>
              <a:defRPr sz="1400" b="0" i="0">
                <a:latin typeface="Lub Dub Medium" panose="020B0603030403020204" pitchFamily="34" charset="77"/>
              </a:defRPr>
            </a:lvl4pPr>
            <a:lvl5pPr>
              <a:defRPr sz="1400" b="0" i="0">
                <a:latin typeface="Lub Dub Medium" panose="020B0603030403020204" pitchFamily="34" charset="77"/>
              </a:defRPr>
            </a:lvl5pPr>
          </a:lstStyle>
          <a:p>
            <a:pPr eaLnBrk="1" hangingPunct="1">
              <a:lnSpc>
                <a:spcPct val="130000"/>
              </a:lnSpc>
              <a:spcBef>
                <a:spcPts val="100"/>
              </a:spcBef>
            </a:pPr>
            <a:r>
              <a:rPr lang="en-US" altLang="en-US" sz="1400">
                <a:solidFill>
                  <a:srgbClr val="231F20"/>
                </a:solidFill>
                <a:latin typeface="Lub Dub Medium" panose="020B0603030403020204" pitchFamily="34" charset="77"/>
              </a:rPr>
              <a:t>Excest fugit odis voloresequis et il maios nate velicip samus, testiore qui conet  pa doluptio. Ut alitius eum as eaquo con re pos apit, ipiciendae.</a:t>
            </a:r>
          </a:p>
          <a:p>
            <a:pPr eaLnBrk="1" hangingPunct="1">
              <a:spcBef>
                <a:spcPts val="38"/>
              </a:spcBef>
            </a:pPr>
            <a:endParaRPr lang="en-US" altLang="en-US" sz="1400">
              <a:solidFill>
                <a:srgbClr val="231F20"/>
              </a:solidFill>
              <a:latin typeface="Lub Dub Medium" panose="020B0603030403020204" pitchFamily="34" charset="77"/>
            </a:endParaRPr>
          </a:p>
          <a:p>
            <a:pPr eaLnBrk="1" hangingPunct="1">
              <a:lnSpc>
                <a:spcPct val="130000"/>
              </a:lnSpc>
            </a:pPr>
            <a:r>
              <a:rPr lang="en-US" altLang="en-US" sz="1400">
                <a:solidFill>
                  <a:srgbClr val="231F20"/>
                </a:solidFill>
                <a:latin typeface="Lub Dub Medium" panose="020B0603030403020204" pitchFamily="34" charset="77"/>
              </a:rPr>
              <a:t>Accusandest omnia doluptatque preste cus et et Excest fugit odis voloresequis et il maios nate velicip samus, testiore qui conet pa doluptio.</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9" name="object 11">
            <a:extLst>
              <a:ext uri="{FF2B5EF4-FFF2-40B4-BE49-F238E27FC236}">
                <a16:creationId xmlns:a16="http://schemas.microsoft.com/office/drawing/2014/main" id="{C5D27F46-C788-1B41-839D-1BBAE70519DF}"/>
              </a:ext>
            </a:extLst>
          </p:cNvPr>
          <p:cNvSpPr/>
          <p:nvPr userDrawn="1"/>
        </p:nvSpPr>
        <p:spPr>
          <a:xfrm>
            <a:off x="4649788" y="1981200"/>
            <a:ext cx="474662" cy="0"/>
          </a:xfrm>
          <a:custGeom>
            <a:avLst/>
            <a:gdLst/>
            <a:ahLst/>
            <a:cxnLst/>
            <a:rect l="l" t="t" r="r" b="b"/>
            <a:pathLst>
              <a:path w="759459">
                <a:moveTo>
                  <a:pt x="0" y="0"/>
                </a:moveTo>
                <a:lnTo>
                  <a:pt x="759460" y="0"/>
                </a:lnTo>
              </a:path>
            </a:pathLst>
          </a:custGeom>
          <a:ln w="12700">
            <a:solidFill>
              <a:srgbClr val="231F20"/>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10" name="Subtitle 2">
            <a:extLst>
              <a:ext uri="{FF2B5EF4-FFF2-40B4-BE49-F238E27FC236}">
                <a16:creationId xmlns:a16="http://schemas.microsoft.com/office/drawing/2014/main" id="{F2A26D05-93D3-AB4D-99B1-9075C0EF12E1}"/>
              </a:ext>
            </a:extLst>
          </p:cNvPr>
          <p:cNvSpPr>
            <a:spLocks noGrp="1"/>
          </p:cNvSpPr>
          <p:nvPr>
            <p:ph type="subTitle" idx="1" hasCustomPrompt="1"/>
          </p:nvPr>
        </p:nvSpPr>
        <p:spPr>
          <a:xfrm>
            <a:off x="4648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1" name="Title 1">
            <a:extLst>
              <a:ext uri="{FF2B5EF4-FFF2-40B4-BE49-F238E27FC236}">
                <a16:creationId xmlns:a16="http://schemas.microsoft.com/office/drawing/2014/main" id="{3DC8B6B3-8774-964C-A93D-86EBD43CBFF1}"/>
              </a:ext>
            </a:extLst>
          </p:cNvPr>
          <p:cNvSpPr>
            <a:spLocks noGrp="1"/>
          </p:cNvSpPr>
          <p:nvPr>
            <p:ph type="ctrTitle" hasCustomPrompt="1"/>
          </p:nvPr>
        </p:nvSpPr>
        <p:spPr>
          <a:xfrm>
            <a:off x="4648200" y="9144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2" name="Oval 11">
            <a:extLst>
              <a:ext uri="{FF2B5EF4-FFF2-40B4-BE49-F238E27FC236}">
                <a16:creationId xmlns:a16="http://schemas.microsoft.com/office/drawing/2014/main" id="{1F856191-875A-034D-90E9-B36B6C4B595D}"/>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
            <a:extLst>
              <a:ext uri="{FF2B5EF4-FFF2-40B4-BE49-F238E27FC236}">
                <a16:creationId xmlns:a16="http://schemas.microsoft.com/office/drawing/2014/main" id="{80A002B4-1A99-F04F-844B-82D845F6EBF8}"/>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070062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eft - One Colum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0617C41-0463-0F46-861C-7018B7FA96F5}"/>
              </a:ext>
            </a:extLst>
          </p:cNvPr>
          <p:cNvSpPr>
            <a:spLocks noGrp="1"/>
          </p:cNvSpPr>
          <p:nvPr>
            <p:ph type="pic" sz="quarter" idx="10"/>
          </p:nvPr>
        </p:nvSpPr>
        <p:spPr>
          <a:xfrm>
            <a:off x="88900" y="0"/>
            <a:ext cx="3949700" cy="6400800"/>
          </a:xfrm>
          <a:prstGeom prst="rect">
            <a:avLst/>
          </a:prstGeom>
        </p:spPr>
        <p:txBody>
          <a:bodyPr/>
          <a:lstStyle/>
          <a:p>
            <a:endParaRPr lang="en-US"/>
          </a:p>
        </p:txBody>
      </p:sp>
      <p:sp>
        <p:nvSpPr>
          <p:cNvPr id="11" name="Content Placeholder 15">
            <a:extLst>
              <a:ext uri="{FF2B5EF4-FFF2-40B4-BE49-F238E27FC236}">
                <a16:creationId xmlns:a16="http://schemas.microsoft.com/office/drawing/2014/main" id="{3EDE209D-3117-BC4C-BBFA-7F763DEF225A}"/>
              </a:ext>
            </a:extLst>
          </p:cNvPr>
          <p:cNvSpPr>
            <a:spLocks noGrp="1"/>
          </p:cNvSpPr>
          <p:nvPr>
            <p:ph sz="quarter" idx="14" hasCustomPrompt="1"/>
          </p:nvPr>
        </p:nvSpPr>
        <p:spPr>
          <a:xfrm>
            <a:off x="4648200" y="2209800"/>
            <a:ext cx="3886200"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11">
            <a:extLst>
              <a:ext uri="{FF2B5EF4-FFF2-40B4-BE49-F238E27FC236}">
                <a16:creationId xmlns:a16="http://schemas.microsoft.com/office/drawing/2014/main" id="{EA400C91-1E67-ED42-BCA8-3B9D29137E9F}"/>
              </a:ext>
            </a:extLst>
          </p:cNvPr>
          <p:cNvSpPr/>
          <p:nvPr userDrawn="1"/>
        </p:nvSpPr>
        <p:spPr>
          <a:xfrm>
            <a:off x="4649788" y="1981200"/>
            <a:ext cx="474662" cy="0"/>
          </a:xfrm>
          <a:custGeom>
            <a:avLst/>
            <a:gdLst/>
            <a:ahLst/>
            <a:cxnLst/>
            <a:rect l="l" t="t" r="r" b="b"/>
            <a:pathLst>
              <a:path w="759459">
                <a:moveTo>
                  <a:pt x="0" y="0"/>
                </a:moveTo>
                <a:lnTo>
                  <a:pt x="759460" y="0"/>
                </a:lnTo>
              </a:path>
            </a:pathLst>
          </a:custGeom>
          <a:ln w="12700">
            <a:solidFill>
              <a:srgbClr val="231F20"/>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12" name="Subtitle 2">
            <a:extLst>
              <a:ext uri="{FF2B5EF4-FFF2-40B4-BE49-F238E27FC236}">
                <a16:creationId xmlns:a16="http://schemas.microsoft.com/office/drawing/2014/main" id="{74CE430E-6A1F-8241-AAD2-9F9A3607483A}"/>
              </a:ext>
            </a:extLst>
          </p:cNvPr>
          <p:cNvSpPr>
            <a:spLocks noGrp="1"/>
          </p:cNvSpPr>
          <p:nvPr>
            <p:ph type="subTitle" idx="1" hasCustomPrompt="1"/>
          </p:nvPr>
        </p:nvSpPr>
        <p:spPr>
          <a:xfrm>
            <a:off x="4648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3" name="Title 1">
            <a:extLst>
              <a:ext uri="{FF2B5EF4-FFF2-40B4-BE49-F238E27FC236}">
                <a16:creationId xmlns:a16="http://schemas.microsoft.com/office/drawing/2014/main" id="{8B0072DF-FCDD-A04A-85B2-B38A42227063}"/>
              </a:ext>
            </a:extLst>
          </p:cNvPr>
          <p:cNvSpPr>
            <a:spLocks noGrp="1"/>
          </p:cNvSpPr>
          <p:nvPr>
            <p:ph type="ctrTitle" hasCustomPrompt="1"/>
          </p:nvPr>
        </p:nvSpPr>
        <p:spPr>
          <a:xfrm>
            <a:off x="4648200" y="914401"/>
            <a:ext cx="3886200" cy="652462"/>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5" name="Oval 14">
            <a:extLst>
              <a:ext uri="{FF2B5EF4-FFF2-40B4-BE49-F238E27FC236}">
                <a16:creationId xmlns:a16="http://schemas.microsoft.com/office/drawing/2014/main" id="{24EE7F5C-C104-B54D-8811-E6AC63165CA5}"/>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2">
            <a:extLst>
              <a:ext uri="{FF2B5EF4-FFF2-40B4-BE49-F238E27FC236}">
                <a16:creationId xmlns:a16="http://schemas.microsoft.com/office/drawing/2014/main" id="{F876E939-3B9F-9F40-BDC5-346558204E2F}"/>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601200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 Title Only">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B899FD17-B4E2-C74D-9903-692354D72729}"/>
              </a:ext>
            </a:extLst>
          </p:cNvPr>
          <p:cNvSpPr>
            <a:spLocks noGrp="1"/>
          </p:cNvSpPr>
          <p:nvPr>
            <p:ph type="pic" sz="quarter" idx="10"/>
          </p:nvPr>
        </p:nvSpPr>
        <p:spPr>
          <a:xfrm>
            <a:off x="5171888" y="0"/>
            <a:ext cx="3949700" cy="6400800"/>
          </a:xfrm>
          <a:prstGeom prst="rect">
            <a:avLst/>
          </a:prstGeom>
        </p:spPr>
        <p:txBody>
          <a:bodyPr/>
          <a:lstStyle/>
          <a:p>
            <a:endParaRPr lang="en-US"/>
          </a:p>
        </p:txBody>
      </p:sp>
      <p:sp>
        <p:nvSpPr>
          <p:cNvPr id="3" name="Subtitle 2">
            <a:extLst>
              <a:ext uri="{FF2B5EF4-FFF2-40B4-BE49-F238E27FC236}">
                <a16:creationId xmlns:a16="http://schemas.microsoft.com/office/drawing/2014/main" id="{F6848CCF-0AD5-BF4D-8EE5-2A9654A6CB96}"/>
              </a:ext>
            </a:extLst>
          </p:cNvPr>
          <p:cNvSpPr>
            <a:spLocks noGrp="1"/>
          </p:cNvSpPr>
          <p:nvPr>
            <p:ph type="subTitle" idx="1" hasCustomPrompt="1"/>
          </p:nvPr>
        </p:nvSpPr>
        <p:spPr>
          <a:xfrm>
            <a:off x="457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4" name="Title 1">
            <a:extLst>
              <a:ext uri="{FF2B5EF4-FFF2-40B4-BE49-F238E27FC236}">
                <a16:creationId xmlns:a16="http://schemas.microsoft.com/office/drawing/2014/main" id="{BCCBF320-287E-1147-AD25-D21AD1888168}"/>
              </a:ext>
            </a:extLst>
          </p:cNvPr>
          <p:cNvSpPr>
            <a:spLocks noGrp="1"/>
          </p:cNvSpPr>
          <p:nvPr>
            <p:ph type="ctrTitle" hasCustomPrompt="1"/>
          </p:nvPr>
        </p:nvSpPr>
        <p:spPr>
          <a:xfrm>
            <a:off x="457200" y="914400"/>
            <a:ext cx="3886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DEDB22AC-D998-7144-810E-3C22AB875D17}"/>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69756CF3-E37C-AE42-B0AB-B41BE40AA055}"/>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431805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Right - Basic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C84BE43-F614-2C4A-A114-7C210C1FD1B3}"/>
              </a:ext>
            </a:extLst>
          </p:cNvPr>
          <p:cNvSpPr>
            <a:spLocks noGrp="1"/>
          </p:cNvSpPr>
          <p:nvPr>
            <p:ph type="pic" sz="quarter" idx="10"/>
          </p:nvPr>
        </p:nvSpPr>
        <p:spPr>
          <a:xfrm>
            <a:off x="5171888" y="0"/>
            <a:ext cx="3949700" cy="6400800"/>
          </a:xfrm>
          <a:prstGeom prst="rect">
            <a:avLst/>
          </a:prstGeom>
        </p:spPr>
        <p:txBody>
          <a:bodyPr/>
          <a:lstStyle/>
          <a:p>
            <a:endParaRPr lang="en-US"/>
          </a:p>
        </p:txBody>
      </p:sp>
      <p:sp>
        <p:nvSpPr>
          <p:cNvPr id="6" name="Text Placeholder 7">
            <a:extLst>
              <a:ext uri="{FF2B5EF4-FFF2-40B4-BE49-F238E27FC236}">
                <a16:creationId xmlns:a16="http://schemas.microsoft.com/office/drawing/2014/main" id="{1DA6530E-02ED-EF47-B2D9-549852629E55}"/>
              </a:ext>
            </a:extLst>
          </p:cNvPr>
          <p:cNvSpPr>
            <a:spLocks noGrp="1"/>
          </p:cNvSpPr>
          <p:nvPr>
            <p:ph type="body" sz="quarter" idx="11" hasCustomPrompt="1"/>
          </p:nvPr>
        </p:nvSpPr>
        <p:spPr>
          <a:xfrm>
            <a:off x="457200" y="2209800"/>
            <a:ext cx="3886200" cy="3581400"/>
          </a:xfrm>
          <a:prstGeom prst="rect">
            <a:avLst/>
          </a:prstGeom>
        </p:spPr>
        <p:txBody>
          <a:bodyPr/>
          <a:lstStyle>
            <a:lvl1pPr eaLnBrk="1" hangingPunct="1">
              <a:lnSpc>
                <a:spcPct val="130000"/>
              </a:lnSpc>
              <a:spcBef>
                <a:spcPts val="38"/>
              </a:spcBef>
              <a:defRPr sz="1200" b="0" i="0">
                <a:latin typeface="Lub Dub Medium" panose="020B0603030403020204" pitchFamily="34" charset="77"/>
              </a:defRPr>
            </a:lvl1pPr>
            <a:lvl2pPr>
              <a:defRPr sz="1400" b="0" i="0">
                <a:latin typeface="Lub Dub Medium" panose="020B0603030403020204" pitchFamily="34" charset="77"/>
              </a:defRPr>
            </a:lvl2pPr>
            <a:lvl3pPr>
              <a:defRPr sz="1400" b="0" i="0">
                <a:latin typeface="Lub Dub Medium" panose="020B0603030403020204" pitchFamily="34" charset="77"/>
              </a:defRPr>
            </a:lvl3pPr>
            <a:lvl4pPr>
              <a:defRPr sz="1400" b="0" i="0">
                <a:latin typeface="Lub Dub Medium" panose="020B0603030403020204" pitchFamily="34" charset="77"/>
              </a:defRPr>
            </a:lvl4pPr>
            <a:lvl5pPr>
              <a:defRPr sz="1400" b="0" i="0">
                <a:latin typeface="Lub Dub Medium" panose="020B0603030403020204" pitchFamily="34" charset="77"/>
              </a:defRPr>
            </a:lvl5pPr>
          </a:lstStyle>
          <a:p>
            <a:pPr eaLnBrk="1" hangingPunct="1">
              <a:lnSpc>
                <a:spcPct val="130000"/>
              </a:lnSpc>
              <a:spcBef>
                <a:spcPts val="100"/>
              </a:spcBef>
            </a:pPr>
            <a:r>
              <a:rPr lang="en-US" altLang="en-US" sz="1400">
                <a:solidFill>
                  <a:srgbClr val="231F20"/>
                </a:solidFill>
                <a:latin typeface="Lub Dub Medium" panose="020B0603030403020204" pitchFamily="34" charset="77"/>
              </a:rPr>
              <a:t>Excest fugit odis voloresequis et il maios nate velicip samus, testiore qui conet  pa doluptio. Ut alitius eum as eaquo con re pos apit, ipiciendae.</a:t>
            </a:r>
          </a:p>
          <a:p>
            <a:pPr eaLnBrk="1" hangingPunct="1">
              <a:spcBef>
                <a:spcPts val="38"/>
              </a:spcBef>
            </a:pPr>
            <a:endParaRPr lang="en-US" altLang="en-US" sz="1400">
              <a:solidFill>
                <a:srgbClr val="231F20"/>
              </a:solidFill>
              <a:latin typeface="Lub Dub Medium" panose="020B0603030403020204" pitchFamily="34" charset="77"/>
            </a:endParaRPr>
          </a:p>
          <a:p>
            <a:pPr eaLnBrk="1" hangingPunct="1">
              <a:lnSpc>
                <a:spcPct val="130000"/>
              </a:lnSpc>
            </a:pPr>
            <a:r>
              <a:rPr lang="en-US" altLang="en-US" sz="1400">
                <a:solidFill>
                  <a:srgbClr val="231F20"/>
                </a:solidFill>
                <a:latin typeface="Lub Dub Medium" panose="020B0603030403020204" pitchFamily="34" charset="77"/>
              </a:rPr>
              <a:t>Accusandest omnia doluptatque preste cus et et Excest fugit odis voloresequis et il maios nate velicip samus, testiore qui conet pa doluptio.</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7" name="object 11">
            <a:extLst>
              <a:ext uri="{FF2B5EF4-FFF2-40B4-BE49-F238E27FC236}">
                <a16:creationId xmlns:a16="http://schemas.microsoft.com/office/drawing/2014/main" id="{264D54A5-037C-2846-BA88-4FAB20268B07}"/>
              </a:ext>
            </a:extLst>
          </p:cNvPr>
          <p:cNvSpPr/>
          <p:nvPr userDrawn="1"/>
        </p:nvSpPr>
        <p:spPr>
          <a:xfrm>
            <a:off x="458788" y="1981200"/>
            <a:ext cx="474662" cy="0"/>
          </a:xfrm>
          <a:custGeom>
            <a:avLst/>
            <a:gdLst/>
            <a:ahLst/>
            <a:cxnLst/>
            <a:rect l="l" t="t" r="r" b="b"/>
            <a:pathLst>
              <a:path w="759459">
                <a:moveTo>
                  <a:pt x="0" y="0"/>
                </a:moveTo>
                <a:lnTo>
                  <a:pt x="759460" y="0"/>
                </a:lnTo>
              </a:path>
            </a:pathLst>
          </a:custGeom>
          <a:ln w="12700">
            <a:solidFill>
              <a:srgbClr val="231F20"/>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12" name="Subtitle 2">
            <a:extLst>
              <a:ext uri="{FF2B5EF4-FFF2-40B4-BE49-F238E27FC236}">
                <a16:creationId xmlns:a16="http://schemas.microsoft.com/office/drawing/2014/main" id="{2522CC50-0AB1-7048-A33F-12315C0E617A}"/>
              </a:ext>
            </a:extLst>
          </p:cNvPr>
          <p:cNvSpPr>
            <a:spLocks noGrp="1"/>
          </p:cNvSpPr>
          <p:nvPr>
            <p:ph type="subTitle" idx="1" hasCustomPrompt="1"/>
          </p:nvPr>
        </p:nvSpPr>
        <p:spPr>
          <a:xfrm>
            <a:off x="457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3" name="Title 1">
            <a:extLst>
              <a:ext uri="{FF2B5EF4-FFF2-40B4-BE49-F238E27FC236}">
                <a16:creationId xmlns:a16="http://schemas.microsoft.com/office/drawing/2014/main" id="{8AE2CE59-C3F4-E940-90C2-8E5C347B4343}"/>
              </a:ext>
            </a:extLst>
          </p:cNvPr>
          <p:cNvSpPr>
            <a:spLocks noGrp="1"/>
          </p:cNvSpPr>
          <p:nvPr>
            <p:ph type="ctrTitle" hasCustomPrompt="1"/>
          </p:nvPr>
        </p:nvSpPr>
        <p:spPr>
          <a:xfrm>
            <a:off x="457200" y="914400"/>
            <a:ext cx="3886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9ADAEA33-6549-2046-8949-20126537C858}"/>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a:extLst>
              <a:ext uri="{FF2B5EF4-FFF2-40B4-BE49-F238E27FC236}">
                <a16:creationId xmlns:a16="http://schemas.microsoft.com/office/drawing/2014/main" id="{22B539C0-7BC9-C445-B06F-17DE7EFEE59D}"/>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6100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Right - One Colum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72DE9BB-13AB-7140-B9D3-D1425AC6A1CB}"/>
              </a:ext>
            </a:extLst>
          </p:cNvPr>
          <p:cNvSpPr>
            <a:spLocks noGrp="1"/>
          </p:cNvSpPr>
          <p:nvPr>
            <p:ph type="pic" sz="quarter" idx="10"/>
          </p:nvPr>
        </p:nvSpPr>
        <p:spPr>
          <a:xfrm>
            <a:off x="5171888" y="0"/>
            <a:ext cx="3949700" cy="6400800"/>
          </a:xfrm>
          <a:prstGeom prst="rect">
            <a:avLst/>
          </a:prstGeom>
        </p:spPr>
        <p:txBody>
          <a:bodyPr/>
          <a:lstStyle/>
          <a:p>
            <a:endParaRPr lang="en-US"/>
          </a:p>
        </p:txBody>
      </p:sp>
      <p:sp>
        <p:nvSpPr>
          <p:cNvPr id="8" name="Content Placeholder 15">
            <a:extLst>
              <a:ext uri="{FF2B5EF4-FFF2-40B4-BE49-F238E27FC236}">
                <a16:creationId xmlns:a16="http://schemas.microsoft.com/office/drawing/2014/main" id="{75CBAC0C-1A61-0F41-886D-893AE3E7168A}"/>
              </a:ext>
            </a:extLst>
          </p:cNvPr>
          <p:cNvSpPr>
            <a:spLocks noGrp="1"/>
          </p:cNvSpPr>
          <p:nvPr>
            <p:ph sz="quarter" idx="14" hasCustomPrompt="1"/>
          </p:nvPr>
        </p:nvSpPr>
        <p:spPr>
          <a:xfrm>
            <a:off x="457200" y="2209798"/>
            <a:ext cx="3886200" cy="3581401"/>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11">
            <a:extLst>
              <a:ext uri="{FF2B5EF4-FFF2-40B4-BE49-F238E27FC236}">
                <a16:creationId xmlns:a16="http://schemas.microsoft.com/office/drawing/2014/main" id="{51ABB726-FEF0-B745-9CE5-0230E42C06B3}"/>
              </a:ext>
            </a:extLst>
          </p:cNvPr>
          <p:cNvSpPr/>
          <p:nvPr userDrawn="1"/>
        </p:nvSpPr>
        <p:spPr>
          <a:xfrm>
            <a:off x="458788" y="1981200"/>
            <a:ext cx="474662" cy="0"/>
          </a:xfrm>
          <a:custGeom>
            <a:avLst/>
            <a:gdLst/>
            <a:ahLst/>
            <a:cxnLst/>
            <a:rect l="l" t="t" r="r" b="b"/>
            <a:pathLst>
              <a:path w="759459">
                <a:moveTo>
                  <a:pt x="0" y="0"/>
                </a:moveTo>
                <a:lnTo>
                  <a:pt x="759460" y="0"/>
                </a:lnTo>
              </a:path>
            </a:pathLst>
          </a:custGeom>
          <a:ln w="12700">
            <a:solidFill>
              <a:srgbClr val="231F20"/>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11" name="Subtitle 2">
            <a:extLst>
              <a:ext uri="{FF2B5EF4-FFF2-40B4-BE49-F238E27FC236}">
                <a16:creationId xmlns:a16="http://schemas.microsoft.com/office/drawing/2014/main" id="{F8A7AC2B-1A25-B140-A873-CE19AED80B4D}"/>
              </a:ext>
            </a:extLst>
          </p:cNvPr>
          <p:cNvSpPr>
            <a:spLocks noGrp="1"/>
          </p:cNvSpPr>
          <p:nvPr>
            <p:ph type="subTitle" idx="1" hasCustomPrompt="1"/>
          </p:nvPr>
        </p:nvSpPr>
        <p:spPr>
          <a:xfrm>
            <a:off x="457200" y="1490665"/>
            <a:ext cx="3886200" cy="490535"/>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2" name="Title 1">
            <a:extLst>
              <a:ext uri="{FF2B5EF4-FFF2-40B4-BE49-F238E27FC236}">
                <a16:creationId xmlns:a16="http://schemas.microsoft.com/office/drawing/2014/main" id="{6EFD5411-CEC8-644A-9044-6A3D107F8916}"/>
              </a:ext>
            </a:extLst>
          </p:cNvPr>
          <p:cNvSpPr>
            <a:spLocks noGrp="1"/>
          </p:cNvSpPr>
          <p:nvPr>
            <p:ph type="ctrTitle" hasCustomPrompt="1"/>
          </p:nvPr>
        </p:nvSpPr>
        <p:spPr>
          <a:xfrm>
            <a:off x="457200" y="914400"/>
            <a:ext cx="3886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3" name="Oval 12">
            <a:extLst>
              <a:ext uri="{FF2B5EF4-FFF2-40B4-BE49-F238E27FC236}">
                <a16:creationId xmlns:a16="http://schemas.microsoft.com/office/drawing/2014/main" id="{F0A86C97-89E3-194A-B42D-C92F447DCB61}"/>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BF4A66BC-CBFD-0C46-BCCC-592D80D55707}"/>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75390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A21AD1C-1346-F544-8F77-1D7A3FE61EEA}"/>
              </a:ext>
            </a:extLst>
          </p:cNvPr>
          <p:cNvSpPr/>
          <p:nvPr userDrawn="1"/>
        </p:nvSpPr>
        <p:spPr>
          <a:xfrm>
            <a:off x="8953500" y="2533650"/>
            <a:ext cx="190500" cy="904875"/>
          </a:xfrm>
          <a:custGeom>
            <a:avLst/>
            <a:gdLst/>
            <a:ahLst/>
            <a:cxnLst/>
            <a:rect l="l" t="t" r="r" b="b"/>
            <a:pathLst>
              <a:path w="440054" h="8229600">
                <a:moveTo>
                  <a:pt x="0" y="8229600"/>
                </a:moveTo>
                <a:lnTo>
                  <a:pt x="439712" y="8229600"/>
                </a:lnTo>
                <a:lnTo>
                  <a:pt x="439712"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solidFill>
                <a:srgbClr val="C10E21"/>
              </a:solidFill>
              <a:latin typeface="+mn-lt"/>
            </a:endParaRPr>
          </a:p>
        </p:txBody>
      </p:sp>
      <p:sp>
        <p:nvSpPr>
          <p:cNvPr id="4" name="object 7">
            <a:extLst>
              <a:ext uri="{FF2B5EF4-FFF2-40B4-BE49-F238E27FC236}">
                <a16:creationId xmlns:a16="http://schemas.microsoft.com/office/drawing/2014/main" id="{39AFA931-ADEC-9249-A612-576D18F93053}"/>
              </a:ext>
            </a:extLst>
          </p:cNvPr>
          <p:cNvSpPr/>
          <p:nvPr userDrawn="1"/>
        </p:nvSpPr>
        <p:spPr>
          <a:xfrm>
            <a:off x="438150" y="2981325"/>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5" name="object 8">
            <a:extLst>
              <a:ext uri="{FF2B5EF4-FFF2-40B4-BE49-F238E27FC236}">
                <a16:creationId xmlns:a16="http://schemas.microsoft.com/office/drawing/2014/main" id="{480A33A9-6F98-144F-A097-21FE51EFB1C7}"/>
              </a:ext>
            </a:extLst>
          </p:cNvPr>
          <p:cNvSpPr/>
          <p:nvPr userDrawn="1"/>
        </p:nvSpPr>
        <p:spPr>
          <a:xfrm>
            <a:off x="438150" y="3810000"/>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8" name="Subtitle 2">
            <a:extLst>
              <a:ext uri="{FF2B5EF4-FFF2-40B4-BE49-F238E27FC236}">
                <a16:creationId xmlns:a16="http://schemas.microsoft.com/office/drawing/2014/main" id="{C765ABF3-2686-3248-B6E4-85D801529334}"/>
              </a:ext>
            </a:extLst>
          </p:cNvPr>
          <p:cNvSpPr>
            <a:spLocks noGrp="1"/>
          </p:cNvSpPr>
          <p:nvPr>
            <p:ph type="subTitle" idx="1" hasCustomPrompt="1"/>
          </p:nvPr>
        </p:nvSpPr>
        <p:spPr>
          <a:xfrm>
            <a:off x="286722" y="1233711"/>
            <a:ext cx="8171478" cy="4107125"/>
          </a:xfrm>
          <a:prstGeom prst="rect">
            <a:avLst/>
          </a:prstGeom>
        </p:spPr>
        <p:txBody>
          <a:bodyPr/>
          <a:lstStyle>
            <a:lvl1pPr marL="0" indent="0" algn="l">
              <a:buNone/>
              <a:defRPr sz="1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Content goes here</a:t>
            </a:r>
          </a:p>
        </p:txBody>
      </p:sp>
      <p:sp>
        <p:nvSpPr>
          <p:cNvPr id="9" name="Title 1">
            <a:extLst>
              <a:ext uri="{FF2B5EF4-FFF2-40B4-BE49-F238E27FC236}">
                <a16:creationId xmlns:a16="http://schemas.microsoft.com/office/drawing/2014/main" id="{0B5C801A-34BA-AA4C-B32A-D751419064E0}"/>
              </a:ext>
            </a:extLst>
          </p:cNvPr>
          <p:cNvSpPr>
            <a:spLocks noGrp="1"/>
          </p:cNvSpPr>
          <p:nvPr>
            <p:ph type="ctrTitle" hasCustomPrompt="1"/>
          </p:nvPr>
        </p:nvSpPr>
        <p:spPr>
          <a:xfrm>
            <a:off x="3200400" y="0"/>
            <a:ext cx="5257800" cy="999995"/>
          </a:xfrm>
          <a:prstGeom prst="rect">
            <a:avLst/>
          </a:prstGeom>
        </p:spPr>
        <p:txBody>
          <a:bodyPr anchor="b"/>
          <a:lstStyle>
            <a:lvl1pPr algn="ctr">
              <a:defRPr sz="3200" b="1" i="0" spc="300">
                <a:solidFill>
                  <a:srgbClr val="C10E21"/>
                </a:solidFill>
                <a:latin typeface="Lub Dub Heavy" panose="020B0603030403020204" pitchFamily="34" charset="77"/>
              </a:defRPr>
            </a:lvl1pPr>
          </a:lstStyle>
          <a:p>
            <a:r>
              <a:rPr lang="en-US"/>
              <a:t>Slide Title</a:t>
            </a:r>
          </a:p>
        </p:txBody>
      </p:sp>
      <p:sp>
        <p:nvSpPr>
          <p:cNvPr id="11" name="Rectangle 10">
            <a:extLst>
              <a:ext uri="{FF2B5EF4-FFF2-40B4-BE49-F238E27FC236}">
                <a16:creationId xmlns:a16="http://schemas.microsoft.com/office/drawing/2014/main" id="{5A357C38-8F13-9D4A-BC16-C66A8CE41C7E}"/>
              </a:ext>
            </a:extLst>
          </p:cNvPr>
          <p:cNvSpPr/>
          <p:nvPr userDrawn="1"/>
        </p:nvSpPr>
        <p:spPr>
          <a:xfrm>
            <a:off x="0" y="5481284"/>
            <a:ext cx="9144000" cy="919516"/>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E21"/>
              </a:solidFill>
            </a:endParaRPr>
          </a:p>
        </p:txBody>
      </p:sp>
      <p:sp>
        <p:nvSpPr>
          <p:cNvPr id="12" name="Rectangle 11">
            <a:extLst>
              <a:ext uri="{FF2B5EF4-FFF2-40B4-BE49-F238E27FC236}">
                <a16:creationId xmlns:a16="http://schemas.microsoft.com/office/drawing/2014/main" id="{6AFEA524-4B36-8B41-BDDE-7FB93D92875E}"/>
              </a:ext>
            </a:extLst>
          </p:cNvPr>
          <p:cNvSpPr/>
          <p:nvPr userDrawn="1"/>
        </p:nvSpPr>
        <p:spPr>
          <a:xfrm flipV="1">
            <a:off x="0" y="5715000"/>
            <a:ext cx="9144000" cy="6858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0000"/>
              </a:solidFill>
            </a:endParaRPr>
          </a:p>
        </p:txBody>
      </p:sp>
      <p:pic>
        <p:nvPicPr>
          <p:cNvPr id="13" name="Picture 12">
            <a:extLst>
              <a:ext uri="{FF2B5EF4-FFF2-40B4-BE49-F238E27FC236}">
                <a16:creationId xmlns:a16="http://schemas.microsoft.com/office/drawing/2014/main" id="{ADBC0927-4C41-7240-94AD-FDF78187B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725" y="146258"/>
            <a:ext cx="2835275" cy="691942"/>
          </a:xfrm>
          <a:prstGeom prst="rect">
            <a:avLst/>
          </a:prstGeom>
        </p:spPr>
      </p:pic>
      <p:sp>
        <p:nvSpPr>
          <p:cNvPr id="15" name="TextBox 14">
            <a:extLst>
              <a:ext uri="{FF2B5EF4-FFF2-40B4-BE49-F238E27FC236}">
                <a16:creationId xmlns:a16="http://schemas.microsoft.com/office/drawing/2014/main" id="{EAC48BED-1D30-3F4E-A566-DB643A4D4655}"/>
              </a:ext>
            </a:extLst>
          </p:cNvPr>
          <p:cNvSpPr txBox="1"/>
          <p:nvPr userDrawn="1"/>
        </p:nvSpPr>
        <p:spPr>
          <a:xfrm>
            <a:off x="286722" y="5983354"/>
            <a:ext cx="2514600" cy="276999"/>
          </a:xfrm>
          <a:prstGeom prst="rect">
            <a:avLst/>
          </a:prstGeom>
          <a:noFill/>
        </p:spPr>
        <p:txBody>
          <a:bodyPr wrap="square" rtlCol="0">
            <a:spAutoFit/>
          </a:bodyPr>
          <a:lstStyle/>
          <a:p>
            <a:r>
              <a:rPr lang="en-US" b="1" i="0">
                <a:solidFill>
                  <a:schemeClr val="bg1"/>
                </a:solidFill>
                <a:latin typeface="Lub Dub" panose="020B0603030403020204" pitchFamily="34" charset="77"/>
              </a:rPr>
              <a:t>#AHA20</a:t>
            </a:r>
          </a:p>
        </p:txBody>
      </p:sp>
    </p:spTree>
    <p:extLst>
      <p:ext uri="{BB962C8B-B14F-4D97-AF65-F5344CB8AC3E}">
        <p14:creationId xmlns:p14="http://schemas.microsoft.com/office/powerpoint/2010/main" val="315936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41D9C2-B8AF-9E4E-86B4-D4033256C6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5691" y="561474"/>
            <a:ext cx="5028309" cy="5839326"/>
          </a:xfrm>
          <a:prstGeom prst="rect">
            <a:avLst/>
          </a:prstGeom>
        </p:spPr>
      </p:pic>
      <p:sp>
        <p:nvSpPr>
          <p:cNvPr id="7" name="object 3">
            <a:extLst>
              <a:ext uri="{FF2B5EF4-FFF2-40B4-BE49-F238E27FC236}">
                <a16:creationId xmlns:a16="http://schemas.microsoft.com/office/drawing/2014/main" id="{06A458A7-CC81-A749-9916-C193CC67E5C6}"/>
              </a:ext>
            </a:extLst>
          </p:cNvPr>
          <p:cNvSpPr>
            <a:spLocks/>
          </p:cNvSpPr>
          <p:nvPr userDrawn="1"/>
        </p:nvSpPr>
        <p:spPr bwMode="auto">
          <a:xfrm>
            <a:off x="4037919" y="3688081"/>
            <a:ext cx="1068153" cy="45719"/>
          </a:xfrm>
          <a:custGeom>
            <a:avLst/>
            <a:gdLst>
              <a:gd name="T0" fmla="*/ 0 w 1312545"/>
              <a:gd name="T1" fmla="*/ 1312418 w 1312545"/>
            </a:gdLst>
            <a:ahLst/>
            <a:cxnLst>
              <a:cxn ang="0">
                <a:pos x="T0" y="0"/>
              </a:cxn>
              <a:cxn ang="0">
                <a:pos x="T1" y="0"/>
              </a:cxn>
            </a:cxnLst>
            <a:rect l="0" t="0" r="r" b="b"/>
            <a:pathLst>
              <a:path w="1312545">
                <a:moveTo>
                  <a:pt x="0" y="0"/>
                </a:moveTo>
                <a:lnTo>
                  <a:pt x="1312418" y="0"/>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TextBox 7">
            <a:extLst>
              <a:ext uri="{FF2B5EF4-FFF2-40B4-BE49-F238E27FC236}">
                <a16:creationId xmlns:a16="http://schemas.microsoft.com/office/drawing/2014/main" id="{3CB0D741-B352-244C-87A4-37C6E2C45528}"/>
              </a:ext>
            </a:extLst>
          </p:cNvPr>
          <p:cNvSpPr txBox="1"/>
          <p:nvPr userDrawn="1"/>
        </p:nvSpPr>
        <p:spPr>
          <a:xfrm>
            <a:off x="2166727" y="2605460"/>
            <a:ext cx="4810539" cy="1015663"/>
          </a:xfrm>
          <a:prstGeom prst="rect">
            <a:avLst/>
          </a:prstGeom>
          <a:noFill/>
        </p:spPr>
        <p:txBody>
          <a:bodyPr wrap="square" rtlCol="0">
            <a:spAutoFit/>
          </a:bodyPr>
          <a:lstStyle/>
          <a:p>
            <a:pPr algn="ctr"/>
            <a:r>
              <a:rPr lang="en-US" sz="6000" b="0" i="1" spc="-150">
                <a:solidFill>
                  <a:schemeClr val="tx1"/>
                </a:solidFill>
                <a:latin typeface="Lub Dub Medium" panose="020B0603030403020204" pitchFamily="34" charset="77"/>
              </a:rPr>
              <a:t>Thank You.</a:t>
            </a:r>
          </a:p>
        </p:txBody>
      </p:sp>
      <p:sp>
        <p:nvSpPr>
          <p:cNvPr id="10" name="Oval 9">
            <a:extLst>
              <a:ext uri="{FF2B5EF4-FFF2-40B4-BE49-F238E27FC236}">
                <a16:creationId xmlns:a16="http://schemas.microsoft.com/office/drawing/2014/main" id="{1809C70C-9F7D-B649-A6ED-B571A3E8B7A6}"/>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2FFA83A6-4E9D-2C44-B46B-8CCD20EDA6F3}"/>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2" name="Picture 11">
            <a:extLst>
              <a:ext uri="{FF2B5EF4-FFF2-40B4-BE49-F238E27FC236}">
                <a16:creationId xmlns:a16="http://schemas.microsoft.com/office/drawing/2014/main" id="{CA085882-4766-0044-97BB-5A0B93273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43891" y="146258"/>
            <a:ext cx="2056218" cy="501815"/>
          </a:xfrm>
          <a:prstGeom prst="rect">
            <a:avLst/>
          </a:prstGeom>
        </p:spPr>
      </p:pic>
    </p:spTree>
    <p:extLst>
      <p:ext uri="{BB962C8B-B14F-4D97-AF65-F5344CB8AC3E}">
        <p14:creationId xmlns:p14="http://schemas.microsoft.com/office/powerpoint/2010/main" val="284254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CE1384E-A5B6-774E-B6F2-E1643D243B8F}"/>
              </a:ext>
            </a:extLst>
          </p:cNvPr>
          <p:cNvSpPr>
            <a:spLocks noGrp="1"/>
          </p:cNvSpPr>
          <p:nvPr>
            <p:ph type="pic" sz="quarter" idx="10"/>
          </p:nvPr>
        </p:nvSpPr>
        <p:spPr>
          <a:xfrm>
            <a:off x="5378450" y="0"/>
            <a:ext cx="3765550" cy="6400800"/>
          </a:xfrm>
          <a:prstGeom prst="rect">
            <a:avLst/>
          </a:prstGeom>
        </p:spPr>
        <p:txBody>
          <a:bodyPr/>
          <a:lstStyle/>
          <a:p>
            <a:endParaRPr lang="en-US"/>
          </a:p>
        </p:txBody>
      </p:sp>
      <p:sp>
        <p:nvSpPr>
          <p:cNvPr id="2" name="object 7">
            <a:extLst>
              <a:ext uri="{FF2B5EF4-FFF2-40B4-BE49-F238E27FC236}">
                <a16:creationId xmlns:a16="http://schemas.microsoft.com/office/drawing/2014/main" id="{44535E03-D608-834E-B751-69CDA7374EFD}"/>
              </a:ext>
            </a:extLst>
          </p:cNvPr>
          <p:cNvSpPr/>
          <p:nvPr userDrawn="1"/>
        </p:nvSpPr>
        <p:spPr>
          <a:xfrm>
            <a:off x="438150" y="2981325"/>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3" name="object 8">
            <a:extLst>
              <a:ext uri="{FF2B5EF4-FFF2-40B4-BE49-F238E27FC236}">
                <a16:creationId xmlns:a16="http://schemas.microsoft.com/office/drawing/2014/main" id="{A649FB09-D254-4144-9BEA-F96AD204ACB5}"/>
              </a:ext>
            </a:extLst>
          </p:cNvPr>
          <p:cNvSpPr/>
          <p:nvPr userDrawn="1"/>
        </p:nvSpPr>
        <p:spPr>
          <a:xfrm>
            <a:off x="438150" y="3810000"/>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21792" eaLnBrk="1" fontAlgn="auto" hangingPunct="1">
              <a:spcBef>
                <a:spcPts val="0"/>
              </a:spcBef>
              <a:spcAft>
                <a:spcPts val="0"/>
              </a:spcAft>
              <a:defRPr/>
            </a:pPr>
            <a:endParaRPr sz="765">
              <a:latin typeface="+mn-lt"/>
            </a:endParaRPr>
          </a:p>
        </p:txBody>
      </p:sp>
      <p:sp>
        <p:nvSpPr>
          <p:cNvPr id="5" name="object 2">
            <a:extLst>
              <a:ext uri="{FF2B5EF4-FFF2-40B4-BE49-F238E27FC236}">
                <a16:creationId xmlns:a16="http://schemas.microsoft.com/office/drawing/2014/main" id="{FCFE5AE0-05FF-6E42-98DC-70F6DFCDAFDF}"/>
              </a:ext>
            </a:extLst>
          </p:cNvPr>
          <p:cNvSpPr/>
          <p:nvPr userDrawn="1"/>
        </p:nvSpPr>
        <p:spPr>
          <a:xfrm>
            <a:off x="286722" y="3136899"/>
            <a:ext cx="780078" cy="139701"/>
          </a:xfrm>
          <a:custGeom>
            <a:avLst/>
            <a:gdLst/>
            <a:ahLst/>
            <a:cxnLst/>
            <a:rect l="l" t="t" r="r" b="b"/>
            <a:pathLst>
              <a:path w="3885565">
                <a:moveTo>
                  <a:pt x="0" y="0"/>
                </a:moveTo>
                <a:lnTo>
                  <a:pt x="3885336" y="0"/>
                </a:lnTo>
              </a:path>
            </a:pathLst>
          </a:custGeom>
          <a:ln w="19050" cap="rnd">
            <a:solidFill>
              <a:srgbClr val="626469"/>
            </a:solidFill>
            <a:prstDash val="sysDot"/>
          </a:ln>
        </p:spPr>
        <p:txBody>
          <a:bodyPr lIns="0" tIns="0" rIns="0" bIns="0"/>
          <a:lstStyle/>
          <a:p>
            <a:pPr defTabSz="621792" eaLnBrk="1" fontAlgn="auto" hangingPunct="1">
              <a:spcBef>
                <a:spcPts val="0"/>
              </a:spcBef>
              <a:spcAft>
                <a:spcPts val="0"/>
              </a:spcAft>
              <a:defRPr/>
            </a:pPr>
            <a:endParaRPr sz="765">
              <a:latin typeface="+mn-lt"/>
            </a:endParaRPr>
          </a:p>
        </p:txBody>
      </p:sp>
      <p:sp>
        <p:nvSpPr>
          <p:cNvPr id="6" name="Subtitle 2">
            <a:extLst>
              <a:ext uri="{FF2B5EF4-FFF2-40B4-BE49-F238E27FC236}">
                <a16:creationId xmlns:a16="http://schemas.microsoft.com/office/drawing/2014/main" id="{BD3148BE-E1E4-FE40-A1E5-CAA12F1C5801}"/>
              </a:ext>
            </a:extLst>
          </p:cNvPr>
          <p:cNvSpPr>
            <a:spLocks noGrp="1"/>
          </p:cNvSpPr>
          <p:nvPr>
            <p:ph type="subTitle" idx="1" hasCustomPrompt="1"/>
          </p:nvPr>
        </p:nvSpPr>
        <p:spPr>
          <a:xfrm>
            <a:off x="286722" y="3181350"/>
            <a:ext cx="4713903" cy="1290637"/>
          </a:xfrm>
          <a:prstGeom prst="rect">
            <a:avLst/>
          </a:prstGeom>
        </p:spPr>
        <p:txBody>
          <a:bodyPr/>
          <a:lstStyle>
            <a:lvl1pPr marL="0" indent="0" algn="l">
              <a:buNone/>
              <a:defRPr sz="1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7" name="Title 1">
            <a:extLst>
              <a:ext uri="{FF2B5EF4-FFF2-40B4-BE49-F238E27FC236}">
                <a16:creationId xmlns:a16="http://schemas.microsoft.com/office/drawing/2014/main" id="{0DDF5931-399C-A941-A30D-2260727D05F9}"/>
              </a:ext>
            </a:extLst>
          </p:cNvPr>
          <p:cNvSpPr>
            <a:spLocks noGrp="1"/>
          </p:cNvSpPr>
          <p:nvPr>
            <p:ph type="ctrTitle" hasCustomPrompt="1"/>
          </p:nvPr>
        </p:nvSpPr>
        <p:spPr>
          <a:xfrm>
            <a:off x="286722" y="1524001"/>
            <a:ext cx="4713903" cy="1653502"/>
          </a:xfrm>
          <a:prstGeom prst="rect">
            <a:avLst/>
          </a:prstGeom>
        </p:spPr>
        <p:txBody>
          <a:bodyPr anchor="b"/>
          <a:lstStyle>
            <a:lvl1pPr algn="l">
              <a:defRPr sz="4800" b="1" i="0" spc="300">
                <a:solidFill>
                  <a:srgbClr val="C10E21"/>
                </a:solidFill>
                <a:latin typeface="Lub Dub Heavy" panose="020B0603030403020204" pitchFamily="34" charset="77"/>
              </a:defRPr>
            </a:lvl1pPr>
          </a:lstStyle>
          <a:p>
            <a:r>
              <a:rPr lang="en-US"/>
              <a:t>TRANSITION</a:t>
            </a:r>
          </a:p>
        </p:txBody>
      </p:sp>
      <p:sp>
        <p:nvSpPr>
          <p:cNvPr id="10" name="object 2">
            <a:extLst>
              <a:ext uri="{FF2B5EF4-FFF2-40B4-BE49-F238E27FC236}">
                <a16:creationId xmlns:a16="http://schemas.microsoft.com/office/drawing/2014/main" id="{A1B6EF42-8BE5-3742-A320-D6AD5F95C74A}"/>
              </a:ext>
            </a:extLst>
          </p:cNvPr>
          <p:cNvSpPr/>
          <p:nvPr userDrawn="1"/>
        </p:nvSpPr>
        <p:spPr>
          <a:xfrm>
            <a:off x="5238750" y="1"/>
            <a:ext cx="139700" cy="6400800"/>
          </a:xfrm>
          <a:custGeom>
            <a:avLst/>
            <a:gdLst/>
            <a:ahLst/>
            <a:cxnLst/>
            <a:rect l="l" t="t" r="r" b="b"/>
            <a:pathLst>
              <a:path w="440054" h="8229600">
                <a:moveTo>
                  <a:pt x="0" y="8229600"/>
                </a:moveTo>
                <a:lnTo>
                  <a:pt x="439712" y="8229600"/>
                </a:lnTo>
                <a:lnTo>
                  <a:pt x="439712"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latin typeface="+mn-lt"/>
            </a:endParaRPr>
          </a:p>
        </p:txBody>
      </p:sp>
      <p:sp>
        <p:nvSpPr>
          <p:cNvPr id="11" name="object 2">
            <a:extLst>
              <a:ext uri="{FF2B5EF4-FFF2-40B4-BE49-F238E27FC236}">
                <a16:creationId xmlns:a16="http://schemas.microsoft.com/office/drawing/2014/main" id="{BAE90D5C-56CA-A44A-82E1-5C0C65A7A68E}"/>
              </a:ext>
            </a:extLst>
          </p:cNvPr>
          <p:cNvSpPr/>
          <p:nvPr userDrawn="1"/>
        </p:nvSpPr>
        <p:spPr>
          <a:xfrm>
            <a:off x="5378450" y="1"/>
            <a:ext cx="98425" cy="6400800"/>
          </a:xfrm>
          <a:custGeom>
            <a:avLst/>
            <a:gdLst/>
            <a:ahLst/>
            <a:cxnLst/>
            <a:rect l="l" t="t" r="r" b="b"/>
            <a:pathLst>
              <a:path w="440054" h="8229600">
                <a:moveTo>
                  <a:pt x="0" y="8229600"/>
                </a:moveTo>
                <a:lnTo>
                  <a:pt x="439712" y="8229600"/>
                </a:lnTo>
                <a:lnTo>
                  <a:pt x="439712" y="0"/>
                </a:lnTo>
                <a:lnTo>
                  <a:pt x="0" y="0"/>
                </a:lnTo>
                <a:lnTo>
                  <a:pt x="0" y="8229600"/>
                </a:lnTo>
                <a:close/>
              </a:path>
            </a:pathLst>
          </a:custGeom>
          <a:solidFill>
            <a:srgbClr val="C10E21">
              <a:alpha val="80000"/>
            </a:srgbClr>
          </a:solidFill>
        </p:spPr>
        <p:txBody>
          <a:bodyPr lIns="0" tIns="0" rIns="0" bIns="0"/>
          <a:lstStyle/>
          <a:p>
            <a:pPr defTabSz="621792" eaLnBrk="1" fontAlgn="auto" hangingPunct="1">
              <a:spcBef>
                <a:spcPts val="0"/>
              </a:spcBef>
              <a:spcAft>
                <a:spcPts val="0"/>
              </a:spcAft>
              <a:defRPr/>
            </a:pPr>
            <a:endParaRPr sz="765">
              <a:latin typeface="+mn-lt"/>
            </a:endParaRPr>
          </a:p>
        </p:txBody>
      </p:sp>
      <p:sp>
        <p:nvSpPr>
          <p:cNvPr id="13" name="Oval 12">
            <a:extLst>
              <a:ext uri="{FF2B5EF4-FFF2-40B4-BE49-F238E27FC236}">
                <a16:creationId xmlns:a16="http://schemas.microsoft.com/office/drawing/2014/main" id="{DBEC63E2-D6B1-C64E-9984-CB8C2D3541FD}"/>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30B5F3C6-2BFA-674A-974C-A0A62A0ED07D}"/>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15" name="Picture 14">
            <a:extLst>
              <a:ext uri="{FF2B5EF4-FFF2-40B4-BE49-F238E27FC236}">
                <a16:creationId xmlns:a16="http://schemas.microsoft.com/office/drawing/2014/main" id="{D164FB9D-0328-2E49-A3D6-F7432C183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725" y="146258"/>
            <a:ext cx="2835275" cy="691942"/>
          </a:xfrm>
          <a:prstGeom prst="rect">
            <a:avLst/>
          </a:prstGeom>
        </p:spPr>
      </p:pic>
      <p:sp>
        <p:nvSpPr>
          <p:cNvPr id="16" name="TextBox 15">
            <a:extLst>
              <a:ext uri="{FF2B5EF4-FFF2-40B4-BE49-F238E27FC236}">
                <a16:creationId xmlns:a16="http://schemas.microsoft.com/office/drawing/2014/main" id="{E349F86F-E8D7-5549-B358-24066D9D987F}"/>
              </a:ext>
            </a:extLst>
          </p:cNvPr>
          <p:cNvSpPr txBox="1"/>
          <p:nvPr userDrawn="1"/>
        </p:nvSpPr>
        <p:spPr>
          <a:xfrm>
            <a:off x="286722" y="5983354"/>
            <a:ext cx="2514600" cy="276999"/>
          </a:xfrm>
          <a:prstGeom prst="rect">
            <a:avLst/>
          </a:prstGeom>
          <a:noFill/>
        </p:spPr>
        <p:txBody>
          <a:bodyPr wrap="square" rtlCol="0">
            <a:spAutoFit/>
          </a:bodyPr>
          <a:lstStyle/>
          <a:p>
            <a:r>
              <a:rPr lang="en-US" b="1" i="0">
                <a:solidFill>
                  <a:srgbClr val="C10E21"/>
                </a:solidFill>
                <a:latin typeface="Lub Dub" panose="020B0603030403020204" pitchFamily="34" charset="77"/>
              </a:rPr>
              <a:t>#AHA20</a:t>
            </a:r>
          </a:p>
        </p:txBody>
      </p:sp>
    </p:spTree>
    <p:extLst>
      <p:ext uri="{BB962C8B-B14F-4D97-AF65-F5344CB8AC3E}">
        <p14:creationId xmlns:p14="http://schemas.microsoft.com/office/powerpoint/2010/main" val="410376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9FD6856-CB42-8646-BB3F-9DDB08F355AF}"/>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3092C4C-E5C4-CF4F-B516-5464E9634A22}"/>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96573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0DAB5-87FD-4846-8419-64EBDB8D7561}"/>
              </a:ext>
            </a:extLst>
          </p:cNvPr>
          <p:cNvSpPr>
            <a:spLocks noGrp="1"/>
          </p:cNvSpPr>
          <p:nvPr>
            <p:ph type="subTitle" idx="1" hasCustomPrompt="1"/>
          </p:nvPr>
        </p:nvSpPr>
        <p:spPr>
          <a:xfrm>
            <a:off x="457200" y="1490664"/>
            <a:ext cx="8077200" cy="490536"/>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4" name="Title 1">
            <a:extLst>
              <a:ext uri="{FF2B5EF4-FFF2-40B4-BE49-F238E27FC236}">
                <a16:creationId xmlns:a16="http://schemas.microsoft.com/office/drawing/2014/main" id="{55EC141E-348E-0541-B7A3-838D07D882E1}"/>
              </a:ext>
            </a:extLst>
          </p:cNvPr>
          <p:cNvSpPr>
            <a:spLocks noGrp="1"/>
          </p:cNvSpPr>
          <p:nvPr>
            <p:ph type="ctrTitle" hasCustomPrompt="1"/>
          </p:nvPr>
        </p:nvSpPr>
        <p:spPr>
          <a:xfrm>
            <a:off x="457200" y="914399"/>
            <a:ext cx="8077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8356AA4B-AFC6-2B46-8A3D-86C3E1F9649B}"/>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E271CF95-2A63-5845-9CC7-2FB3611A10B8}"/>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88136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B468F4-EC8C-1149-B367-A36F62149B9C}"/>
              </a:ext>
            </a:extLst>
          </p:cNvPr>
          <p:cNvSpPr>
            <a:spLocks noGrp="1"/>
          </p:cNvSpPr>
          <p:nvPr>
            <p:ph type="body" sz="quarter" idx="10" hasCustomPrompt="1"/>
          </p:nvPr>
        </p:nvSpPr>
        <p:spPr>
          <a:xfrm>
            <a:off x="457200" y="2209800"/>
            <a:ext cx="6172200" cy="3581400"/>
          </a:xfrm>
          <a:prstGeom prst="rect">
            <a:avLst/>
          </a:prstGeom>
        </p:spPr>
        <p:txBody>
          <a:bodyPr/>
          <a:lstStyle>
            <a:lvl1pPr eaLnBrk="1" hangingPunct="1">
              <a:lnSpc>
                <a:spcPct val="130000"/>
              </a:lnSpc>
              <a:spcBef>
                <a:spcPts val="38"/>
              </a:spcBef>
              <a:defRPr sz="1400" b="0" i="0">
                <a:latin typeface="Lub Dub Medium" panose="020B0603030403020204" pitchFamily="34" charset="77"/>
              </a:defRPr>
            </a:lvl1pPr>
            <a:lvl2pPr>
              <a:defRPr sz="1400" b="0" i="0">
                <a:latin typeface="Lub Dub Medium" panose="020B0603030403020204" pitchFamily="34" charset="77"/>
              </a:defRPr>
            </a:lvl2pPr>
            <a:lvl3pPr>
              <a:defRPr sz="1400" b="0" i="0">
                <a:latin typeface="Lub Dub Medium" panose="020B0603030403020204" pitchFamily="34" charset="77"/>
              </a:defRPr>
            </a:lvl3pPr>
            <a:lvl4pPr>
              <a:defRPr sz="1400" b="0" i="0">
                <a:latin typeface="Lub Dub Medium" panose="020B0603030403020204" pitchFamily="34" charset="77"/>
              </a:defRPr>
            </a:lvl4pPr>
            <a:lvl5pPr>
              <a:defRPr sz="1400" b="0" i="0">
                <a:latin typeface="Lub Dub Medium" panose="020B0603030403020204" pitchFamily="34" charset="77"/>
              </a:defRPr>
            </a:lvl5pPr>
          </a:lstStyle>
          <a:p>
            <a:pPr eaLnBrk="1" hangingPunct="1">
              <a:lnSpc>
                <a:spcPct val="130000"/>
              </a:lnSpc>
              <a:spcBef>
                <a:spcPts val="100"/>
              </a:spcBef>
            </a:pPr>
            <a:r>
              <a:rPr lang="en-US" altLang="en-US" sz="14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a:t>
            </a:r>
            <a:r>
              <a:rPr lang="en-US" altLang="en-US" sz="1400" err="1">
                <a:solidFill>
                  <a:srgbClr val="231F20"/>
                </a:solidFill>
                <a:latin typeface="Lub Dub Medium" panose="020B0603030403020204" pitchFamily="34" charset="77"/>
              </a:rPr>
              <a:t>ellesto</a:t>
            </a:r>
            <a:r>
              <a:rPr lang="en-US" altLang="en-US" sz="1400">
                <a:solidFill>
                  <a:srgbClr val="231F20"/>
                </a:solidFill>
                <a:latin typeface="Lub Dub Medium" panose="020B0603030403020204" pitchFamily="34" charset="77"/>
              </a:rPr>
              <a:t> estia voloresecae estibus.</a:t>
            </a:r>
          </a:p>
          <a:p>
            <a:pPr eaLnBrk="1" hangingPunct="1">
              <a:spcBef>
                <a:spcPts val="38"/>
              </a:spcBef>
            </a:pPr>
            <a:endParaRPr lang="en-US" altLang="en-US" sz="1400">
              <a:solidFill>
                <a:srgbClr val="231F20"/>
              </a:solidFill>
              <a:latin typeface="Lub Dub Medium" panose="020B0603030403020204" pitchFamily="34" charset="77"/>
            </a:endParaRPr>
          </a:p>
          <a:p>
            <a:pPr eaLnBrk="1" hangingPunct="1">
              <a:lnSpc>
                <a:spcPct val="130000"/>
              </a:lnSpc>
            </a:pPr>
            <a:r>
              <a:rPr lang="en-US" altLang="en-US" sz="14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a:t>
            </a:r>
            <a:r>
              <a:rPr lang="en-US" altLang="en-US" sz="1400" err="1">
                <a:solidFill>
                  <a:srgbClr val="231F20"/>
                </a:solidFill>
                <a:latin typeface="Lub Dub Medium" panose="020B0603030403020204" pitchFamily="34" charset="77"/>
              </a:rPr>
              <a:t>ellesto</a:t>
            </a:r>
            <a:r>
              <a:rPr lang="en-US" altLang="en-US" sz="1400">
                <a:solidFill>
                  <a:srgbClr val="231F20"/>
                </a:solidFill>
                <a:latin typeface="Lub Dub Medium" panose="020B0603030403020204" pitchFamily="34" charset="77"/>
              </a:rPr>
              <a:t>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5" name="Subtitle 2">
            <a:extLst>
              <a:ext uri="{FF2B5EF4-FFF2-40B4-BE49-F238E27FC236}">
                <a16:creationId xmlns:a16="http://schemas.microsoft.com/office/drawing/2014/main" id="{1314C995-C624-D142-8C0D-83AFB056547F}"/>
              </a:ext>
            </a:extLst>
          </p:cNvPr>
          <p:cNvSpPr>
            <a:spLocks noGrp="1"/>
          </p:cNvSpPr>
          <p:nvPr>
            <p:ph type="subTitle" idx="1" hasCustomPrompt="1"/>
          </p:nvPr>
        </p:nvSpPr>
        <p:spPr>
          <a:xfrm>
            <a:off x="457200" y="1490664"/>
            <a:ext cx="8077200" cy="490536"/>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6" name="Title 1">
            <a:extLst>
              <a:ext uri="{FF2B5EF4-FFF2-40B4-BE49-F238E27FC236}">
                <a16:creationId xmlns:a16="http://schemas.microsoft.com/office/drawing/2014/main" id="{596C8BB8-3E51-0040-9222-BD4B6F5E3A45}"/>
              </a:ext>
            </a:extLst>
          </p:cNvPr>
          <p:cNvSpPr>
            <a:spLocks noGrp="1"/>
          </p:cNvSpPr>
          <p:nvPr>
            <p:ph type="ctrTitle" hasCustomPrompt="1"/>
          </p:nvPr>
        </p:nvSpPr>
        <p:spPr>
          <a:xfrm>
            <a:off x="457200" y="914399"/>
            <a:ext cx="8077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7" name="Oval 6">
            <a:extLst>
              <a:ext uri="{FF2B5EF4-FFF2-40B4-BE49-F238E27FC236}">
                <a16:creationId xmlns:a16="http://schemas.microsoft.com/office/drawing/2014/main" id="{7FF1A961-EC7B-5742-A1AC-8E7393ADFF75}"/>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2FD92DBE-152F-454D-BC23-21EBDB2BE99F}"/>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16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5" name="Text Placeholder 17">
            <a:extLst>
              <a:ext uri="{FF2B5EF4-FFF2-40B4-BE49-F238E27FC236}">
                <a16:creationId xmlns:a16="http://schemas.microsoft.com/office/drawing/2014/main" id="{52318416-CB7B-304D-A814-9320DA7D935E}"/>
              </a:ext>
            </a:extLst>
          </p:cNvPr>
          <p:cNvSpPr>
            <a:spLocks noGrp="1"/>
          </p:cNvSpPr>
          <p:nvPr>
            <p:ph type="body" sz="quarter" idx="15" hasCustomPrompt="1"/>
          </p:nvPr>
        </p:nvSpPr>
        <p:spPr>
          <a:xfrm>
            <a:off x="457201" y="2209800"/>
            <a:ext cx="8077199"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C7D945F5-2017-7649-B48C-E2CCA74F8D14}"/>
              </a:ext>
            </a:extLst>
          </p:cNvPr>
          <p:cNvSpPr>
            <a:spLocks noGrp="1"/>
          </p:cNvSpPr>
          <p:nvPr>
            <p:ph type="subTitle" idx="1" hasCustomPrompt="1"/>
          </p:nvPr>
        </p:nvSpPr>
        <p:spPr>
          <a:xfrm>
            <a:off x="457200" y="1490664"/>
            <a:ext cx="8077200" cy="490536"/>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7" name="Title 1">
            <a:extLst>
              <a:ext uri="{FF2B5EF4-FFF2-40B4-BE49-F238E27FC236}">
                <a16:creationId xmlns:a16="http://schemas.microsoft.com/office/drawing/2014/main" id="{1ED7ECB9-EDDC-1242-93B1-BA41C0B61D82}"/>
              </a:ext>
            </a:extLst>
          </p:cNvPr>
          <p:cNvSpPr>
            <a:spLocks noGrp="1"/>
          </p:cNvSpPr>
          <p:nvPr>
            <p:ph type="ctrTitle" hasCustomPrompt="1"/>
          </p:nvPr>
        </p:nvSpPr>
        <p:spPr>
          <a:xfrm>
            <a:off x="457200" y="914399"/>
            <a:ext cx="8077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29EE49E7-ADDF-BE4A-9582-C3A04B20AAEC}"/>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AB7F899B-42B3-9C4B-ABA4-04273B988ADA}"/>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15380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43FF117-55D0-634F-BEF6-3E0F6FE124C4}"/>
              </a:ext>
            </a:extLst>
          </p:cNvPr>
          <p:cNvSpPr>
            <a:spLocks noGrp="1"/>
          </p:cNvSpPr>
          <p:nvPr>
            <p:ph sz="quarter" idx="14" hasCustomPrompt="1"/>
          </p:nvPr>
        </p:nvSpPr>
        <p:spPr>
          <a:xfrm>
            <a:off x="457200" y="2209800"/>
            <a:ext cx="3886200"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a:extLst>
              <a:ext uri="{FF2B5EF4-FFF2-40B4-BE49-F238E27FC236}">
                <a16:creationId xmlns:a16="http://schemas.microsoft.com/office/drawing/2014/main" id="{8EC5DEBD-8183-C747-A1AE-A0C20AF24A92}"/>
              </a:ext>
            </a:extLst>
          </p:cNvPr>
          <p:cNvSpPr>
            <a:spLocks noGrp="1"/>
          </p:cNvSpPr>
          <p:nvPr>
            <p:ph sz="quarter" idx="15" hasCustomPrompt="1"/>
          </p:nvPr>
        </p:nvSpPr>
        <p:spPr>
          <a:xfrm>
            <a:off x="4648200" y="2209800"/>
            <a:ext cx="3886200"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E0002C86-898A-1B4A-998A-D021E4C1C5C7}"/>
              </a:ext>
            </a:extLst>
          </p:cNvPr>
          <p:cNvSpPr>
            <a:spLocks noGrp="1"/>
          </p:cNvSpPr>
          <p:nvPr>
            <p:ph type="subTitle" idx="1" hasCustomPrompt="1"/>
          </p:nvPr>
        </p:nvSpPr>
        <p:spPr>
          <a:xfrm>
            <a:off x="457200" y="1490664"/>
            <a:ext cx="8077200" cy="490536"/>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7" name="Title 1">
            <a:extLst>
              <a:ext uri="{FF2B5EF4-FFF2-40B4-BE49-F238E27FC236}">
                <a16:creationId xmlns:a16="http://schemas.microsoft.com/office/drawing/2014/main" id="{BE9B3995-68A2-6D49-A49D-0A5ED3F18970}"/>
              </a:ext>
            </a:extLst>
          </p:cNvPr>
          <p:cNvSpPr>
            <a:spLocks noGrp="1"/>
          </p:cNvSpPr>
          <p:nvPr>
            <p:ph type="ctrTitle" hasCustomPrompt="1"/>
          </p:nvPr>
        </p:nvSpPr>
        <p:spPr>
          <a:xfrm>
            <a:off x="457200" y="914399"/>
            <a:ext cx="8077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0703CB2D-4C52-F74B-9070-9FF8E3F19C4D}"/>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49B1D9FB-F429-4B40-AFEE-59C74B22D362}"/>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417553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3C74541-2F53-BC4D-9BF3-C1CB21FA7F8B}"/>
              </a:ext>
            </a:extLst>
          </p:cNvPr>
          <p:cNvSpPr>
            <a:spLocks noGrp="1"/>
          </p:cNvSpPr>
          <p:nvPr>
            <p:ph sz="quarter" idx="14" hasCustomPrompt="1"/>
          </p:nvPr>
        </p:nvSpPr>
        <p:spPr>
          <a:xfrm>
            <a:off x="457200" y="2209801"/>
            <a:ext cx="2514600" cy="3581399"/>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5">
            <a:extLst>
              <a:ext uri="{FF2B5EF4-FFF2-40B4-BE49-F238E27FC236}">
                <a16:creationId xmlns:a16="http://schemas.microsoft.com/office/drawing/2014/main" id="{EBADAA66-12FF-0746-926F-00A6FE95F6F6}"/>
              </a:ext>
            </a:extLst>
          </p:cNvPr>
          <p:cNvSpPr>
            <a:spLocks noGrp="1"/>
          </p:cNvSpPr>
          <p:nvPr>
            <p:ph sz="quarter" idx="15" hasCustomPrompt="1"/>
          </p:nvPr>
        </p:nvSpPr>
        <p:spPr>
          <a:xfrm>
            <a:off x="6019800" y="2209801"/>
            <a:ext cx="2514600"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5">
            <a:extLst>
              <a:ext uri="{FF2B5EF4-FFF2-40B4-BE49-F238E27FC236}">
                <a16:creationId xmlns:a16="http://schemas.microsoft.com/office/drawing/2014/main" id="{C4234335-B09F-AF4E-9919-B444534921B5}"/>
              </a:ext>
            </a:extLst>
          </p:cNvPr>
          <p:cNvSpPr>
            <a:spLocks noGrp="1"/>
          </p:cNvSpPr>
          <p:nvPr>
            <p:ph sz="quarter" idx="16" hasCustomPrompt="1"/>
          </p:nvPr>
        </p:nvSpPr>
        <p:spPr>
          <a:xfrm>
            <a:off x="3238500" y="2209801"/>
            <a:ext cx="2514600" cy="3581400"/>
          </a:xfrm>
          <a:prstGeom prst="rect">
            <a:avLst/>
          </a:prstGeom>
        </p:spPr>
        <p:txBody>
          <a:bodyPr/>
          <a:lstStyle>
            <a:lvl1pPr marL="0" indent="0">
              <a:buNone/>
              <a:defRPr sz="1600" b="0" i="0">
                <a:solidFill>
                  <a:srgbClr val="C10E21"/>
                </a:solidFill>
                <a:latin typeface="Lub Dub Medium" panose="020B0603030403020204" pitchFamily="34" charset="77"/>
              </a:defRPr>
            </a:lvl1pPr>
            <a:lvl2pPr marL="0">
              <a:spcBef>
                <a:spcPts val="1100"/>
              </a:spcBef>
              <a:defRPr sz="1600" b="0" i="0">
                <a:latin typeface="Lub Dub Medium" panose="020B0603030403020204" pitchFamily="34" charset="77"/>
              </a:defRPr>
            </a:lvl2pPr>
            <a:lvl3pPr marL="457200">
              <a:defRPr sz="1400" b="0" i="0">
                <a:latin typeface="Lub Dub Medium" panose="020B0603030403020204" pitchFamily="34" charset="77"/>
              </a:defRPr>
            </a:lvl3pPr>
            <a:lvl4pPr marL="914400">
              <a:defRPr sz="1200" b="0" i="0">
                <a:latin typeface="Lub Dub Medium" panose="020B0603030403020204" pitchFamily="34" charset="77"/>
              </a:defRPr>
            </a:lvl4pPr>
            <a:lvl5pPr marL="1371600">
              <a:defRPr sz="1200"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8313CB9E-4A2B-324B-998A-9C07B48BDA8E}"/>
              </a:ext>
            </a:extLst>
          </p:cNvPr>
          <p:cNvSpPr>
            <a:spLocks noGrp="1"/>
          </p:cNvSpPr>
          <p:nvPr>
            <p:ph type="subTitle" idx="1" hasCustomPrompt="1"/>
          </p:nvPr>
        </p:nvSpPr>
        <p:spPr>
          <a:xfrm>
            <a:off x="457200" y="1490664"/>
            <a:ext cx="8077200" cy="490536"/>
          </a:xfrm>
          <a:prstGeom prst="rect">
            <a:avLst/>
          </a:prstGeom>
        </p:spPr>
        <p:txBody>
          <a:bodyPr/>
          <a:lstStyle>
            <a:lvl1pPr marL="0" indent="0" algn="l">
              <a:buNone/>
              <a:defRPr sz="18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10" name="Title 1">
            <a:extLst>
              <a:ext uri="{FF2B5EF4-FFF2-40B4-BE49-F238E27FC236}">
                <a16:creationId xmlns:a16="http://schemas.microsoft.com/office/drawing/2014/main" id="{0578E395-9737-174F-8296-9A1B277CF761}"/>
              </a:ext>
            </a:extLst>
          </p:cNvPr>
          <p:cNvSpPr>
            <a:spLocks noGrp="1"/>
          </p:cNvSpPr>
          <p:nvPr>
            <p:ph type="ctrTitle" hasCustomPrompt="1"/>
          </p:nvPr>
        </p:nvSpPr>
        <p:spPr>
          <a:xfrm>
            <a:off x="457200" y="914399"/>
            <a:ext cx="8077200" cy="652463"/>
          </a:xfrm>
          <a:prstGeom prst="rect">
            <a:avLst/>
          </a:prstGeom>
        </p:spPr>
        <p:txBody>
          <a:bodyPr anchor="b"/>
          <a:lstStyle>
            <a:lvl1pPr algn="l">
              <a:defRPr sz="3600" b="1" i="0" spc="0">
                <a:solidFill>
                  <a:srgbClr val="C10E21"/>
                </a:solidFill>
                <a:latin typeface="Lub Dub Heavy" panose="020B0603030403020204" pitchFamily="34" charset="77"/>
              </a:defRPr>
            </a:lvl1pPr>
          </a:lstStyle>
          <a:p>
            <a:r>
              <a:rPr lang="en-US"/>
              <a:t>Content Slide</a:t>
            </a:r>
          </a:p>
        </p:txBody>
      </p:sp>
      <p:sp>
        <p:nvSpPr>
          <p:cNvPr id="11" name="Oval 10">
            <a:extLst>
              <a:ext uri="{FF2B5EF4-FFF2-40B4-BE49-F238E27FC236}">
                <a16:creationId xmlns:a16="http://schemas.microsoft.com/office/drawing/2014/main" id="{AE79B7DC-3943-C746-A507-0D88E5900500}"/>
              </a:ext>
            </a:extLst>
          </p:cNvPr>
          <p:cNvSpPr/>
          <p:nvPr userDrawn="1"/>
        </p:nvSpPr>
        <p:spPr>
          <a:xfrm>
            <a:off x="8747006" y="5994964"/>
            <a:ext cx="232694" cy="232694"/>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413B4ED0-49E0-9B47-AF0B-EE6E5A012D88}"/>
              </a:ext>
            </a:extLst>
          </p:cNvPr>
          <p:cNvSpPr>
            <a:spLocks noGrp="1"/>
          </p:cNvSpPr>
          <p:nvPr>
            <p:ph type="sldNum" sz="quarter" idx="4"/>
          </p:nvPr>
        </p:nvSpPr>
        <p:spPr>
          <a:xfrm>
            <a:off x="8686800" y="5943600"/>
            <a:ext cx="353105" cy="335422"/>
          </a:xfrm>
          <a:prstGeom prst="rect">
            <a:avLst/>
          </a:prstGeom>
        </p:spPr>
        <p:txBody>
          <a:bodyPr vert="horz" lIns="91440" tIns="45720" rIns="91440" bIns="45720" rtlCol="0" anchor="ctr"/>
          <a:lstStyle>
            <a:lvl1pPr algn="ctr">
              <a:defRPr sz="7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1471831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285750" algn="l" rtl="0" eaLnBrk="1" fontAlgn="base" hangingPunct="1">
        <a:spcBef>
          <a:spcPct val="20000"/>
        </a:spcBef>
        <a:spcAft>
          <a:spcPct val="0"/>
        </a:spcAft>
        <a:defRPr>
          <a:solidFill>
            <a:schemeClr val="tx1"/>
          </a:solidFill>
          <a:latin typeface="+mn-lt"/>
          <a:ea typeface="+mn-ea"/>
          <a:cs typeface="+mn-cs"/>
        </a:defRPr>
      </a:lvl2pPr>
      <a:lvl3pPr marL="571500" algn="l" rtl="0" eaLnBrk="1" fontAlgn="base" hangingPunct="1">
        <a:spcBef>
          <a:spcPct val="20000"/>
        </a:spcBef>
        <a:spcAft>
          <a:spcPct val="0"/>
        </a:spcAft>
        <a:defRPr>
          <a:solidFill>
            <a:schemeClr val="tx1"/>
          </a:solidFill>
          <a:latin typeface="+mn-lt"/>
          <a:ea typeface="+mn-ea"/>
          <a:cs typeface="+mn-cs"/>
        </a:defRPr>
      </a:lvl3pPr>
      <a:lvl4pPr marL="857250" algn="l" rtl="0" eaLnBrk="1" fontAlgn="base" hangingPunct="1">
        <a:spcBef>
          <a:spcPct val="20000"/>
        </a:spcBef>
        <a:spcAft>
          <a:spcPct val="0"/>
        </a:spcAft>
        <a:defRPr>
          <a:solidFill>
            <a:schemeClr val="tx1"/>
          </a:solidFill>
          <a:latin typeface="+mn-lt"/>
          <a:ea typeface="+mn-ea"/>
          <a:cs typeface="+mn-cs"/>
        </a:defRPr>
      </a:lvl4pPr>
      <a:lvl5pPr marL="1143000" algn="l" rtl="0" eaLnBrk="1" fontAlgn="base" hangingPunct="1">
        <a:spcBef>
          <a:spcPct val="20000"/>
        </a:spcBef>
        <a:spcAft>
          <a:spcPct val="0"/>
        </a:spcAft>
        <a:defRPr>
          <a:solidFill>
            <a:schemeClr val="tx1"/>
          </a:solidFill>
          <a:latin typeface="+mn-lt"/>
          <a:ea typeface="+mn-ea"/>
          <a:cs typeface="+mn-cs"/>
        </a:defRPr>
      </a:lvl5pPr>
      <a:lvl6pPr marL="1428750" eaLnBrk="1" hangingPunct="1">
        <a:defRPr>
          <a:latin typeface="+mn-lt"/>
          <a:ea typeface="+mn-ea"/>
          <a:cs typeface="+mn-cs"/>
        </a:defRPr>
      </a:lvl6pPr>
      <a:lvl7pPr marL="1714500" eaLnBrk="1" hangingPunct="1">
        <a:defRPr>
          <a:latin typeface="+mn-lt"/>
          <a:ea typeface="+mn-ea"/>
          <a:cs typeface="+mn-cs"/>
        </a:defRPr>
      </a:lvl7pPr>
      <a:lvl8pPr marL="2000250" eaLnBrk="1" hangingPunct="1">
        <a:defRPr>
          <a:latin typeface="+mn-lt"/>
          <a:ea typeface="+mn-ea"/>
          <a:cs typeface="+mn-cs"/>
        </a:defRPr>
      </a:lvl8pPr>
      <a:lvl9pPr marL="2286000" eaLnBrk="1" hangingPunct="1">
        <a:defRPr>
          <a:latin typeface="+mn-lt"/>
          <a:ea typeface="+mn-ea"/>
          <a:cs typeface="+mn-cs"/>
        </a:defRPr>
      </a:lvl9pPr>
    </p:bodyStyle>
    <p:otherStyle>
      <a:lvl1pPr marL="0" eaLnBrk="1" hangingPunct="1">
        <a:defRPr>
          <a:latin typeface="+mn-lt"/>
          <a:ea typeface="+mn-ea"/>
          <a:cs typeface="+mn-cs"/>
        </a:defRPr>
      </a:lvl1pPr>
      <a:lvl2pPr marL="285750" eaLnBrk="1" hangingPunct="1">
        <a:defRPr>
          <a:latin typeface="+mn-lt"/>
          <a:ea typeface="+mn-ea"/>
          <a:cs typeface="+mn-cs"/>
        </a:defRPr>
      </a:lvl2pPr>
      <a:lvl3pPr marL="571500" eaLnBrk="1" hangingPunct="1">
        <a:defRPr>
          <a:latin typeface="+mn-lt"/>
          <a:ea typeface="+mn-ea"/>
          <a:cs typeface="+mn-cs"/>
        </a:defRPr>
      </a:lvl3pPr>
      <a:lvl4pPr marL="857250" eaLnBrk="1" hangingPunct="1">
        <a:defRPr>
          <a:latin typeface="+mn-lt"/>
          <a:ea typeface="+mn-ea"/>
          <a:cs typeface="+mn-cs"/>
        </a:defRPr>
      </a:lvl4pPr>
      <a:lvl5pPr marL="1143000" eaLnBrk="1" hangingPunct="1">
        <a:defRPr>
          <a:latin typeface="+mn-lt"/>
          <a:ea typeface="+mn-ea"/>
          <a:cs typeface="+mn-cs"/>
        </a:defRPr>
      </a:lvl5pPr>
      <a:lvl6pPr marL="1428750" eaLnBrk="1" hangingPunct="1">
        <a:defRPr>
          <a:latin typeface="+mn-lt"/>
          <a:ea typeface="+mn-ea"/>
          <a:cs typeface="+mn-cs"/>
        </a:defRPr>
      </a:lvl6pPr>
      <a:lvl7pPr marL="1714500" eaLnBrk="1" hangingPunct="1">
        <a:defRPr>
          <a:latin typeface="+mn-lt"/>
          <a:ea typeface="+mn-ea"/>
          <a:cs typeface="+mn-cs"/>
        </a:defRPr>
      </a:lvl7pPr>
      <a:lvl8pPr marL="2000250" eaLnBrk="1" hangingPunct="1">
        <a:defRPr>
          <a:latin typeface="+mn-lt"/>
          <a:ea typeface="+mn-ea"/>
          <a:cs typeface="+mn-cs"/>
        </a:defRPr>
      </a:lvl8pPr>
      <a:lvl9pPr marL="22860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441437"/>
      </p:ext>
    </p:extLst>
  </p:cSld>
  <p:clrMap bg1="lt1" tx1="dk1" bg2="lt2" tx2="dk2" accent1="accent1" accent2="accent2" accent3="accent3" accent4="accent4" accent5="accent5" accent6="accent6" hlink="hlink" folHlink="folHlink"/>
  <p:sldLayoutIdLst>
    <p:sldLayoutId id="2147483721" r:id="rId1"/>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285750" algn="l" rtl="0" eaLnBrk="1" fontAlgn="base" hangingPunct="1">
        <a:spcBef>
          <a:spcPct val="20000"/>
        </a:spcBef>
        <a:spcAft>
          <a:spcPct val="0"/>
        </a:spcAft>
        <a:defRPr>
          <a:solidFill>
            <a:schemeClr val="tx1"/>
          </a:solidFill>
          <a:latin typeface="+mn-lt"/>
          <a:ea typeface="+mn-ea"/>
          <a:cs typeface="+mn-cs"/>
        </a:defRPr>
      </a:lvl2pPr>
      <a:lvl3pPr marL="571500" algn="l" rtl="0" eaLnBrk="1" fontAlgn="base" hangingPunct="1">
        <a:spcBef>
          <a:spcPct val="20000"/>
        </a:spcBef>
        <a:spcAft>
          <a:spcPct val="0"/>
        </a:spcAft>
        <a:defRPr>
          <a:solidFill>
            <a:schemeClr val="tx1"/>
          </a:solidFill>
          <a:latin typeface="+mn-lt"/>
          <a:ea typeface="+mn-ea"/>
          <a:cs typeface="+mn-cs"/>
        </a:defRPr>
      </a:lvl3pPr>
      <a:lvl4pPr marL="857250" algn="l" rtl="0" eaLnBrk="1" fontAlgn="base" hangingPunct="1">
        <a:spcBef>
          <a:spcPct val="20000"/>
        </a:spcBef>
        <a:spcAft>
          <a:spcPct val="0"/>
        </a:spcAft>
        <a:defRPr>
          <a:solidFill>
            <a:schemeClr val="tx1"/>
          </a:solidFill>
          <a:latin typeface="+mn-lt"/>
          <a:ea typeface="+mn-ea"/>
          <a:cs typeface="+mn-cs"/>
        </a:defRPr>
      </a:lvl4pPr>
      <a:lvl5pPr marL="1143000" algn="l" rtl="0" eaLnBrk="1" fontAlgn="base" hangingPunct="1">
        <a:spcBef>
          <a:spcPct val="20000"/>
        </a:spcBef>
        <a:spcAft>
          <a:spcPct val="0"/>
        </a:spcAft>
        <a:defRPr>
          <a:solidFill>
            <a:schemeClr val="tx1"/>
          </a:solidFill>
          <a:latin typeface="+mn-lt"/>
          <a:ea typeface="+mn-ea"/>
          <a:cs typeface="+mn-cs"/>
        </a:defRPr>
      </a:lvl5pPr>
      <a:lvl6pPr marL="1428750" eaLnBrk="1" hangingPunct="1">
        <a:defRPr>
          <a:latin typeface="+mn-lt"/>
          <a:ea typeface="+mn-ea"/>
          <a:cs typeface="+mn-cs"/>
        </a:defRPr>
      </a:lvl6pPr>
      <a:lvl7pPr marL="1714500" eaLnBrk="1" hangingPunct="1">
        <a:defRPr>
          <a:latin typeface="+mn-lt"/>
          <a:ea typeface="+mn-ea"/>
          <a:cs typeface="+mn-cs"/>
        </a:defRPr>
      </a:lvl7pPr>
      <a:lvl8pPr marL="2000250" eaLnBrk="1" hangingPunct="1">
        <a:defRPr>
          <a:latin typeface="+mn-lt"/>
          <a:ea typeface="+mn-ea"/>
          <a:cs typeface="+mn-cs"/>
        </a:defRPr>
      </a:lvl8pPr>
      <a:lvl9pPr marL="2286000" eaLnBrk="1" hangingPunct="1">
        <a:defRPr>
          <a:latin typeface="+mn-lt"/>
          <a:ea typeface="+mn-ea"/>
          <a:cs typeface="+mn-cs"/>
        </a:defRPr>
      </a:lvl9pPr>
    </p:bodyStyle>
    <p:otherStyle>
      <a:lvl1pPr marL="0" eaLnBrk="1" hangingPunct="1">
        <a:defRPr>
          <a:latin typeface="+mn-lt"/>
          <a:ea typeface="+mn-ea"/>
          <a:cs typeface="+mn-cs"/>
        </a:defRPr>
      </a:lvl1pPr>
      <a:lvl2pPr marL="285750" eaLnBrk="1" hangingPunct="1">
        <a:defRPr>
          <a:latin typeface="+mn-lt"/>
          <a:ea typeface="+mn-ea"/>
          <a:cs typeface="+mn-cs"/>
        </a:defRPr>
      </a:lvl2pPr>
      <a:lvl3pPr marL="571500" eaLnBrk="1" hangingPunct="1">
        <a:defRPr>
          <a:latin typeface="+mn-lt"/>
          <a:ea typeface="+mn-ea"/>
          <a:cs typeface="+mn-cs"/>
        </a:defRPr>
      </a:lvl3pPr>
      <a:lvl4pPr marL="857250" eaLnBrk="1" hangingPunct="1">
        <a:defRPr>
          <a:latin typeface="+mn-lt"/>
          <a:ea typeface="+mn-ea"/>
          <a:cs typeface="+mn-cs"/>
        </a:defRPr>
      </a:lvl4pPr>
      <a:lvl5pPr marL="1143000" eaLnBrk="1" hangingPunct="1">
        <a:defRPr>
          <a:latin typeface="+mn-lt"/>
          <a:ea typeface="+mn-ea"/>
          <a:cs typeface="+mn-cs"/>
        </a:defRPr>
      </a:lvl5pPr>
      <a:lvl6pPr marL="1428750" eaLnBrk="1" hangingPunct="1">
        <a:defRPr>
          <a:latin typeface="+mn-lt"/>
          <a:ea typeface="+mn-ea"/>
          <a:cs typeface="+mn-cs"/>
        </a:defRPr>
      </a:lvl6pPr>
      <a:lvl7pPr marL="1714500" eaLnBrk="1" hangingPunct="1">
        <a:defRPr>
          <a:latin typeface="+mn-lt"/>
          <a:ea typeface="+mn-ea"/>
          <a:cs typeface="+mn-cs"/>
        </a:defRPr>
      </a:lvl7pPr>
      <a:lvl8pPr marL="2000250" eaLnBrk="1" hangingPunct="1">
        <a:defRPr>
          <a:latin typeface="+mn-lt"/>
          <a:ea typeface="+mn-ea"/>
          <a:cs typeface="+mn-cs"/>
        </a:defRPr>
      </a:lvl8pPr>
      <a:lvl9pPr marL="22860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CF949D4-8F18-3F4B-94DD-7D6F6FEC1293}"/>
              </a:ext>
            </a:extLst>
          </p:cNvPr>
          <p:cNvSpPr/>
          <p:nvPr userDrawn="1"/>
        </p:nvSpPr>
        <p:spPr>
          <a:xfrm>
            <a:off x="0" y="0"/>
            <a:ext cx="88900" cy="64008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latin typeface="+mn-lt"/>
            </a:endParaRPr>
          </a:p>
        </p:txBody>
      </p:sp>
      <p:pic>
        <p:nvPicPr>
          <p:cNvPr id="4" name="Picture 3">
            <a:extLst>
              <a:ext uri="{FF2B5EF4-FFF2-40B4-BE49-F238E27FC236}">
                <a16:creationId xmlns:a16="http://schemas.microsoft.com/office/drawing/2014/main" id="{3429BFD0-74D4-F742-B77A-FD9060A6638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2726" y="146258"/>
            <a:ext cx="2056218" cy="501815"/>
          </a:xfrm>
          <a:prstGeom prst="rect">
            <a:avLst/>
          </a:prstGeom>
        </p:spPr>
      </p:pic>
    </p:spTree>
    <p:extLst>
      <p:ext uri="{BB962C8B-B14F-4D97-AF65-F5344CB8AC3E}">
        <p14:creationId xmlns:p14="http://schemas.microsoft.com/office/powerpoint/2010/main" val="31686507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2F390E94-6102-1F4E-9168-DE0614293774}"/>
              </a:ext>
            </a:extLst>
          </p:cNvPr>
          <p:cNvSpPr/>
          <p:nvPr userDrawn="1"/>
        </p:nvSpPr>
        <p:spPr>
          <a:xfrm>
            <a:off x="0" y="0"/>
            <a:ext cx="88900" cy="64008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latin typeface="+mn-lt"/>
            </a:endParaRPr>
          </a:p>
        </p:txBody>
      </p:sp>
      <p:sp>
        <p:nvSpPr>
          <p:cNvPr id="4" name="object 15">
            <a:extLst>
              <a:ext uri="{FF2B5EF4-FFF2-40B4-BE49-F238E27FC236}">
                <a16:creationId xmlns:a16="http://schemas.microsoft.com/office/drawing/2014/main" id="{2901E53C-BDF5-124A-8C9B-96A1E8AA6EC2}"/>
              </a:ext>
            </a:extLst>
          </p:cNvPr>
          <p:cNvSpPr/>
          <p:nvPr userDrawn="1"/>
        </p:nvSpPr>
        <p:spPr>
          <a:xfrm flipH="1">
            <a:off x="4267200" y="1976058"/>
            <a:ext cx="66675" cy="2743200"/>
          </a:xfrm>
          <a:custGeom>
            <a:avLst/>
            <a:gdLst/>
            <a:ahLst/>
            <a:cxnLst/>
            <a:rect l="l" t="t" r="r" b="b"/>
            <a:pathLst>
              <a:path h="5119370">
                <a:moveTo>
                  <a:pt x="0" y="0"/>
                </a:moveTo>
                <a:lnTo>
                  <a:pt x="0" y="5118976"/>
                </a:lnTo>
              </a:path>
            </a:pathLst>
          </a:custGeom>
          <a:ln w="22225">
            <a:solidFill>
              <a:srgbClr val="626469"/>
            </a:solidFill>
            <a:prstDash val="dot"/>
          </a:ln>
        </p:spPr>
        <p:txBody>
          <a:bodyPr lIns="0" tIns="0" rIns="0" bIns="0"/>
          <a:lstStyle/>
          <a:p>
            <a:pPr defTabSz="621792" eaLnBrk="1" fontAlgn="auto" hangingPunct="1">
              <a:spcBef>
                <a:spcPts val="0"/>
              </a:spcBef>
              <a:spcAft>
                <a:spcPts val="0"/>
              </a:spcAft>
              <a:defRPr/>
            </a:pPr>
            <a:endParaRPr sz="765">
              <a:latin typeface="+mn-lt"/>
            </a:endParaRPr>
          </a:p>
        </p:txBody>
      </p:sp>
      <p:pic>
        <p:nvPicPr>
          <p:cNvPr id="6" name="Picture 5">
            <a:extLst>
              <a:ext uri="{FF2B5EF4-FFF2-40B4-BE49-F238E27FC236}">
                <a16:creationId xmlns:a16="http://schemas.microsoft.com/office/drawing/2014/main" id="{EA862AC0-EC0C-B044-ACC3-59D0E48A7AA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2726" y="146258"/>
            <a:ext cx="2056218" cy="501815"/>
          </a:xfrm>
          <a:prstGeom prst="rect">
            <a:avLst/>
          </a:prstGeom>
        </p:spPr>
      </p:pic>
    </p:spTree>
    <p:extLst>
      <p:ext uri="{BB962C8B-B14F-4D97-AF65-F5344CB8AC3E}">
        <p14:creationId xmlns:p14="http://schemas.microsoft.com/office/powerpoint/2010/main" val="2095969235"/>
      </p:ext>
    </p:extLst>
  </p:cSld>
  <p:clrMap bg1="lt1" tx1="dk1" bg2="lt2" tx2="dk2" accent1="accent1" accent2="accent2" accent3="accent3" accent4="accent4" accent5="accent5" accent6="accent6" hlink="hlink" folHlink="folHlink"/>
  <p:sldLayoutIdLst>
    <p:sldLayoutId id="2147483685" r:id="rId1"/>
    <p:sldLayoutId id="2147483728" r:id="rId2"/>
    <p:sldLayoutId id="2147483700" r:id="rId3"/>
    <p:sldLayoutId id="214748370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70A805CC-7FC4-C64B-9230-902428308269}"/>
              </a:ext>
            </a:extLst>
          </p:cNvPr>
          <p:cNvSpPr/>
          <p:nvPr userDrawn="1"/>
        </p:nvSpPr>
        <p:spPr>
          <a:xfrm>
            <a:off x="0" y="0"/>
            <a:ext cx="88900" cy="64008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latin typeface="+mn-lt"/>
            </a:endParaRPr>
          </a:p>
        </p:txBody>
      </p:sp>
      <p:pic>
        <p:nvPicPr>
          <p:cNvPr id="4" name="Picture 3">
            <a:extLst>
              <a:ext uri="{FF2B5EF4-FFF2-40B4-BE49-F238E27FC236}">
                <a16:creationId xmlns:a16="http://schemas.microsoft.com/office/drawing/2014/main" id="{0F4E4484-F89A-5740-897B-6D819E6E4C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3891" y="146258"/>
            <a:ext cx="2056218" cy="501815"/>
          </a:xfrm>
          <a:prstGeom prst="rect">
            <a:avLst/>
          </a:prstGeom>
        </p:spPr>
      </p:pic>
    </p:spTree>
    <p:extLst>
      <p:ext uri="{BB962C8B-B14F-4D97-AF65-F5344CB8AC3E}">
        <p14:creationId xmlns:p14="http://schemas.microsoft.com/office/powerpoint/2010/main" val="528925752"/>
      </p:ext>
    </p:extLst>
  </p:cSld>
  <p:clrMap bg1="lt1" tx1="dk1" bg2="lt2" tx2="dk2" accent1="accent1" accent2="accent2" accent3="accent3" accent4="accent4" accent5="accent5" accent6="accent6" hlink="hlink" folHlink="folHlink"/>
  <p:sldLayoutIdLst>
    <p:sldLayoutId id="2147483683" r:id="rId1"/>
    <p:sldLayoutId id="2147483705" r:id="rId2"/>
    <p:sldLayoutId id="21474837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E06DF6AD-13C4-1C40-9610-1D24C2BE02F9}"/>
              </a:ext>
            </a:extLst>
          </p:cNvPr>
          <p:cNvSpPr/>
          <p:nvPr userDrawn="1"/>
        </p:nvSpPr>
        <p:spPr>
          <a:xfrm>
            <a:off x="0" y="0"/>
            <a:ext cx="88900" cy="64008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21792" eaLnBrk="1" fontAlgn="auto" hangingPunct="1">
              <a:spcBef>
                <a:spcPts val="0"/>
              </a:spcBef>
              <a:spcAft>
                <a:spcPts val="0"/>
              </a:spcAft>
              <a:defRPr/>
            </a:pPr>
            <a:endParaRPr sz="765">
              <a:latin typeface="+mn-lt"/>
            </a:endParaRPr>
          </a:p>
        </p:txBody>
      </p:sp>
      <p:pic>
        <p:nvPicPr>
          <p:cNvPr id="5" name="Picture 4">
            <a:extLst>
              <a:ext uri="{FF2B5EF4-FFF2-40B4-BE49-F238E27FC236}">
                <a16:creationId xmlns:a16="http://schemas.microsoft.com/office/drawing/2014/main" id="{D233E43A-1515-3849-8EE1-0FE0F5D8A87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2726" y="146258"/>
            <a:ext cx="2056218" cy="501815"/>
          </a:xfrm>
          <a:prstGeom prst="rect">
            <a:avLst/>
          </a:prstGeom>
        </p:spPr>
      </p:pic>
    </p:spTree>
    <p:extLst>
      <p:ext uri="{BB962C8B-B14F-4D97-AF65-F5344CB8AC3E}">
        <p14:creationId xmlns:p14="http://schemas.microsoft.com/office/powerpoint/2010/main" val="1068646777"/>
      </p:ext>
    </p:extLst>
  </p:cSld>
  <p:clrMap bg1="lt1" tx1="dk1" bg2="lt2" tx2="dk2" accent1="accent1" accent2="accent2" accent3="accent3" accent4="accent4" accent5="accent5" accent6="accent6" hlink="hlink" folHlink="folHlink"/>
  <p:sldLayoutIdLst>
    <p:sldLayoutId id="2147483681" r:id="rId1"/>
    <p:sldLayoutId id="2147483710" r:id="rId2"/>
    <p:sldLayoutId id="214748371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738582"/>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6F67BE-48D1-214D-B70F-7D1030D34415}"/>
              </a:ext>
            </a:extLst>
          </p:cNvPr>
          <p:cNvSpPr>
            <a:spLocks noGrp="1"/>
          </p:cNvSpPr>
          <p:nvPr>
            <p:ph type="subTitle" idx="1"/>
          </p:nvPr>
        </p:nvSpPr>
        <p:spPr>
          <a:xfrm>
            <a:off x="147557" y="228600"/>
            <a:ext cx="8534400" cy="1447800"/>
          </a:xfrm>
        </p:spPr>
        <p:txBody>
          <a:bodyPr/>
          <a:lstStyle/>
          <a:p>
            <a:pPr algn="ctr"/>
            <a:r>
              <a:rPr lang="en-US" sz="2400" b="1">
                <a:solidFill>
                  <a:srgbClr val="C00000"/>
                </a:solidFill>
              </a:rPr>
              <a:t> Novel Healing-Targeted DES with Synchronized Antiproliferative Drug Delivery to Target Smooth Muscle Cell Proliferation after DES implantation in Coronary Artery Disease</a:t>
            </a:r>
            <a:endParaRPr lang="en-US" sz="2400">
              <a:solidFill>
                <a:srgbClr val="C00000"/>
              </a:solidFill>
            </a:endParaRPr>
          </a:p>
          <a:p>
            <a:pPr algn="ctr"/>
            <a:endParaRPr lang="en-US" b="1">
              <a:solidFill>
                <a:srgbClr val="C10E21"/>
              </a:solidFill>
              <a:latin typeface="Arial" panose="020B0604020202020204" pitchFamily="34" charset="0"/>
              <a:cs typeface="Arial" panose="020B0604020202020204" pitchFamily="34" charset="0"/>
            </a:endParaRPr>
          </a:p>
          <a:p>
            <a:pPr algn="ctr"/>
            <a:r>
              <a:rPr lang="en-US" sz="2400" b="1">
                <a:solidFill>
                  <a:srgbClr val="C10E21"/>
                </a:solidFill>
                <a:latin typeface="Arial" panose="020B0604020202020204" pitchFamily="34" charset="0"/>
                <a:cs typeface="Arial" panose="020B0604020202020204" pitchFamily="34" charset="0"/>
              </a:rPr>
              <a:t>Primary Results of the PIONEER III Trial</a:t>
            </a:r>
            <a:endParaRPr lang="en-US" sz="2400">
              <a:solidFill>
                <a:srgbClr val="C10E21"/>
              </a:solidFill>
              <a:latin typeface="Arial" panose="020B0604020202020204" pitchFamily="34" charset="0"/>
              <a:cs typeface="Arial" panose="020B0604020202020204" pitchFamily="34" charset="0"/>
            </a:endParaRPr>
          </a:p>
          <a:p>
            <a:endParaRPr lang="en-US"/>
          </a:p>
        </p:txBody>
      </p:sp>
      <p:grpSp>
        <p:nvGrpSpPr>
          <p:cNvPr id="3" name="Group 2">
            <a:extLst>
              <a:ext uri="{FF2B5EF4-FFF2-40B4-BE49-F238E27FC236}">
                <a16:creationId xmlns:a16="http://schemas.microsoft.com/office/drawing/2014/main" id="{42D839D7-9DE6-EB49-832E-430C15DD07D7}"/>
              </a:ext>
            </a:extLst>
          </p:cNvPr>
          <p:cNvGrpSpPr/>
          <p:nvPr/>
        </p:nvGrpSpPr>
        <p:grpSpPr>
          <a:xfrm>
            <a:off x="159962" y="3079999"/>
            <a:ext cx="6191794" cy="3101765"/>
            <a:chOff x="159962" y="3079999"/>
            <a:chExt cx="6191794" cy="3101765"/>
          </a:xfrm>
        </p:grpSpPr>
        <p:sp>
          <p:nvSpPr>
            <p:cNvPr id="7" name="Subtitle 1">
              <a:extLst>
                <a:ext uri="{FF2B5EF4-FFF2-40B4-BE49-F238E27FC236}">
                  <a16:creationId xmlns:a16="http://schemas.microsoft.com/office/drawing/2014/main" id="{67A4C335-7EA4-414A-8225-093D347D7956}"/>
                </a:ext>
              </a:extLst>
            </p:cNvPr>
            <p:cNvSpPr txBox="1">
              <a:spLocks/>
            </p:cNvSpPr>
            <p:nvPr/>
          </p:nvSpPr>
          <p:spPr>
            <a:xfrm>
              <a:off x="159962" y="3079999"/>
              <a:ext cx="5695406" cy="1155247"/>
            </a:xfrm>
            <a:prstGeom prst="rect">
              <a:avLst/>
            </a:prstGeom>
          </p:spPr>
          <p:txBody>
            <a:bodyPr/>
            <a:lstStyle>
              <a:lvl1pPr marL="0" indent="0" algn="l" rtl="0" eaLnBrk="1" fontAlgn="base" hangingPunct="1">
                <a:spcBef>
                  <a:spcPct val="20000"/>
                </a:spcBef>
                <a:spcAft>
                  <a:spcPct val="0"/>
                </a:spcAft>
                <a:buNone/>
                <a:defRPr sz="1800" b="0" i="0">
                  <a:solidFill>
                    <a:srgbClr val="636466"/>
                  </a:solidFill>
                  <a:latin typeface="Lub Dub Medium" panose="020B0603030403020204" pitchFamily="34" charset="77"/>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cs typeface="+mn-cs"/>
                </a:defRPr>
              </a:lvl2pPr>
              <a:lvl3pPr marL="914400" indent="0" algn="ctr" rtl="0" eaLnBrk="1" fontAlgn="base" hangingPunct="1">
                <a:spcBef>
                  <a:spcPct val="20000"/>
                </a:spcBef>
                <a:spcAft>
                  <a:spcPct val="0"/>
                </a:spcAft>
                <a:buNone/>
                <a:defRPr sz="1800">
                  <a:solidFill>
                    <a:schemeClr val="tx1"/>
                  </a:solidFill>
                  <a:latin typeface="+mn-lt"/>
                  <a:ea typeface="+mn-ea"/>
                  <a:cs typeface="+mn-cs"/>
                </a:defRPr>
              </a:lvl3pPr>
              <a:lvl4pPr marL="1371600" indent="0" algn="ctr" rtl="0" eaLnBrk="1" fontAlgn="base" hangingPunct="1">
                <a:spcBef>
                  <a:spcPct val="20000"/>
                </a:spcBef>
                <a:spcAft>
                  <a:spcPct val="0"/>
                </a:spcAft>
                <a:buNone/>
                <a:defRPr sz="1600">
                  <a:solidFill>
                    <a:schemeClr val="tx1"/>
                  </a:solidFill>
                  <a:latin typeface="+mn-lt"/>
                  <a:ea typeface="+mn-ea"/>
                  <a:cs typeface="+mn-cs"/>
                </a:defRPr>
              </a:lvl4pPr>
              <a:lvl5pPr marL="1828800" indent="0" algn="ctr" rtl="0" eaLnBrk="1" fontAlgn="base" hangingPunct="1">
                <a:spcBef>
                  <a:spcPct val="20000"/>
                </a:spcBef>
                <a:spcAft>
                  <a:spcPct val="0"/>
                </a:spcAft>
                <a:buNone/>
                <a:defRPr sz="1600">
                  <a:solidFill>
                    <a:schemeClr val="tx1"/>
                  </a:solidFill>
                  <a:latin typeface="+mn-lt"/>
                  <a:ea typeface="+mn-ea"/>
                  <a:cs typeface="+mn-cs"/>
                </a:defRPr>
              </a:lvl5pPr>
              <a:lvl6pPr marL="2286000" indent="0" algn="ctr" eaLnBrk="1" hangingPunct="1">
                <a:buNone/>
                <a:defRPr sz="1600">
                  <a:latin typeface="+mn-lt"/>
                  <a:ea typeface="+mn-ea"/>
                  <a:cs typeface="+mn-cs"/>
                </a:defRPr>
              </a:lvl6pPr>
              <a:lvl7pPr marL="2743200" indent="0" algn="ctr" eaLnBrk="1" hangingPunct="1">
                <a:buNone/>
                <a:defRPr sz="1600">
                  <a:latin typeface="+mn-lt"/>
                  <a:ea typeface="+mn-ea"/>
                  <a:cs typeface="+mn-cs"/>
                </a:defRPr>
              </a:lvl7pPr>
              <a:lvl8pPr marL="3200400" indent="0" algn="ctr" eaLnBrk="1" hangingPunct="1">
                <a:buNone/>
                <a:defRPr sz="1600">
                  <a:latin typeface="+mn-lt"/>
                  <a:ea typeface="+mn-ea"/>
                  <a:cs typeface="+mn-cs"/>
                </a:defRPr>
              </a:lvl8pPr>
              <a:lvl9pPr marL="3657600" indent="0" algn="ctr" eaLnBrk="1" hangingPunct="1">
                <a:buNone/>
                <a:defRPr sz="1600">
                  <a:latin typeface="+mn-lt"/>
                  <a:ea typeface="+mn-ea"/>
                  <a:cs typeface="+mn-cs"/>
                </a:defRPr>
              </a:lvl9pPr>
            </a:lstStyle>
            <a:p>
              <a:pPr defTabSz="914400"/>
              <a:r>
                <a:rPr lang="en-US" b="1" kern="0" dirty="0">
                  <a:solidFill>
                    <a:schemeClr val="tx1"/>
                  </a:solidFill>
                  <a:latin typeface="Arial" panose="020B0604020202020204" pitchFamily="34" charset="0"/>
                  <a:cs typeface="Arial" panose="020B0604020202020204" pitchFamily="34" charset="0"/>
                </a:rPr>
                <a:t>Alexandra Lansky, MD</a:t>
              </a:r>
            </a:p>
            <a:p>
              <a:pPr defTabSz="914400">
                <a:spcBef>
                  <a:spcPts val="0"/>
                </a:spcBef>
              </a:pPr>
              <a:r>
                <a:rPr lang="en-US" sz="1400" kern="0" dirty="0">
                  <a:solidFill>
                    <a:schemeClr val="tx1"/>
                  </a:solidFill>
                  <a:latin typeface="Arial" panose="020B0604020202020204" pitchFamily="34" charset="0"/>
                  <a:cs typeface="Arial" panose="020B0604020202020204" pitchFamily="34" charset="0"/>
                </a:rPr>
                <a:t>Professor of Medicine, Section of Cardiology</a:t>
              </a:r>
            </a:p>
            <a:p>
              <a:pPr defTabSz="914400">
                <a:spcBef>
                  <a:spcPts val="0"/>
                </a:spcBef>
              </a:pPr>
              <a:r>
                <a:rPr lang="en-US" sz="1400" kern="0" dirty="0">
                  <a:solidFill>
                    <a:schemeClr val="tx1"/>
                  </a:solidFill>
                  <a:latin typeface="Arial" panose="020B0604020202020204" pitchFamily="34" charset="0"/>
                  <a:cs typeface="Arial" panose="020B0604020202020204" pitchFamily="34" charset="0"/>
                </a:rPr>
                <a:t>Yale School of Medicine, New Haven, CT</a:t>
              </a:r>
            </a:p>
            <a:p>
              <a:pPr defTabSz="914400"/>
              <a:endParaRPr lang="en-US" kern="0" dirty="0">
                <a:solidFill>
                  <a:schemeClr val="tx1"/>
                </a:solidFill>
                <a:latin typeface="Arial" panose="020B0604020202020204" pitchFamily="34" charset="0"/>
                <a:cs typeface="Arial" panose="020B0604020202020204" pitchFamily="34" charset="0"/>
              </a:endParaRPr>
            </a:p>
            <a:p>
              <a:pPr defTabSz="914400"/>
              <a:endParaRPr lang="en-US" kern="0" dirty="0">
                <a:solidFill>
                  <a:schemeClr val="tx1"/>
                </a:solidFill>
                <a:latin typeface="Arial" panose="020B0604020202020204" pitchFamily="34" charset="0"/>
                <a:cs typeface="Arial" panose="020B0604020202020204" pitchFamily="34" charset="0"/>
              </a:endParaRPr>
            </a:p>
            <a:p>
              <a:pPr defTabSz="914400"/>
              <a:endParaRPr lang="en-US" kern="0" dirty="0">
                <a:solidFill>
                  <a:schemeClr val="tx1"/>
                </a:solidFill>
                <a:latin typeface="Arial" panose="020B0604020202020204" pitchFamily="34" charset="0"/>
                <a:cs typeface="Arial" panose="020B0604020202020204" pitchFamily="34" charset="0"/>
              </a:endParaRPr>
            </a:p>
            <a:p>
              <a:pPr defTabSz="914400"/>
              <a:r>
                <a:rPr lang="en-US" sz="1400" kern="0" dirty="0">
                  <a:solidFill>
                    <a:schemeClr val="tx1"/>
                  </a:solidFill>
                  <a:latin typeface="Arial" panose="020B0604020202020204" pitchFamily="34" charset="0"/>
                  <a:cs typeface="Arial" panose="020B0604020202020204" pitchFamily="34" charset="0"/>
                </a:rPr>
                <a:t>Martin Leon, MD, Dean </a:t>
              </a:r>
              <a:r>
                <a:rPr lang="en-US" sz="1400" kern="0" dirty="0" err="1">
                  <a:solidFill>
                    <a:schemeClr val="tx1"/>
                  </a:solidFill>
                  <a:latin typeface="Arial" panose="020B0604020202020204" pitchFamily="34" charset="0"/>
                  <a:cs typeface="Arial" panose="020B0604020202020204" pitchFamily="34" charset="0"/>
                </a:rPr>
                <a:t>Kereiakes</a:t>
              </a:r>
              <a:r>
                <a:rPr lang="en-US" sz="1400" kern="0" dirty="0">
                  <a:solidFill>
                    <a:schemeClr val="tx1"/>
                  </a:solidFill>
                  <a:latin typeface="Arial" panose="020B0604020202020204" pitchFamily="34" charset="0"/>
                  <a:cs typeface="Arial" panose="020B0604020202020204" pitchFamily="34" charset="0"/>
                </a:rPr>
                <a:t>, MD, Andreas Baumbach, MD  Shigeru Saito, MD, Stephan </a:t>
              </a:r>
              <a:r>
                <a:rPr lang="en-US" sz="1400" kern="0" dirty="0" err="1">
                  <a:solidFill>
                    <a:schemeClr val="tx1"/>
                  </a:solidFill>
                  <a:latin typeface="Arial" panose="020B0604020202020204" pitchFamily="34" charset="0"/>
                  <a:cs typeface="Arial" panose="020B0604020202020204" pitchFamily="34" charset="0"/>
                </a:rPr>
                <a:t>Windecker</a:t>
              </a:r>
              <a:r>
                <a:rPr lang="en-US" sz="1400" kern="0" dirty="0">
                  <a:solidFill>
                    <a:schemeClr val="tx1"/>
                  </a:solidFill>
                  <a:latin typeface="Arial" panose="020B0604020202020204" pitchFamily="34" charset="0"/>
                  <a:cs typeface="Arial" panose="020B0604020202020204" pitchFamily="34" charset="0"/>
                </a:rPr>
                <a:t>, MD</a:t>
              </a:r>
            </a:p>
          </p:txBody>
        </p:sp>
        <p:sp>
          <p:nvSpPr>
            <p:cNvPr id="8" name="Subtitle 1">
              <a:extLst>
                <a:ext uri="{FF2B5EF4-FFF2-40B4-BE49-F238E27FC236}">
                  <a16:creationId xmlns:a16="http://schemas.microsoft.com/office/drawing/2014/main" id="{135D9D1F-0562-488B-B499-94D2A6CA7208}"/>
                </a:ext>
              </a:extLst>
            </p:cNvPr>
            <p:cNvSpPr txBox="1">
              <a:spLocks/>
            </p:cNvSpPr>
            <p:nvPr/>
          </p:nvSpPr>
          <p:spPr>
            <a:xfrm>
              <a:off x="159962" y="4181514"/>
              <a:ext cx="6191794" cy="2000250"/>
            </a:xfrm>
            <a:prstGeom prst="rect">
              <a:avLst/>
            </a:prstGeom>
          </p:spPr>
          <p:txBody>
            <a:bodyPr/>
            <a:lstStyle>
              <a:lvl1pPr marL="0" indent="0" algn="l" rtl="0" eaLnBrk="1" fontAlgn="base" hangingPunct="1">
                <a:spcBef>
                  <a:spcPct val="20000"/>
                </a:spcBef>
                <a:spcAft>
                  <a:spcPct val="0"/>
                </a:spcAft>
                <a:buNone/>
                <a:defRPr sz="1800" b="0" i="0">
                  <a:solidFill>
                    <a:srgbClr val="636466"/>
                  </a:solidFill>
                  <a:latin typeface="Lub Dub Medium" panose="020B0603030403020204" pitchFamily="34" charset="77"/>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cs typeface="+mn-cs"/>
                </a:defRPr>
              </a:lvl2pPr>
              <a:lvl3pPr marL="914400" indent="0" algn="ctr" rtl="0" eaLnBrk="1" fontAlgn="base" hangingPunct="1">
                <a:spcBef>
                  <a:spcPct val="20000"/>
                </a:spcBef>
                <a:spcAft>
                  <a:spcPct val="0"/>
                </a:spcAft>
                <a:buNone/>
                <a:defRPr sz="1800">
                  <a:solidFill>
                    <a:schemeClr val="tx1"/>
                  </a:solidFill>
                  <a:latin typeface="+mn-lt"/>
                  <a:ea typeface="+mn-ea"/>
                  <a:cs typeface="+mn-cs"/>
                </a:defRPr>
              </a:lvl3pPr>
              <a:lvl4pPr marL="1371600" indent="0" algn="ctr" rtl="0" eaLnBrk="1" fontAlgn="base" hangingPunct="1">
                <a:spcBef>
                  <a:spcPct val="20000"/>
                </a:spcBef>
                <a:spcAft>
                  <a:spcPct val="0"/>
                </a:spcAft>
                <a:buNone/>
                <a:defRPr sz="1600">
                  <a:solidFill>
                    <a:schemeClr val="tx1"/>
                  </a:solidFill>
                  <a:latin typeface="+mn-lt"/>
                  <a:ea typeface="+mn-ea"/>
                  <a:cs typeface="+mn-cs"/>
                </a:defRPr>
              </a:lvl4pPr>
              <a:lvl5pPr marL="1828800" indent="0" algn="ctr" rtl="0" eaLnBrk="1" fontAlgn="base" hangingPunct="1">
                <a:spcBef>
                  <a:spcPct val="20000"/>
                </a:spcBef>
                <a:spcAft>
                  <a:spcPct val="0"/>
                </a:spcAft>
                <a:buNone/>
                <a:defRPr sz="1600">
                  <a:solidFill>
                    <a:schemeClr val="tx1"/>
                  </a:solidFill>
                  <a:latin typeface="+mn-lt"/>
                  <a:ea typeface="+mn-ea"/>
                  <a:cs typeface="+mn-cs"/>
                </a:defRPr>
              </a:lvl5pPr>
              <a:lvl6pPr marL="2286000" indent="0" algn="ctr" eaLnBrk="1" hangingPunct="1">
                <a:buNone/>
                <a:defRPr sz="1600">
                  <a:latin typeface="+mn-lt"/>
                  <a:ea typeface="+mn-ea"/>
                  <a:cs typeface="+mn-cs"/>
                </a:defRPr>
              </a:lvl6pPr>
              <a:lvl7pPr marL="2743200" indent="0" algn="ctr" eaLnBrk="1" hangingPunct="1">
                <a:buNone/>
                <a:defRPr sz="1600">
                  <a:latin typeface="+mn-lt"/>
                  <a:ea typeface="+mn-ea"/>
                  <a:cs typeface="+mn-cs"/>
                </a:defRPr>
              </a:lvl7pPr>
              <a:lvl8pPr marL="3200400" indent="0" algn="ctr" eaLnBrk="1" hangingPunct="1">
                <a:buNone/>
                <a:defRPr sz="1600">
                  <a:latin typeface="+mn-lt"/>
                  <a:ea typeface="+mn-ea"/>
                  <a:cs typeface="+mn-cs"/>
                </a:defRPr>
              </a:lvl8pPr>
              <a:lvl9pPr marL="3657600" indent="0" algn="ctr" eaLnBrk="1" hangingPunct="1">
                <a:buNone/>
                <a:defRPr sz="1600">
                  <a:latin typeface="+mn-lt"/>
                  <a:ea typeface="+mn-ea"/>
                  <a:cs typeface="+mn-cs"/>
                </a:defRPr>
              </a:lvl9pPr>
            </a:lstStyle>
            <a:p>
              <a:pPr defTabSz="914400"/>
              <a:r>
                <a:rPr lang="en-US" sz="1600" b="1" kern="0" dirty="0">
                  <a:solidFill>
                    <a:schemeClr val="tx1"/>
                  </a:solidFill>
                  <a:latin typeface="Arial" panose="020B0604020202020204" pitchFamily="34" charset="0"/>
                  <a:cs typeface="Arial" panose="020B0604020202020204" pitchFamily="34" charset="0"/>
                </a:rPr>
                <a:t>On Behalf of The PIONEER III </a:t>
              </a:r>
            </a:p>
            <a:p>
              <a:pPr defTabSz="914400"/>
              <a:r>
                <a:rPr lang="en-US" sz="1600" b="1" kern="0" dirty="0">
                  <a:solidFill>
                    <a:schemeClr val="tx1"/>
                  </a:solidFill>
                  <a:latin typeface="Arial" panose="020B0604020202020204" pitchFamily="34" charset="0"/>
                  <a:cs typeface="Arial" panose="020B0604020202020204" pitchFamily="34" charset="0"/>
                </a:rPr>
                <a:t>Executive Committee and Investigators </a:t>
              </a:r>
            </a:p>
          </p:txBody>
        </p:sp>
      </p:grpSp>
    </p:spTree>
    <p:extLst>
      <p:ext uri="{BB962C8B-B14F-4D97-AF65-F5344CB8AC3E}">
        <p14:creationId xmlns:p14="http://schemas.microsoft.com/office/powerpoint/2010/main" val="159332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4EB2275-28E3-4281-BF58-0F2148A07A81}"/>
              </a:ext>
            </a:extLst>
          </p:cNvPr>
          <p:cNvGraphicFramePr>
            <a:graphicFrameLocks noGrp="1"/>
          </p:cNvGraphicFramePr>
          <p:nvPr>
            <p:extLst>
              <p:ext uri="{D42A27DB-BD31-4B8C-83A1-F6EECF244321}">
                <p14:modId xmlns:p14="http://schemas.microsoft.com/office/powerpoint/2010/main" val="3397570956"/>
              </p:ext>
            </p:extLst>
          </p:nvPr>
        </p:nvGraphicFramePr>
        <p:xfrm>
          <a:off x="304800" y="1393017"/>
          <a:ext cx="8643444" cy="3614766"/>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1954501034"/>
                    </a:ext>
                  </a:extLst>
                </a:gridCol>
                <a:gridCol w="4528644">
                  <a:extLst>
                    <a:ext uri="{9D8B030D-6E8A-4147-A177-3AD203B41FA5}">
                      <a16:colId xmlns:a16="http://schemas.microsoft.com/office/drawing/2014/main" val="473496531"/>
                    </a:ext>
                  </a:extLst>
                </a:gridCol>
              </a:tblGrid>
              <a:tr h="426698">
                <a:tc>
                  <a:txBody>
                    <a:bodyPr/>
                    <a:lstStyle/>
                    <a:p>
                      <a:r>
                        <a:rPr lang="en-US" sz="2400"/>
                        <a:t>Executive Committee</a:t>
                      </a:r>
                      <a:endParaRPr lang="en-US" sz="2400">
                        <a:latin typeface="Arial" panose="020B0604020202020204" pitchFamily="34" charset="0"/>
                        <a:cs typeface="Arial" panose="020B0604020202020204" pitchFamily="34" charset="0"/>
                      </a:endParaRPr>
                    </a:p>
                  </a:txBody>
                  <a:tcPr anchor="ctr"/>
                </a:tc>
                <a:tc>
                  <a:txBody>
                    <a:bodyPr/>
                    <a:lstStyle/>
                    <a:p>
                      <a:pPr algn="ctr"/>
                      <a:r>
                        <a:rPr lang="en-US" sz="2400"/>
                        <a:t>Other Committees</a:t>
                      </a:r>
                      <a:endParaRPr lang="en-US" sz="2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55148511"/>
                  </a:ext>
                </a:extLst>
              </a:tr>
              <a:tr h="3157566">
                <a:tc>
                  <a:txBody>
                    <a:bodyPr/>
                    <a:lstStyle/>
                    <a:p>
                      <a:pPr marL="342900" lvl="0" indent="-342900" hangingPunct="0">
                        <a:buFont typeface="Arial"/>
                        <a:buChar char="•"/>
                        <a:tabLst>
                          <a:tab pos="1371600" algn="l"/>
                        </a:tabLst>
                      </a:pPr>
                      <a:r>
                        <a:rPr lang="en-US" sz="1800" u="none"/>
                        <a:t>Chair:	M. Leon</a:t>
                      </a:r>
                    </a:p>
                    <a:p>
                      <a:pPr marL="342900" lvl="0" indent="-342900" hangingPunct="0">
                        <a:buFont typeface="Arial"/>
                        <a:buChar char="•"/>
                        <a:tabLst>
                          <a:tab pos="1371600" algn="l"/>
                        </a:tabLst>
                      </a:pPr>
                      <a:r>
                        <a:rPr lang="en-US" sz="1800" u="none"/>
                        <a:t>US PI:	D. Kereiakes</a:t>
                      </a:r>
                    </a:p>
                    <a:p>
                      <a:pPr marL="342900" lvl="0" indent="-342900" hangingPunct="0">
                        <a:buFont typeface="Arial"/>
                        <a:buChar char="•"/>
                        <a:tabLst>
                          <a:tab pos="1371600" algn="l"/>
                        </a:tabLst>
                      </a:pPr>
                      <a:r>
                        <a:rPr lang="en-US" sz="1800" u="none"/>
                        <a:t>US Co-PI: 	A. Lansky</a:t>
                      </a:r>
                    </a:p>
                    <a:p>
                      <a:pPr marL="342900" lvl="0" indent="-342900" hangingPunct="0">
                        <a:buFont typeface="Arial"/>
                        <a:buChar char="•"/>
                        <a:tabLst>
                          <a:tab pos="1371600" algn="l"/>
                        </a:tabLst>
                      </a:pPr>
                      <a:r>
                        <a:rPr lang="en-US" sz="1800" u="none"/>
                        <a:t>EU PI:       	S. Windecker</a:t>
                      </a:r>
                    </a:p>
                    <a:p>
                      <a:pPr marL="342900" lvl="0" indent="-342900" hangingPunct="0">
                        <a:buFont typeface="Arial"/>
                        <a:buChar char="•"/>
                        <a:tabLst>
                          <a:tab pos="1371600" algn="l"/>
                        </a:tabLst>
                      </a:pPr>
                      <a:r>
                        <a:rPr lang="en-US" sz="1800" u="none"/>
                        <a:t>EU Co-PI: 	A. Baumbach</a:t>
                      </a:r>
                    </a:p>
                    <a:p>
                      <a:pPr marL="342900" lvl="0" indent="-342900" hangingPunct="0">
                        <a:buFont typeface="Arial"/>
                        <a:buChar char="•"/>
                        <a:tabLst>
                          <a:tab pos="1371600" algn="l"/>
                        </a:tabLst>
                      </a:pPr>
                      <a:r>
                        <a:rPr lang="en-US" sz="1800" u="none"/>
                        <a:t>Japan PI:  	S. Saito</a:t>
                      </a:r>
                    </a:p>
                    <a:p>
                      <a:pPr marL="342900" lvl="0" indent="-342900" hangingPunct="0">
                        <a:buFont typeface="Arial"/>
                        <a:buChar char="•"/>
                        <a:tabLst>
                          <a:tab pos="1371600" algn="l"/>
                        </a:tabLst>
                      </a:pPr>
                      <a:r>
                        <a:rPr lang="en-US" sz="1800" u="none"/>
                        <a:t>Members: 	P. Urban, M. Valgimigli, </a:t>
                      </a:r>
                      <a:br>
                        <a:rPr lang="en-US" sz="1800" u="none"/>
                      </a:br>
                      <a:r>
                        <a:rPr lang="en-US" sz="1800" u="none"/>
                        <a:t>	A. Kirtane</a:t>
                      </a:r>
                      <a:endParaRPr lang="en-US" sz="1800" u="none">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Cardiovascular Research Foundation</a:t>
                      </a:r>
                    </a:p>
                    <a:p>
                      <a:pPr marL="74295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Data Monitoring Committee</a:t>
                      </a:r>
                    </a:p>
                    <a:p>
                      <a:pPr marL="74295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Clinical Events Committee </a:t>
                      </a:r>
                    </a:p>
                    <a:p>
                      <a:pPr marL="285750" marR="0" lvl="1"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Yale Cardiovascular Research</a:t>
                      </a:r>
                    </a:p>
                    <a:p>
                      <a:pPr marL="74295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Global Project Management</a:t>
                      </a:r>
                    </a:p>
                    <a:p>
                      <a:pPr marL="74295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Angiographic Core Laboratory</a:t>
                      </a:r>
                    </a:p>
                    <a:p>
                      <a:pPr marL="74295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Publications Committee</a:t>
                      </a:r>
                    </a:p>
                    <a:p>
                      <a:pPr marL="285750" marR="0" lvl="1"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IQVIA</a:t>
                      </a:r>
                    </a:p>
                    <a:p>
                      <a:pPr marL="742950" lvl="1" indent="-457200">
                        <a:buFont typeface="Arial" panose="020B0604020202020204" pitchFamily="34" charset="0"/>
                        <a:buChar char="•"/>
                      </a:pPr>
                      <a:r>
                        <a:rPr lang="en-US" sz="1800"/>
                        <a:t>Site Management, Monitoring</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406255"/>
                  </a:ext>
                </a:extLst>
              </a:tr>
            </a:tbl>
          </a:graphicData>
        </a:graphic>
      </p:graphicFrame>
      <p:sp>
        <p:nvSpPr>
          <p:cNvPr id="4" name="Title 2">
            <a:extLst>
              <a:ext uri="{FF2B5EF4-FFF2-40B4-BE49-F238E27FC236}">
                <a16:creationId xmlns:a16="http://schemas.microsoft.com/office/drawing/2014/main" id="{19A814FC-DE9F-CD4C-8324-3C0E1169A204}"/>
              </a:ext>
            </a:extLst>
          </p:cNvPr>
          <p:cNvSpPr txBox="1">
            <a:spLocks/>
          </p:cNvSpPr>
          <p:nvPr/>
        </p:nvSpPr>
        <p:spPr>
          <a:xfrm>
            <a:off x="3097950" y="-152400"/>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kern="1200" spc="0">
                <a:latin typeface="Arial" panose="020B0604020202020204" pitchFamily="34" charset="0"/>
                <a:ea typeface="+mn-ea"/>
                <a:cs typeface="Arial" panose="020B0604020202020204" pitchFamily="34" charset="0"/>
              </a:rPr>
              <a:t>Study Organization</a:t>
            </a:r>
            <a:endParaRPr lang="en-US" sz="2800" ker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447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F1F757-ACA9-4135-A0A8-B23236870681}"/>
              </a:ext>
            </a:extLst>
          </p:cNvPr>
          <p:cNvGrpSpPr/>
          <p:nvPr/>
        </p:nvGrpSpPr>
        <p:grpSpPr>
          <a:xfrm>
            <a:off x="0" y="-115507"/>
            <a:ext cx="9144000" cy="5601907"/>
            <a:chOff x="0" y="-115507"/>
            <a:chExt cx="9144000" cy="5601907"/>
          </a:xfrm>
        </p:grpSpPr>
        <p:sp>
          <p:nvSpPr>
            <p:cNvPr id="9" name="Title 2">
              <a:extLst>
                <a:ext uri="{FF2B5EF4-FFF2-40B4-BE49-F238E27FC236}">
                  <a16:creationId xmlns:a16="http://schemas.microsoft.com/office/drawing/2014/main" id="{0A3B3386-335E-F444-8E07-2BDC42EF761C}"/>
                </a:ext>
              </a:extLst>
            </p:cNvPr>
            <p:cNvSpPr txBox="1">
              <a:spLocks/>
            </p:cNvSpPr>
            <p:nvPr/>
          </p:nvSpPr>
          <p:spPr>
            <a:xfrm>
              <a:off x="3159402" y="-115507"/>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kern="1200" spc="0">
                  <a:latin typeface="Arial" panose="020B0604020202020204" pitchFamily="34" charset="0"/>
                  <a:ea typeface="+mn-ea"/>
                  <a:cs typeface="Arial" panose="020B0604020202020204" pitchFamily="34" charset="0"/>
                </a:rPr>
                <a:t>PIONEER III Contributing Centers</a:t>
              </a:r>
              <a:endParaRPr lang="en-US" sz="2800" kern="0">
                <a:latin typeface="Arial" panose="020B0604020202020204" pitchFamily="34" charset="0"/>
                <a:cs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A5CDA802-E2E1-DE47-922A-E0EFEFB0A3F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62" t="4413" r="3150" b="5882"/>
            <a:stretch/>
          </p:blipFill>
          <p:spPr>
            <a:xfrm>
              <a:off x="0" y="838199"/>
              <a:ext cx="9144000" cy="4648201"/>
            </a:xfrm>
            <a:prstGeom prst="rect">
              <a:avLst/>
            </a:prstGeom>
          </p:spPr>
        </p:pic>
        <p:sp>
          <p:nvSpPr>
            <p:cNvPr id="3" name="TextBox 2">
              <a:extLst>
                <a:ext uri="{FF2B5EF4-FFF2-40B4-BE49-F238E27FC236}">
                  <a16:creationId xmlns:a16="http://schemas.microsoft.com/office/drawing/2014/main" id="{BB6EA12F-3D2A-423B-955B-F49945AD5D10}"/>
                </a:ext>
              </a:extLst>
            </p:cNvPr>
            <p:cNvSpPr txBox="1"/>
            <p:nvPr/>
          </p:nvSpPr>
          <p:spPr>
            <a:xfrm>
              <a:off x="931285" y="2895534"/>
              <a:ext cx="2813591" cy="1015663"/>
            </a:xfrm>
            <a:prstGeom prst="rect">
              <a:avLst/>
            </a:prstGeom>
            <a:noFill/>
          </p:spPr>
          <p:txBody>
            <a:bodyPr wrap="none" rtlCol="0">
              <a:spAutoFit/>
            </a:bodyPr>
            <a:lstStyle/>
            <a:p>
              <a:pPr algn="ctr"/>
              <a:r>
                <a:rPr lang="en-US" sz="2400" b="1">
                  <a:latin typeface="Arial" panose="020B0604020202020204" pitchFamily="34" charset="0"/>
                  <a:cs typeface="Arial" panose="020B0604020202020204" pitchFamily="34" charset="0"/>
                </a:rPr>
                <a:t>North America</a:t>
              </a:r>
            </a:p>
            <a:p>
              <a:pPr algn="ctr"/>
              <a:r>
                <a:rPr lang="en-US" sz="1800" b="1">
                  <a:solidFill>
                    <a:srgbClr val="C10E21"/>
                  </a:solidFill>
                  <a:latin typeface="Arial" panose="020B0604020202020204" pitchFamily="34" charset="0"/>
                  <a:cs typeface="Arial" panose="020B0604020202020204" pitchFamily="34" charset="0"/>
                </a:rPr>
                <a:t>37 Sites US and Canada</a:t>
              </a:r>
            </a:p>
            <a:p>
              <a:pPr algn="ctr"/>
              <a:r>
                <a:rPr lang="en-US" sz="1800" b="1">
                  <a:solidFill>
                    <a:srgbClr val="C10E21"/>
                  </a:solidFill>
                  <a:latin typeface="Arial" panose="020B0604020202020204" pitchFamily="34" charset="0"/>
                  <a:cs typeface="Arial" panose="020B0604020202020204" pitchFamily="34" charset="0"/>
                </a:rPr>
                <a:t>816 patients (50%)</a:t>
              </a:r>
            </a:p>
          </p:txBody>
        </p:sp>
        <p:sp>
          <p:nvSpPr>
            <p:cNvPr id="4" name="TextBox 3">
              <a:extLst>
                <a:ext uri="{FF2B5EF4-FFF2-40B4-BE49-F238E27FC236}">
                  <a16:creationId xmlns:a16="http://schemas.microsoft.com/office/drawing/2014/main" id="{9F9DA010-C0D7-491F-A3D5-EDF29FCEA940}"/>
                </a:ext>
              </a:extLst>
            </p:cNvPr>
            <p:cNvSpPr txBox="1"/>
            <p:nvPr/>
          </p:nvSpPr>
          <p:spPr>
            <a:xfrm>
              <a:off x="3159402" y="766227"/>
              <a:ext cx="2198038" cy="1015663"/>
            </a:xfrm>
            <a:prstGeom prst="rect">
              <a:avLst/>
            </a:prstGeom>
            <a:noFill/>
          </p:spPr>
          <p:txBody>
            <a:bodyPr wrap="none" rtlCol="0">
              <a:spAutoFit/>
            </a:bodyPr>
            <a:lstStyle/>
            <a:p>
              <a:pPr algn="ctr"/>
              <a:r>
                <a:rPr lang="en-US" sz="2400" b="1">
                  <a:latin typeface="Arial" panose="020B0604020202020204" pitchFamily="34" charset="0"/>
                  <a:cs typeface="Arial" panose="020B0604020202020204" pitchFamily="34" charset="0"/>
                </a:rPr>
                <a:t>Europe</a:t>
              </a:r>
            </a:p>
            <a:p>
              <a:pPr algn="ctr"/>
              <a:r>
                <a:rPr lang="en-US" sz="1800" b="1">
                  <a:solidFill>
                    <a:srgbClr val="C10E21"/>
                  </a:solidFill>
                  <a:latin typeface="Arial" panose="020B0604020202020204" pitchFamily="34" charset="0"/>
                  <a:cs typeface="Arial" panose="020B0604020202020204" pitchFamily="34" charset="0"/>
                </a:rPr>
                <a:t>23 Sites</a:t>
              </a:r>
            </a:p>
            <a:p>
              <a:pPr algn="ctr"/>
              <a:r>
                <a:rPr lang="en-US" sz="1800" b="1">
                  <a:solidFill>
                    <a:srgbClr val="C10E21"/>
                  </a:solidFill>
                  <a:latin typeface="Arial" panose="020B0604020202020204" pitchFamily="34" charset="0"/>
                  <a:cs typeface="Arial" panose="020B0604020202020204" pitchFamily="34" charset="0"/>
                </a:rPr>
                <a:t>650 patients (40%)</a:t>
              </a:r>
            </a:p>
          </p:txBody>
        </p:sp>
        <p:sp>
          <p:nvSpPr>
            <p:cNvPr id="8" name="TextBox 7">
              <a:extLst>
                <a:ext uri="{FF2B5EF4-FFF2-40B4-BE49-F238E27FC236}">
                  <a16:creationId xmlns:a16="http://schemas.microsoft.com/office/drawing/2014/main" id="{3492F877-0D82-45A7-AC8A-9822C2F6F26C}"/>
                </a:ext>
              </a:extLst>
            </p:cNvPr>
            <p:cNvSpPr txBox="1"/>
            <p:nvPr/>
          </p:nvSpPr>
          <p:spPr>
            <a:xfrm>
              <a:off x="6233357" y="2899827"/>
              <a:ext cx="2262158" cy="1015663"/>
            </a:xfrm>
            <a:prstGeom prst="rect">
              <a:avLst/>
            </a:prstGeom>
            <a:noFill/>
          </p:spPr>
          <p:txBody>
            <a:bodyPr wrap="none" rtlCol="0">
              <a:spAutoFit/>
            </a:bodyPr>
            <a:lstStyle/>
            <a:p>
              <a:pPr algn="ctr"/>
              <a:r>
                <a:rPr lang="en-US" sz="2400" b="1">
                  <a:latin typeface="Arial" panose="020B0604020202020204" pitchFamily="34" charset="0"/>
                  <a:cs typeface="Arial" panose="020B0604020202020204" pitchFamily="34" charset="0"/>
                </a:rPr>
                <a:t>Japan</a:t>
              </a:r>
            </a:p>
            <a:p>
              <a:pPr algn="ctr"/>
              <a:r>
                <a:rPr lang="en-US" sz="1800" b="1">
                  <a:solidFill>
                    <a:srgbClr val="C10E21"/>
                  </a:solidFill>
                  <a:latin typeface="Arial" panose="020B0604020202020204" pitchFamily="34" charset="0"/>
                  <a:cs typeface="Arial" panose="020B0604020202020204" pitchFamily="34" charset="0"/>
                </a:rPr>
                <a:t>14 Sites</a:t>
              </a:r>
            </a:p>
            <a:p>
              <a:pPr algn="ctr"/>
              <a:r>
                <a:rPr lang="en-US" sz="1800" b="1">
                  <a:solidFill>
                    <a:srgbClr val="C10E21"/>
                  </a:solidFill>
                  <a:latin typeface="Arial" panose="020B0604020202020204" pitchFamily="34" charset="0"/>
                  <a:cs typeface="Arial" panose="020B0604020202020204" pitchFamily="34" charset="0"/>
                </a:rPr>
                <a:t>163 patients (10%) </a:t>
              </a:r>
            </a:p>
          </p:txBody>
        </p:sp>
        <p:sp>
          <p:nvSpPr>
            <p:cNvPr id="11" name="Oval 10">
              <a:extLst>
                <a:ext uri="{FF2B5EF4-FFF2-40B4-BE49-F238E27FC236}">
                  <a16:creationId xmlns:a16="http://schemas.microsoft.com/office/drawing/2014/main" id="{D3AFCA8F-57CE-4A53-A7B2-4AD8F2F86208}"/>
                </a:ext>
              </a:extLst>
            </p:cNvPr>
            <p:cNvSpPr>
              <a:spLocks noChangeAspect="1"/>
            </p:cNvSpPr>
            <p:nvPr/>
          </p:nvSpPr>
          <p:spPr>
            <a:xfrm flipV="1">
              <a:off x="1589136" y="274201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15" name="Oval 14">
              <a:extLst>
                <a:ext uri="{FF2B5EF4-FFF2-40B4-BE49-F238E27FC236}">
                  <a16:creationId xmlns:a16="http://schemas.microsoft.com/office/drawing/2014/main" id="{2F672757-4E92-4481-A03F-6633032A888A}"/>
                </a:ext>
              </a:extLst>
            </p:cNvPr>
            <p:cNvSpPr>
              <a:spLocks noChangeAspect="1"/>
            </p:cNvSpPr>
            <p:nvPr/>
          </p:nvSpPr>
          <p:spPr>
            <a:xfrm flipV="1">
              <a:off x="1442678" y="258149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17" name="Oval 16">
              <a:extLst>
                <a:ext uri="{FF2B5EF4-FFF2-40B4-BE49-F238E27FC236}">
                  <a16:creationId xmlns:a16="http://schemas.microsoft.com/office/drawing/2014/main" id="{BFF6A47C-891F-4905-AEDF-18A10F2D9968}"/>
                </a:ext>
              </a:extLst>
            </p:cNvPr>
            <p:cNvSpPr>
              <a:spLocks noChangeAspect="1"/>
            </p:cNvSpPr>
            <p:nvPr/>
          </p:nvSpPr>
          <p:spPr>
            <a:xfrm flipV="1">
              <a:off x="1672203" y="247149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19" name="Oval 18">
              <a:extLst>
                <a:ext uri="{FF2B5EF4-FFF2-40B4-BE49-F238E27FC236}">
                  <a16:creationId xmlns:a16="http://schemas.microsoft.com/office/drawing/2014/main" id="{0E72FBE6-D3F6-4D72-8659-472917676C29}"/>
                </a:ext>
              </a:extLst>
            </p:cNvPr>
            <p:cNvSpPr>
              <a:spLocks noChangeAspect="1"/>
            </p:cNvSpPr>
            <p:nvPr/>
          </p:nvSpPr>
          <p:spPr>
            <a:xfrm flipV="1">
              <a:off x="1558492" y="272566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21" name="Oval 20">
              <a:extLst>
                <a:ext uri="{FF2B5EF4-FFF2-40B4-BE49-F238E27FC236}">
                  <a16:creationId xmlns:a16="http://schemas.microsoft.com/office/drawing/2014/main" id="{BD70BC71-6C90-4469-A94C-0A5B190A6C6B}"/>
                </a:ext>
              </a:extLst>
            </p:cNvPr>
            <p:cNvSpPr>
              <a:spLocks noChangeAspect="1"/>
            </p:cNvSpPr>
            <p:nvPr/>
          </p:nvSpPr>
          <p:spPr>
            <a:xfrm>
              <a:off x="1685911" y="221817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23" name="Oval 22">
              <a:extLst>
                <a:ext uri="{FF2B5EF4-FFF2-40B4-BE49-F238E27FC236}">
                  <a16:creationId xmlns:a16="http://schemas.microsoft.com/office/drawing/2014/main" id="{BE18530D-54D0-4DE2-A826-9FD052870B51}"/>
                </a:ext>
              </a:extLst>
            </p:cNvPr>
            <p:cNvSpPr>
              <a:spLocks noChangeAspect="1"/>
            </p:cNvSpPr>
            <p:nvPr/>
          </p:nvSpPr>
          <p:spPr>
            <a:xfrm flipV="1">
              <a:off x="1223009" y="259556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25" name="Oval 24">
              <a:extLst>
                <a:ext uri="{FF2B5EF4-FFF2-40B4-BE49-F238E27FC236}">
                  <a16:creationId xmlns:a16="http://schemas.microsoft.com/office/drawing/2014/main" id="{EE2EAAF3-A9D4-4EA2-8EED-CA40D593AA67}"/>
                </a:ext>
              </a:extLst>
            </p:cNvPr>
            <p:cNvSpPr>
              <a:spLocks noChangeAspect="1"/>
            </p:cNvSpPr>
            <p:nvPr/>
          </p:nvSpPr>
          <p:spPr>
            <a:xfrm flipV="1">
              <a:off x="1798812" y="2371543"/>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27" name="Oval 26">
              <a:extLst>
                <a:ext uri="{FF2B5EF4-FFF2-40B4-BE49-F238E27FC236}">
                  <a16:creationId xmlns:a16="http://schemas.microsoft.com/office/drawing/2014/main" id="{78A3AC28-DB14-4A21-9D0B-47A473AAC86F}"/>
                </a:ext>
              </a:extLst>
            </p:cNvPr>
            <p:cNvSpPr>
              <a:spLocks noChangeAspect="1"/>
            </p:cNvSpPr>
            <p:nvPr/>
          </p:nvSpPr>
          <p:spPr>
            <a:xfrm flipV="1">
              <a:off x="1739137" y="234569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29" name="Oval 28">
              <a:extLst>
                <a:ext uri="{FF2B5EF4-FFF2-40B4-BE49-F238E27FC236}">
                  <a16:creationId xmlns:a16="http://schemas.microsoft.com/office/drawing/2014/main" id="{E51A5400-2FBD-404F-B48A-7C9234A6BD94}"/>
                </a:ext>
              </a:extLst>
            </p:cNvPr>
            <p:cNvSpPr>
              <a:spLocks noChangeAspect="1"/>
            </p:cNvSpPr>
            <p:nvPr/>
          </p:nvSpPr>
          <p:spPr>
            <a:xfrm flipV="1">
              <a:off x="981074" y="198839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31" name="Oval 30">
              <a:extLst>
                <a:ext uri="{FF2B5EF4-FFF2-40B4-BE49-F238E27FC236}">
                  <a16:creationId xmlns:a16="http://schemas.microsoft.com/office/drawing/2014/main" id="{D1EA72AE-48B2-4BE2-9D1F-88C934160894}"/>
                </a:ext>
              </a:extLst>
            </p:cNvPr>
            <p:cNvSpPr>
              <a:spLocks noChangeAspect="1"/>
            </p:cNvSpPr>
            <p:nvPr/>
          </p:nvSpPr>
          <p:spPr>
            <a:xfrm flipV="1">
              <a:off x="1726234" y="2480105"/>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33" name="Oval 32">
              <a:extLst>
                <a:ext uri="{FF2B5EF4-FFF2-40B4-BE49-F238E27FC236}">
                  <a16:creationId xmlns:a16="http://schemas.microsoft.com/office/drawing/2014/main" id="{08DBC51D-565A-47A1-88E5-ED6581F9398D}"/>
                </a:ext>
              </a:extLst>
            </p:cNvPr>
            <p:cNvSpPr>
              <a:spLocks noChangeAspect="1"/>
            </p:cNvSpPr>
            <p:nvPr/>
          </p:nvSpPr>
          <p:spPr>
            <a:xfrm flipV="1">
              <a:off x="1740750" y="246115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35" name="Oval 34">
              <a:extLst>
                <a:ext uri="{FF2B5EF4-FFF2-40B4-BE49-F238E27FC236}">
                  <a16:creationId xmlns:a16="http://schemas.microsoft.com/office/drawing/2014/main" id="{4737C7F8-8634-42D5-88E3-77D24346E025}"/>
                </a:ext>
              </a:extLst>
            </p:cNvPr>
            <p:cNvSpPr>
              <a:spLocks noChangeAspect="1"/>
            </p:cNvSpPr>
            <p:nvPr/>
          </p:nvSpPr>
          <p:spPr>
            <a:xfrm flipV="1">
              <a:off x="3738273" y="1954635"/>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81BB1E0-D397-44B3-B43D-9AAEF53B8FED}"/>
                </a:ext>
              </a:extLst>
            </p:cNvPr>
            <p:cNvSpPr>
              <a:spLocks noChangeAspect="1"/>
            </p:cNvSpPr>
            <p:nvPr/>
          </p:nvSpPr>
          <p:spPr>
            <a:xfrm flipV="1">
              <a:off x="1733492" y="245770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39" name="Oval 38">
              <a:extLst>
                <a:ext uri="{FF2B5EF4-FFF2-40B4-BE49-F238E27FC236}">
                  <a16:creationId xmlns:a16="http://schemas.microsoft.com/office/drawing/2014/main" id="{326106CB-9370-480B-8F89-A4AD85E09418}"/>
                </a:ext>
              </a:extLst>
            </p:cNvPr>
            <p:cNvSpPr>
              <a:spLocks noChangeAspect="1"/>
            </p:cNvSpPr>
            <p:nvPr/>
          </p:nvSpPr>
          <p:spPr>
            <a:xfrm flipV="1">
              <a:off x="876236" y="2576321"/>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41" name="Oval 40">
              <a:extLst>
                <a:ext uri="{FF2B5EF4-FFF2-40B4-BE49-F238E27FC236}">
                  <a16:creationId xmlns:a16="http://schemas.microsoft.com/office/drawing/2014/main" id="{906A89CA-E595-41EB-BA82-671AA6F74DB7}"/>
                </a:ext>
              </a:extLst>
            </p:cNvPr>
            <p:cNvSpPr>
              <a:spLocks noChangeAspect="1"/>
            </p:cNvSpPr>
            <p:nvPr/>
          </p:nvSpPr>
          <p:spPr>
            <a:xfrm flipV="1">
              <a:off x="1803652" y="241806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43" name="Oval 42">
              <a:extLst>
                <a:ext uri="{FF2B5EF4-FFF2-40B4-BE49-F238E27FC236}">
                  <a16:creationId xmlns:a16="http://schemas.microsoft.com/office/drawing/2014/main" id="{9DB4F1B4-F200-4E77-9798-B5068848EB6D}"/>
                </a:ext>
              </a:extLst>
            </p:cNvPr>
            <p:cNvSpPr>
              <a:spLocks noChangeAspect="1"/>
            </p:cNvSpPr>
            <p:nvPr/>
          </p:nvSpPr>
          <p:spPr>
            <a:xfrm flipV="1">
              <a:off x="1381700" y="257087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45" name="Oval 44">
              <a:extLst>
                <a:ext uri="{FF2B5EF4-FFF2-40B4-BE49-F238E27FC236}">
                  <a16:creationId xmlns:a16="http://schemas.microsoft.com/office/drawing/2014/main" id="{6EE795F6-7FB6-4C93-ADD6-BB668626B37B}"/>
                </a:ext>
              </a:extLst>
            </p:cNvPr>
            <p:cNvSpPr>
              <a:spLocks noChangeAspect="1"/>
            </p:cNvSpPr>
            <p:nvPr/>
          </p:nvSpPr>
          <p:spPr>
            <a:xfrm flipV="1">
              <a:off x="1526234" y="2643675"/>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47" name="Oval 46">
              <a:extLst>
                <a:ext uri="{FF2B5EF4-FFF2-40B4-BE49-F238E27FC236}">
                  <a16:creationId xmlns:a16="http://schemas.microsoft.com/office/drawing/2014/main" id="{1854F0F4-7B2F-4494-8994-4F37EE030EEA}"/>
                </a:ext>
              </a:extLst>
            </p:cNvPr>
            <p:cNvSpPr>
              <a:spLocks noChangeAspect="1"/>
            </p:cNvSpPr>
            <p:nvPr/>
          </p:nvSpPr>
          <p:spPr>
            <a:xfrm flipV="1">
              <a:off x="1627445" y="2767865"/>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49" name="Oval 48">
              <a:extLst>
                <a:ext uri="{FF2B5EF4-FFF2-40B4-BE49-F238E27FC236}">
                  <a16:creationId xmlns:a16="http://schemas.microsoft.com/office/drawing/2014/main" id="{D38E229E-3CC2-43EF-9E75-4953328847FB}"/>
                </a:ext>
              </a:extLst>
            </p:cNvPr>
            <p:cNvSpPr>
              <a:spLocks noChangeAspect="1"/>
            </p:cNvSpPr>
            <p:nvPr/>
          </p:nvSpPr>
          <p:spPr>
            <a:xfrm flipV="1">
              <a:off x="1675427" y="217595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51" name="Oval 50">
              <a:extLst>
                <a:ext uri="{FF2B5EF4-FFF2-40B4-BE49-F238E27FC236}">
                  <a16:creationId xmlns:a16="http://schemas.microsoft.com/office/drawing/2014/main" id="{0A33FAE2-EB7F-4465-A1AE-5CFD26DF65D4}"/>
                </a:ext>
              </a:extLst>
            </p:cNvPr>
            <p:cNvSpPr>
              <a:spLocks noChangeAspect="1"/>
            </p:cNvSpPr>
            <p:nvPr/>
          </p:nvSpPr>
          <p:spPr>
            <a:xfrm flipV="1">
              <a:off x="1354867" y="230068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53" name="Oval 52">
              <a:extLst>
                <a:ext uri="{FF2B5EF4-FFF2-40B4-BE49-F238E27FC236}">
                  <a16:creationId xmlns:a16="http://schemas.microsoft.com/office/drawing/2014/main" id="{8A9B4A49-1095-4383-BA0B-9E37195147B6}"/>
                </a:ext>
              </a:extLst>
            </p:cNvPr>
            <p:cNvSpPr>
              <a:spLocks noChangeAspect="1"/>
            </p:cNvSpPr>
            <p:nvPr/>
          </p:nvSpPr>
          <p:spPr>
            <a:xfrm flipV="1">
              <a:off x="1823005" y="234812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55" name="Oval 54">
              <a:extLst>
                <a:ext uri="{FF2B5EF4-FFF2-40B4-BE49-F238E27FC236}">
                  <a16:creationId xmlns:a16="http://schemas.microsoft.com/office/drawing/2014/main" id="{710F381C-54EF-4E81-88BB-C6CDDF71A3E7}"/>
                </a:ext>
              </a:extLst>
            </p:cNvPr>
            <p:cNvSpPr>
              <a:spLocks noChangeAspect="1"/>
            </p:cNvSpPr>
            <p:nvPr/>
          </p:nvSpPr>
          <p:spPr>
            <a:xfrm flipV="1">
              <a:off x="1558492" y="2374131"/>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57" name="Oval 56">
              <a:extLst>
                <a:ext uri="{FF2B5EF4-FFF2-40B4-BE49-F238E27FC236}">
                  <a16:creationId xmlns:a16="http://schemas.microsoft.com/office/drawing/2014/main" id="{4011C02B-2050-486F-9855-B4F522D0489B}"/>
                </a:ext>
              </a:extLst>
            </p:cNvPr>
            <p:cNvSpPr>
              <a:spLocks noChangeAspect="1"/>
            </p:cNvSpPr>
            <p:nvPr/>
          </p:nvSpPr>
          <p:spPr>
            <a:xfrm flipV="1">
              <a:off x="1739134" y="243099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59" name="Oval 58">
              <a:extLst>
                <a:ext uri="{FF2B5EF4-FFF2-40B4-BE49-F238E27FC236}">
                  <a16:creationId xmlns:a16="http://schemas.microsoft.com/office/drawing/2014/main" id="{6FCC1BD5-29C1-41E0-8C8A-4798C0769BC0}"/>
                </a:ext>
              </a:extLst>
            </p:cNvPr>
            <p:cNvSpPr>
              <a:spLocks noChangeAspect="1"/>
            </p:cNvSpPr>
            <p:nvPr/>
          </p:nvSpPr>
          <p:spPr>
            <a:xfrm flipV="1">
              <a:off x="1887519" y="229643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61" name="Oval 60">
              <a:extLst>
                <a:ext uri="{FF2B5EF4-FFF2-40B4-BE49-F238E27FC236}">
                  <a16:creationId xmlns:a16="http://schemas.microsoft.com/office/drawing/2014/main" id="{2FF7A002-C0A4-403B-9CEC-9FE68F7E45EC}"/>
                </a:ext>
              </a:extLst>
            </p:cNvPr>
            <p:cNvSpPr>
              <a:spLocks noChangeAspect="1"/>
            </p:cNvSpPr>
            <p:nvPr/>
          </p:nvSpPr>
          <p:spPr>
            <a:xfrm flipV="1">
              <a:off x="1550427" y="231425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63" name="Oval 62">
              <a:extLst>
                <a:ext uri="{FF2B5EF4-FFF2-40B4-BE49-F238E27FC236}">
                  <a16:creationId xmlns:a16="http://schemas.microsoft.com/office/drawing/2014/main" id="{DA58819A-9920-4A24-AC86-079F477BBE54}"/>
                </a:ext>
              </a:extLst>
            </p:cNvPr>
            <p:cNvSpPr>
              <a:spLocks noChangeAspect="1"/>
            </p:cNvSpPr>
            <p:nvPr/>
          </p:nvSpPr>
          <p:spPr>
            <a:xfrm flipV="1">
              <a:off x="1579059" y="232816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65" name="Oval 64">
              <a:extLst>
                <a:ext uri="{FF2B5EF4-FFF2-40B4-BE49-F238E27FC236}">
                  <a16:creationId xmlns:a16="http://schemas.microsoft.com/office/drawing/2014/main" id="{3763F73A-7CF7-496B-B840-5884329D68BA}"/>
                </a:ext>
              </a:extLst>
            </p:cNvPr>
            <p:cNvSpPr>
              <a:spLocks noChangeAspect="1"/>
            </p:cNvSpPr>
            <p:nvPr/>
          </p:nvSpPr>
          <p:spPr>
            <a:xfrm flipV="1">
              <a:off x="1758491" y="239695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67" name="Oval 66">
              <a:extLst>
                <a:ext uri="{FF2B5EF4-FFF2-40B4-BE49-F238E27FC236}">
                  <a16:creationId xmlns:a16="http://schemas.microsoft.com/office/drawing/2014/main" id="{4A9B807D-3E59-4736-9739-E52D65AB55D4}"/>
                </a:ext>
              </a:extLst>
            </p:cNvPr>
            <p:cNvSpPr>
              <a:spLocks noChangeAspect="1"/>
            </p:cNvSpPr>
            <p:nvPr/>
          </p:nvSpPr>
          <p:spPr>
            <a:xfrm flipV="1">
              <a:off x="1635106" y="228006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69" name="Oval 68">
              <a:extLst>
                <a:ext uri="{FF2B5EF4-FFF2-40B4-BE49-F238E27FC236}">
                  <a16:creationId xmlns:a16="http://schemas.microsoft.com/office/drawing/2014/main" id="{EBA8B66C-B47F-4093-864F-F5A276CACF44}"/>
                </a:ext>
              </a:extLst>
            </p:cNvPr>
            <p:cNvSpPr>
              <a:spLocks noChangeAspect="1"/>
            </p:cNvSpPr>
            <p:nvPr/>
          </p:nvSpPr>
          <p:spPr>
            <a:xfrm flipV="1">
              <a:off x="1640750" y="223024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71" name="Oval 70">
              <a:extLst>
                <a:ext uri="{FF2B5EF4-FFF2-40B4-BE49-F238E27FC236}">
                  <a16:creationId xmlns:a16="http://schemas.microsoft.com/office/drawing/2014/main" id="{FEAAD4AE-3F03-4E43-AE7B-78C7AAFF3B48}"/>
                </a:ext>
              </a:extLst>
            </p:cNvPr>
            <p:cNvSpPr>
              <a:spLocks noChangeAspect="1"/>
            </p:cNvSpPr>
            <p:nvPr/>
          </p:nvSpPr>
          <p:spPr>
            <a:xfrm flipV="1">
              <a:off x="1410512" y="2285673"/>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73" name="Oval 72">
              <a:extLst>
                <a:ext uri="{FF2B5EF4-FFF2-40B4-BE49-F238E27FC236}">
                  <a16:creationId xmlns:a16="http://schemas.microsoft.com/office/drawing/2014/main" id="{224F4FAB-2B3F-48BE-8755-EBD0659176B2}"/>
                </a:ext>
              </a:extLst>
            </p:cNvPr>
            <p:cNvSpPr>
              <a:spLocks noChangeAspect="1"/>
            </p:cNvSpPr>
            <p:nvPr/>
          </p:nvSpPr>
          <p:spPr>
            <a:xfrm flipV="1">
              <a:off x="1403253" y="2576321"/>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75" name="Oval 74">
              <a:extLst>
                <a:ext uri="{FF2B5EF4-FFF2-40B4-BE49-F238E27FC236}">
                  <a16:creationId xmlns:a16="http://schemas.microsoft.com/office/drawing/2014/main" id="{B83D621E-7B69-44E5-84BA-62C99B7160F0}"/>
                </a:ext>
              </a:extLst>
            </p:cNvPr>
            <p:cNvSpPr>
              <a:spLocks noChangeAspect="1"/>
            </p:cNvSpPr>
            <p:nvPr/>
          </p:nvSpPr>
          <p:spPr>
            <a:xfrm flipV="1">
              <a:off x="1471710" y="256814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77" name="Oval 76">
              <a:extLst>
                <a:ext uri="{FF2B5EF4-FFF2-40B4-BE49-F238E27FC236}">
                  <a16:creationId xmlns:a16="http://schemas.microsoft.com/office/drawing/2014/main" id="{E423E116-E904-4076-9AC0-9375D7A82216}"/>
                </a:ext>
              </a:extLst>
            </p:cNvPr>
            <p:cNvSpPr>
              <a:spLocks noChangeAspect="1"/>
            </p:cNvSpPr>
            <p:nvPr/>
          </p:nvSpPr>
          <p:spPr>
            <a:xfrm flipV="1">
              <a:off x="1603251" y="227620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79" name="Oval 78">
              <a:extLst>
                <a:ext uri="{FF2B5EF4-FFF2-40B4-BE49-F238E27FC236}">
                  <a16:creationId xmlns:a16="http://schemas.microsoft.com/office/drawing/2014/main" id="{FFF3FFF5-2D08-4A75-946F-3F1D7FF3148C}"/>
                </a:ext>
              </a:extLst>
            </p:cNvPr>
            <p:cNvSpPr>
              <a:spLocks noChangeAspect="1"/>
            </p:cNvSpPr>
            <p:nvPr/>
          </p:nvSpPr>
          <p:spPr>
            <a:xfrm flipV="1">
              <a:off x="1664542" y="250043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81" name="Oval 80">
              <a:extLst>
                <a:ext uri="{FF2B5EF4-FFF2-40B4-BE49-F238E27FC236}">
                  <a16:creationId xmlns:a16="http://schemas.microsoft.com/office/drawing/2014/main" id="{C3CCDD98-B6CD-466F-80BC-AB5A42C1BB35}"/>
                </a:ext>
              </a:extLst>
            </p:cNvPr>
            <p:cNvSpPr>
              <a:spLocks noChangeAspect="1"/>
            </p:cNvSpPr>
            <p:nvPr/>
          </p:nvSpPr>
          <p:spPr>
            <a:xfrm flipV="1">
              <a:off x="1629058" y="251600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83" name="Oval 82">
              <a:extLst>
                <a:ext uri="{FF2B5EF4-FFF2-40B4-BE49-F238E27FC236}">
                  <a16:creationId xmlns:a16="http://schemas.microsoft.com/office/drawing/2014/main" id="{86E8AC06-B21E-44D0-A9D4-EA82E55981E5}"/>
                </a:ext>
              </a:extLst>
            </p:cNvPr>
            <p:cNvSpPr>
              <a:spLocks noChangeAspect="1"/>
            </p:cNvSpPr>
            <p:nvPr/>
          </p:nvSpPr>
          <p:spPr>
            <a:xfrm flipV="1">
              <a:off x="3830152" y="186606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DA001F6-0C0B-463B-9FD7-23118CCAFA98}"/>
                </a:ext>
              </a:extLst>
            </p:cNvPr>
            <p:cNvSpPr>
              <a:spLocks noChangeAspect="1"/>
            </p:cNvSpPr>
            <p:nvPr/>
          </p:nvSpPr>
          <p:spPr>
            <a:xfrm flipV="1">
              <a:off x="3767359" y="184452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69566C4-44D4-4700-B5DD-ED40677D3124}"/>
                </a:ext>
              </a:extLst>
            </p:cNvPr>
            <p:cNvSpPr>
              <a:spLocks noChangeAspect="1"/>
            </p:cNvSpPr>
            <p:nvPr/>
          </p:nvSpPr>
          <p:spPr>
            <a:xfrm flipV="1">
              <a:off x="1692364" y="2114785"/>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89" name="Oval 88">
              <a:extLst>
                <a:ext uri="{FF2B5EF4-FFF2-40B4-BE49-F238E27FC236}">
                  <a16:creationId xmlns:a16="http://schemas.microsoft.com/office/drawing/2014/main" id="{9E6611E9-6B27-45B3-B39A-C7AADAF17FEE}"/>
                </a:ext>
              </a:extLst>
            </p:cNvPr>
            <p:cNvSpPr>
              <a:spLocks noChangeAspect="1"/>
            </p:cNvSpPr>
            <p:nvPr/>
          </p:nvSpPr>
          <p:spPr>
            <a:xfrm flipV="1">
              <a:off x="787525" y="204242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91" name="Oval 90">
              <a:extLst>
                <a:ext uri="{FF2B5EF4-FFF2-40B4-BE49-F238E27FC236}">
                  <a16:creationId xmlns:a16="http://schemas.microsoft.com/office/drawing/2014/main" id="{04DFEAFF-CE42-4618-A2E8-51F6AD231AA8}"/>
                </a:ext>
              </a:extLst>
            </p:cNvPr>
            <p:cNvSpPr>
              <a:spLocks noChangeAspect="1"/>
            </p:cNvSpPr>
            <p:nvPr/>
          </p:nvSpPr>
          <p:spPr>
            <a:xfrm flipV="1">
              <a:off x="1526234" y="2137183"/>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E80A"/>
                  </a:solidFill>
                </a:ln>
                <a:solidFill>
                  <a:srgbClr val="FFFF00"/>
                </a:solidFill>
              </a:endParaRPr>
            </a:p>
          </p:txBody>
        </p:sp>
        <p:sp>
          <p:nvSpPr>
            <p:cNvPr id="93" name="Oval 92">
              <a:extLst>
                <a:ext uri="{FF2B5EF4-FFF2-40B4-BE49-F238E27FC236}">
                  <a16:creationId xmlns:a16="http://schemas.microsoft.com/office/drawing/2014/main" id="{C8561A37-6C04-4EE5-9C01-600F7CC14805}"/>
                </a:ext>
              </a:extLst>
            </p:cNvPr>
            <p:cNvSpPr>
              <a:spLocks noChangeAspect="1"/>
            </p:cNvSpPr>
            <p:nvPr/>
          </p:nvSpPr>
          <p:spPr>
            <a:xfrm flipV="1">
              <a:off x="3624616" y="223798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AEA40878-D670-4DAC-93EC-C508485F564B}"/>
                </a:ext>
              </a:extLst>
            </p:cNvPr>
            <p:cNvSpPr>
              <a:spLocks noChangeAspect="1"/>
            </p:cNvSpPr>
            <p:nvPr/>
          </p:nvSpPr>
          <p:spPr>
            <a:xfrm flipV="1">
              <a:off x="3830152" y="194565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78214F01-B143-43DB-B418-F9201372C92E}"/>
                </a:ext>
              </a:extLst>
            </p:cNvPr>
            <p:cNvSpPr>
              <a:spLocks noChangeAspect="1"/>
            </p:cNvSpPr>
            <p:nvPr/>
          </p:nvSpPr>
          <p:spPr>
            <a:xfrm flipV="1">
              <a:off x="3779321" y="195969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DF75945-3E28-4187-ACD7-D6B18C29F50E}"/>
                </a:ext>
              </a:extLst>
            </p:cNvPr>
            <p:cNvSpPr>
              <a:spLocks noChangeAspect="1"/>
            </p:cNvSpPr>
            <p:nvPr/>
          </p:nvSpPr>
          <p:spPr>
            <a:xfrm flipV="1">
              <a:off x="3839347" y="203699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CFC14BF-2C8C-44D6-AE27-13905BA12EC3}"/>
                </a:ext>
              </a:extLst>
            </p:cNvPr>
            <p:cNvSpPr>
              <a:spLocks noChangeAspect="1"/>
            </p:cNvSpPr>
            <p:nvPr/>
          </p:nvSpPr>
          <p:spPr>
            <a:xfrm flipV="1">
              <a:off x="3835904" y="2304180"/>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9BC02570-9531-485B-BFFE-32CBB76049FC}"/>
                </a:ext>
              </a:extLst>
            </p:cNvPr>
            <p:cNvSpPr>
              <a:spLocks noChangeAspect="1"/>
            </p:cNvSpPr>
            <p:nvPr/>
          </p:nvSpPr>
          <p:spPr>
            <a:xfrm flipV="1">
              <a:off x="3714079" y="2305915"/>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9572D31-48A1-4705-9DD1-FFA51F053504}"/>
                </a:ext>
              </a:extLst>
            </p:cNvPr>
            <p:cNvSpPr>
              <a:spLocks noChangeAspect="1"/>
            </p:cNvSpPr>
            <p:nvPr/>
          </p:nvSpPr>
          <p:spPr>
            <a:xfrm flipV="1">
              <a:off x="3917140" y="214837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AFA96C6-FD62-4292-AF5B-5502C5843BBC}"/>
                </a:ext>
              </a:extLst>
            </p:cNvPr>
            <p:cNvSpPr>
              <a:spLocks noChangeAspect="1"/>
            </p:cNvSpPr>
            <p:nvPr/>
          </p:nvSpPr>
          <p:spPr>
            <a:xfrm flipV="1">
              <a:off x="3941333" y="2127691"/>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A330CA0D-859D-48B1-B812-C12FC19A316D}"/>
                </a:ext>
              </a:extLst>
            </p:cNvPr>
            <p:cNvSpPr>
              <a:spLocks noChangeAspect="1"/>
            </p:cNvSpPr>
            <p:nvPr/>
          </p:nvSpPr>
          <p:spPr>
            <a:xfrm flipV="1">
              <a:off x="3849006" y="204759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FA71D85C-A58A-4BDA-A14C-200E059123F8}"/>
                </a:ext>
              </a:extLst>
            </p:cNvPr>
            <p:cNvSpPr>
              <a:spLocks noChangeAspect="1"/>
            </p:cNvSpPr>
            <p:nvPr/>
          </p:nvSpPr>
          <p:spPr>
            <a:xfrm flipV="1">
              <a:off x="3936440" y="197665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382EF7A-9013-435E-B0A8-0EB5C52EF398}"/>
                </a:ext>
              </a:extLst>
            </p:cNvPr>
            <p:cNvSpPr>
              <a:spLocks noChangeAspect="1"/>
            </p:cNvSpPr>
            <p:nvPr/>
          </p:nvSpPr>
          <p:spPr>
            <a:xfrm flipV="1">
              <a:off x="3965526" y="191980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88264C01-3416-4451-BD76-69F7BEEBBBAB}"/>
                </a:ext>
              </a:extLst>
            </p:cNvPr>
            <p:cNvSpPr>
              <a:spLocks noChangeAspect="1"/>
            </p:cNvSpPr>
            <p:nvPr/>
          </p:nvSpPr>
          <p:spPr>
            <a:xfrm flipV="1">
              <a:off x="3912248" y="1969770"/>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7E214A-56F7-4626-A08B-DABA2DEA8884}"/>
                </a:ext>
              </a:extLst>
            </p:cNvPr>
            <p:cNvSpPr>
              <a:spLocks noChangeAspect="1"/>
            </p:cNvSpPr>
            <p:nvPr/>
          </p:nvSpPr>
          <p:spPr>
            <a:xfrm flipV="1">
              <a:off x="3911926" y="207548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FF1D7FF-9E61-4E21-9C13-05761770798B}"/>
                </a:ext>
              </a:extLst>
            </p:cNvPr>
            <p:cNvSpPr>
              <a:spLocks noChangeAspect="1"/>
            </p:cNvSpPr>
            <p:nvPr/>
          </p:nvSpPr>
          <p:spPr>
            <a:xfrm flipV="1">
              <a:off x="3926629" y="205189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8D4D4CF-4D78-4994-B9EF-1F835E49EAF6}"/>
                </a:ext>
              </a:extLst>
            </p:cNvPr>
            <p:cNvSpPr>
              <a:spLocks noChangeAspect="1"/>
            </p:cNvSpPr>
            <p:nvPr/>
          </p:nvSpPr>
          <p:spPr>
            <a:xfrm flipV="1">
              <a:off x="3907354" y="2003650"/>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5BBC0617-1DAF-4A40-B8CD-EE8AC055AB61}"/>
                </a:ext>
              </a:extLst>
            </p:cNvPr>
            <p:cNvSpPr>
              <a:spLocks noChangeAspect="1"/>
            </p:cNvSpPr>
            <p:nvPr/>
          </p:nvSpPr>
          <p:spPr>
            <a:xfrm flipV="1">
              <a:off x="7432674" y="2204697"/>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CD450A17-5724-4E7B-84F6-430835F8938F}"/>
                </a:ext>
              </a:extLst>
            </p:cNvPr>
            <p:cNvSpPr>
              <a:spLocks noChangeAspect="1"/>
            </p:cNvSpPr>
            <p:nvPr/>
          </p:nvSpPr>
          <p:spPr>
            <a:xfrm flipV="1">
              <a:off x="7298619" y="254604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B03C1E5-1868-4D2C-909D-016372B4E8C3}"/>
                </a:ext>
              </a:extLst>
            </p:cNvPr>
            <p:cNvSpPr>
              <a:spLocks noChangeAspect="1"/>
            </p:cNvSpPr>
            <p:nvPr/>
          </p:nvSpPr>
          <p:spPr>
            <a:xfrm flipV="1">
              <a:off x="3941333" y="206826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EA7318E3-E85A-4907-B6DB-DE00C568DBA6}"/>
                </a:ext>
              </a:extLst>
            </p:cNvPr>
            <p:cNvSpPr>
              <a:spLocks noChangeAspect="1"/>
            </p:cNvSpPr>
            <p:nvPr/>
          </p:nvSpPr>
          <p:spPr>
            <a:xfrm flipV="1">
              <a:off x="7321527" y="252319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870EF20-B2D2-49F9-970F-CEE1DDB3F36C}"/>
                </a:ext>
              </a:extLst>
            </p:cNvPr>
            <p:cNvSpPr>
              <a:spLocks noChangeAspect="1"/>
            </p:cNvSpPr>
            <p:nvPr/>
          </p:nvSpPr>
          <p:spPr>
            <a:xfrm flipV="1">
              <a:off x="7377171" y="2478104"/>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D9236480-F372-4D9B-88E1-BFFB1CC9464A}"/>
                </a:ext>
              </a:extLst>
            </p:cNvPr>
            <p:cNvSpPr>
              <a:spLocks noChangeAspect="1"/>
            </p:cNvSpPr>
            <p:nvPr/>
          </p:nvSpPr>
          <p:spPr>
            <a:xfrm flipV="1">
              <a:off x="7406203" y="2469761"/>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60134683-9442-443D-A3F5-8A4AA5E94B97}"/>
                </a:ext>
              </a:extLst>
            </p:cNvPr>
            <p:cNvSpPr>
              <a:spLocks noChangeAspect="1"/>
            </p:cNvSpPr>
            <p:nvPr/>
          </p:nvSpPr>
          <p:spPr>
            <a:xfrm flipV="1">
              <a:off x="7429805" y="248254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4AC9D544-494D-4B25-99C9-11CD4C708379}"/>
                </a:ext>
              </a:extLst>
            </p:cNvPr>
            <p:cNvSpPr>
              <a:spLocks noChangeAspect="1"/>
            </p:cNvSpPr>
            <p:nvPr/>
          </p:nvSpPr>
          <p:spPr>
            <a:xfrm flipV="1">
              <a:off x="7432674" y="2460598"/>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159EF84A-8D21-4602-A2E0-2F4398F388EF}"/>
                </a:ext>
              </a:extLst>
            </p:cNvPr>
            <p:cNvSpPr>
              <a:spLocks noChangeAspect="1"/>
            </p:cNvSpPr>
            <p:nvPr/>
          </p:nvSpPr>
          <p:spPr>
            <a:xfrm flipV="1">
              <a:off x="7536629" y="2466920"/>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84716256-6970-41CE-98CA-067F10722861}"/>
                </a:ext>
              </a:extLst>
            </p:cNvPr>
            <p:cNvSpPr>
              <a:spLocks noChangeAspect="1"/>
            </p:cNvSpPr>
            <p:nvPr/>
          </p:nvSpPr>
          <p:spPr>
            <a:xfrm flipV="1">
              <a:off x="7520528" y="2441072"/>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599AE3DA-E21A-4B67-B65D-D1EA057890E5}"/>
                </a:ext>
              </a:extLst>
            </p:cNvPr>
            <p:cNvSpPr>
              <a:spLocks noChangeAspect="1"/>
            </p:cNvSpPr>
            <p:nvPr/>
          </p:nvSpPr>
          <p:spPr>
            <a:xfrm flipV="1">
              <a:off x="7532358" y="2448909"/>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0F920B6E-80BA-4236-A13A-795B106E8225}"/>
                </a:ext>
              </a:extLst>
            </p:cNvPr>
            <p:cNvSpPr>
              <a:spLocks noChangeAspect="1"/>
            </p:cNvSpPr>
            <p:nvPr/>
          </p:nvSpPr>
          <p:spPr>
            <a:xfrm flipV="1">
              <a:off x="7489854" y="2456843"/>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FC744ECA-6CF0-4AC8-9D5D-306975A4969A}"/>
                </a:ext>
              </a:extLst>
            </p:cNvPr>
            <p:cNvSpPr>
              <a:spLocks noChangeAspect="1"/>
            </p:cNvSpPr>
            <p:nvPr/>
          </p:nvSpPr>
          <p:spPr>
            <a:xfrm flipV="1">
              <a:off x="7396620" y="2512293"/>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547755BF-6A4C-4911-91BE-FAA970D807CB}"/>
                </a:ext>
              </a:extLst>
            </p:cNvPr>
            <p:cNvSpPr>
              <a:spLocks noChangeAspect="1"/>
            </p:cNvSpPr>
            <p:nvPr/>
          </p:nvSpPr>
          <p:spPr>
            <a:xfrm flipV="1">
              <a:off x="7494124" y="244589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AB2405A2-6D31-450E-B4B5-324814CE58FE}"/>
                </a:ext>
              </a:extLst>
            </p:cNvPr>
            <p:cNvSpPr>
              <a:spLocks noChangeAspect="1"/>
            </p:cNvSpPr>
            <p:nvPr/>
          </p:nvSpPr>
          <p:spPr>
            <a:xfrm flipV="1">
              <a:off x="7364436" y="2596326"/>
              <a:ext cx="58167" cy="54807"/>
            </a:xfrm>
            <a:prstGeom prst="ellipse">
              <a:avLst/>
            </a:prstGeom>
            <a:solidFill>
              <a:srgbClr val="FFCD0F"/>
            </a:solidFill>
            <a:ln w="3175">
              <a:solidFill>
                <a:srgbClr val="FFFF00"/>
              </a:solidFill>
            </a:ln>
            <a:effectLst>
              <a:glow rad="63500">
                <a:srgbClr val="FFCD0F">
                  <a:alpha val="50000"/>
                </a:srgbClr>
              </a:glow>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039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91EF0F-D699-4B43-93B7-324C0B9C4A18}"/>
              </a:ext>
            </a:extLst>
          </p:cNvPr>
          <p:cNvSpPr/>
          <p:nvPr/>
        </p:nvSpPr>
        <p:spPr>
          <a:xfrm>
            <a:off x="838200" y="76200"/>
            <a:ext cx="2412171"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nector: Elbow 32">
            <a:extLst>
              <a:ext uri="{FF2B5EF4-FFF2-40B4-BE49-F238E27FC236}">
                <a16:creationId xmlns:a16="http://schemas.microsoft.com/office/drawing/2014/main" id="{F715830E-95AD-4E63-8EE3-1DFC4400BAB8}"/>
              </a:ext>
            </a:extLst>
          </p:cNvPr>
          <p:cNvCxnSpPr>
            <a:cxnSpLocks/>
            <a:stCxn id="8" idx="0"/>
            <a:endCxn id="7" idx="0"/>
          </p:cNvCxnSpPr>
          <p:nvPr/>
        </p:nvCxnSpPr>
        <p:spPr>
          <a:xfrm rot="16200000" flipV="1">
            <a:off x="3942891" y="-1302476"/>
            <a:ext cx="12700" cy="3824151"/>
          </a:xfrm>
          <a:prstGeom prst="bentConnector3">
            <a:avLst>
              <a:gd name="adj1" fmla="val 1800000"/>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862E8396-176D-404C-A682-64368F891BC2}"/>
              </a:ext>
            </a:extLst>
          </p:cNvPr>
          <p:cNvCxnSpPr>
            <a:stCxn id="8" idx="2"/>
            <a:endCxn id="18" idx="0"/>
          </p:cNvCxnSpPr>
          <p:nvPr/>
        </p:nvCxnSpPr>
        <p:spPr>
          <a:xfrm>
            <a:off x="5854966" y="1143000"/>
            <a:ext cx="11974" cy="29714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911F94BA-F1F7-4332-9D60-6B38DFBC5971}"/>
              </a:ext>
            </a:extLst>
          </p:cNvPr>
          <p:cNvCxnSpPr>
            <a:cxnSpLocks/>
            <a:stCxn id="7" idx="2"/>
            <a:endCxn id="15" idx="0"/>
          </p:cNvCxnSpPr>
          <p:nvPr/>
        </p:nvCxnSpPr>
        <p:spPr>
          <a:xfrm>
            <a:off x="2030815" y="1143000"/>
            <a:ext cx="0" cy="29714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8BBE058B-07CB-4E25-93CD-7243A44EA764}"/>
              </a:ext>
            </a:extLst>
          </p:cNvPr>
          <p:cNvSpPr/>
          <p:nvPr/>
        </p:nvSpPr>
        <p:spPr>
          <a:xfrm>
            <a:off x="3037743" y="228600"/>
            <a:ext cx="1828799" cy="533400"/>
          </a:xfrm>
          <a:prstGeom prst="roundRect">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Randomized</a:t>
            </a:r>
          </a:p>
          <a:p>
            <a:pPr algn="ctr"/>
            <a:r>
              <a:rPr lang="en-US">
                <a:solidFill>
                  <a:schemeClr val="tx1"/>
                </a:solidFill>
              </a:rPr>
              <a:t>(N = 1629)</a:t>
            </a:r>
          </a:p>
        </p:txBody>
      </p:sp>
      <p:sp>
        <p:nvSpPr>
          <p:cNvPr id="7" name="Rectangle: Rounded Corners 6">
            <a:extLst>
              <a:ext uri="{FF2B5EF4-FFF2-40B4-BE49-F238E27FC236}">
                <a16:creationId xmlns:a16="http://schemas.microsoft.com/office/drawing/2014/main" id="{1EEBA09D-87B6-4965-A853-D439C9089FB3}"/>
              </a:ext>
            </a:extLst>
          </p:cNvPr>
          <p:cNvSpPr/>
          <p:nvPr/>
        </p:nvSpPr>
        <p:spPr>
          <a:xfrm>
            <a:off x="1206767" y="609600"/>
            <a:ext cx="164809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HT-DES</a:t>
            </a:r>
          </a:p>
          <a:p>
            <a:pPr algn="ctr"/>
            <a:r>
              <a:rPr lang="en-US"/>
              <a:t>(N = 1086)</a:t>
            </a:r>
          </a:p>
        </p:txBody>
      </p:sp>
      <p:sp>
        <p:nvSpPr>
          <p:cNvPr id="8" name="Rectangle: Rounded Corners 7">
            <a:extLst>
              <a:ext uri="{FF2B5EF4-FFF2-40B4-BE49-F238E27FC236}">
                <a16:creationId xmlns:a16="http://schemas.microsoft.com/office/drawing/2014/main" id="{8412D86D-F8F1-4278-85B3-E7DB54A8DBAD}"/>
              </a:ext>
            </a:extLst>
          </p:cNvPr>
          <p:cNvSpPr/>
          <p:nvPr/>
        </p:nvSpPr>
        <p:spPr>
          <a:xfrm>
            <a:off x="5016767" y="609600"/>
            <a:ext cx="1676398" cy="533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DP-DES</a:t>
            </a:r>
          </a:p>
          <a:p>
            <a:pPr algn="ctr"/>
            <a:r>
              <a:rPr lang="en-US"/>
              <a:t>(N = 543)</a:t>
            </a:r>
          </a:p>
        </p:txBody>
      </p:sp>
      <p:sp>
        <p:nvSpPr>
          <p:cNvPr id="13" name="Rectangle: Rounded Corners 12">
            <a:extLst>
              <a:ext uri="{FF2B5EF4-FFF2-40B4-BE49-F238E27FC236}">
                <a16:creationId xmlns:a16="http://schemas.microsoft.com/office/drawing/2014/main" id="{F0A576B6-F847-477A-88AA-BE6161AC7A0D}"/>
              </a:ext>
            </a:extLst>
          </p:cNvPr>
          <p:cNvSpPr/>
          <p:nvPr/>
        </p:nvSpPr>
        <p:spPr>
          <a:xfrm>
            <a:off x="1178464" y="2362413"/>
            <a:ext cx="167639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1062/1081</a:t>
            </a:r>
          </a:p>
          <a:p>
            <a:pPr algn="ctr"/>
            <a:r>
              <a:rPr lang="en-US"/>
              <a:t>(98.2%)</a:t>
            </a:r>
          </a:p>
        </p:txBody>
      </p:sp>
      <p:sp>
        <p:nvSpPr>
          <p:cNvPr id="14" name="Rectangle: Rounded Corners 13">
            <a:extLst>
              <a:ext uri="{FF2B5EF4-FFF2-40B4-BE49-F238E27FC236}">
                <a16:creationId xmlns:a16="http://schemas.microsoft.com/office/drawing/2014/main" id="{D60692FE-0710-4FA7-B188-1DC813C3C18D}"/>
              </a:ext>
            </a:extLst>
          </p:cNvPr>
          <p:cNvSpPr/>
          <p:nvPr/>
        </p:nvSpPr>
        <p:spPr>
          <a:xfrm>
            <a:off x="1206767" y="3164847"/>
            <a:ext cx="167639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1053/1073</a:t>
            </a:r>
          </a:p>
          <a:p>
            <a:pPr algn="ctr"/>
            <a:r>
              <a:rPr lang="en-US"/>
              <a:t>(98.1%</a:t>
            </a:r>
          </a:p>
        </p:txBody>
      </p:sp>
      <p:sp>
        <p:nvSpPr>
          <p:cNvPr id="15" name="Rectangle: Rounded Corners 14">
            <a:extLst>
              <a:ext uri="{FF2B5EF4-FFF2-40B4-BE49-F238E27FC236}">
                <a16:creationId xmlns:a16="http://schemas.microsoft.com/office/drawing/2014/main" id="{85E8F705-AC23-4294-82C7-C1A74858B32F}"/>
              </a:ext>
            </a:extLst>
          </p:cNvPr>
          <p:cNvSpPr/>
          <p:nvPr/>
        </p:nvSpPr>
        <p:spPr>
          <a:xfrm>
            <a:off x="1206767" y="4114440"/>
            <a:ext cx="1648096"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1036/1069</a:t>
            </a:r>
          </a:p>
          <a:p>
            <a:pPr algn="ctr"/>
            <a:r>
              <a:rPr lang="en-US"/>
              <a:t>(96.9%)</a:t>
            </a:r>
          </a:p>
        </p:txBody>
      </p:sp>
      <p:sp>
        <p:nvSpPr>
          <p:cNvPr id="16" name="Rectangle: Rounded Corners 15">
            <a:extLst>
              <a:ext uri="{FF2B5EF4-FFF2-40B4-BE49-F238E27FC236}">
                <a16:creationId xmlns:a16="http://schemas.microsoft.com/office/drawing/2014/main" id="{47E01D94-F1E5-4304-8CD3-65614B4F2FF5}"/>
              </a:ext>
            </a:extLst>
          </p:cNvPr>
          <p:cNvSpPr/>
          <p:nvPr/>
        </p:nvSpPr>
        <p:spPr>
          <a:xfrm>
            <a:off x="5016767" y="2372221"/>
            <a:ext cx="1676398" cy="533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526/541</a:t>
            </a:r>
          </a:p>
          <a:p>
            <a:pPr algn="ctr"/>
            <a:r>
              <a:rPr lang="en-US"/>
              <a:t>(97.2%</a:t>
            </a:r>
          </a:p>
        </p:txBody>
      </p:sp>
      <p:sp>
        <p:nvSpPr>
          <p:cNvPr id="17" name="Rectangle: Rounded Corners 16">
            <a:extLst>
              <a:ext uri="{FF2B5EF4-FFF2-40B4-BE49-F238E27FC236}">
                <a16:creationId xmlns:a16="http://schemas.microsoft.com/office/drawing/2014/main" id="{8F6F648E-DD1E-4933-82E9-B1DCDE594F2D}"/>
              </a:ext>
            </a:extLst>
          </p:cNvPr>
          <p:cNvSpPr/>
          <p:nvPr/>
        </p:nvSpPr>
        <p:spPr>
          <a:xfrm>
            <a:off x="5016766" y="3164847"/>
            <a:ext cx="1676398" cy="533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520/538</a:t>
            </a:r>
          </a:p>
          <a:p>
            <a:pPr algn="ctr"/>
            <a:r>
              <a:rPr lang="en-US"/>
              <a:t>(96.7%)</a:t>
            </a:r>
          </a:p>
        </p:txBody>
      </p:sp>
      <p:sp>
        <p:nvSpPr>
          <p:cNvPr id="18" name="Rectangle: Rounded Corners 17">
            <a:extLst>
              <a:ext uri="{FF2B5EF4-FFF2-40B4-BE49-F238E27FC236}">
                <a16:creationId xmlns:a16="http://schemas.microsoft.com/office/drawing/2014/main" id="{B3DBA85D-5E09-425A-A548-FF575FEF10C1}"/>
              </a:ext>
            </a:extLst>
          </p:cNvPr>
          <p:cNvSpPr/>
          <p:nvPr/>
        </p:nvSpPr>
        <p:spPr>
          <a:xfrm>
            <a:off x="5016766" y="4114440"/>
            <a:ext cx="1700348" cy="533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521/530</a:t>
            </a:r>
          </a:p>
          <a:p>
            <a:pPr algn="ctr"/>
            <a:r>
              <a:rPr lang="en-US"/>
              <a:t>(98.3%)</a:t>
            </a:r>
          </a:p>
        </p:txBody>
      </p:sp>
      <p:sp>
        <p:nvSpPr>
          <p:cNvPr id="19" name="Rectangle: Rounded Corners 18">
            <a:extLst>
              <a:ext uri="{FF2B5EF4-FFF2-40B4-BE49-F238E27FC236}">
                <a16:creationId xmlns:a16="http://schemas.microsoft.com/office/drawing/2014/main" id="{AE286898-010E-448F-9BBE-5BFA9C444C0F}"/>
              </a:ext>
            </a:extLst>
          </p:cNvPr>
          <p:cNvSpPr/>
          <p:nvPr/>
        </p:nvSpPr>
        <p:spPr>
          <a:xfrm>
            <a:off x="1130567" y="1305008"/>
            <a:ext cx="5562597" cy="914400"/>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numCol="3" rtlCol="0" anchor="ctr"/>
          <a:lstStyle/>
          <a:p>
            <a:pPr algn="ctr"/>
            <a:endParaRPr lang="en-US">
              <a:solidFill>
                <a:schemeClr val="tx1"/>
              </a:solidFill>
            </a:endParaRPr>
          </a:p>
        </p:txBody>
      </p:sp>
      <p:sp>
        <p:nvSpPr>
          <p:cNvPr id="21" name="Rectangle: Rounded Corners 20">
            <a:extLst>
              <a:ext uri="{FF2B5EF4-FFF2-40B4-BE49-F238E27FC236}">
                <a16:creationId xmlns:a16="http://schemas.microsoft.com/office/drawing/2014/main" id="{C1BC79BA-41B4-494C-8841-56C357AE8376}"/>
              </a:ext>
            </a:extLst>
          </p:cNvPr>
          <p:cNvSpPr/>
          <p:nvPr/>
        </p:nvSpPr>
        <p:spPr>
          <a:xfrm>
            <a:off x="3017059" y="2361246"/>
            <a:ext cx="1828799" cy="533400"/>
          </a:xfrm>
          <a:prstGeom prst="roundRect">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30 Day Follow-Up</a:t>
            </a:r>
          </a:p>
        </p:txBody>
      </p:sp>
      <p:graphicFrame>
        <p:nvGraphicFramePr>
          <p:cNvPr id="22" name="Table 22">
            <a:extLst>
              <a:ext uri="{FF2B5EF4-FFF2-40B4-BE49-F238E27FC236}">
                <a16:creationId xmlns:a16="http://schemas.microsoft.com/office/drawing/2014/main" id="{664A3B91-EB70-4EDE-BB2F-5244CF60216A}"/>
              </a:ext>
            </a:extLst>
          </p:cNvPr>
          <p:cNvGraphicFramePr>
            <a:graphicFrameLocks noGrp="1"/>
          </p:cNvGraphicFramePr>
          <p:nvPr>
            <p:extLst>
              <p:ext uri="{D42A27DB-BD31-4B8C-83A1-F6EECF244321}">
                <p14:modId xmlns:p14="http://schemas.microsoft.com/office/powerpoint/2010/main" val="3324781397"/>
              </p:ext>
            </p:extLst>
          </p:nvPr>
        </p:nvGraphicFramePr>
        <p:xfrm>
          <a:off x="1226358" y="1318552"/>
          <a:ext cx="5410200" cy="822960"/>
        </p:xfrm>
        <a:graphic>
          <a:graphicData uri="http://schemas.openxmlformats.org/drawingml/2006/table">
            <a:tbl>
              <a:tblPr firstRow="1" bandRow="1">
                <a:tableStyleId>{2D5ABB26-0587-4C30-8999-92F81FD0307C}</a:tableStyleId>
              </a:tblPr>
              <a:tblGrid>
                <a:gridCol w="1803400">
                  <a:extLst>
                    <a:ext uri="{9D8B030D-6E8A-4147-A177-3AD203B41FA5}">
                      <a16:colId xmlns:a16="http://schemas.microsoft.com/office/drawing/2014/main" val="1559850677"/>
                    </a:ext>
                  </a:extLst>
                </a:gridCol>
                <a:gridCol w="1803400">
                  <a:extLst>
                    <a:ext uri="{9D8B030D-6E8A-4147-A177-3AD203B41FA5}">
                      <a16:colId xmlns:a16="http://schemas.microsoft.com/office/drawing/2014/main" val="2011234502"/>
                    </a:ext>
                  </a:extLst>
                </a:gridCol>
                <a:gridCol w="1803400">
                  <a:extLst>
                    <a:ext uri="{9D8B030D-6E8A-4147-A177-3AD203B41FA5}">
                      <a16:colId xmlns:a16="http://schemas.microsoft.com/office/drawing/2014/main" val="2245949783"/>
                    </a:ext>
                  </a:extLst>
                </a:gridCol>
              </a:tblGrid>
              <a:tr h="0">
                <a:tc>
                  <a:txBody>
                    <a:bodyPr/>
                    <a:lstStyle/>
                    <a:p>
                      <a:pPr algn="ctr"/>
                      <a:endParaRPr lang="en-US" sz="1200">
                        <a:latin typeface="Arial" panose="020B0604020202020204" pitchFamily="34" charset="0"/>
                        <a:cs typeface="Arial" panose="020B0604020202020204" pitchFamily="34" charset="0"/>
                      </a:endParaRPr>
                    </a:p>
                  </a:txBody>
                  <a:tcPr/>
                </a:tc>
                <a:tc>
                  <a:txBody>
                    <a:bodyPr/>
                    <a:lstStyle/>
                    <a:p>
                      <a:pPr algn="ctr"/>
                      <a:r>
                        <a:rPr lang="en-US" sz="1200" u="sng">
                          <a:latin typeface="Arial" panose="020B0604020202020204" pitchFamily="34" charset="0"/>
                          <a:cs typeface="Arial" panose="020B0604020202020204" pitchFamily="34" charset="0"/>
                        </a:rPr>
                        <a:t>Analysis Populations</a:t>
                      </a:r>
                    </a:p>
                  </a:txBody>
                  <a:tcPr/>
                </a:tc>
                <a:tc>
                  <a:txBody>
                    <a:bodyPr/>
                    <a:lstStyle/>
                    <a:p>
                      <a:pPr algn="ct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3317573"/>
                  </a:ext>
                </a:extLst>
              </a:tr>
              <a:tr h="0">
                <a:tc>
                  <a:txBody>
                    <a:bodyPr/>
                    <a:lstStyle/>
                    <a:p>
                      <a:pPr algn="ctr"/>
                      <a:r>
                        <a:rPr lang="en-US" sz="1200">
                          <a:latin typeface="Arial" panose="020B0604020202020204" pitchFamily="34" charset="0"/>
                          <a:cs typeface="Arial" panose="020B0604020202020204" pitchFamily="34" charset="0"/>
                        </a:rPr>
                        <a:t>N = 1086</a:t>
                      </a:r>
                    </a:p>
                  </a:txBody>
                  <a:tcPr/>
                </a:tc>
                <a:tc>
                  <a:txBody>
                    <a:bodyPr/>
                    <a:lstStyle/>
                    <a:p>
                      <a:pPr algn="ctr"/>
                      <a:r>
                        <a:rPr lang="en-US" sz="1200">
                          <a:latin typeface="Arial" panose="020B0604020202020204" pitchFamily="34" charset="0"/>
                          <a:cs typeface="Arial" panose="020B0604020202020204" pitchFamily="34" charset="0"/>
                        </a:rPr>
                        <a:t>Intention to Treat</a:t>
                      </a:r>
                    </a:p>
                  </a:txBody>
                  <a:tcPr/>
                </a:tc>
                <a:tc>
                  <a:txBody>
                    <a:bodyPr/>
                    <a:lstStyle/>
                    <a:p>
                      <a:pPr algn="ctr"/>
                      <a:r>
                        <a:rPr lang="en-US" sz="1200">
                          <a:latin typeface="Arial" panose="020B0604020202020204" pitchFamily="34" charset="0"/>
                          <a:cs typeface="Arial" panose="020B0604020202020204" pitchFamily="34" charset="0"/>
                        </a:rPr>
                        <a:t>N = 543</a:t>
                      </a:r>
                    </a:p>
                  </a:txBody>
                  <a:tcPr/>
                </a:tc>
                <a:extLst>
                  <a:ext uri="{0D108BD9-81ED-4DB2-BD59-A6C34878D82A}">
                    <a16:rowId xmlns:a16="http://schemas.microsoft.com/office/drawing/2014/main" val="712749283"/>
                  </a:ext>
                </a:extLst>
              </a:tr>
              <a:tr h="146837">
                <a:tc>
                  <a:txBody>
                    <a:bodyPr/>
                    <a:lstStyle/>
                    <a:p>
                      <a:pPr algn="ctr"/>
                      <a:r>
                        <a:rPr lang="en-US" sz="1200">
                          <a:latin typeface="Arial" panose="020B0604020202020204" pitchFamily="34" charset="0"/>
                          <a:cs typeface="Arial" panose="020B0604020202020204" pitchFamily="34" charset="0"/>
                        </a:rPr>
                        <a:t>N = 1068</a:t>
                      </a:r>
                    </a:p>
                  </a:txBody>
                  <a:tcPr/>
                </a:tc>
                <a:tc>
                  <a:txBody>
                    <a:bodyPr/>
                    <a:lstStyle/>
                    <a:p>
                      <a:pPr algn="ctr"/>
                      <a:r>
                        <a:rPr lang="en-US" sz="1200">
                          <a:latin typeface="Arial" panose="020B0604020202020204" pitchFamily="34" charset="0"/>
                          <a:cs typeface="Arial" panose="020B0604020202020204" pitchFamily="34" charset="0"/>
                        </a:rPr>
                        <a:t>As Treated</a:t>
                      </a:r>
                    </a:p>
                  </a:txBody>
                  <a:tcPr/>
                </a:tc>
                <a:tc>
                  <a:txBody>
                    <a:bodyPr/>
                    <a:lstStyle/>
                    <a:p>
                      <a:pPr algn="ctr"/>
                      <a:r>
                        <a:rPr lang="en-US" sz="1200">
                          <a:latin typeface="Arial" panose="020B0604020202020204" pitchFamily="34" charset="0"/>
                          <a:cs typeface="Arial" panose="020B0604020202020204" pitchFamily="34" charset="0"/>
                        </a:rPr>
                        <a:t>N = 537</a:t>
                      </a:r>
                    </a:p>
                  </a:txBody>
                  <a:tcPr/>
                </a:tc>
                <a:extLst>
                  <a:ext uri="{0D108BD9-81ED-4DB2-BD59-A6C34878D82A}">
                    <a16:rowId xmlns:a16="http://schemas.microsoft.com/office/drawing/2014/main" val="3414498497"/>
                  </a:ext>
                </a:extLst>
              </a:tr>
            </a:tbl>
          </a:graphicData>
        </a:graphic>
      </p:graphicFrame>
      <p:sp>
        <p:nvSpPr>
          <p:cNvPr id="24" name="Rectangle: Rounded Corners 23">
            <a:extLst>
              <a:ext uri="{FF2B5EF4-FFF2-40B4-BE49-F238E27FC236}">
                <a16:creationId xmlns:a16="http://schemas.microsoft.com/office/drawing/2014/main" id="{9053FE0C-D6DF-4FA7-986D-3F36B763B8F1}"/>
              </a:ext>
            </a:extLst>
          </p:cNvPr>
          <p:cNvSpPr/>
          <p:nvPr/>
        </p:nvSpPr>
        <p:spPr>
          <a:xfrm>
            <a:off x="3037743" y="3152850"/>
            <a:ext cx="1828799" cy="533400"/>
          </a:xfrm>
          <a:prstGeom prst="roundRect">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6 Month Follow-Up</a:t>
            </a:r>
          </a:p>
        </p:txBody>
      </p:sp>
      <p:sp>
        <p:nvSpPr>
          <p:cNvPr id="25" name="Rectangle: Rounded Corners 24">
            <a:extLst>
              <a:ext uri="{FF2B5EF4-FFF2-40B4-BE49-F238E27FC236}">
                <a16:creationId xmlns:a16="http://schemas.microsoft.com/office/drawing/2014/main" id="{2E1AB0B4-E316-4AA4-A877-63B27ACE24E8}"/>
              </a:ext>
            </a:extLst>
          </p:cNvPr>
          <p:cNvSpPr/>
          <p:nvPr/>
        </p:nvSpPr>
        <p:spPr>
          <a:xfrm>
            <a:off x="3031212" y="4114440"/>
            <a:ext cx="1828799" cy="533400"/>
          </a:xfrm>
          <a:prstGeom prst="roundRect">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1 Year Follow-Up*</a:t>
            </a:r>
          </a:p>
        </p:txBody>
      </p:sp>
      <p:sp>
        <p:nvSpPr>
          <p:cNvPr id="26" name="TextBox 25">
            <a:extLst>
              <a:ext uri="{FF2B5EF4-FFF2-40B4-BE49-F238E27FC236}">
                <a16:creationId xmlns:a16="http://schemas.microsoft.com/office/drawing/2014/main" id="{9D49E1DD-7492-4938-9C42-A04AFE8BA64E}"/>
              </a:ext>
            </a:extLst>
          </p:cNvPr>
          <p:cNvSpPr txBox="1"/>
          <p:nvPr/>
        </p:nvSpPr>
        <p:spPr>
          <a:xfrm>
            <a:off x="2418445" y="4895069"/>
            <a:ext cx="3067393" cy="510778"/>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solidFill>
                  <a:schemeClr val="tx1"/>
                </a:solidFill>
                <a:latin typeface="Arial" panose="020B0604020202020204" pitchFamily="34" charset="0"/>
                <a:cs typeface="Arial" panose="020B0604020202020204" pitchFamily="34" charset="0"/>
              </a:rPr>
              <a:t>*End of 1-year Visit Window</a:t>
            </a:r>
          </a:p>
          <a:p>
            <a:pPr algn="ctr"/>
            <a:r>
              <a:rPr lang="en-US">
                <a:solidFill>
                  <a:schemeClr val="tx1"/>
                </a:solidFill>
                <a:latin typeface="Arial" panose="020B0604020202020204" pitchFamily="34" charset="0"/>
                <a:cs typeface="Arial" panose="020B0604020202020204" pitchFamily="34" charset="0"/>
              </a:rPr>
              <a:t>(365 Days + 30 Days from Randomization</a:t>
            </a:r>
          </a:p>
        </p:txBody>
      </p:sp>
      <p:sp>
        <p:nvSpPr>
          <p:cNvPr id="35" name="TextBox 34">
            <a:extLst>
              <a:ext uri="{FF2B5EF4-FFF2-40B4-BE49-F238E27FC236}">
                <a16:creationId xmlns:a16="http://schemas.microsoft.com/office/drawing/2014/main" id="{BF66BC70-6065-4CFC-AAF0-01D5AA422818}"/>
              </a:ext>
            </a:extLst>
          </p:cNvPr>
          <p:cNvSpPr txBox="1"/>
          <p:nvPr/>
        </p:nvSpPr>
        <p:spPr>
          <a:xfrm>
            <a:off x="292367" y="1940564"/>
            <a:ext cx="72808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3</a:t>
            </a:r>
          </a:p>
          <a:p>
            <a:r>
              <a:rPr lang="en-US" sz="800">
                <a:latin typeface="Arial" panose="020B0604020202020204" pitchFamily="34" charset="0"/>
                <a:cs typeface="Arial" panose="020B0604020202020204" pitchFamily="34" charset="0"/>
              </a:rPr>
              <a:t>Withdrew: 1</a:t>
            </a:r>
          </a:p>
          <a:p>
            <a:r>
              <a:rPr lang="en-US" sz="800">
                <a:latin typeface="Arial" panose="020B0604020202020204" pitchFamily="34" charset="0"/>
                <a:cs typeface="Arial" panose="020B0604020202020204" pitchFamily="34" charset="0"/>
              </a:rPr>
              <a:t>LTFU: 0</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13EAF1F-EA7D-4539-B921-BF84E56AEC16}"/>
              </a:ext>
            </a:extLst>
          </p:cNvPr>
          <p:cNvSpPr txBox="1"/>
          <p:nvPr/>
        </p:nvSpPr>
        <p:spPr>
          <a:xfrm>
            <a:off x="292367" y="2743200"/>
            <a:ext cx="72146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a:latin typeface="Arial" panose="020B0604020202020204" pitchFamily="34" charset="0"/>
                <a:cs typeface="Arial" panose="020B0604020202020204" pitchFamily="34" charset="0"/>
              </a:rPr>
              <a:t>Died: 5</a:t>
            </a:r>
          </a:p>
          <a:p>
            <a:r>
              <a:rPr lang="en-US" sz="800">
                <a:latin typeface="Arial" panose="020B0604020202020204" pitchFamily="34" charset="0"/>
                <a:cs typeface="Arial" panose="020B0604020202020204" pitchFamily="34" charset="0"/>
              </a:rPr>
              <a:t>Withdrew: 6</a:t>
            </a:r>
          </a:p>
          <a:p>
            <a:r>
              <a:rPr lang="en-US" sz="800">
                <a:latin typeface="Arial" panose="020B0604020202020204" pitchFamily="34" charset="0"/>
                <a:cs typeface="Arial" panose="020B0604020202020204" pitchFamily="34" charset="0"/>
              </a:rPr>
              <a:t>LTFU: 1</a:t>
            </a:r>
          </a:p>
          <a:p>
            <a:r>
              <a:rPr lang="en-US" sz="800">
                <a:latin typeface="Arial" panose="020B0604020202020204" pitchFamily="34" charset="0"/>
                <a:cs typeface="Arial" panose="020B0604020202020204" pitchFamily="34" charset="0"/>
              </a:rPr>
              <a:t>Other: 1</a:t>
            </a: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857B7BF-953B-417E-8DB0-82AF41EB54F6}"/>
              </a:ext>
            </a:extLst>
          </p:cNvPr>
          <p:cNvSpPr txBox="1"/>
          <p:nvPr/>
        </p:nvSpPr>
        <p:spPr>
          <a:xfrm>
            <a:off x="292367" y="3550121"/>
            <a:ext cx="72808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6</a:t>
            </a:r>
          </a:p>
          <a:p>
            <a:r>
              <a:rPr lang="en-US" sz="800">
                <a:latin typeface="Arial" panose="020B0604020202020204" pitchFamily="34" charset="0"/>
                <a:cs typeface="Arial" panose="020B0604020202020204" pitchFamily="34" charset="0"/>
              </a:rPr>
              <a:t>Withdrew: 7</a:t>
            </a:r>
          </a:p>
          <a:p>
            <a:r>
              <a:rPr lang="en-US" sz="800">
                <a:latin typeface="Arial" panose="020B0604020202020204" pitchFamily="34" charset="0"/>
                <a:cs typeface="Arial" panose="020B0604020202020204" pitchFamily="34" charset="0"/>
              </a:rPr>
              <a:t>LTFU: 3</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8FA8184-BC62-4A70-8ABE-2ED510CC0410}"/>
              </a:ext>
            </a:extLst>
          </p:cNvPr>
          <p:cNvSpPr txBox="1"/>
          <p:nvPr/>
        </p:nvSpPr>
        <p:spPr>
          <a:xfrm>
            <a:off x="292367" y="4574903"/>
            <a:ext cx="72808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7</a:t>
            </a:r>
          </a:p>
          <a:p>
            <a:r>
              <a:rPr lang="en-US" sz="800">
                <a:latin typeface="Arial" panose="020B0604020202020204" pitchFamily="34" charset="0"/>
                <a:cs typeface="Arial" panose="020B0604020202020204" pitchFamily="34" charset="0"/>
              </a:rPr>
              <a:t>Withdrew: 8</a:t>
            </a:r>
          </a:p>
          <a:p>
            <a:r>
              <a:rPr lang="en-US" sz="800">
                <a:latin typeface="Arial" panose="020B0604020202020204" pitchFamily="34" charset="0"/>
                <a:cs typeface="Arial" panose="020B0604020202020204" pitchFamily="34" charset="0"/>
              </a:rPr>
              <a:t>LTFU: 9</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26EE8441-03C0-4FEF-8321-AD466EB8A355}"/>
              </a:ext>
            </a:extLst>
          </p:cNvPr>
          <p:cNvSpPr txBox="1"/>
          <p:nvPr/>
        </p:nvSpPr>
        <p:spPr>
          <a:xfrm>
            <a:off x="6879483" y="1927020"/>
            <a:ext cx="728084" cy="584775"/>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1</a:t>
            </a:r>
          </a:p>
          <a:p>
            <a:r>
              <a:rPr lang="en-US" sz="800">
                <a:latin typeface="Arial" panose="020B0604020202020204" pitchFamily="34" charset="0"/>
                <a:cs typeface="Arial" panose="020B0604020202020204" pitchFamily="34" charset="0"/>
              </a:rPr>
              <a:t>Withdrew: 0</a:t>
            </a:r>
          </a:p>
          <a:p>
            <a:r>
              <a:rPr lang="en-US" sz="800">
                <a:latin typeface="Arial" panose="020B0604020202020204" pitchFamily="34" charset="0"/>
                <a:cs typeface="Arial" panose="020B0604020202020204" pitchFamily="34" charset="0"/>
              </a:rPr>
              <a:t>LTFU: 0</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C158CA4-648D-4C63-A07E-1099443E1C13}"/>
              </a:ext>
            </a:extLst>
          </p:cNvPr>
          <p:cNvSpPr txBox="1"/>
          <p:nvPr/>
        </p:nvSpPr>
        <p:spPr>
          <a:xfrm>
            <a:off x="6891916" y="2680075"/>
            <a:ext cx="728084" cy="584775"/>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2</a:t>
            </a:r>
          </a:p>
          <a:p>
            <a:r>
              <a:rPr lang="en-US" sz="800">
                <a:latin typeface="Arial" panose="020B0604020202020204" pitchFamily="34" charset="0"/>
                <a:cs typeface="Arial" panose="020B0604020202020204" pitchFamily="34" charset="0"/>
              </a:rPr>
              <a:t>Withdrew: 2</a:t>
            </a:r>
          </a:p>
          <a:p>
            <a:r>
              <a:rPr lang="en-US" sz="800">
                <a:latin typeface="Arial" panose="020B0604020202020204" pitchFamily="34" charset="0"/>
                <a:cs typeface="Arial" panose="020B0604020202020204" pitchFamily="34" charset="0"/>
              </a:rPr>
              <a:t>LTFU: 0</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C20410F-2992-470C-98F5-51E571A6A1BC}"/>
              </a:ext>
            </a:extLst>
          </p:cNvPr>
          <p:cNvSpPr txBox="1"/>
          <p:nvPr/>
        </p:nvSpPr>
        <p:spPr>
          <a:xfrm>
            <a:off x="6891541" y="3529665"/>
            <a:ext cx="728084" cy="584775"/>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7</a:t>
            </a:r>
          </a:p>
          <a:p>
            <a:r>
              <a:rPr lang="en-US" sz="800">
                <a:latin typeface="Arial" panose="020B0604020202020204" pitchFamily="34" charset="0"/>
                <a:cs typeface="Arial" panose="020B0604020202020204" pitchFamily="34" charset="0"/>
              </a:rPr>
              <a:t>Withdrew: 3</a:t>
            </a:r>
          </a:p>
          <a:p>
            <a:r>
              <a:rPr lang="en-US" sz="800">
                <a:latin typeface="Arial" panose="020B0604020202020204" pitchFamily="34" charset="0"/>
                <a:cs typeface="Arial" panose="020B0604020202020204" pitchFamily="34" charset="0"/>
              </a:rPr>
              <a:t>LTFU: 2</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420820E-32D4-4EB6-A9E7-83EF4FE7DD15}"/>
              </a:ext>
            </a:extLst>
          </p:cNvPr>
          <p:cNvSpPr txBox="1"/>
          <p:nvPr/>
        </p:nvSpPr>
        <p:spPr>
          <a:xfrm>
            <a:off x="6883832" y="4602681"/>
            <a:ext cx="728084" cy="584775"/>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800">
                <a:latin typeface="Arial" panose="020B0604020202020204" pitchFamily="34" charset="0"/>
                <a:cs typeface="Arial" panose="020B0604020202020204" pitchFamily="34" charset="0"/>
              </a:rPr>
              <a:t>Died: 9</a:t>
            </a:r>
          </a:p>
          <a:p>
            <a:r>
              <a:rPr lang="en-US" sz="800">
                <a:latin typeface="Arial" panose="020B0604020202020204" pitchFamily="34" charset="0"/>
                <a:cs typeface="Arial" panose="020B0604020202020204" pitchFamily="34" charset="0"/>
              </a:rPr>
              <a:t>Withdrew: 5</a:t>
            </a:r>
          </a:p>
          <a:p>
            <a:r>
              <a:rPr lang="en-US" sz="800">
                <a:latin typeface="Arial" panose="020B0604020202020204" pitchFamily="34" charset="0"/>
                <a:cs typeface="Arial" panose="020B0604020202020204" pitchFamily="34" charset="0"/>
              </a:rPr>
              <a:t>LTFU: 2</a:t>
            </a:r>
          </a:p>
          <a:p>
            <a:r>
              <a:rPr lang="en-US" sz="800">
                <a:latin typeface="Arial" panose="020B0604020202020204" pitchFamily="34" charset="0"/>
                <a:cs typeface="Arial" panose="020B0604020202020204" pitchFamily="34" charset="0"/>
              </a:rPr>
              <a:t>Other:1</a:t>
            </a:r>
            <a:endParaRPr lang="en-US">
              <a:latin typeface="Arial" panose="020B0604020202020204" pitchFamily="34" charset="0"/>
              <a:cs typeface="Arial" panose="020B0604020202020204" pitchFamily="34" charset="0"/>
            </a:endParaRPr>
          </a:p>
        </p:txBody>
      </p:sp>
      <p:sp>
        <p:nvSpPr>
          <p:cNvPr id="29" name="Title 2">
            <a:extLst>
              <a:ext uri="{FF2B5EF4-FFF2-40B4-BE49-F238E27FC236}">
                <a16:creationId xmlns:a16="http://schemas.microsoft.com/office/drawing/2014/main" id="{62A14052-2A47-0845-AA8B-2587BED592C7}"/>
              </a:ext>
            </a:extLst>
          </p:cNvPr>
          <p:cNvSpPr txBox="1">
            <a:spLocks/>
          </p:cNvSpPr>
          <p:nvPr/>
        </p:nvSpPr>
        <p:spPr>
          <a:xfrm>
            <a:off x="3250371" y="-491416"/>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Consort Diagram</a:t>
            </a:r>
            <a:endParaRPr lang="en-US" sz="2800" ker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83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A5E64EE0-79A6-40C6-B8E3-F7A9EB6DA78F}"/>
              </a:ext>
            </a:extLst>
          </p:cNvPr>
          <p:cNvGraphicFramePr>
            <a:graphicFrameLocks noGrp="1"/>
          </p:cNvGraphicFramePr>
          <p:nvPr>
            <p:extLst>
              <p:ext uri="{D42A27DB-BD31-4B8C-83A1-F6EECF244321}">
                <p14:modId xmlns:p14="http://schemas.microsoft.com/office/powerpoint/2010/main" val="243364300"/>
              </p:ext>
            </p:extLst>
          </p:nvPr>
        </p:nvGraphicFramePr>
        <p:xfrm>
          <a:off x="152402" y="1422032"/>
          <a:ext cx="5943598" cy="3607168"/>
        </p:xfrm>
        <a:graphic>
          <a:graphicData uri="http://schemas.openxmlformats.org/drawingml/2006/table">
            <a:tbl>
              <a:tblPr firstRow="1" bandRow="1">
                <a:tableStyleId>{9DCAF9ED-07DC-4A11-8D7F-57B35C25682E}</a:tableStyleId>
              </a:tblPr>
              <a:tblGrid>
                <a:gridCol w="3419982">
                  <a:extLst>
                    <a:ext uri="{9D8B030D-6E8A-4147-A177-3AD203B41FA5}">
                      <a16:colId xmlns:a16="http://schemas.microsoft.com/office/drawing/2014/main" val="2864003227"/>
                    </a:ext>
                  </a:extLst>
                </a:gridCol>
                <a:gridCol w="1293905">
                  <a:extLst>
                    <a:ext uri="{9D8B030D-6E8A-4147-A177-3AD203B41FA5}">
                      <a16:colId xmlns:a16="http://schemas.microsoft.com/office/drawing/2014/main" val="1495974877"/>
                    </a:ext>
                  </a:extLst>
                </a:gridCol>
                <a:gridCol w="1229711">
                  <a:extLst>
                    <a:ext uri="{9D8B030D-6E8A-4147-A177-3AD203B41FA5}">
                      <a16:colId xmlns:a16="http://schemas.microsoft.com/office/drawing/2014/main" val="1432821567"/>
                    </a:ext>
                  </a:extLst>
                </a:gridCol>
              </a:tblGrid>
              <a:tr h="804952">
                <a:tc>
                  <a:txBody>
                    <a:bodyPr/>
                    <a:lstStyle/>
                    <a:p>
                      <a:pPr marL="0" marR="0" algn="just">
                        <a:lnSpc>
                          <a:spcPct val="10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GB" sz="2000" b="0">
                          <a:effectLst/>
                        </a:rPr>
                        <a:t>HT-DES</a:t>
                      </a:r>
                      <a:endParaRPr lang="en-US" sz="2000" b="0">
                        <a:effectLst/>
                      </a:endParaRPr>
                    </a:p>
                    <a:p>
                      <a:pPr marL="0" marR="0" algn="ctr">
                        <a:lnSpc>
                          <a:spcPct val="100000"/>
                        </a:lnSpc>
                        <a:spcBef>
                          <a:spcPts val="0"/>
                        </a:spcBef>
                        <a:spcAft>
                          <a:spcPts val="0"/>
                        </a:spcAft>
                      </a:pPr>
                      <a:r>
                        <a:rPr lang="en-GB" sz="2000" b="0">
                          <a:effectLst/>
                        </a:rPr>
                        <a:t>(N=1086)</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2000" b="0">
                          <a:effectLst/>
                        </a:rPr>
                        <a:t>DP-DES</a:t>
                      </a:r>
                    </a:p>
                    <a:p>
                      <a:pPr marL="0" marR="0" algn="ctr">
                        <a:lnSpc>
                          <a:spcPct val="100000"/>
                        </a:lnSpc>
                        <a:spcBef>
                          <a:spcPts val="0"/>
                        </a:spcBef>
                        <a:spcAft>
                          <a:spcPts val="0"/>
                        </a:spcAft>
                      </a:pPr>
                      <a:r>
                        <a:rPr lang="en-GB" sz="2000" b="0">
                          <a:effectLst/>
                        </a:rPr>
                        <a:t>(N=543)</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1831555646"/>
                  </a:ext>
                </a:extLst>
              </a:tr>
              <a:tr h="233518">
                <a:tc>
                  <a:txBody>
                    <a:bodyPr/>
                    <a:lstStyle/>
                    <a:p>
                      <a:pPr marL="0" marR="0" algn="l">
                        <a:lnSpc>
                          <a:spcPct val="100000"/>
                        </a:lnSpc>
                        <a:spcBef>
                          <a:spcPts val="0"/>
                        </a:spcBef>
                        <a:spcAft>
                          <a:spcPts val="0"/>
                        </a:spcAft>
                      </a:pPr>
                      <a:r>
                        <a:rPr lang="en-GB" sz="1400">
                          <a:effectLst/>
                        </a:rPr>
                        <a:t>Age - years</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64.53 ± 9.83</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63.93 ± 10.26</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3211340537"/>
                  </a:ext>
                </a:extLst>
              </a:tr>
              <a:tr h="233518">
                <a:tc>
                  <a:txBody>
                    <a:bodyPr/>
                    <a:lstStyle/>
                    <a:p>
                      <a:pPr marL="0" marR="0" algn="l">
                        <a:lnSpc>
                          <a:spcPct val="100000"/>
                        </a:lnSpc>
                        <a:spcBef>
                          <a:spcPts val="0"/>
                        </a:spcBef>
                        <a:spcAft>
                          <a:spcPts val="0"/>
                        </a:spcAft>
                      </a:pPr>
                      <a:r>
                        <a:rPr lang="en-GB" sz="1400">
                          <a:effectLst/>
                        </a:rPr>
                        <a:t>Female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23.8</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 27.3</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2287585378"/>
                  </a:ext>
                </a:extLst>
              </a:tr>
              <a:tr h="233518">
                <a:tc>
                  <a:txBody>
                    <a:bodyPr/>
                    <a:lstStyle/>
                    <a:p>
                      <a:pPr marL="0" marR="0" algn="l">
                        <a:lnSpc>
                          <a:spcPct val="100000"/>
                        </a:lnSpc>
                        <a:spcBef>
                          <a:spcPts val="0"/>
                        </a:spcBef>
                        <a:spcAft>
                          <a:spcPts val="0"/>
                        </a:spcAft>
                      </a:pPr>
                      <a:r>
                        <a:rPr lang="en-GB" sz="1400">
                          <a:effectLst/>
                        </a:rPr>
                        <a:t>Smoker (current/previous)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GB" sz="1400">
                          <a:effectLst/>
                        </a:rPr>
                        <a:t>61.2</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GB" sz="1400">
                          <a:effectLst/>
                        </a:rPr>
                        <a:t>59.4</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913563798"/>
                  </a:ext>
                </a:extLst>
              </a:tr>
              <a:tr h="233518">
                <a:tc>
                  <a:txBody>
                    <a:bodyPr/>
                    <a:lstStyle/>
                    <a:p>
                      <a:pPr marL="0" marR="0" algn="l">
                        <a:lnSpc>
                          <a:spcPct val="100000"/>
                        </a:lnSpc>
                        <a:spcBef>
                          <a:spcPts val="0"/>
                        </a:spcBef>
                        <a:spcAft>
                          <a:spcPts val="0"/>
                        </a:spcAft>
                      </a:pPr>
                      <a:r>
                        <a:rPr lang="en-GB" sz="1400">
                          <a:effectLst/>
                        </a:rPr>
                        <a:t>Diabetes Mellitus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 30.5</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 30.1</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2677756390"/>
                  </a:ext>
                </a:extLst>
              </a:tr>
              <a:tr h="233518">
                <a:tc>
                  <a:txBody>
                    <a:bodyPr/>
                    <a:lstStyle/>
                    <a:p>
                      <a:pPr marL="0" marR="0" algn="l">
                        <a:lnSpc>
                          <a:spcPct val="100000"/>
                        </a:lnSpc>
                        <a:spcBef>
                          <a:spcPts val="0"/>
                        </a:spcBef>
                        <a:spcAft>
                          <a:spcPts val="0"/>
                        </a:spcAft>
                      </a:pPr>
                      <a:r>
                        <a:rPr lang="en-GB" sz="1400">
                          <a:effectLst/>
                        </a:rPr>
                        <a:t>Hypertension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74.2</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69.9</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3619385065"/>
                  </a:ext>
                </a:extLst>
              </a:tr>
              <a:tr h="233518">
                <a:tc>
                  <a:txBody>
                    <a:bodyPr/>
                    <a:lstStyle/>
                    <a:p>
                      <a:pPr marL="0" marR="0" algn="l">
                        <a:lnSpc>
                          <a:spcPct val="100000"/>
                        </a:lnSpc>
                        <a:spcBef>
                          <a:spcPts val="0"/>
                        </a:spcBef>
                        <a:spcAft>
                          <a:spcPts val="0"/>
                        </a:spcAft>
                      </a:pPr>
                      <a:r>
                        <a:rPr lang="en-GB" sz="1400">
                          <a:effectLst/>
                        </a:rPr>
                        <a:t>Hypercholesterolemia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77.1</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76.2</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617276008"/>
                  </a:ext>
                </a:extLst>
              </a:tr>
              <a:tr h="233518">
                <a:tc>
                  <a:txBody>
                    <a:bodyPr/>
                    <a:lstStyle/>
                    <a:p>
                      <a:pPr marL="0" marR="0" algn="l">
                        <a:lnSpc>
                          <a:spcPct val="100000"/>
                        </a:lnSpc>
                        <a:spcBef>
                          <a:spcPts val="0"/>
                        </a:spcBef>
                        <a:spcAft>
                          <a:spcPts val="0"/>
                        </a:spcAft>
                      </a:pPr>
                      <a:r>
                        <a:rPr lang="en-GB" sz="1400">
                          <a:effectLst/>
                        </a:rPr>
                        <a:t>Previous MI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17.4</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18.6</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3360595729"/>
                  </a:ext>
                </a:extLst>
              </a:tr>
              <a:tr h="233518">
                <a:tc>
                  <a:txBody>
                    <a:bodyPr/>
                    <a:lstStyle/>
                    <a:p>
                      <a:pPr marL="0" marR="0" algn="l">
                        <a:lnSpc>
                          <a:spcPct val="100000"/>
                        </a:lnSpc>
                        <a:spcBef>
                          <a:spcPts val="0"/>
                        </a:spcBef>
                        <a:spcAft>
                          <a:spcPts val="0"/>
                        </a:spcAft>
                      </a:pPr>
                      <a:r>
                        <a:rPr lang="en-GB" sz="1400">
                          <a:effectLst/>
                        </a:rPr>
                        <a:t>Previous PCI - (%)</a:t>
                      </a:r>
                      <a:endParaRPr lang="en-US" sz="14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28.0</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a:effectLst/>
                        </a:rPr>
                        <a:t>30.6</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2054683360"/>
                  </a:ext>
                </a:extLst>
              </a:tr>
              <a:tr h="233518">
                <a:tc>
                  <a:txBody>
                    <a:bodyPr/>
                    <a:lstStyle/>
                    <a:p>
                      <a:pPr marL="0" marR="0" algn="just">
                        <a:lnSpc>
                          <a:spcPct val="100000"/>
                        </a:lnSpc>
                        <a:spcBef>
                          <a:spcPts val="0"/>
                        </a:spcBef>
                        <a:spcAft>
                          <a:spcPts val="0"/>
                        </a:spcAft>
                      </a:pPr>
                      <a:r>
                        <a:rPr lang="en-GB" sz="1400">
                          <a:effectLst/>
                        </a:rPr>
                        <a:t>Multi Vessel disease - (%)</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GB" sz="1400">
                          <a:effectLst/>
                        </a:rPr>
                        <a:t>27.4 </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tc>
                  <a:txBody>
                    <a:bodyPr/>
                    <a:lstStyle/>
                    <a:p>
                      <a:pPr marL="0" marR="0" algn="ctr">
                        <a:lnSpc>
                          <a:spcPct val="100000"/>
                        </a:lnSpc>
                        <a:spcBef>
                          <a:spcPts val="0"/>
                        </a:spcBef>
                        <a:spcAft>
                          <a:spcPts val="0"/>
                        </a:spcAft>
                      </a:pPr>
                      <a:r>
                        <a:rPr lang="en-GB" sz="1400">
                          <a:effectLst/>
                        </a:rPr>
                        <a:t>30.8 </a:t>
                      </a:r>
                      <a:endPar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7465" marR="37465" marT="9525" marB="0" anchor="ctr"/>
                </a:tc>
                <a:extLst>
                  <a:ext uri="{0D108BD9-81ED-4DB2-BD59-A6C34878D82A}">
                    <a16:rowId xmlns:a16="http://schemas.microsoft.com/office/drawing/2014/main" val="3071152078"/>
                  </a:ext>
                </a:extLst>
              </a:tr>
              <a:tr h="233518">
                <a:tc>
                  <a:txBody>
                    <a:bodyPr/>
                    <a:lstStyle/>
                    <a:p>
                      <a:pPr marL="0" marR="0" algn="l">
                        <a:lnSpc>
                          <a:spcPct val="100000"/>
                        </a:lnSpc>
                        <a:spcBef>
                          <a:spcPts val="0"/>
                        </a:spcBef>
                        <a:spcAft>
                          <a:spcPts val="0"/>
                        </a:spcAft>
                      </a:pPr>
                      <a:r>
                        <a:rPr lang="en-GB"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Previous CABG - (%)</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extLst>
                  <a:ext uri="{0D108BD9-81ED-4DB2-BD59-A6C34878D82A}">
                    <a16:rowId xmlns:a16="http://schemas.microsoft.com/office/drawing/2014/main" val="2379822912"/>
                  </a:ext>
                </a:extLst>
              </a:tr>
              <a:tr h="233518">
                <a:tc>
                  <a:txBody>
                    <a:bodyPr/>
                    <a:lstStyle/>
                    <a:p>
                      <a:pPr marL="0" marR="0" algn="l">
                        <a:lnSpc>
                          <a:spcPct val="100000"/>
                        </a:lnSpc>
                        <a:spcBef>
                          <a:spcPts val="0"/>
                        </a:spcBef>
                        <a:spcAft>
                          <a:spcPts val="0"/>
                        </a:spcAft>
                      </a:pPr>
                      <a:r>
                        <a:rPr lang="en-GB"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Previous Stroke - (%)</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extLst>
                  <a:ext uri="{0D108BD9-81ED-4DB2-BD59-A6C34878D82A}">
                    <a16:rowId xmlns:a16="http://schemas.microsoft.com/office/drawing/2014/main" val="664582126"/>
                  </a:ext>
                </a:extLst>
              </a:tr>
              <a:tr h="233518">
                <a:tc>
                  <a:txBody>
                    <a:bodyPr/>
                    <a:lstStyle/>
                    <a:p>
                      <a:pPr marL="0" marR="0" algn="l">
                        <a:lnSpc>
                          <a:spcPct val="100000"/>
                        </a:lnSpc>
                        <a:spcBef>
                          <a:spcPts val="0"/>
                        </a:spcBef>
                        <a:spcAft>
                          <a:spcPts val="0"/>
                        </a:spcAft>
                      </a:pPr>
                      <a:r>
                        <a:rPr lang="en-GB"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Renal Insufficiency - (%)</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7.9</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7.9</a:t>
                      </a:r>
                      <a:endParaRPr lang="en-US" sz="14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extLst>
                  <a:ext uri="{0D108BD9-81ED-4DB2-BD59-A6C34878D82A}">
                    <a16:rowId xmlns:a16="http://schemas.microsoft.com/office/drawing/2014/main" val="386358393"/>
                  </a:ext>
                </a:extLst>
              </a:tr>
            </a:tbl>
          </a:graphicData>
        </a:graphic>
      </p:graphicFrame>
      <p:sp>
        <p:nvSpPr>
          <p:cNvPr id="6" name="Title 2">
            <a:extLst>
              <a:ext uri="{FF2B5EF4-FFF2-40B4-BE49-F238E27FC236}">
                <a16:creationId xmlns:a16="http://schemas.microsoft.com/office/drawing/2014/main" id="{3D004C12-0B3A-394A-BF63-52B28C4A74EA}"/>
              </a:ext>
            </a:extLst>
          </p:cNvPr>
          <p:cNvSpPr txBox="1">
            <a:spLocks/>
          </p:cNvSpPr>
          <p:nvPr/>
        </p:nvSpPr>
        <p:spPr>
          <a:xfrm>
            <a:off x="3200400" y="-76200"/>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Baseline Characteristics</a:t>
            </a:r>
            <a:endParaRPr lang="en-US" sz="2800" kern="0">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461225B9-8E3E-A847-A79B-B438183DFB9C}"/>
              </a:ext>
            </a:extLst>
          </p:cNvPr>
          <p:cNvGraphicFramePr/>
          <p:nvPr>
            <p:extLst>
              <p:ext uri="{D42A27DB-BD31-4B8C-83A1-F6EECF244321}">
                <p14:modId xmlns:p14="http://schemas.microsoft.com/office/powerpoint/2010/main" val="725054401"/>
              </p:ext>
            </p:extLst>
          </p:nvPr>
        </p:nvGraphicFramePr>
        <p:xfrm>
          <a:off x="5943600" y="914400"/>
          <a:ext cx="3048000" cy="24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3CB77593-D184-1C48-BEC1-424335D49995}"/>
              </a:ext>
            </a:extLst>
          </p:cNvPr>
          <p:cNvGraphicFramePr/>
          <p:nvPr>
            <p:extLst>
              <p:ext uri="{D42A27DB-BD31-4B8C-83A1-F6EECF244321}">
                <p14:modId xmlns:p14="http://schemas.microsoft.com/office/powerpoint/2010/main" val="3793189982"/>
              </p:ext>
            </p:extLst>
          </p:nvPr>
        </p:nvGraphicFramePr>
        <p:xfrm>
          <a:off x="6019800" y="3124200"/>
          <a:ext cx="2895600" cy="220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488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9">
            <a:extLst>
              <a:ext uri="{FF2B5EF4-FFF2-40B4-BE49-F238E27FC236}">
                <a16:creationId xmlns:a16="http://schemas.microsoft.com/office/drawing/2014/main" id="{35FFDAE9-2483-4274-BABB-B82C01BF7EFC}"/>
              </a:ext>
            </a:extLst>
          </p:cNvPr>
          <p:cNvGraphicFramePr>
            <a:graphicFrameLocks noGrp="1"/>
          </p:cNvGraphicFramePr>
          <p:nvPr>
            <p:extLst>
              <p:ext uri="{D42A27DB-BD31-4B8C-83A1-F6EECF244321}">
                <p14:modId xmlns:p14="http://schemas.microsoft.com/office/powerpoint/2010/main" val="3508609988"/>
              </p:ext>
            </p:extLst>
          </p:nvPr>
        </p:nvGraphicFramePr>
        <p:xfrm>
          <a:off x="228600" y="976504"/>
          <a:ext cx="5715001" cy="4433696"/>
        </p:xfrm>
        <a:graphic>
          <a:graphicData uri="http://schemas.openxmlformats.org/drawingml/2006/table">
            <a:tbl>
              <a:tblPr firstRow="1" bandRow="1">
                <a:tableStyleId>{9DCAF9ED-07DC-4A11-8D7F-57B35C25682E}</a:tableStyleId>
              </a:tblPr>
              <a:tblGrid>
                <a:gridCol w="3087413">
                  <a:extLst>
                    <a:ext uri="{9D8B030D-6E8A-4147-A177-3AD203B41FA5}">
                      <a16:colId xmlns:a16="http://schemas.microsoft.com/office/drawing/2014/main" val="2864003227"/>
                    </a:ext>
                  </a:extLst>
                </a:gridCol>
                <a:gridCol w="1313794">
                  <a:extLst>
                    <a:ext uri="{9D8B030D-6E8A-4147-A177-3AD203B41FA5}">
                      <a16:colId xmlns:a16="http://schemas.microsoft.com/office/drawing/2014/main" val="1495974877"/>
                    </a:ext>
                  </a:extLst>
                </a:gridCol>
                <a:gridCol w="1313794">
                  <a:extLst>
                    <a:ext uri="{9D8B030D-6E8A-4147-A177-3AD203B41FA5}">
                      <a16:colId xmlns:a16="http://schemas.microsoft.com/office/drawing/2014/main" val="1432821567"/>
                    </a:ext>
                  </a:extLst>
                </a:gridCol>
              </a:tblGrid>
              <a:tr h="758112">
                <a:tc>
                  <a:txBody>
                    <a:bodyPr/>
                    <a:lstStyle/>
                    <a:p>
                      <a:pPr marL="0" marR="0" algn="just">
                        <a:lnSpc>
                          <a:spcPct val="100000"/>
                        </a:lnSpc>
                        <a:spcBef>
                          <a:spcPts val="0"/>
                        </a:spcBef>
                        <a:spcAft>
                          <a:spcPts val="0"/>
                        </a:spcAft>
                      </a:pPr>
                      <a:endParaRPr lang="en-US" sz="12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HT-DES</a:t>
                      </a:r>
                      <a:endParaRPr lang="en-US" sz="120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(N=1086 pts;</a:t>
                      </a:r>
                    </a:p>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1304 lesions)</a:t>
                      </a:r>
                    </a:p>
                  </a:txBody>
                  <a:tcPr marL="37465" marR="37465" marT="9525" marB="0" anchor="ctr"/>
                </a:tc>
                <a:tc>
                  <a:txBody>
                    <a:bodyPr/>
                    <a:lstStyle/>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DP-DES</a:t>
                      </a:r>
                      <a:endParaRPr lang="en-US" sz="120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(N=543 pts; </a:t>
                      </a:r>
                    </a:p>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677 lesions)</a:t>
                      </a:r>
                      <a:endParaRPr lang="en-US" sz="12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extLst>
                  <a:ext uri="{0D108BD9-81ED-4DB2-BD59-A6C34878D82A}">
                    <a16:rowId xmlns:a16="http://schemas.microsoft.com/office/drawing/2014/main" val="1831555646"/>
                  </a:ext>
                </a:extLst>
              </a:tr>
              <a:tr h="254852">
                <a:tc>
                  <a:txBody>
                    <a:bodyPr/>
                    <a:lstStyle/>
                    <a:p>
                      <a:pPr marL="0" marR="0" algn="just">
                        <a:lnSpc>
                          <a:spcPct val="107000"/>
                        </a:lnSpc>
                        <a:spcBef>
                          <a:spcPts val="0"/>
                        </a:spcBef>
                        <a:spcAft>
                          <a:spcPts val="0"/>
                        </a:spcAft>
                      </a:pPr>
                      <a:r>
                        <a:rPr lang="en-GB" sz="1200">
                          <a:effectLst/>
                          <a:latin typeface="Calibri" panose="020F0502020204030204" pitchFamily="34" charset="0"/>
                          <a:cs typeface="Calibri" panose="020F0502020204030204" pitchFamily="34" charset="0"/>
                        </a:rPr>
                        <a:t>Radial/Brachial Access - (%)</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7000"/>
                        </a:lnSpc>
                        <a:spcBef>
                          <a:spcPts val="0"/>
                        </a:spcBef>
                        <a:spcAft>
                          <a:spcPts val="0"/>
                        </a:spcAft>
                      </a:pPr>
                      <a:r>
                        <a:rPr lang="en-US" sz="1200">
                          <a:effectLst/>
                          <a:latin typeface="Calibri" panose="020F0502020204030204" pitchFamily="34" charset="0"/>
                          <a:cs typeface="Calibri" panose="020F0502020204030204" pitchFamily="34" charset="0"/>
                        </a:rPr>
                        <a:t>81.5</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tc>
                  <a:txBody>
                    <a:bodyPr/>
                    <a:lstStyle/>
                    <a:p>
                      <a:pPr marL="0" marR="0" algn="ctr">
                        <a:lnSpc>
                          <a:spcPct val="107000"/>
                        </a:lnSpc>
                        <a:spcBef>
                          <a:spcPts val="0"/>
                        </a:spcBef>
                        <a:spcAft>
                          <a:spcPts val="0"/>
                        </a:spcAft>
                      </a:pPr>
                      <a:r>
                        <a:rPr lang="en-US" sz="1200">
                          <a:effectLst/>
                          <a:latin typeface="Calibri" panose="020F0502020204030204" pitchFamily="34" charset="0"/>
                          <a:cs typeface="Calibri" panose="020F0502020204030204" pitchFamily="34" charset="0"/>
                        </a:rPr>
                        <a:t>79.6</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extLst>
                  <a:ext uri="{0D108BD9-81ED-4DB2-BD59-A6C34878D82A}">
                    <a16:rowId xmlns:a16="http://schemas.microsoft.com/office/drawing/2014/main" val="828974300"/>
                  </a:ext>
                </a:extLst>
              </a:tr>
              <a:tr h="254852">
                <a:tc>
                  <a:txBody>
                    <a:bodyPr/>
                    <a:lstStyle/>
                    <a:p>
                      <a:pPr marL="0" marR="0" algn="l">
                        <a:lnSpc>
                          <a:spcPct val="100000"/>
                        </a:lnSpc>
                        <a:spcBef>
                          <a:spcPts val="0"/>
                        </a:spcBef>
                        <a:spcAft>
                          <a:spcPts val="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FFR Performed – (%)</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7.5</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8.1</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1638447412"/>
                  </a:ext>
                </a:extLst>
              </a:tr>
              <a:tr h="254852">
                <a:tc>
                  <a:txBody>
                    <a:bodyPr/>
                    <a:lstStyle/>
                    <a:p>
                      <a:pPr marL="0" marR="0" algn="l">
                        <a:lnSpc>
                          <a:spcPct val="100000"/>
                        </a:lnSpc>
                        <a:spcBef>
                          <a:spcPts val="0"/>
                        </a:spcBef>
                        <a:spcAft>
                          <a:spcPts val="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IVUS Performed – (%)</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15.3</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14.8</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1919180793"/>
                  </a:ext>
                </a:extLst>
              </a:tr>
              <a:tr h="224882">
                <a:tc>
                  <a:txBody>
                    <a:bodyPr/>
                    <a:lstStyle/>
                    <a:p>
                      <a:pPr marL="0" marR="0" algn="just">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Target Vessels treated per patient</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1.11 ± 0.32</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1.14 ± 0.34</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extLst>
                  <a:ext uri="{0D108BD9-81ED-4DB2-BD59-A6C34878D82A}">
                    <a16:rowId xmlns:a16="http://schemas.microsoft.com/office/drawing/2014/main" val="3706789442"/>
                  </a:ext>
                </a:extLst>
              </a:tr>
              <a:tr h="224882">
                <a:tc>
                  <a:txBody>
                    <a:bodyPr/>
                    <a:lstStyle/>
                    <a:p>
                      <a:pPr marL="0" marR="0" algn="just">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     </a:t>
                      </a:r>
                      <a:r>
                        <a:rPr lang="en-GB" sz="1200" u="sng">
                          <a:effectLst/>
                          <a:latin typeface="Calibri" panose="020F0502020204030204" pitchFamily="34" charset="0"/>
                          <a:cs typeface="Calibri" panose="020F0502020204030204" pitchFamily="34" charset="0"/>
                        </a:rPr>
                        <a:t>&gt;</a:t>
                      </a:r>
                      <a:r>
                        <a:rPr lang="en-GB" sz="1200">
                          <a:effectLst/>
                          <a:latin typeface="Calibri" panose="020F0502020204030204" pitchFamily="34" charset="0"/>
                          <a:cs typeface="Calibri" panose="020F0502020204030204" pitchFamily="34" charset="0"/>
                        </a:rPr>
                        <a:t>2 vessels treated - (%)</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11.2</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13.7</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extLst>
                  <a:ext uri="{0D108BD9-81ED-4DB2-BD59-A6C34878D82A}">
                    <a16:rowId xmlns:a16="http://schemas.microsoft.com/office/drawing/2014/main" val="1521608624"/>
                  </a:ext>
                </a:extLst>
              </a:tr>
              <a:tr h="224882">
                <a:tc>
                  <a:txBody>
                    <a:bodyPr/>
                    <a:lstStyle/>
                    <a:p>
                      <a:pPr marL="0" marR="0" algn="just">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Target lesions per patient</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1.2 ± 0.5</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1.3 ± 0.5</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extLst>
                  <a:ext uri="{0D108BD9-81ED-4DB2-BD59-A6C34878D82A}">
                    <a16:rowId xmlns:a16="http://schemas.microsoft.com/office/drawing/2014/main" val="4125998783"/>
                  </a:ext>
                </a:extLst>
              </a:tr>
              <a:tr h="224882">
                <a:tc>
                  <a:txBody>
                    <a:bodyPr/>
                    <a:lstStyle/>
                    <a:p>
                      <a:pPr marL="0" marR="0" algn="just">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     2 Target lesions - (%)</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15.8</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19.2</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extLst>
                  <a:ext uri="{0D108BD9-81ED-4DB2-BD59-A6C34878D82A}">
                    <a16:rowId xmlns:a16="http://schemas.microsoft.com/office/drawing/2014/main" val="2054683360"/>
                  </a:ext>
                </a:extLst>
              </a:tr>
              <a:tr h="224882">
                <a:tc>
                  <a:txBody>
                    <a:bodyPr/>
                    <a:lstStyle/>
                    <a:p>
                      <a:pPr marL="0" marR="0" algn="just">
                        <a:lnSpc>
                          <a:spcPct val="100000"/>
                        </a:lnSpc>
                        <a:spcBef>
                          <a:spcPts val="0"/>
                        </a:spcBef>
                        <a:spcAft>
                          <a:spcPts val="0"/>
                        </a:spcAft>
                      </a:pPr>
                      <a:r>
                        <a:rPr lang="en-GB" sz="1200">
                          <a:effectLst/>
                          <a:latin typeface="Calibri" panose="020F0502020204030204" pitchFamily="34" charset="0"/>
                          <a:cs typeface="Calibri" panose="020F0502020204030204" pitchFamily="34" charset="0"/>
                        </a:rPr>
                        <a:t>     3 Target lesions - (%)</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2.3</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tc>
                  <a:txBody>
                    <a:bodyPr/>
                    <a:lstStyle/>
                    <a:p>
                      <a:pPr marL="0" marR="0" algn="ctr">
                        <a:lnSpc>
                          <a:spcPct val="100000"/>
                        </a:lnSpc>
                        <a:spcBef>
                          <a:spcPts val="0"/>
                        </a:spcBef>
                        <a:spcAft>
                          <a:spcPts val="0"/>
                        </a:spcAft>
                      </a:pPr>
                      <a:r>
                        <a:rPr lang="en-US" sz="1200">
                          <a:effectLst/>
                          <a:latin typeface="Calibri" panose="020F0502020204030204" pitchFamily="34" charset="0"/>
                          <a:cs typeface="Calibri" panose="020F0502020204030204" pitchFamily="34" charset="0"/>
                        </a:rPr>
                        <a:t>3.0</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extLst>
                  <a:ext uri="{0D108BD9-81ED-4DB2-BD59-A6C34878D82A}">
                    <a16:rowId xmlns:a16="http://schemas.microsoft.com/office/drawing/2014/main" val="3071152078"/>
                  </a:ext>
                </a:extLst>
              </a:tr>
              <a:tr h="224176">
                <a:tc>
                  <a:txBody>
                    <a:bodyPr/>
                    <a:lstStyle/>
                    <a:p>
                      <a:pPr marL="0" marR="0" algn="just">
                        <a:lnSpc>
                          <a:spcPct val="107000"/>
                        </a:lnSpc>
                        <a:spcBef>
                          <a:spcPts val="0"/>
                        </a:spcBef>
                        <a:spcAft>
                          <a:spcPts val="0"/>
                        </a:spcAft>
                      </a:pPr>
                      <a:r>
                        <a:rPr lang="en-GB" sz="1200">
                          <a:effectLst/>
                          <a:latin typeface="Calibri" panose="020F0502020204030204" pitchFamily="34" charset="0"/>
                          <a:cs typeface="Calibri" panose="020F0502020204030204" pitchFamily="34" charset="0"/>
                        </a:rPr>
                        <a:t>Number of stents per patient#</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7000"/>
                        </a:lnSpc>
                        <a:spcBef>
                          <a:spcPts val="0"/>
                        </a:spcBef>
                        <a:spcAft>
                          <a:spcPts val="0"/>
                        </a:spcAft>
                      </a:pPr>
                      <a:r>
                        <a:rPr lang="en-US" sz="1200">
                          <a:effectLst/>
                          <a:latin typeface="Calibri" panose="020F0502020204030204" pitchFamily="34" charset="0"/>
                          <a:cs typeface="Calibri" panose="020F0502020204030204" pitchFamily="34" charset="0"/>
                        </a:rPr>
                        <a:t>1.2 ± 0.6</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tc>
                  <a:txBody>
                    <a:bodyPr/>
                    <a:lstStyle/>
                    <a:p>
                      <a:pPr marL="0" marR="0" algn="ctr">
                        <a:lnSpc>
                          <a:spcPct val="107000"/>
                        </a:lnSpc>
                        <a:spcBef>
                          <a:spcPts val="0"/>
                        </a:spcBef>
                        <a:spcAft>
                          <a:spcPts val="0"/>
                        </a:spcAft>
                      </a:pPr>
                      <a:r>
                        <a:rPr lang="en-US" sz="1200">
                          <a:effectLst/>
                          <a:latin typeface="Calibri" panose="020F0502020204030204" pitchFamily="34" charset="0"/>
                          <a:cs typeface="Calibri" panose="020F0502020204030204" pitchFamily="34" charset="0"/>
                        </a:rPr>
                        <a:t>1.3 ± 0.6</a:t>
                      </a: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tc>
                <a:extLst>
                  <a:ext uri="{0D108BD9-81ED-4DB2-BD59-A6C34878D82A}">
                    <a16:rowId xmlns:a16="http://schemas.microsoft.com/office/drawing/2014/main" val="664582126"/>
                  </a:ext>
                </a:extLst>
              </a:tr>
              <a:tr h="223206">
                <a:tc>
                  <a:txBody>
                    <a:bodyPr/>
                    <a:lstStyle/>
                    <a:p>
                      <a:pPr marL="0" marR="0" algn="l">
                        <a:lnSpc>
                          <a:spcPct val="100000"/>
                        </a:lnSpc>
                        <a:spcBef>
                          <a:spcPts val="0"/>
                        </a:spcBef>
                        <a:spcAft>
                          <a:spcPts val="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Stented Lesion Length, mm</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20.81 ± 8.17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20.44 ± 7.94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386358393"/>
                  </a:ext>
                </a:extLst>
              </a:tr>
              <a:tr h="223206">
                <a:tc>
                  <a:txBody>
                    <a:bodyPr/>
                    <a:lstStyle/>
                    <a:p>
                      <a:pPr marL="0" marR="0" algn="l">
                        <a:lnSpc>
                          <a:spcPct val="100000"/>
                        </a:lnSpc>
                        <a:spcBef>
                          <a:spcPts val="0"/>
                        </a:spcBef>
                        <a:spcAft>
                          <a:spcPts val="0"/>
                        </a:spcAft>
                      </a:pPr>
                      <a:r>
                        <a:rPr lang="en-US" sz="1200" b="0">
                          <a:effectLst/>
                          <a:latin typeface="Calibri" panose="020F0502020204030204" pitchFamily="34" charset="0"/>
                          <a:ea typeface="Calibri" panose="020F0502020204030204" pitchFamily="34" charset="0"/>
                          <a:cs typeface="Calibri" panose="020F0502020204030204" pitchFamily="34" charset="0"/>
                        </a:rPr>
                        <a:t>B2/C Lesion*</a:t>
                      </a:r>
                      <a:r>
                        <a:rPr lang="en-GB" sz="1200">
                          <a:effectLst/>
                          <a:latin typeface="Calibri" panose="020F0502020204030204" pitchFamily="34" charset="0"/>
                          <a:cs typeface="Calibri" panose="020F0502020204030204" pitchFamily="34" charset="0"/>
                        </a:rPr>
                        <a:t>- (%)</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7465" marR="37465" marT="9525" marB="0" anchor="ctr"/>
                </a:tc>
                <a:tc>
                  <a:txBody>
                    <a:bodyPr/>
                    <a:lstStyle/>
                    <a:p>
                      <a:pPr marL="0" marR="0" algn="ctr">
                        <a:lnSpc>
                          <a:spcPct val="100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67</a:t>
                      </a:r>
                    </a:p>
                  </a:txBody>
                  <a:tcPr marL="34925" marR="34925" marT="9525" marB="0"/>
                </a:tc>
                <a:tc>
                  <a:txBody>
                    <a:bodyPr/>
                    <a:lstStyle/>
                    <a:p>
                      <a:pPr marL="0" marR="0" algn="ctr">
                        <a:lnSpc>
                          <a:spcPct val="100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65</a:t>
                      </a:r>
                    </a:p>
                  </a:txBody>
                  <a:tcPr marL="34925" marR="34925" marT="9525" marB="0"/>
                </a:tc>
                <a:extLst>
                  <a:ext uri="{0D108BD9-81ED-4DB2-BD59-A6C34878D82A}">
                    <a16:rowId xmlns:a16="http://schemas.microsoft.com/office/drawing/2014/main" val="4091435359"/>
                  </a:ext>
                </a:extLst>
              </a:tr>
              <a:tr h="223206">
                <a:tc>
                  <a:txBody>
                    <a:bodyPr/>
                    <a:lstStyle/>
                    <a:p>
                      <a:pPr marL="0" marR="0">
                        <a:lnSpc>
                          <a:spcPct val="100000"/>
                        </a:lnSpc>
                        <a:spcBef>
                          <a:spcPts val="0"/>
                        </a:spcBef>
                        <a:spcAft>
                          <a:spcPts val="80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Reference Diameter* - mm</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2.78 ± 0.44</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2.79 ± 0.44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1374698163"/>
                  </a:ext>
                </a:extLst>
              </a:tr>
              <a:tr h="223206">
                <a:tc>
                  <a:txBody>
                    <a:bodyPr/>
                    <a:lstStyle/>
                    <a:p>
                      <a:pPr marL="0" marR="0">
                        <a:lnSpc>
                          <a:spcPct val="100000"/>
                        </a:lnSpc>
                        <a:spcBef>
                          <a:spcPts val="0"/>
                        </a:spcBef>
                        <a:spcAft>
                          <a:spcPts val="80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Baseline Diameter Stenosis* %</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66.6 ± 13.0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66.4 ± 13.0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3973811434"/>
                  </a:ext>
                </a:extLst>
              </a:tr>
              <a:tr h="223206">
                <a:tc>
                  <a:txBody>
                    <a:bodyPr/>
                    <a:lstStyle/>
                    <a:p>
                      <a:pPr marL="0" marR="0">
                        <a:lnSpc>
                          <a:spcPct val="100000"/>
                        </a:lnSpc>
                        <a:spcBef>
                          <a:spcPts val="0"/>
                        </a:spcBef>
                        <a:spcAft>
                          <a:spcPts val="80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Baseline Lesion Length* mm</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15.3 ± 7.6</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14.8 ± 7.0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2387765181"/>
                  </a:ext>
                </a:extLst>
              </a:tr>
              <a:tr h="223206">
                <a:tc>
                  <a:txBody>
                    <a:bodyPr/>
                    <a:lstStyle/>
                    <a:p>
                      <a:pPr marL="0" marR="0">
                        <a:lnSpc>
                          <a:spcPct val="100000"/>
                        </a:lnSpc>
                        <a:spcBef>
                          <a:spcPts val="0"/>
                        </a:spcBef>
                        <a:spcAft>
                          <a:spcPts val="80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Final In-Stent Diameter Stenosis* %  </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8.4 ± 4.6</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8.0 ± 4.7</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269069788"/>
                  </a:ext>
                </a:extLst>
              </a:tr>
              <a:tr h="223206">
                <a:tc>
                  <a:txBody>
                    <a:bodyPr/>
                    <a:lstStyle/>
                    <a:p>
                      <a:pPr marL="0" marR="0">
                        <a:lnSpc>
                          <a:spcPct val="100000"/>
                        </a:lnSpc>
                        <a:spcBef>
                          <a:spcPts val="0"/>
                        </a:spcBef>
                        <a:spcAft>
                          <a:spcPts val="800"/>
                        </a:spcAft>
                      </a:pPr>
                      <a:r>
                        <a:rPr lang="en-GB" sz="1200" b="0">
                          <a:solidFill>
                            <a:srgbClr val="000000"/>
                          </a:solidFill>
                          <a:effectLst/>
                          <a:latin typeface="Calibri" panose="020F0502020204030204" pitchFamily="34" charset="0"/>
                          <a:ea typeface="Calibri" panose="020F0502020204030204" pitchFamily="34" charset="0"/>
                          <a:cs typeface="Calibri" panose="020F0502020204030204" pitchFamily="34" charset="0"/>
                        </a:rPr>
                        <a:t>Final Segment DS* %</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9.9 ± 4.5</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tc>
                  <a:txBody>
                    <a:bodyPr/>
                    <a:lstStyle/>
                    <a:p>
                      <a:pPr marL="0" marR="0" algn="ctr">
                        <a:lnSpc>
                          <a:spcPct val="100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9.8 ± 4.3</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34925" marR="34925" marT="9525" marB="0"/>
                </a:tc>
                <a:extLst>
                  <a:ext uri="{0D108BD9-81ED-4DB2-BD59-A6C34878D82A}">
                    <a16:rowId xmlns:a16="http://schemas.microsoft.com/office/drawing/2014/main" val="829905113"/>
                  </a:ext>
                </a:extLst>
              </a:tr>
            </a:tbl>
          </a:graphicData>
        </a:graphic>
      </p:graphicFrame>
      <p:sp>
        <p:nvSpPr>
          <p:cNvPr id="6" name="Title 2">
            <a:extLst>
              <a:ext uri="{FF2B5EF4-FFF2-40B4-BE49-F238E27FC236}">
                <a16:creationId xmlns:a16="http://schemas.microsoft.com/office/drawing/2014/main" id="{3D004C12-0B3A-394A-BF63-52B28C4A74EA}"/>
              </a:ext>
            </a:extLst>
          </p:cNvPr>
          <p:cNvSpPr txBox="1">
            <a:spLocks/>
          </p:cNvSpPr>
          <p:nvPr/>
        </p:nvSpPr>
        <p:spPr>
          <a:xfrm>
            <a:off x="3200400" y="-76200"/>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Procedure Characteristics</a:t>
            </a:r>
            <a:endParaRPr lang="en-US" sz="2800" kern="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CB196495-29C1-C140-A5F6-FB1F144ACBDE}"/>
              </a:ext>
            </a:extLst>
          </p:cNvPr>
          <p:cNvGraphicFramePr/>
          <p:nvPr>
            <p:extLst>
              <p:ext uri="{D42A27DB-BD31-4B8C-83A1-F6EECF244321}">
                <p14:modId xmlns:p14="http://schemas.microsoft.com/office/powerpoint/2010/main" val="3407517057"/>
              </p:ext>
            </p:extLst>
          </p:nvPr>
        </p:nvGraphicFramePr>
        <p:xfrm>
          <a:off x="6019800" y="762000"/>
          <a:ext cx="2895600" cy="241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EF17E86-A0FA-8148-8D0E-F18144EF7E53}"/>
              </a:ext>
            </a:extLst>
          </p:cNvPr>
          <p:cNvGraphicFramePr/>
          <p:nvPr>
            <p:extLst>
              <p:ext uri="{D42A27DB-BD31-4B8C-83A1-F6EECF244321}">
                <p14:modId xmlns:p14="http://schemas.microsoft.com/office/powerpoint/2010/main" val="2900582868"/>
              </p:ext>
            </p:extLst>
          </p:nvPr>
        </p:nvGraphicFramePr>
        <p:xfrm>
          <a:off x="5867400" y="2971800"/>
          <a:ext cx="3200401"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02058E7-45FE-0749-A3EF-8AAD64C8F291}"/>
              </a:ext>
            </a:extLst>
          </p:cNvPr>
          <p:cNvSpPr txBox="1"/>
          <p:nvPr/>
        </p:nvSpPr>
        <p:spPr>
          <a:xfrm>
            <a:off x="228600" y="5462909"/>
            <a:ext cx="3395930" cy="276999"/>
          </a:xfrm>
          <a:prstGeom prst="rect">
            <a:avLst/>
          </a:prstGeom>
          <a:noFill/>
        </p:spPr>
        <p:txBody>
          <a:bodyPr wrap="none" rtlCol="0">
            <a:spAutoFit/>
          </a:bodyPr>
          <a:lstStyle/>
          <a:p>
            <a:r>
              <a:rPr lang="en-US">
                <a:solidFill>
                  <a:schemeClr val="bg1"/>
                </a:solidFill>
              </a:rPr>
              <a:t># p=0.02; * Angiographic Core Lab assessed by QCA</a:t>
            </a:r>
          </a:p>
        </p:txBody>
      </p:sp>
    </p:spTree>
    <p:extLst>
      <p:ext uri="{BB962C8B-B14F-4D97-AF65-F5344CB8AC3E}">
        <p14:creationId xmlns:p14="http://schemas.microsoft.com/office/powerpoint/2010/main" val="1805302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1D4D015-8104-6948-9950-48F15CD9D1C2}"/>
              </a:ext>
            </a:extLst>
          </p:cNvPr>
          <p:cNvGraphicFramePr>
            <a:graphicFrameLocks noGrp="1"/>
          </p:cNvGraphicFramePr>
          <p:nvPr>
            <p:extLst>
              <p:ext uri="{D42A27DB-BD31-4B8C-83A1-F6EECF244321}">
                <p14:modId xmlns:p14="http://schemas.microsoft.com/office/powerpoint/2010/main" val="3121726271"/>
              </p:ext>
            </p:extLst>
          </p:nvPr>
        </p:nvGraphicFramePr>
        <p:xfrm>
          <a:off x="457200" y="1566390"/>
          <a:ext cx="7986711" cy="2133600"/>
        </p:xfrm>
        <a:graphic>
          <a:graphicData uri="http://schemas.openxmlformats.org/drawingml/2006/table">
            <a:tbl>
              <a:tblPr firstRow="1" firstCol="1" bandRow="1">
                <a:tableStyleId>{21E4AEA4-8DFA-4A89-87EB-49C32662AFE0}</a:tableStyleId>
              </a:tblPr>
              <a:tblGrid>
                <a:gridCol w="4571999">
                  <a:extLst>
                    <a:ext uri="{9D8B030D-6E8A-4147-A177-3AD203B41FA5}">
                      <a16:colId xmlns:a16="http://schemas.microsoft.com/office/drawing/2014/main" val="3194042303"/>
                    </a:ext>
                  </a:extLst>
                </a:gridCol>
                <a:gridCol w="1221180">
                  <a:extLst>
                    <a:ext uri="{9D8B030D-6E8A-4147-A177-3AD203B41FA5}">
                      <a16:colId xmlns:a16="http://schemas.microsoft.com/office/drawing/2014/main" val="3854688270"/>
                    </a:ext>
                  </a:extLst>
                </a:gridCol>
                <a:gridCol w="1227151">
                  <a:extLst>
                    <a:ext uri="{9D8B030D-6E8A-4147-A177-3AD203B41FA5}">
                      <a16:colId xmlns:a16="http://schemas.microsoft.com/office/drawing/2014/main" val="2824971137"/>
                    </a:ext>
                  </a:extLst>
                </a:gridCol>
                <a:gridCol w="966381">
                  <a:extLst>
                    <a:ext uri="{9D8B030D-6E8A-4147-A177-3AD203B41FA5}">
                      <a16:colId xmlns:a16="http://schemas.microsoft.com/office/drawing/2014/main" val="649596226"/>
                    </a:ext>
                  </a:extLst>
                </a:gridCol>
              </a:tblGrid>
              <a:tr h="194310">
                <a:tc>
                  <a:txBody>
                    <a:bodyPr/>
                    <a:lstStyle/>
                    <a:p>
                      <a:pPr marL="0" marR="0" algn="just">
                        <a:spcBef>
                          <a:spcPts val="600"/>
                        </a:spcBef>
                        <a:spcAft>
                          <a:spcPts val="600"/>
                        </a:spcAft>
                      </a:pPr>
                      <a:r>
                        <a:rPr lang="en-GB" sz="1400">
                          <a:effectLst/>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a:effectLst/>
                        </a:rPr>
                        <a:t>HT-DES</a:t>
                      </a:r>
                      <a:endParaRPr lang="en-US" sz="1400">
                        <a:effectLst/>
                      </a:endParaRPr>
                    </a:p>
                    <a:p>
                      <a:pPr marL="0" marR="0" algn="ctr">
                        <a:spcBef>
                          <a:spcPts val="0"/>
                        </a:spcBef>
                        <a:spcAft>
                          <a:spcPts val="0"/>
                        </a:spcAft>
                      </a:pPr>
                      <a:r>
                        <a:rPr lang="en-GB" sz="1400">
                          <a:effectLst/>
                        </a:rPr>
                        <a:t>(N=1086)</a:t>
                      </a:r>
                    </a:p>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a:effectLst/>
                        </a:rPr>
                        <a:t>DP-DES</a:t>
                      </a:r>
                      <a:endParaRPr lang="en-US" sz="1400">
                        <a:effectLst/>
                      </a:endParaRPr>
                    </a:p>
                    <a:p>
                      <a:pPr marL="0" marR="0" algn="ctr">
                        <a:spcBef>
                          <a:spcPts val="0"/>
                        </a:spcBef>
                        <a:spcAft>
                          <a:spcPts val="0"/>
                        </a:spcAft>
                      </a:pPr>
                      <a:r>
                        <a:rPr lang="en-GB" sz="1400">
                          <a:effectLst/>
                        </a:rPr>
                        <a:t>(N=543)</a:t>
                      </a:r>
                    </a:p>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600"/>
                        </a:spcAft>
                      </a:pPr>
                      <a:r>
                        <a:rPr lang="en-GB" sz="1400">
                          <a:effectLst/>
                        </a:rPr>
                        <a:t>P Value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24940251"/>
                  </a:ext>
                </a:extLst>
              </a:tr>
              <a:tr h="190500">
                <a:tc>
                  <a:txBody>
                    <a:bodyPr/>
                    <a:lstStyle/>
                    <a:p>
                      <a:pPr marL="0" marR="0" algn="l">
                        <a:spcBef>
                          <a:spcPts val="0"/>
                        </a:spcBef>
                        <a:spcAft>
                          <a:spcPts val="0"/>
                        </a:spcAft>
                      </a:pPr>
                      <a:r>
                        <a:rPr lang="en-GB" sz="1400">
                          <a:effectLst/>
                        </a:rPr>
                        <a:t>Lesion Success - (%)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99.7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  99.5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0.62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97566919"/>
                  </a:ext>
                </a:extLst>
              </a:tr>
              <a:tr h="190500">
                <a:tc>
                  <a:txBody>
                    <a:bodyPr/>
                    <a:lstStyle/>
                    <a:p>
                      <a:pPr marL="0" marR="0" algn="l">
                        <a:spcBef>
                          <a:spcPts val="0"/>
                        </a:spcBef>
                        <a:spcAft>
                          <a:spcPts val="0"/>
                        </a:spcAft>
                      </a:pPr>
                      <a:r>
                        <a:rPr lang="en-GB" sz="1400">
                          <a:effectLst/>
                        </a:rPr>
                        <a:t>Device Success -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  97.3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 98.8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0.07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4886035"/>
                  </a:ext>
                </a:extLst>
              </a:tr>
              <a:tr h="190500">
                <a:tc>
                  <a:txBody>
                    <a:bodyPr/>
                    <a:lstStyle/>
                    <a:p>
                      <a:pPr marL="0" marR="0" algn="l">
                        <a:spcBef>
                          <a:spcPts val="0"/>
                        </a:spcBef>
                        <a:spcAft>
                          <a:spcPts val="0"/>
                        </a:spcAft>
                      </a:pPr>
                      <a:r>
                        <a:rPr lang="en-GB" sz="1400">
                          <a:effectLst/>
                        </a:rPr>
                        <a:t>Absence of Device Success – N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34 (2.7)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  8 (1.2)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0.07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2343449"/>
                  </a:ext>
                </a:extLst>
              </a:tr>
              <a:tr h="190500">
                <a:tc>
                  <a:txBody>
                    <a:bodyPr/>
                    <a:lstStyle/>
                    <a:p>
                      <a:pPr marL="0" marR="0" algn="l">
                        <a:spcBef>
                          <a:spcPts val="0"/>
                        </a:spcBef>
                        <a:spcAft>
                          <a:spcPts val="0"/>
                        </a:spcAft>
                      </a:pPr>
                      <a:r>
                        <a:rPr lang="en-GB" sz="1400">
                          <a:effectLst/>
                        </a:rPr>
                        <a:t>  Device Implanted Outside Target- (N)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0.16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47680130"/>
                  </a:ext>
                </a:extLst>
              </a:tr>
              <a:tr h="190500">
                <a:tc>
                  <a:txBody>
                    <a:bodyPr/>
                    <a:lstStyle/>
                    <a:p>
                      <a:pPr marL="0" marR="0" algn="l">
                        <a:spcBef>
                          <a:spcPts val="0"/>
                        </a:spcBef>
                        <a:spcAft>
                          <a:spcPts val="0"/>
                        </a:spcAft>
                      </a:pPr>
                      <a:r>
                        <a:rPr lang="en-GB" sz="1400">
                          <a:effectLst/>
                        </a:rPr>
                        <a:t>  Other DES Implanted After a Failed Assigned DES - (N)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24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3359345"/>
                  </a:ext>
                </a:extLst>
              </a:tr>
              <a:tr h="190500">
                <a:tc>
                  <a:txBody>
                    <a:bodyPr/>
                    <a:lstStyle/>
                    <a:p>
                      <a:pPr marL="0" marR="0" algn="l">
                        <a:spcBef>
                          <a:spcPts val="0"/>
                        </a:spcBef>
                        <a:spcAft>
                          <a:spcPts val="0"/>
                        </a:spcAft>
                      </a:pPr>
                      <a:r>
                        <a:rPr lang="en-GB" sz="1400">
                          <a:effectLst/>
                        </a:rPr>
                        <a:t>  Other DES Implanted After Successful Assigned DES -  (N)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 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0.91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4227815"/>
                  </a:ext>
                </a:extLst>
              </a:tr>
              <a:tr h="190500">
                <a:tc>
                  <a:txBody>
                    <a:bodyPr/>
                    <a:lstStyle/>
                    <a:p>
                      <a:pPr marL="0" marR="0" algn="l">
                        <a:spcBef>
                          <a:spcPts val="0"/>
                        </a:spcBef>
                        <a:spcAft>
                          <a:spcPts val="0"/>
                        </a:spcAft>
                      </a:pPr>
                      <a:r>
                        <a:rPr lang="en-GB" sz="1400">
                          <a:effectLst/>
                        </a:rPr>
                        <a:t>  Residual Stenosis </a:t>
                      </a:r>
                      <a:r>
                        <a:rPr lang="en-GB" sz="1400">
                          <a:effectLst/>
                          <a:sym typeface="Symbol" pitchFamily="2" charset="2"/>
                        </a:rPr>
                        <a:t></a:t>
                      </a:r>
                      <a:r>
                        <a:rPr lang="en-GB" sz="1400">
                          <a:effectLst/>
                        </a:rPr>
                        <a:t> 30% - (N)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 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 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400">
                          <a:effectLst/>
                        </a:rPr>
                        <a:t>0.38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3365883"/>
                  </a:ext>
                </a:extLst>
              </a:tr>
            </a:tbl>
          </a:graphicData>
        </a:graphic>
      </p:graphicFrame>
      <p:sp>
        <p:nvSpPr>
          <p:cNvPr id="5" name="Title 2">
            <a:extLst>
              <a:ext uri="{FF2B5EF4-FFF2-40B4-BE49-F238E27FC236}">
                <a16:creationId xmlns:a16="http://schemas.microsoft.com/office/drawing/2014/main" id="{06BC67EA-8F88-EC4F-8C97-698B4D366557}"/>
              </a:ext>
            </a:extLst>
          </p:cNvPr>
          <p:cNvSpPr txBox="1">
            <a:spLocks/>
          </p:cNvSpPr>
          <p:nvPr/>
        </p:nvSpPr>
        <p:spPr>
          <a:xfrm>
            <a:off x="3200400" y="0"/>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Device Performance</a:t>
            </a:r>
            <a:endParaRPr lang="en-US" sz="2800" kern="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288ED7-FF05-944C-B5DC-285880C05165}"/>
              </a:ext>
            </a:extLst>
          </p:cNvPr>
          <p:cNvSpPr/>
          <p:nvPr/>
        </p:nvSpPr>
        <p:spPr>
          <a:xfrm>
            <a:off x="1905000" y="3966125"/>
            <a:ext cx="5943600" cy="584775"/>
          </a:xfrm>
          <a:prstGeom prst="rect">
            <a:avLst/>
          </a:prstGeom>
        </p:spPr>
        <p:txBody>
          <a:bodyPr wrap="square">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Lesion success: </a:t>
            </a:r>
            <a:r>
              <a:rPr lang="en-US" sz="1600"/>
              <a:t>&lt;30% DS of the target lesion by QCA</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Device success: lesion success with assigned device </a:t>
            </a:r>
          </a:p>
        </p:txBody>
      </p:sp>
      <p:sp>
        <p:nvSpPr>
          <p:cNvPr id="2" name="TextBox 1">
            <a:extLst>
              <a:ext uri="{FF2B5EF4-FFF2-40B4-BE49-F238E27FC236}">
                <a16:creationId xmlns:a16="http://schemas.microsoft.com/office/drawing/2014/main" id="{1D392CF5-77BE-6F46-89E1-0543740D341F}"/>
              </a:ext>
            </a:extLst>
          </p:cNvPr>
          <p:cNvSpPr txBox="1"/>
          <p:nvPr/>
        </p:nvSpPr>
        <p:spPr>
          <a:xfrm>
            <a:off x="3673040" y="5486400"/>
            <a:ext cx="5247975" cy="276999"/>
          </a:xfrm>
          <a:prstGeom prst="rect">
            <a:avLst/>
          </a:prstGeom>
          <a:noFill/>
        </p:spPr>
        <p:txBody>
          <a:bodyPr wrap="none" rtlCol="0">
            <a:spAutoFit/>
          </a:bodyPr>
          <a:lstStyle/>
          <a:p>
            <a:r>
              <a:rPr lang="en-US">
                <a:solidFill>
                  <a:schemeClr val="bg2"/>
                </a:solidFill>
              </a:rPr>
              <a:t>Chang et al. Position Statement for device success in PCI: </a:t>
            </a:r>
            <a:r>
              <a:rPr lang="en-US" err="1">
                <a:solidFill>
                  <a:schemeClr val="bg2"/>
                </a:solidFill>
              </a:rPr>
              <a:t>EuroInt</a:t>
            </a:r>
            <a:r>
              <a:rPr lang="en-US">
                <a:solidFill>
                  <a:schemeClr val="bg2"/>
                </a:solidFill>
              </a:rPr>
              <a:t> 2020;15:1190</a:t>
            </a:r>
          </a:p>
        </p:txBody>
      </p:sp>
      <p:sp>
        <p:nvSpPr>
          <p:cNvPr id="3" name="TextBox 2">
            <a:extLst>
              <a:ext uri="{FF2B5EF4-FFF2-40B4-BE49-F238E27FC236}">
                <a16:creationId xmlns:a16="http://schemas.microsoft.com/office/drawing/2014/main" id="{A77DC799-7BBB-914F-9565-42AFB0BF6951}"/>
              </a:ext>
            </a:extLst>
          </p:cNvPr>
          <p:cNvSpPr txBox="1"/>
          <p:nvPr/>
        </p:nvSpPr>
        <p:spPr>
          <a:xfrm>
            <a:off x="1600200" y="4821700"/>
            <a:ext cx="6158930" cy="369332"/>
          </a:xfrm>
          <a:prstGeom prst="rect">
            <a:avLst/>
          </a:prstGeom>
          <a:noFill/>
          <a:ln>
            <a:solidFill>
              <a:srgbClr val="C00000"/>
            </a:solidFill>
          </a:ln>
        </p:spPr>
        <p:txBody>
          <a:bodyPr wrap="none" rtlCol="0">
            <a:spAutoFit/>
          </a:bodyPr>
          <a:lstStyle/>
          <a:p>
            <a:r>
              <a:rPr lang="en-US" sz="1800"/>
              <a:t>DAPT Compliance: 99.1% Post procedure and 83% at 12 months</a:t>
            </a:r>
          </a:p>
        </p:txBody>
      </p:sp>
    </p:spTree>
    <p:extLst>
      <p:ext uri="{BB962C8B-B14F-4D97-AF65-F5344CB8AC3E}">
        <p14:creationId xmlns:p14="http://schemas.microsoft.com/office/powerpoint/2010/main" val="378757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683370F-8B0C-7842-A089-822791B47345}"/>
              </a:ext>
            </a:extLst>
          </p:cNvPr>
          <p:cNvSpPr txBox="1">
            <a:spLocks/>
          </p:cNvSpPr>
          <p:nvPr/>
        </p:nvSpPr>
        <p:spPr>
          <a:xfrm>
            <a:off x="2819400" y="0"/>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TLF at 12 months (ITT)</a:t>
            </a:r>
            <a:endParaRPr lang="en-US" sz="2800" kern="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FECC5D71-9F72-9C4E-88BA-08330E8195D4}"/>
              </a:ext>
            </a:extLst>
          </p:cNvPr>
          <p:cNvGraphicFramePr>
            <a:graphicFrameLocks noGrp="1"/>
          </p:cNvGraphicFramePr>
          <p:nvPr>
            <p:extLst>
              <p:ext uri="{D42A27DB-BD31-4B8C-83A1-F6EECF244321}">
                <p14:modId xmlns:p14="http://schemas.microsoft.com/office/powerpoint/2010/main" val="2859731060"/>
              </p:ext>
            </p:extLst>
          </p:nvPr>
        </p:nvGraphicFramePr>
        <p:xfrm>
          <a:off x="10374" y="1524000"/>
          <a:ext cx="8910536" cy="1501712"/>
        </p:xfrm>
        <a:graphic>
          <a:graphicData uri="http://schemas.openxmlformats.org/drawingml/2006/table">
            <a:tbl>
              <a:tblPr/>
              <a:tblGrid>
                <a:gridCol w="1272549">
                  <a:extLst>
                    <a:ext uri="{9D8B030D-6E8A-4147-A177-3AD203B41FA5}">
                      <a16:colId xmlns:a16="http://schemas.microsoft.com/office/drawing/2014/main" val="1843603958"/>
                    </a:ext>
                  </a:extLst>
                </a:gridCol>
                <a:gridCol w="1229472">
                  <a:extLst>
                    <a:ext uri="{9D8B030D-6E8A-4147-A177-3AD203B41FA5}">
                      <a16:colId xmlns:a16="http://schemas.microsoft.com/office/drawing/2014/main" val="4128569123"/>
                    </a:ext>
                  </a:extLst>
                </a:gridCol>
                <a:gridCol w="1229472">
                  <a:extLst>
                    <a:ext uri="{9D8B030D-6E8A-4147-A177-3AD203B41FA5}">
                      <a16:colId xmlns:a16="http://schemas.microsoft.com/office/drawing/2014/main" val="3933872775"/>
                    </a:ext>
                  </a:extLst>
                </a:gridCol>
                <a:gridCol w="1330882">
                  <a:extLst>
                    <a:ext uri="{9D8B030D-6E8A-4147-A177-3AD203B41FA5}">
                      <a16:colId xmlns:a16="http://schemas.microsoft.com/office/drawing/2014/main" val="610707066"/>
                    </a:ext>
                  </a:extLst>
                </a:gridCol>
                <a:gridCol w="1279729">
                  <a:extLst>
                    <a:ext uri="{9D8B030D-6E8A-4147-A177-3AD203B41FA5}">
                      <a16:colId xmlns:a16="http://schemas.microsoft.com/office/drawing/2014/main" val="1401273679"/>
                    </a:ext>
                  </a:extLst>
                </a:gridCol>
                <a:gridCol w="1279729">
                  <a:extLst>
                    <a:ext uri="{9D8B030D-6E8A-4147-A177-3AD203B41FA5}">
                      <a16:colId xmlns:a16="http://schemas.microsoft.com/office/drawing/2014/main" val="1348658719"/>
                    </a:ext>
                  </a:extLst>
                </a:gridCol>
                <a:gridCol w="1288703">
                  <a:extLst>
                    <a:ext uri="{9D8B030D-6E8A-4147-A177-3AD203B41FA5}">
                      <a16:colId xmlns:a16="http://schemas.microsoft.com/office/drawing/2014/main" val="3630780433"/>
                    </a:ext>
                  </a:extLst>
                </a:gridCol>
              </a:tblGrid>
              <a:tr h="1036130">
                <a:tc>
                  <a:txBody>
                    <a:bodyPr/>
                    <a:lstStyle/>
                    <a:p>
                      <a:pPr algn="ctr">
                        <a:lnSpc>
                          <a:spcPct val="115000"/>
                        </a:lnSpc>
                        <a:spcBef>
                          <a:spcPts val="240"/>
                        </a:spcBef>
                        <a:spcAft>
                          <a:spcPts val="240"/>
                        </a:spcAft>
                      </a:pP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Primary</a:t>
                      </a:r>
                      <a:b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Endpoint</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tc>
                  <a:txBody>
                    <a:bodyPr/>
                    <a:lstStyle/>
                    <a:p>
                      <a:pPr algn="ctr">
                        <a:lnSpc>
                          <a:spcPct val="115000"/>
                        </a:lnSpc>
                        <a:spcBef>
                          <a:spcPts val="240"/>
                        </a:spcBef>
                        <a:spcAft>
                          <a:spcPts val="240"/>
                        </a:spcAft>
                      </a:pP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HT-DES</a:t>
                      </a:r>
                      <a:b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(N = 1088 Patients)</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tc>
                  <a:txBody>
                    <a:bodyPr/>
                    <a:lstStyle/>
                    <a:p>
                      <a:pPr algn="ctr">
                        <a:lnSpc>
                          <a:spcPct val="115000"/>
                        </a:lnSpc>
                        <a:spcBef>
                          <a:spcPts val="240"/>
                        </a:spcBef>
                        <a:spcAft>
                          <a:spcPts val="240"/>
                        </a:spcAft>
                      </a:pP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DP-DES</a:t>
                      </a:r>
                      <a:b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(N = 543 Patients)</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tc>
                  <a:txBody>
                    <a:bodyPr/>
                    <a:lstStyle/>
                    <a:p>
                      <a:pPr algn="ctr">
                        <a:lnSpc>
                          <a:spcPct val="115000"/>
                        </a:lnSpc>
                        <a:spcBef>
                          <a:spcPts val="240"/>
                        </a:spcBef>
                        <a:spcAft>
                          <a:spcPts val="240"/>
                        </a:spcAft>
                      </a:pPr>
                      <a:r>
                        <a:rPr lang="en-US"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Difference (95% CI)</a:t>
                      </a:r>
                      <a:endParaRPr lang="en-GB"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tc>
                  <a:txBody>
                    <a:bodyPr/>
                    <a:lstStyle/>
                    <a:p>
                      <a:pPr algn="ctr">
                        <a:lnSpc>
                          <a:spcPct val="115000"/>
                        </a:lnSpc>
                        <a:spcBef>
                          <a:spcPts val="240"/>
                        </a:spcBef>
                        <a:spcAft>
                          <a:spcPts val="240"/>
                        </a:spcAft>
                      </a:pPr>
                      <a:r>
                        <a:rPr lang="en-US" sz="1500" b="1">
                          <a:solidFill>
                            <a:schemeClr val="bg1"/>
                          </a:solidFill>
                          <a:effectLst/>
                          <a:latin typeface="Calibri" panose="020F0502020204030204" pitchFamily="34" charset="0"/>
                          <a:ea typeface="Calibri" panose="020F0502020204030204" pitchFamily="34" charset="0"/>
                          <a:cs typeface="Calibri" panose="020F0502020204030204" pitchFamily="34" charset="0"/>
                        </a:rPr>
                        <a:t>One Sided 95%</a:t>
                      </a:r>
                      <a:br>
                        <a:rPr lang="en-US" sz="1500" b="1">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1500" b="1">
                          <a:solidFill>
                            <a:schemeClr val="bg1"/>
                          </a:solidFill>
                          <a:effectLst/>
                          <a:latin typeface="Calibri" panose="020F0502020204030204" pitchFamily="34" charset="0"/>
                          <a:ea typeface="Calibri" panose="020F0502020204030204" pitchFamily="34" charset="0"/>
                          <a:cs typeface="Calibri" panose="020F0502020204030204" pitchFamily="34" charset="0"/>
                        </a:rPr>
                        <a:t>Upper Confidence</a:t>
                      </a:r>
                      <a:br>
                        <a:rPr lang="en-US" sz="1500" b="1">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1500" b="1">
                          <a:solidFill>
                            <a:schemeClr val="bg1"/>
                          </a:solidFill>
                          <a:effectLst/>
                          <a:latin typeface="Calibri" panose="020F0502020204030204" pitchFamily="34" charset="0"/>
                          <a:ea typeface="Calibri" panose="020F0502020204030204" pitchFamily="34" charset="0"/>
                          <a:cs typeface="Calibri" panose="020F0502020204030204" pitchFamily="34" charset="0"/>
                        </a:rPr>
                        <a:t>Boundary</a:t>
                      </a:r>
                      <a:endParaRPr lang="en-GB"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tc>
                  <a:txBody>
                    <a:bodyPr/>
                    <a:lstStyle/>
                    <a:p>
                      <a:pPr algn="ctr">
                        <a:lnSpc>
                          <a:spcPct val="115000"/>
                        </a:lnSpc>
                        <a:spcBef>
                          <a:spcPts val="240"/>
                        </a:spcBef>
                        <a:spcAft>
                          <a:spcPts val="240"/>
                        </a:spcAft>
                      </a:pPr>
                      <a:r>
                        <a:rPr lang="en-US" sz="1500" b="1">
                          <a:solidFill>
                            <a:schemeClr val="bg1"/>
                          </a:solidFill>
                          <a:effectLst/>
                          <a:latin typeface="Calibri" panose="020F0502020204030204" pitchFamily="34" charset="0"/>
                          <a:ea typeface="Calibri" panose="020F0502020204030204" pitchFamily="34" charset="0"/>
                          <a:cs typeface="Calibri" panose="020F0502020204030204" pitchFamily="34" charset="0"/>
                        </a:rPr>
                        <a:t>Non-inferiority Margin</a:t>
                      </a:r>
                      <a:endParaRPr lang="en-GB"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tc>
                  <a:txBody>
                    <a:bodyPr/>
                    <a:lstStyle/>
                    <a:p>
                      <a:pPr algn="ctr">
                        <a:lnSpc>
                          <a:spcPct val="115000"/>
                        </a:lnSpc>
                        <a:spcBef>
                          <a:spcPts val="240"/>
                        </a:spcBef>
                        <a:spcAft>
                          <a:spcPts val="240"/>
                        </a:spcAft>
                      </a:pP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P-value</a:t>
                      </a:r>
                      <a:r>
                        <a:rPr lang="en-US" sz="1800" b="1" baseline="3000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p>
                    <a:p>
                      <a:pPr algn="ctr">
                        <a:lnSpc>
                          <a:spcPct val="115000"/>
                        </a:lnSpc>
                        <a:spcBef>
                          <a:spcPts val="240"/>
                        </a:spcBef>
                        <a:spcAft>
                          <a:spcPts val="240"/>
                        </a:spcAft>
                      </a:pPr>
                      <a:r>
                        <a:rPr lang="en-US" sz="2400" b="1" baseline="30000">
                          <a:solidFill>
                            <a:schemeClr val="bg1"/>
                          </a:solidFill>
                          <a:effectLst/>
                          <a:latin typeface="Calibri" panose="020F0502020204030204" pitchFamily="34" charset="0"/>
                          <a:ea typeface="Calibri" panose="020F0502020204030204" pitchFamily="34" charset="0"/>
                          <a:cs typeface="Calibri" panose="020F0502020204030204" pitchFamily="34" charset="0"/>
                        </a:rPr>
                        <a:t>For non-inferiority</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chemeClr val="accent2"/>
                    </a:solidFill>
                  </a:tcPr>
                </a:tc>
                <a:extLst>
                  <a:ext uri="{0D108BD9-81ED-4DB2-BD59-A6C34878D82A}">
                    <a16:rowId xmlns:a16="http://schemas.microsoft.com/office/drawing/2014/main" val="604933741"/>
                  </a:ext>
                </a:extLst>
              </a:tr>
              <a:tr h="446390">
                <a:tc>
                  <a:txBody>
                    <a:bodyPr/>
                    <a:lstStyle/>
                    <a:p>
                      <a:pP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TLF at 365 days</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tc>
                  <a:txBody>
                    <a:bodyPr/>
                    <a:lstStyle/>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5.4%</a:t>
                      </a:r>
                    </a:p>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(57/1057)</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tc>
                  <a:txBody>
                    <a:bodyPr/>
                    <a:lstStyle/>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5.1%</a:t>
                      </a:r>
                    </a:p>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(27/532)</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tc>
                  <a:txBody>
                    <a:bodyPr/>
                    <a:lstStyle/>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0.32%</a:t>
                      </a:r>
                    </a:p>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(-1.87%,2.5%)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tc>
                  <a:txBody>
                    <a:bodyPr/>
                    <a:lstStyle/>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tc>
                  <a:txBody>
                    <a:bodyPr/>
                    <a:lstStyle/>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3.58%</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tc>
                  <a:txBody>
                    <a:bodyPr/>
                    <a:lstStyle/>
                    <a:p>
                      <a:pPr algn="ctr">
                        <a:lnSpc>
                          <a:spcPct val="115000"/>
                        </a:lnSpc>
                        <a:spcBef>
                          <a:spcPts val="240"/>
                        </a:spcBef>
                        <a:spcAft>
                          <a:spcPts val="240"/>
                        </a:spcAft>
                      </a:pP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0.002</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lnL w="12700" cap="flat" cmpd="sng" algn="ctr">
                      <a:solidFill>
                        <a:srgbClr val="C1C1C1"/>
                      </a:solidFill>
                      <a:prstDash val="solid"/>
                      <a:round/>
                      <a:headEnd type="none" w="med" len="med"/>
                      <a:tailEnd type="none" w="med" len="med"/>
                    </a:lnL>
                    <a:lnR w="12700" cap="flat" cmpd="sng" algn="ctr">
                      <a:solidFill>
                        <a:srgbClr val="C1C1C1"/>
                      </a:solidFill>
                      <a:prstDash val="solid"/>
                      <a:round/>
                      <a:headEnd type="none" w="med" len="med"/>
                      <a:tailEnd type="none" w="med" len="med"/>
                    </a:lnR>
                    <a:lnT w="12700" cap="flat" cmpd="sng" algn="ctr">
                      <a:solidFill>
                        <a:srgbClr val="C1C1C1"/>
                      </a:solidFill>
                      <a:prstDash val="solid"/>
                      <a:round/>
                      <a:headEnd type="none" w="med" len="med"/>
                      <a:tailEnd type="none" w="med" len="med"/>
                    </a:lnT>
                    <a:lnB w="12700" cap="flat" cmpd="sng" algn="ctr">
                      <a:solidFill>
                        <a:srgbClr val="C1C1C1"/>
                      </a:solidFill>
                      <a:prstDash val="solid"/>
                      <a:round/>
                      <a:headEnd type="none" w="med" len="med"/>
                      <a:tailEnd type="none" w="med" len="med"/>
                    </a:lnB>
                    <a:solidFill>
                      <a:srgbClr val="FFFFFF"/>
                    </a:solidFill>
                  </a:tcPr>
                </a:tc>
                <a:extLst>
                  <a:ext uri="{0D108BD9-81ED-4DB2-BD59-A6C34878D82A}">
                    <a16:rowId xmlns:a16="http://schemas.microsoft.com/office/drawing/2014/main" val="4234692705"/>
                  </a:ext>
                </a:extLst>
              </a:tr>
            </a:tbl>
          </a:graphicData>
        </a:graphic>
      </p:graphicFrame>
      <p:sp>
        <p:nvSpPr>
          <p:cNvPr id="6" name="TextBox 5">
            <a:extLst>
              <a:ext uri="{FF2B5EF4-FFF2-40B4-BE49-F238E27FC236}">
                <a16:creationId xmlns:a16="http://schemas.microsoft.com/office/drawing/2014/main" id="{733DD2E4-581A-BA40-A5AC-7FB24096132F}"/>
              </a:ext>
            </a:extLst>
          </p:cNvPr>
          <p:cNvSpPr txBox="1"/>
          <p:nvPr/>
        </p:nvSpPr>
        <p:spPr>
          <a:xfrm>
            <a:off x="2451041" y="4913886"/>
            <a:ext cx="4301434" cy="415498"/>
          </a:xfrm>
          <a:prstGeom prst="rect">
            <a:avLst/>
          </a:prstGeom>
          <a:noFill/>
        </p:spPr>
        <p:txBody>
          <a:bodyPr wrap="none" rtlCol="0">
            <a:spAutoFit/>
          </a:bodyPr>
          <a:lstStyle/>
          <a:p>
            <a:r>
              <a:rPr lang="en-US" sz="2100">
                <a:solidFill>
                  <a:srgbClr val="000000"/>
                </a:solidFill>
                <a:cs typeface="Calibri" panose="020F0502020204030204" pitchFamily="34" charset="0"/>
              </a:rPr>
              <a:t>Primary non-inferiority endpoint met </a:t>
            </a:r>
            <a:endParaRPr lang="en-US" sz="2100"/>
          </a:p>
        </p:txBody>
      </p:sp>
      <p:grpSp>
        <p:nvGrpSpPr>
          <p:cNvPr id="29" name="Group 28">
            <a:extLst>
              <a:ext uri="{FF2B5EF4-FFF2-40B4-BE49-F238E27FC236}">
                <a16:creationId xmlns:a16="http://schemas.microsoft.com/office/drawing/2014/main" id="{988D6D5F-6424-4747-99AD-872390999426}"/>
              </a:ext>
            </a:extLst>
          </p:cNvPr>
          <p:cNvGrpSpPr/>
          <p:nvPr/>
        </p:nvGrpSpPr>
        <p:grpSpPr>
          <a:xfrm>
            <a:off x="0" y="3511029"/>
            <a:ext cx="8790701" cy="1419371"/>
            <a:chOff x="0" y="3511029"/>
            <a:chExt cx="8790701" cy="1419371"/>
          </a:xfrm>
        </p:grpSpPr>
        <p:graphicFrame>
          <p:nvGraphicFramePr>
            <p:cNvPr id="7" name="Content Placeholder 3">
              <a:extLst>
                <a:ext uri="{FF2B5EF4-FFF2-40B4-BE49-F238E27FC236}">
                  <a16:creationId xmlns:a16="http://schemas.microsoft.com/office/drawing/2014/main" id="{53FDAE16-0151-B049-A7D0-3B517D335EEE}"/>
                </a:ext>
              </a:extLst>
            </p:cNvPr>
            <p:cNvGraphicFramePr>
              <a:graphicFrameLocks/>
            </p:cNvGraphicFramePr>
            <p:nvPr>
              <p:extLst>
                <p:ext uri="{D42A27DB-BD31-4B8C-83A1-F6EECF244321}">
                  <p14:modId xmlns:p14="http://schemas.microsoft.com/office/powerpoint/2010/main" val="1616049775"/>
                </p:ext>
              </p:extLst>
            </p:nvPr>
          </p:nvGraphicFramePr>
          <p:xfrm>
            <a:off x="279400" y="3553803"/>
            <a:ext cx="8215314" cy="801291"/>
          </p:xfrm>
          <a:graphic>
            <a:graphicData uri="http://schemas.openxmlformats.org/drawingml/2006/table">
              <a:tbl>
                <a:tblPr>
                  <a:effectLst>
                    <a:outerShdw blurRad="50800" dist="50800" dir="5400000" algn="tl" rotWithShape="0">
                      <a:schemeClr val="tx1">
                        <a:alpha val="0"/>
                      </a:schemeClr>
                    </a:outerShdw>
                  </a:effectLst>
                </a:tblPr>
                <a:tblGrid>
                  <a:gridCol w="822325">
                    <a:extLst>
                      <a:ext uri="{9D8B030D-6E8A-4147-A177-3AD203B41FA5}">
                        <a16:colId xmlns:a16="http://schemas.microsoft.com/office/drawing/2014/main" val="20000"/>
                      </a:ext>
                    </a:extLst>
                  </a:gridCol>
                  <a:gridCol w="820737">
                    <a:extLst>
                      <a:ext uri="{9D8B030D-6E8A-4147-A177-3AD203B41FA5}">
                        <a16:colId xmlns:a16="http://schemas.microsoft.com/office/drawing/2014/main" val="20001"/>
                      </a:ext>
                    </a:extLst>
                  </a:gridCol>
                  <a:gridCol w="822325">
                    <a:extLst>
                      <a:ext uri="{9D8B030D-6E8A-4147-A177-3AD203B41FA5}">
                        <a16:colId xmlns:a16="http://schemas.microsoft.com/office/drawing/2014/main" val="20002"/>
                      </a:ext>
                    </a:extLst>
                  </a:gridCol>
                  <a:gridCol w="820739">
                    <a:extLst>
                      <a:ext uri="{9D8B030D-6E8A-4147-A177-3AD203B41FA5}">
                        <a16:colId xmlns:a16="http://schemas.microsoft.com/office/drawing/2014/main" val="20003"/>
                      </a:ext>
                    </a:extLst>
                  </a:gridCol>
                  <a:gridCol w="822325">
                    <a:extLst>
                      <a:ext uri="{9D8B030D-6E8A-4147-A177-3AD203B41FA5}">
                        <a16:colId xmlns:a16="http://schemas.microsoft.com/office/drawing/2014/main" val="20004"/>
                      </a:ext>
                    </a:extLst>
                  </a:gridCol>
                  <a:gridCol w="820737">
                    <a:extLst>
                      <a:ext uri="{9D8B030D-6E8A-4147-A177-3AD203B41FA5}">
                        <a16:colId xmlns:a16="http://schemas.microsoft.com/office/drawing/2014/main" val="20005"/>
                      </a:ext>
                    </a:extLst>
                  </a:gridCol>
                  <a:gridCol w="822325">
                    <a:extLst>
                      <a:ext uri="{9D8B030D-6E8A-4147-A177-3AD203B41FA5}">
                        <a16:colId xmlns:a16="http://schemas.microsoft.com/office/drawing/2014/main" val="20006"/>
                      </a:ext>
                    </a:extLst>
                  </a:gridCol>
                  <a:gridCol w="820739">
                    <a:extLst>
                      <a:ext uri="{9D8B030D-6E8A-4147-A177-3AD203B41FA5}">
                        <a16:colId xmlns:a16="http://schemas.microsoft.com/office/drawing/2014/main" val="20007"/>
                      </a:ext>
                    </a:extLst>
                  </a:gridCol>
                  <a:gridCol w="822325">
                    <a:extLst>
                      <a:ext uri="{9D8B030D-6E8A-4147-A177-3AD203B41FA5}">
                        <a16:colId xmlns:a16="http://schemas.microsoft.com/office/drawing/2014/main" val="20008"/>
                      </a:ext>
                    </a:extLst>
                  </a:gridCol>
                  <a:gridCol w="820737">
                    <a:extLst>
                      <a:ext uri="{9D8B030D-6E8A-4147-A177-3AD203B41FA5}">
                        <a16:colId xmlns:a16="http://schemas.microsoft.com/office/drawing/2014/main" val="20009"/>
                      </a:ext>
                    </a:extLst>
                  </a:gridCol>
                </a:tblGrid>
                <a:tr h="801291">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lvl1pPr defTabSz="457200">
                          <a:spcAft>
                            <a:spcPct val="15000"/>
                          </a:spcAft>
                          <a:buClr>
                            <a:srgbClr val="361154"/>
                          </a:buClr>
                          <a:defRPr sz="2200" b="1">
                            <a:solidFill>
                              <a:schemeClr val="tx1"/>
                            </a:solidFill>
                            <a:latin typeface="Arial" pitchFamily="34" charset="0"/>
                            <a:ea typeface="ＭＳ Ｐゴシック" pitchFamily="34" charset="-128"/>
                          </a:defRPr>
                        </a:lvl1pPr>
                        <a:lvl2pPr marL="742950" indent="-285750" defTabSz="457200">
                          <a:spcAft>
                            <a:spcPct val="15000"/>
                          </a:spcAft>
                          <a:defRPr sz="2200" b="1">
                            <a:solidFill>
                              <a:schemeClr val="tx1"/>
                            </a:solidFill>
                            <a:latin typeface="Arial" pitchFamily="34" charset="0"/>
                            <a:ea typeface="ＭＳ Ｐゴシック" pitchFamily="34" charset="-128"/>
                          </a:defRPr>
                        </a:lvl2pPr>
                        <a:lvl3pPr marL="1143000" indent="-228600" defTabSz="457200">
                          <a:defRPr sz="2200" b="1">
                            <a:solidFill>
                              <a:schemeClr val="tx1"/>
                            </a:solidFill>
                            <a:latin typeface="Arial" pitchFamily="34" charset="0"/>
                            <a:ea typeface="ＭＳ Ｐゴシック" pitchFamily="34" charset="-128"/>
                          </a:defRPr>
                        </a:lvl3pPr>
                        <a:lvl4pPr marL="1600200" indent="-228600" defTabSz="457200">
                          <a:defRPr sz="2200" b="1">
                            <a:solidFill>
                              <a:schemeClr val="tx1"/>
                            </a:solidFill>
                            <a:latin typeface="Arial" pitchFamily="34" charset="0"/>
                            <a:ea typeface="ＭＳ Ｐゴシック" pitchFamily="34" charset="-128"/>
                          </a:defRPr>
                        </a:lvl4pPr>
                        <a:lvl5pPr marL="2057400" indent="-228600" defTabSz="457200">
                          <a:defRPr sz="2200" b="1">
                            <a:solidFill>
                              <a:schemeClr val="tx1"/>
                            </a:solidFill>
                            <a:latin typeface="Arial" pitchFamily="34" charset="0"/>
                            <a:ea typeface="ＭＳ Ｐゴシック" pitchFamily="34" charset="-128"/>
                          </a:defRPr>
                        </a:lvl5pPr>
                        <a:lvl6pPr marL="25146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6pPr>
                        <a:lvl7pPr marL="29718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7pPr>
                        <a:lvl8pPr marL="34290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8pPr>
                        <a:lvl9pPr marL="3886200" indent="-228600" defTabSz="457200" eaLnBrk="0" fontAlgn="base" hangingPunct="0">
                          <a:lnSpc>
                            <a:spcPct val="90000"/>
                          </a:lnSpc>
                          <a:spcBef>
                            <a:spcPct val="0"/>
                          </a:spcBef>
                          <a:spcAft>
                            <a:spcPct val="0"/>
                          </a:spcAft>
                          <a:defRPr sz="2200" b="1">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0000"/>
                          </a:lnSpc>
                          <a:spcBef>
                            <a:spcPct val="0"/>
                          </a:spcBef>
                          <a:spcAft>
                            <a:spcPct val="15000"/>
                          </a:spcAft>
                          <a:buClr>
                            <a:srgbClr val="361154"/>
                          </a:buClr>
                          <a:buSzTx/>
                          <a:buFontTx/>
                          <a:buNone/>
                          <a:tabLst/>
                        </a:pPr>
                        <a:endParaRPr kumimoji="0" lang="en-US" altLang="zh-CN" sz="1100" b="0" i="0" u="none" strike="noStrike" cap="none" normalizeH="0" baseline="0">
                          <a:ln>
                            <a:noFill/>
                          </a:ln>
                          <a:solidFill>
                            <a:srgbClr val="FFFFFF"/>
                          </a:solidFill>
                          <a:effectLst/>
                          <a:latin typeface="Arial" pitchFamily="34" charset="0"/>
                          <a:ea typeface="ＭＳ Ｐゴシック"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0"/>
                    </a:ext>
                  </a:extLst>
                </a:tr>
              </a:tbl>
            </a:graphicData>
          </a:graphic>
        </p:graphicFrame>
        <p:sp>
          <p:nvSpPr>
            <p:cNvPr id="8" name="TextBox 16">
              <a:extLst>
                <a:ext uri="{FF2B5EF4-FFF2-40B4-BE49-F238E27FC236}">
                  <a16:creationId xmlns:a16="http://schemas.microsoft.com/office/drawing/2014/main" id="{B16765AE-BACD-BC41-A67D-C1F0259FF2D2}"/>
                </a:ext>
              </a:extLst>
            </p:cNvPr>
            <p:cNvSpPr txBox="1">
              <a:spLocks noChangeArrowheads="1"/>
            </p:cNvSpPr>
            <p:nvPr/>
          </p:nvSpPr>
          <p:spPr bwMode="gray">
            <a:xfrm>
              <a:off x="8261389" y="4339703"/>
              <a:ext cx="529312"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8.0 %</a:t>
              </a:r>
            </a:p>
          </p:txBody>
        </p:sp>
        <p:sp>
          <p:nvSpPr>
            <p:cNvPr id="9" name="TextBox 17">
              <a:extLst>
                <a:ext uri="{FF2B5EF4-FFF2-40B4-BE49-F238E27FC236}">
                  <a16:creationId xmlns:a16="http://schemas.microsoft.com/office/drawing/2014/main" id="{FAA5A8D5-6302-9A40-8BAD-A346C3944279}"/>
                </a:ext>
              </a:extLst>
            </p:cNvPr>
            <p:cNvSpPr txBox="1">
              <a:spLocks noChangeArrowheads="1"/>
            </p:cNvSpPr>
            <p:nvPr/>
          </p:nvSpPr>
          <p:spPr bwMode="gray">
            <a:xfrm>
              <a:off x="830254" y="4339703"/>
              <a:ext cx="417102"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-1.0</a:t>
              </a:r>
            </a:p>
          </p:txBody>
        </p:sp>
        <p:sp>
          <p:nvSpPr>
            <p:cNvPr id="10" name="TextBox 18">
              <a:extLst>
                <a:ext uri="{FF2B5EF4-FFF2-40B4-BE49-F238E27FC236}">
                  <a16:creationId xmlns:a16="http://schemas.microsoft.com/office/drawing/2014/main" id="{BB59DD34-2AEB-9040-B08B-61A5A8B8DED8}"/>
                </a:ext>
              </a:extLst>
            </p:cNvPr>
            <p:cNvSpPr txBox="1">
              <a:spLocks noChangeArrowheads="1"/>
            </p:cNvSpPr>
            <p:nvPr/>
          </p:nvSpPr>
          <p:spPr bwMode="gray">
            <a:xfrm>
              <a:off x="1757978"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0.0</a:t>
              </a:r>
            </a:p>
          </p:txBody>
        </p:sp>
        <p:sp>
          <p:nvSpPr>
            <p:cNvPr id="11" name="TextBox 19">
              <a:extLst>
                <a:ext uri="{FF2B5EF4-FFF2-40B4-BE49-F238E27FC236}">
                  <a16:creationId xmlns:a16="http://schemas.microsoft.com/office/drawing/2014/main" id="{C2F3F48B-D7AD-2749-B5D6-BAB3792715E8}"/>
                </a:ext>
              </a:extLst>
            </p:cNvPr>
            <p:cNvSpPr txBox="1">
              <a:spLocks noChangeArrowheads="1"/>
            </p:cNvSpPr>
            <p:nvPr/>
          </p:nvSpPr>
          <p:spPr bwMode="gray">
            <a:xfrm>
              <a:off x="2572216" y="4347678"/>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1.0</a:t>
              </a:r>
            </a:p>
          </p:txBody>
        </p:sp>
        <p:sp>
          <p:nvSpPr>
            <p:cNvPr id="12" name="TextBox 20">
              <a:extLst>
                <a:ext uri="{FF2B5EF4-FFF2-40B4-BE49-F238E27FC236}">
                  <a16:creationId xmlns:a16="http://schemas.microsoft.com/office/drawing/2014/main" id="{23B1AAC1-56A8-1F47-9A02-96C3630146F8}"/>
                </a:ext>
              </a:extLst>
            </p:cNvPr>
            <p:cNvSpPr txBox="1">
              <a:spLocks noChangeArrowheads="1"/>
            </p:cNvSpPr>
            <p:nvPr/>
          </p:nvSpPr>
          <p:spPr bwMode="gray">
            <a:xfrm>
              <a:off x="7450119"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7.0</a:t>
              </a:r>
            </a:p>
          </p:txBody>
        </p:sp>
        <p:sp>
          <p:nvSpPr>
            <p:cNvPr id="13" name="TextBox 21">
              <a:extLst>
                <a:ext uri="{FF2B5EF4-FFF2-40B4-BE49-F238E27FC236}">
                  <a16:creationId xmlns:a16="http://schemas.microsoft.com/office/drawing/2014/main" id="{32FA760D-B054-6E44-997D-21D1CC293315}"/>
                </a:ext>
              </a:extLst>
            </p:cNvPr>
            <p:cNvSpPr txBox="1">
              <a:spLocks noChangeArrowheads="1"/>
            </p:cNvSpPr>
            <p:nvPr/>
          </p:nvSpPr>
          <p:spPr bwMode="gray">
            <a:xfrm>
              <a:off x="4989494"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4.0</a:t>
              </a:r>
            </a:p>
          </p:txBody>
        </p:sp>
        <p:sp>
          <p:nvSpPr>
            <p:cNvPr id="14" name="TextBox 22">
              <a:extLst>
                <a:ext uri="{FF2B5EF4-FFF2-40B4-BE49-F238E27FC236}">
                  <a16:creationId xmlns:a16="http://schemas.microsoft.com/office/drawing/2014/main" id="{479D4524-04AA-3345-987D-6436527B8E1C}"/>
                </a:ext>
              </a:extLst>
            </p:cNvPr>
            <p:cNvSpPr txBox="1">
              <a:spLocks noChangeArrowheads="1"/>
            </p:cNvSpPr>
            <p:nvPr/>
          </p:nvSpPr>
          <p:spPr bwMode="gray">
            <a:xfrm>
              <a:off x="5813405"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5.0</a:t>
              </a:r>
            </a:p>
          </p:txBody>
        </p:sp>
        <p:sp>
          <p:nvSpPr>
            <p:cNvPr id="15" name="TextBox 23">
              <a:extLst>
                <a:ext uri="{FF2B5EF4-FFF2-40B4-BE49-F238E27FC236}">
                  <a16:creationId xmlns:a16="http://schemas.microsoft.com/office/drawing/2014/main" id="{73FDFA48-6623-D740-8A57-4F5460675A41}"/>
                </a:ext>
              </a:extLst>
            </p:cNvPr>
            <p:cNvSpPr txBox="1">
              <a:spLocks noChangeArrowheads="1"/>
            </p:cNvSpPr>
            <p:nvPr/>
          </p:nvSpPr>
          <p:spPr bwMode="gray">
            <a:xfrm>
              <a:off x="6616682"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6.0</a:t>
              </a:r>
            </a:p>
          </p:txBody>
        </p:sp>
        <p:sp>
          <p:nvSpPr>
            <p:cNvPr id="16" name="TextBox 24">
              <a:extLst>
                <a:ext uri="{FF2B5EF4-FFF2-40B4-BE49-F238E27FC236}">
                  <a16:creationId xmlns:a16="http://schemas.microsoft.com/office/drawing/2014/main" id="{963E97C0-9F56-D543-A2FF-2EAE24799C8B}"/>
                </a:ext>
              </a:extLst>
            </p:cNvPr>
            <p:cNvSpPr txBox="1">
              <a:spLocks noChangeArrowheads="1"/>
            </p:cNvSpPr>
            <p:nvPr/>
          </p:nvSpPr>
          <p:spPr bwMode="gray">
            <a:xfrm>
              <a:off x="0" y="4339703"/>
              <a:ext cx="417102"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-2.0</a:t>
              </a:r>
            </a:p>
          </p:txBody>
        </p:sp>
        <p:cxnSp>
          <p:nvCxnSpPr>
            <p:cNvPr id="17" name="Straight Connector 15">
              <a:extLst>
                <a:ext uri="{FF2B5EF4-FFF2-40B4-BE49-F238E27FC236}">
                  <a16:creationId xmlns:a16="http://schemas.microsoft.com/office/drawing/2014/main" id="{1434C76A-199D-D542-A631-2E95C27D7558}"/>
                </a:ext>
              </a:extLst>
            </p:cNvPr>
            <p:cNvCxnSpPr>
              <a:cxnSpLocks noChangeShapeType="1"/>
            </p:cNvCxnSpPr>
            <p:nvPr/>
          </p:nvCxnSpPr>
          <p:spPr bwMode="gray">
            <a:xfrm>
              <a:off x="4876799" y="3553804"/>
              <a:ext cx="1" cy="828080"/>
            </a:xfrm>
            <a:prstGeom prst="line">
              <a:avLst/>
            </a:prstGeom>
            <a:noFill/>
            <a:ln w="57150" algn="ctr">
              <a:solidFill>
                <a:srgbClr val="FFFF00"/>
              </a:solidFill>
              <a:round/>
              <a:headEnd/>
              <a:tailEnd/>
            </a:ln>
            <a:extLst>
              <a:ext uri="{909E8E84-426E-40dd-AFC4-6F175D3DCCD1}">
                <a14:hiddenFill xmlns:a14="http://schemas.microsoft.com/office/drawing/2010/main" xmlns="">
                  <a:noFill/>
                </a14:hiddenFill>
              </a:ext>
            </a:extLst>
          </p:spPr>
        </p:cxnSp>
        <p:cxnSp>
          <p:nvCxnSpPr>
            <p:cNvPr id="18" name="Straight Connector 36">
              <a:extLst>
                <a:ext uri="{FF2B5EF4-FFF2-40B4-BE49-F238E27FC236}">
                  <a16:creationId xmlns:a16="http://schemas.microsoft.com/office/drawing/2014/main" id="{841E25F6-BB95-3545-8119-B6CC791D6CCB}"/>
                </a:ext>
              </a:extLst>
            </p:cNvPr>
            <p:cNvCxnSpPr>
              <a:cxnSpLocks noChangeShapeType="1"/>
            </p:cNvCxnSpPr>
            <p:nvPr/>
          </p:nvCxnSpPr>
          <p:spPr bwMode="gray">
            <a:xfrm rot="16200000" flipH="1">
              <a:off x="1602399" y="3931518"/>
              <a:ext cx="844153" cy="3175"/>
            </a:xfrm>
            <a:prstGeom prst="line">
              <a:avLst/>
            </a:prstGeom>
            <a:noFill/>
            <a:ln w="57150" algn="ctr">
              <a:solidFill>
                <a:schemeClr val="bg1"/>
              </a:solidFill>
              <a:round/>
              <a:headEnd/>
              <a:tailEnd/>
            </a:ln>
            <a:extLst>
              <a:ext uri="{909E8E84-426E-40dd-AFC4-6F175D3DCCD1}">
                <a14:hiddenFill xmlns:a14="http://schemas.microsoft.com/office/drawing/2010/main" xmlns="">
                  <a:noFill/>
                </a14:hiddenFill>
              </a:ext>
            </a:extLst>
          </p:spPr>
        </p:cxnSp>
        <p:sp>
          <p:nvSpPr>
            <p:cNvPr id="19" name="Rectangle 4">
              <a:extLst>
                <a:ext uri="{FF2B5EF4-FFF2-40B4-BE49-F238E27FC236}">
                  <a16:creationId xmlns:a16="http://schemas.microsoft.com/office/drawing/2014/main" id="{720164B1-EB43-DC42-B21E-F89D76705460}"/>
                </a:ext>
              </a:extLst>
            </p:cNvPr>
            <p:cNvSpPr>
              <a:spLocks noChangeArrowheads="1"/>
            </p:cNvSpPr>
            <p:nvPr/>
          </p:nvSpPr>
          <p:spPr bwMode="gray">
            <a:xfrm>
              <a:off x="282577" y="3553813"/>
              <a:ext cx="8207375" cy="792956"/>
            </a:xfrm>
            <a:prstGeom prst="rect">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a:lnSpc>
                  <a:spcPct val="100000"/>
                </a:lnSpc>
              </a:pPr>
              <a:endParaRPr lang="en-US" altLang="zh-CN" sz="1800" b="0">
                <a:solidFill>
                  <a:srgbClr val="000000"/>
                </a:solidFill>
              </a:endParaRPr>
            </a:p>
          </p:txBody>
        </p:sp>
        <p:sp>
          <p:nvSpPr>
            <p:cNvPr id="20" name="TextBox 35">
              <a:extLst>
                <a:ext uri="{FF2B5EF4-FFF2-40B4-BE49-F238E27FC236}">
                  <a16:creationId xmlns:a16="http://schemas.microsoft.com/office/drawing/2014/main" id="{6A0E6BB9-F1EB-854F-BE8D-11C37088EB89}"/>
                </a:ext>
              </a:extLst>
            </p:cNvPr>
            <p:cNvSpPr txBox="1">
              <a:spLocks noChangeArrowheads="1"/>
            </p:cNvSpPr>
            <p:nvPr/>
          </p:nvSpPr>
          <p:spPr bwMode="gray">
            <a:xfrm>
              <a:off x="3349607"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2.0</a:t>
              </a:r>
            </a:p>
          </p:txBody>
        </p:sp>
        <p:sp>
          <p:nvSpPr>
            <p:cNvPr id="21" name="TextBox 37">
              <a:extLst>
                <a:ext uri="{FF2B5EF4-FFF2-40B4-BE49-F238E27FC236}">
                  <a16:creationId xmlns:a16="http://schemas.microsoft.com/office/drawing/2014/main" id="{FCB7A146-3432-1342-9ADC-B1ED6ECFDF83}"/>
                </a:ext>
              </a:extLst>
            </p:cNvPr>
            <p:cNvSpPr txBox="1">
              <a:spLocks noChangeArrowheads="1"/>
            </p:cNvSpPr>
            <p:nvPr/>
          </p:nvSpPr>
          <p:spPr bwMode="gray">
            <a:xfrm>
              <a:off x="4170344" y="4339703"/>
              <a:ext cx="37221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050">
                  <a:solidFill>
                    <a:srgbClr val="000000"/>
                  </a:solidFill>
                </a:rPr>
                <a:t>3.0</a:t>
              </a:r>
            </a:p>
          </p:txBody>
        </p:sp>
        <p:sp>
          <p:nvSpPr>
            <p:cNvPr id="22" name="Oval 57">
              <a:extLst>
                <a:ext uri="{FF2B5EF4-FFF2-40B4-BE49-F238E27FC236}">
                  <a16:creationId xmlns:a16="http://schemas.microsoft.com/office/drawing/2014/main" id="{6D261EB0-5CE7-2D48-B2D7-A4593C361E89}"/>
                </a:ext>
              </a:extLst>
            </p:cNvPr>
            <p:cNvSpPr>
              <a:spLocks noChangeArrowheads="1"/>
            </p:cNvSpPr>
            <p:nvPr/>
          </p:nvSpPr>
          <p:spPr bwMode="gray">
            <a:xfrm>
              <a:off x="291680" y="3900220"/>
              <a:ext cx="156207" cy="259675"/>
            </a:xfrm>
            <a:prstGeom prst="ellipse">
              <a:avLst/>
            </a:prstGeom>
            <a:solidFill>
              <a:srgbClr val="00FFFF"/>
            </a:solidFill>
            <a:ln w="9525" algn="ctr">
              <a:noFill/>
              <a:round/>
              <a:headEnd/>
              <a:tailEnd/>
            </a:ln>
            <a:effectLst/>
          </p:spPr>
          <p:txBody>
            <a:bodyPr lIns="0" tIns="0" rIns="0" bIns="0" anchor="ctr">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endParaRPr lang="en-GB" altLang="zh-CN" sz="1200">
                <a:effectLst>
                  <a:outerShdw blurRad="38100" dist="38100" dir="2700000" algn="tl">
                    <a:srgbClr val="000000"/>
                  </a:outerShdw>
                </a:effectLst>
              </a:endParaRPr>
            </a:p>
          </p:txBody>
        </p:sp>
        <p:sp>
          <p:nvSpPr>
            <p:cNvPr id="23" name="TextBox 30">
              <a:extLst>
                <a:ext uri="{FF2B5EF4-FFF2-40B4-BE49-F238E27FC236}">
                  <a16:creationId xmlns:a16="http://schemas.microsoft.com/office/drawing/2014/main" id="{B85DA719-76A8-C249-BDC4-58E9B9FFADF8}"/>
                </a:ext>
              </a:extLst>
            </p:cNvPr>
            <p:cNvSpPr txBox="1">
              <a:spLocks noChangeArrowheads="1"/>
            </p:cNvSpPr>
            <p:nvPr/>
          </p:nvSpPr>
          <p:spPr bwMode="gray">
            <a:xfrm>
              <a:off x="2123919" y="3628447"/>
              <a:ext cx="1396536" cy="346249"/>
            </a:xfrm>
            <a:prstGeom prst="rect">
              <a:avLst/>
            </a:prstGeom>
            <a:noFill/>
            <a:ln>
              <a:noFill/>
            </a:ln>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eaLnBrk="1" hangingPunct="1">
                <a:lnSpc>
                  <a:spcPct val="100000"/>
                </a:lnSpc>
              </a:pPr>
              <a:r>
                <a:rPr lang="en-GB" altLang="zh-CN" sz="1650">
                  <a:solidFill>
                    <a:srgbClr val="00FFFF"/>
                  </a:solidFill>
                </a:rPr>
                <a:t>Non-inferior</a:t>
              </a:r>
            </a:p>
          </p:txBody>
        </p:sp>
        <p:cxnSp>
          <p:nvCxnSpPr>
            <p:cNvPr id="24" name="Straight Arrow Connector 7">
              <a:extLst>
                <a:ext uri="{FF2B5EF4-FFF2-40B4-BE49-F238E27FC236}">
                  <a16:creationId xmlns:a16="http://schemas.microsoft.com/office/drawing/2014/main" id="{7CB83530-C42D-6D4C-8A52-C9E306126126}"/>
                </a:ext>
              </a:extLst>
            </p:cNvPr>
            <p:cNvCxnSpPr>
              <a:cxnSpLocks noChangeShapeType="1"/>
              <a:endCxn id="22" idx="6"/>
            </p:cNvCxnSpPr>
            <p:nvPr/>
          </p:nvCxnSpPr>
          <p:spPr bwMode="gray">
            <a:xfrm flipH="1">
              <a:off x="447887" y="4030058"/>
              <a:ext cx="3502231" cy="0"/>
            </a:xfrm>
            <a:prstGeom prst="straightConnector1">
              <a:avLst/>
            </a:prstGeom>
            <a:noFill/>
            <a:ln w="41275" algn="ctr">
              <a:solidFill>
                <a:srgbClr val="00FFFF"/>
              </a:solidFill>
              <a:round/>
              <a:headEnd/>
              <a:tailEnd type="oval" w="med" len="med"/>
            </a:ln>
            <a:extLst>
              <a:ext uri="{909E8E84-426E-40dd-AFC4-6F175D3DCCD1}">
                <a14:hiddenFill xmlns:a14="http://schemas.microsoft.com/office/drawing/2010/main" xmlns="">
                  <a:noFill/>
                </a14:hiddenFill>
              </a:ext>
            </a:extLst>
          </p:spPr>
        </p:cxnSp>
        <p:cxnSp>
          <p:nvCxnSpPr>
            <p:cNvPr id="25" name="Straight Connector 31">
              <a:extLst>
                <a:ext uri="{FF2B5EF4-FFF2-40B4-BE49-F238E27FC236}">
                  <a16:creationId xmlns:a16="http://schemas.microsoft.com/office/drawing/2014/main" id="{2B0BB168-8C06-7844-8979-D4D90DB937D6}"/>
                </a:ext>
              </a:extLst>
            </p:cNvPr>
            <p:cNvCxnSpPr>
              <a:cxnSpLocks noChangeShapeType="1"/>
            </p:cNvCxnSpPr>
            <p:nvPr/>
          </p:nvCxnSpPr>
          <p:spPr bwMode="gray">
            <a:xfrm rot="5400000" flipH="1" flipV="1">
              <a:off x="3801290" y="4042666"/>
              <a:ext cx="297656" cy="0"/>
            </a:xfrm>
            <a:prstGeom prst="line">
              <a:avLst/>
            </a:prstGeom>
            <a:noFill/>
            <a:ln w="38100" algn="ctr">
              <a:solidFill>
                <a:srgbClr val="00FFFF"/>
              </a:solidFill>
              <a:round/>
              <a:headEnd/>
              <a:tailEnd/>
            </a:ln>
            <a:extLst>
              <a:ext uri="{909E8E84-426E-40dd-AFC4-6F175D3DCCD1}">
                <a14:hiddenFill xmlns:a14="http://schemas.microsoft.com/office/drawing/2010/main" xmlns="">
                  <a:noFill/>
                </a14:hiddenFill>
              </a:ext>
            </a:extLst>
          </p:spPr>
        </p:cxnSp>
        <p:cxnSp>
          <p:nvCxnSpPr>
            <p:cNvPr id="26" name="Straight Arrow Connector 28">
              <a:extLst>
                <a:ext uri="{FF2B5EF4-FFF2-40B4-BE49-F238E27FC236}">
                  <a16:creationId xmlns:a16="http://schemas.microsoft.com/office/drawing/2014/main" id="{4FE64226-93A9-634E-96DE-520C087478E5}"/>
                </a:ext>
              </a:extLst>
            </p:cNvPr>
            <p:cNvCxnSpPr>
              <a:cxnSpLocks noChangeShapeType="1"/>
            </p:cNvCxnSpPr>
            <p:nvPr/>
          </p:nvCxnSpPr>
          <p:spPr bwMode="gray">
            <a:xfrm flipH="1">
              <a:off x="5779753" y="4629707"/>
              <a:ext cx="309638" cy="1191"/>
            </a:xfrm>
            <a:prstGeom prst="straightConnector1">
              <a:avLst/>
            </a:prstGeom>
            <a:noFill/>
            <a:ln w="41275" algn="ctr">
              <a:solidFill>
                <a:srgbClr val="00FFFF"/>
              </a:solidFill>
              <a:round/>
              <a:headEnd/>
              <a:tailEnd type="oval" w="med" len="med"/>
            </a:ln>
            <a:extLst>
              <a:ext uri="{909E8E84-426E-40dd-AFC4-6F175D3DCCD1}">
                <a14:hiddenFill xmlns:a14="http://schemas.microsoft.com/office/drawing/2010/main" xmlns="">
                  <a:noFill/>
                </a14:hiddenFill>
              </a:ext>
            </a:extLst>
          </p:spPr>
        </p:cxnSp>
        <p:sp>
          <p:nvSpPr>
            <p:cNvPr id="27" name="TextBox 26">
              <a:extLst>
                <a:ext uri="{FF2B5EF4-FFF2-40B4-BE49-F238E27FC236}">
                  <a16:creationId xmlns:a16="http://schemas.microsoft.com/office/drawing/2014/main" id="{17671B48-A228-B542-8477-9ADE81F1E274}"/>
                </a:ext>
              </a:extLst>
            </p:cNvPr>
            <p:cNvSpPr txBox="1">
              <a:spLocks noChangeArrowheads="1"/>
            </p:cNvSpPr>
            <p:nvPr/>
          </p:nvSpPr>
          <p:spPr bwMode="gray">
            <a:xfrm>
              <a:off x="6381786" y="4517875"/>
              <a:ext cx="1725152"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algn="ctr" eaLnBrk="1" hangingPunct="1">
                <a:lnSpc>
                  <a:spcPct val="100000"/>
                </a:lnSpc>
              </a:pPr>
              <a:r>
                <a:rPr lang="en-GB" altLang="zh-CN" sz="1050">
                  <a:solidFill>
                    <a:srgbClr val="000000"/>
                  </a:solidFill>
                </a:rPr>
                <a:t>Upper one-sided 95% CI</a:t>
              </a:r>
            </a:p>
          </p:txBody>
        </p:sp>
        <p:sp>
          <p:nvSpPr>
            <p:cNvPr id="28" name="TextBox 29">
              <a:extLst>
                <a:ext uri="{FF2B5EF4-FFF2-40B4-BE49-F238E27FC236}">
                  <a16:creationId xmlns:a16="http://schemas.microsoft.com/office/drawing/2014/main" id="{4ABBDF21-373C-6245-9D70-0EBD5A92AE7E}"/>
                </a:ext>
              </a:extLst>
            </p:cNvPr>
            <p:cNvSpPr txBox="1">
              <a:spLocks noChangeArrowheads="1"/>
            </p:cNvSpPr>
            <p:nvPr/>
          </p:nvSpPr>
          <p:spPr bwMode="gray">
            <a:xfrm>
              <a:off x="1594990" y="4514902"/>
              <a:ext cx="312476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bg1"/>
                  </a:solidFill>
                  <a:latin typeface="Arial" pitchFamily="34" charset="0"/>
                  <a:ea typeface="ＭＳ Ｐゴシック" pitchFamily="34" charset="-128"/>
                </a:defRPr>
              </a:lvl1pPr>
              <a:lvl2pPr marL="742950" indent="-285750">
                <a:defRPr sz="1600" b="1">
                  <a:solidFill>
                    <a:schemeClr val="bg1"/>
                  </a:solidFill>
                  <a:latin typeface="Arial" pitchFamily="34" charset="0"/>
                  <a:ea typeface="ＭＳ Ｐゴシック" pitchFamily="34" charset="-128"/>
                </a:defRPr>
              </a:lvl2pPr>
              <a:lvl3pPr marL="1143000" indent="-228600">
                <a:defRPr sz="1600" b="1">
                  <a:solidFill>
                    <a:schemeClr val="bg1"/>
                  </a:solidFill>
                  <a:latin typeface="Arial" pitchFamily="34" charset="0"/>
                  <a:ea typeface="ＭＳ Ｐゴシック" pitchFamily="34" charset="-128"/>
                </a:defRPr>
              </a:lvl3pPr>
              <a:lvl4pPr marL="1600200" indent="-228600">
                <a:defRPr sz="1600" b="1">
                  <a:solidFill>
                    <a:schemeClr val="bg1"/>
                  </a:solidFill>
                  <a:latin typeface="Arial" pitchFamily="34" charset="0"/>
                  <a:ea typeface="ＭＳ Ｐゴシック" pitchFamily="34" charset="-128"/>
                </a:defRPr>
              </a:lvl4pPr>
              <a:lvl5pPr marL="2057400" indent="-228600">
                <a:defRPr sz="1600" b="1">
                  <a:solidFill>
                    <a:schemeClr val="bg1"/>
                  </a:solidFill>
                  <a:latin typeface="Arial" pitchFamily="34" charset="0"/>
                  <a:ea typeface="ＭＳ Ｐゴシック" pitchFamily="34" charset="-128"/>
                </a:defRPr>
              </a:lvl5pPr>
              <a:lvl6pPr marL="25146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6pPr>
              <a:lvl7pPr marL="29718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7pPr>
              <a:lvl8pPr marL="34290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8pPr>
              <a:lvl9pPr marL="3886200" indent="-228600" eaLnBrk="0" fontAlgn="base" hangingPunct="0">
                <a:lnSpc>
                  <a:spcPct val="90000"/>
                </a:lnSpc>
                <a:spcBef>
                  <a:spcPct val="0"/>
                </a:spcBef>
                <a:spcAft>
                  <a:spcPct val="0"/>
                </a:spcAft>
                <a:defRPr sz="1600" b="1">
                  <a:solidFill>
                    <a:schemeClr val="bg1"/>
                  </a:solidFill>
                  <a:latin typeface="Arial" pitchFamily="34" charset="0"/>
                  <a:ea typeface="ＭＳ Ｐゴシック" pitchFamily="34" charset="-128"/>
                </a:defRPr>
              </a:lvl9pPr>
            </a:lstStyle>
            <a:p>
              <a:pPr algn="ctr" eaLnBrk="1" hangingPunct="1">
                <a:lnSpc>
                  <a:spcPct val="100000"/>
                </a:lnSpc>
              </a:pPr>
              <a:r>
                <a:rPr lang="en-GB" altLang="zh-CN" sz="1050">
                  <a:solidFill>
                    <a:srgbClr val="000000"/>
                  </a:solidFill>
                </a:rPr>
                <a:t>Zone of non-inferiority</a:t>
              </a:r>
            </a:p>
            <a:p>
              <a:pPr algn="ctr" eaLnBrk="1" hangingPunct="1">
                <a:lnSpc>
                  <a:spcPct val="100000"/>
                </a:lnSpc>
              </a:pPr>
              <a:r>
                <a:rPr lang="en-GB" altLang="zh-CN" sz="1050">
                  <a:solidFill>
                    <a:srgbClr val="000000"/>
                  </a:solidFill>
                </a:rPr>
                <a:t>Pre-specified margin = 3.58%</a:t>
              </a:r>
            </a:p>
          </p:txBody>
        </p:sp>
      </p:grpSp>
    </p:spTree>
    <p:extLst>
      <p:ext uri="{BB962C8B-B14F-4D97-AF65-F5344CB8AC3E}">
        <p14:creationId xmlns:p14="http://schemas.microsoft.com/office/powerpoint/2010/main" val="35926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55"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0.70"/>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bwMode="auto">
          <a:xfrm>
            <a:off x="1632858" y="1428170"/>
            <a:ext cx="5799620" cy="3854124"/>
            <a:chOff x="480" y="360"/>
            <a:chExt cx="4805" cy="3599"/>
          </a:xfrm>
        </p:grpSpPr>
        <p:sp>
          <p:nvSpPr>
            <p:cNvPr id="3" name="AutoShape 5"/>
            <p:cNvSpPr>
              <a:spLocks noChangeAspect="1" noChangeArrowheads="1" noTextEdit="1"/>
            </p:cNvSpPr>
            <p:nvPr/>
          </p:nvSpPr>
          <p:spPr bwMode="auto">
            <a:xfrm>
              <a:off x="486" y="360"/>
              <a:ext cx="4799" cy="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 name="Rectangle 7"/>
            <p:cNvSpPr>
              <a:spLocks noChangeArrowheads="1"/>
            </p:cNvSpPr>
            <p:nvPr/>
          </p:nvSpPr>
          <p:spPr bwMode="auto">
            <a:xfrm>
              <a:off x="480" y="360"/>
              <a:ext cx="6"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7" name="Rectangle 10"/>
            <p:cNvSpPr>
              <a:spLocks noChangeArrowheads="1"/>
            </p:cNvSpPr>
            <p:nvPr/>
          </p:nvSpPr>
          <p:spPr bwMode="auto">
            <a:xfrm>
              <a:off x="720" y="3443"/>
              <a:ext cx="37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HT DES</a:t>
              </a:r>
            </a:p>
          </p:txBody>
        </p:sp>
        <p:sp>
          <p:nvSpPr>
            <p:cNvPr id="8" name="Rectangle 11"/>
            <p:cNvSpPr>
              <a:spLocks noChangeArrowheads="1"/>
            </p:cNvSpPr>
            <p:nvPr/>
          </p:nvSpPr>
          <p:spPr bwMode="auto">
            <a:xfrm>
              <a:off x="1458" y="3443"/>
              <a:ext cx="25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1,086</a:t>
              </a:r>
            </a:p>
          </p:txBody>
        </p:sp>
        <p:sp>
          <p:nvSpPr>
            <p:cNvPr id="9" name="Rectangle 12"/>
            <p:cNvSpPr>
              <a:spLocks noChangeArrowheads="1"/>
            </p:cNvSpPr>
            <p:nvPr/>
          </p:nvSpPr>
          <p:spPr bwMode="auto">
            <a:xfrm>
              <a:off x="720" y="3329"/>
              <a:ext cx="69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i="1">
                  <a:solidFill>
                    <a:prstClr val="black"/>
                  </a:solidFill>
                </a:rPr>
                <a:t>Number at risk:</a:t>
              </a:r>
              <a:endParaRPr lang="en-US" altLang="en-US" sz="965">
                <a:solidFill>
                  <a:prstClr val="black"/>
                </a:solidFill>
              </a:endParaRPr>
            </a:p>
          </p:txBody>
        </p:sp>
        <p:sp>
          <p:nvSpPr>
            <p:cNvPr id="10" name="Rectangle 13"/>
            <p:cNvSpPr>
              <a:spLocks noChangeArrowheads="1"/>
            </p:cNvSpPr>
            <p:nvPr/>
          </p:nvSpPr>
          <p:spPr bwMode="auto">
            <a:xfrm>
              <a:off x="2286" y="3443"/>
              <a:ext cx="25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1,042</a:t>
              </a:r>
            </a:p>
          </p:txBody>
        </p:sp>
        <p:sp>
          <p:nvSpPr>
            <p:cNvPr id="11" name="Rectangle 14"/>
            <p:cNvSpPr>
              <a:spLocks noChangeArrowheads="1"/>
            </p:cNvSpPr>
            <p:nvPr/>
          </p:nvSpPr>
          <p:spPr bwMode="auto">
            <a:xfrm>
              <a:off x="3114" y="3443"/>
              <a:ext cx="25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1,031</a:t>
              </a:r>
            </a:p>
          </p:txBody>
        </p:sp>
        <p:sp>
          <p:nvSpPr>
            <p:cNvPr id="12" name="Rectangle 15"/>
            <p:cNvSpPr>
              <a:spLocks noChangeArrowheads="1"/>
            </p:cNvSpPr>
            <p:nvPr/>
          </p:nvSpPr>
          <p:spPr bwMode="auto">
            <a:xfrm>
              <a:off x="3941" y="3443"/>
              <a:ext cx="25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1,010</a:t>
              </a:r>
            </a:p>
          </p:txBody>
        </p:sp>
        <p:sp>
          <p:nvSpPr>
            <p:cNvPr id="13" name="Rectangle 16"/>
            <p:cNvSpPr>
              <a:spLocks noChangeArrowheads="1"/>
            </p:cNvSpPr>
            <p:nvPr/>
          </p:nvSpPr>
          <p:spPr bwMode="auto">
            <a:xfrm>
              <a:off x="4775" y="3443"/>
              <a:ext cx="1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759</a:t>
              </a:r>
            </a:p>
          </p:txBody>
        </p:sp>
        <p:sp>
          <p:nvSpPr>
            <p:cNvPr id="14" name="Rectangle 17"/>
            <p:cNvSpPr>
              <a:spLocks noChangeArrowheads="1"/>
            </p:cNvSpPr>
            <p:nvPr/>
          </p:nvSpPr>
          <p:spPr bwMode="auto">
            <a:xfrm>
              <a:off x="720" y="3551"/>
              <a:ext cx="38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DP DES</a:t>
              </a:r>
            </a:p>
          </p:txBody>
        </p:sp>
        <p:sp>
          <p:nvSpPr>
            <p:cNvPr id="15" name="Rectangle 18"/>
            <p:cNvSpPr>
              <a:spLocks noChangeArrowheads="1"/>
            </p:cNvSpPr>
            <p:nvPr/>
          </p:nvSpPr>
          <p:spPr bwMode="auto">
            <a:xfrm>
              <a:off x="1458" y="3551"/>
              <a:ext cx="1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543</a:t>
              </a:r>
            </a:p>
          </p:txBody>
        </p:sp>
        <p:sp>
          <p:nvSpPr>
            <p:cNvPr id="16" name="Rectangle 19"/>
            <p:cNvSpPr>
              <a:spLocks noChangeArrowheads="1"/>
            </p:cNvSpPr>
            <p:nvPr/>
          </p:nvSpPr>
          <p:spPr bwMode="auto">
            <a:xfrm>
              <a:off x="2286" y="3551"/>
              <a:ext cx="1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518</a:t>
              </a:r>
            </a:p>
          </p:txBody>
        </p:sp>
        <p:sp>
          <p:nvSpPr>
            <p:cNvPr id="17" name="Rectangle 20"/>
            <p:cNvSpPr>
              <a:spLocks noChangeArrowheads="1"/>
            </p:cNvSpPr>
            <p:nvPr/>
          </p:nvSpPr>
          <p:spPr bwMode="auto">
            <a:xfrm>
              <a:off x="3114" y="3551"/>
              <a:ext cx="1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511</a:t>
              </a:r>
            </a:p>
          </p:txBody>
        </p:sp>
        <p:sp>
          <p:nvSpPr>
            <p:cNvPr id="18" name="Rectangle 21"/>
            <p:cNvSpPr>
              <a:spLocks noChangeArrowheads="1"/>
            </p:cNvSpPr>
            <p:nvPr/>
          </p:nvSpPr>
          <p:spPr bwMode="auto">
            <a:xfrm>
              <a:off x="3941" y="3551"/>
              <a:ext cx="1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507</a:t>
              </a:r>
            </a:p>
          </p:txBody>
        </p:sp>
        <p:sp>
          <p:nvSpPr>
            <p:cNvPr id="19" name="Rectangle 22"/>
            <p:cNvSpPr>
              <a:spLocks noChangeArrowheads="1"/>
            </p:cNvSpPr>
            <p:nvPr/>
          </p:nvSpPr>
          <p:spPr bwMode="auto">
            <a:xfrm>
              <a:off x="4775" y="3551"/>
              <a:ext cx="17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965">
                  <a:solidFill>
                    <a:prstClr val="black"/>
                  </a:solidFill>
                </a:rPr>
                <a:t>378</a:t>
              </a:r>
            </a:p>
          </p:txBody>
        </p:sp>
        <p:sp>
          <p:nvSpPr>
            <p:cNvPr id="22" name="Line 25"/>
            <p:cNvSpPr>
              <a:spLocks noChangeShapeType="1"/>
            </p:cNvSpPr>
            <p:nvPr/>
          </p:nvSpPr>
          <p:spPr bwMode="auto">
            <a:xfrm>
              <a:off x="1437" y="615"/>
              <a:ext cx="0" cy="2183"/>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3" name="Line 26"/>
            <p:cNvSpPr>
              <a:spLocks noChangeShapeType="1"/>
            </p:cNvSpPr>
            <p:nvPr/>
          </p:nvSpPr>
          <p:spPr bwMode="auto">
            <a:xfrm flipH="1">
              <a:off x="1413" y="2768"/>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4" name="Line 27"/>
            <p:cNvSpPr>
              <a:spLocks noChangeShapeType="1"/>
            </p:cNvSpPr>
            <p:nvPr/>
          </p:nvSpPr>
          <p:spPr bwMode="auto">
            <a:xfrm flipH="1">
              <a:off x="1413" y="2342"/>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5" name="Line 28"/>
            <p:cNvSpPr>
              <a:spLocks noChangeShapeType="1"/>
            </p:cNvSpPr>
            <p:nvPr/>
          </p:nvSpPr>
          <p:spPr bwMode="auto">
            <a:xfrm flipH="1">
              <a:off x="1413" y="1917"/>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6" name="Line 29"/>
            <p:cNvSpPr>
              <a:spLocks noChangeShapeType="1"/>
            </p:cNvSpPr>
            <p:nvPr/>
          </p:nvSpPr>
          <p:spPr bwMode="auto">
            <a:xfrm flipH="1">
              <a:off x="1413" y="1497"/>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7" name="Line 30"/>
            <p:cNvSpPr>
              <a:spLocks noChangeShapeType="1"/>
            </p:cNvSpPr>
            <p:nvPr/>
          </p:nvSpPr>
          <p:spPr bwMode="auto">
            <a:xfrm flipH="1">
              <a:off x="1413" y="1071"/>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8" name="Line 31"/>
            <p:cNvSpPr>
              <a:spLocks noChangeShapeType="1"/>
            </p:cNvSpPr>
            <p:nvPr/>
          </p:nvSpPr>
          <p:spPr bwMode="auto">
            <a:xfrm flipH="1">
              <a:off x="1413" y="645"/>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29" name="Rectangle 32"/>
            <p:cNvSpPr>
              <a:spLocks noChangeArrowheads="1"/>
            </p:cNvSpPr>
            <p:nvPr/>
          </p:nvSpPr>
          <p:spPr bwMode="auto">
            <a:xfrm>
              <a:off x="1338" y="2705"/>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0</a:t>
              </a:r>
              <a:endParaRPr lang="en-US" altLang="en-US" sz="900">
                <a:solidFill>
                  <a:prstClr val="black"/>
                </a:solidFill>
              </a:endParaRPr>
            </a:p>
          </p:txBody>
        </p:sp>
        <p:sp>
          <p:nvSpPr>
            <p:cNvPr id="30" name="Rectangle 33"/>
            <p:cNvSpPr>
              <a:spLocks noChangeArrowheads="1"/>
            </p:cNvSpPr>
            <p:nvPr/>
          </p:nvSpPr>
          <p:spPr bwMode="auto">
            <a:xfrm>
              <a:off x="1338" y="2285"/>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2</a:t>
              </a:r>
              <a:endParaRPr lang="en-US" altLang="en-US" sz="900">
                <a:solidFill>
                  <a:prstClr val="black"/>
                </a:solidFill>
              </a:endParaRPr>
            </a:p>
          </p:txBody>
        </p:sp>
        <p:sp>
          <p:nvSpPr>
            <p:cNvPr id="31" name="Rectangle 34"/>
            <p:cNvSpPr>
              <a:spLocks noChangeArrowheads="1"/>
            </p:cNvSpPr>
            <p:nvPr/>
          </p:nvSpPr>
          <p:spPr bwMode="auto">
            <a:xfrm>
              <a:off x="1338" y="1860"/>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4</a:t>
              </a:r>
              <a:endParaRPr lang="en-US" altLang="en-US" sz="900">
                <a:solidFill>
                  <a:prstClr val="black"/>
                </a:solidFill>
              </a:endParaRPr>
            </a:p>
          </p:txBody>
        </p:sp>
        <p:sp>
          <p:nvSpPr>
            <p:cNvPr id="32" name="Rectangle 35"/>
            <p:cNvSpPr>
              <a:spLocks noChangeArrowheads="1"/>
            </p:cNvSpPr>
            <p:nvPr/>
          </p:nvSpPr>
          <p:spPr bwMode="auto">
            <a:xfrm>
              <a:off x="1338" y="1434"/>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6</a:t>
              </a:r>
              <a:endParaRPr lang="en-US" altLang="en-US" sz="900">
                <a:solidFill>
                  <a:prstClr val="black"/>
                </a:solidFill>
              </a:endParaRPr>
            </a:p>
          </p:txBody>
        </p:sp>
        <p:sp>
          <p:nvSpPr>
            <p:cNvPr id="33" name="Rectangle 36"/>
            <p:cNvSpPr>
              <a:spLocks noChangeArrowheads="1"/>
            </p:cNvSpPr>
            <p:nvPr/>
          </p:nvSpPr>
          <p:spPr bwMode="auto">
            <a:xfrm>
              <a:off x="1338" y="1008"/>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8</a:t>
              </a:r>
              <a:endParaRPr lang="en-US" altLang="en-US" sz="900">
                <a:solidFill>
                  <a:prstClr val="black"/>
                </a:solidFill>
              </a:endParaRPr>
            </a:p>
          </p:txBody>
        </p:sp>
        <p:sp>
          <p:nvSpPr>
            <p:cNvPr id="34" name="Rectangle 37"/>
            <p:cNvSpPr>
              <a:spLocks noChangeArrowheads="1"/>
            </p:cNvSpPr>
            <p:nvPr/>
          </p:nvSpPr>
          <p:spPr bwMode="auto">
            <a:xfrm>
              <a:off x="1278" y="588"/>
              <a:ext cx="12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10</a:t>
              </a:r>
              <a:endParaRPr lang="en-US" altLang="en-US" sz="900">
                <a:solidFill>
                  <a:prstClr val="black"/>
                </a:solidFill>
              </a:endParaRPr>
            </a:p>
          </p:txBody>
        </p:sp>
        <p:sp>
          <p:nvSpPr>
            <p:cNvPr id="35" name="Line 38"/>
            <p:cNvSpPr>
              <a:spLocks noChangeShapeType="1"/>
            </p:cNvSpPr>
            <p:nvPr/>
          </p:nvSpPr>
          <p:spPr bwMode="auto">
            <a:xfrm flipH="1">
              <a:off x="1437" y="2798"/>
              <a:ext cx="3353"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36" name="Line 39"/>
            <p:cNvSpPr>
              <a:spLocks noChangeShapeType="1"/>
            </p:cNvSpPr>
            <p:nvPr/>
          </p:nvSpPr>
          <p:spPr bwMode="auto">
            <a:xfrm>
              <a:off x="1455"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37" name="Line 40"/>
            <p:cNvSpPr>
              <a:spLocks noChangeShapeType="1"/>
            </p:cNvSpPr>
            <p:nvPr/>
          </p:nvSpPr>
          <p:spPr bwMode="auto">
            <a:xfrm flipV="1">
              <a:off x="1869"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38" name="Line 41"/>
            <p:cNvSpPr>
              <a:spLocks noChangeShapeType="1"/>
            </p:cNvSpPr>
            <p:nvPr/>
          </p:nvSpPr>
          <p:spPr bwMode="auto">
            <a:xfrm>
              <a:off x="2283"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39" name="Line 42"/>
            <p:cNvSpPr>
              <a:spLocks noChangeShapeType="1"/>
            </p:cNvSpPr>
            <p:nvPr/>
          </p:nvSpPr>
          <p:spPr bwMode="auto">
            <a:xfrm flipV="1">
              <a:off x="2697"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0" name="Line 43"/>
            <p:cNvSpPr>
              <a:spLocks noChangeShapeType="1"/>
            </p:cNvSpPr>
            <p:nvPr/>
          </p:nvSpPr>
          <p:spPr bwMode="auto">
            <a:xfrm>
              <a:off x="3111"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1" name="Line 44"/>
            <p:cNvSpPr>
              <a:spLocks noChangeShapeType="1"/>
            </p:cNvSpPr>
            <p:nvPr/>
          </p:nvSpPr>
          <p:spPr bwMode="auto">
            <a:xfrm flipV="1">
              <a:off x="3524"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2" name="Line 45"/>
            <p:cNvSpPr>
              <a:spLocks noChangeShapeType="1"/>
            </p:cNvSpPr>
            <p:nvPr/>
          </p:nvSpPr>
          <p:spPr bwMode="auto">
            <a:xfrm>
              <a:off x="3944"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3" name="Line 46"/>
            <p:cNvSpPr>
              <a:spLocks noChangeShapeType="1"/>
            </p:cNvSpPr>
            <p:nvPr/>
          </p:nvSpPr>
          <p:spPr bwMode="auto">
            <a:xfrm flipV="1">
              <a:off x="4358"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4" name="Line 47"/>
            <p:cNvSpPr>
              <a:spLocks noChangeShapeType="1"/>
            </p:cNvSpPr>
            <p:nvPr/>
          </p:nvSpPr>
          <p:spPr bwMode="auto">
            <a:xfrm>
              <a:off x="4772"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45" name="Rectangle 48"/>
            <p:cNvSpPr>
              <a:spLocks noChangeArrowheads="1"/>
            </p:cNvSpPr>
            <p:nvPr/>
          </p:nvSpPr>
          <p:spPr bwMode="auto">
            <a:xfrm>
              <a:off x="2652" y="3059"/>
              <a:ext cx="92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275">
                  <a:solidFill>
                    <a:prstClr val="black"/>
                  </a:solidFill>
                </a:rPr>
                <a:t>Time in Months</a:t>
              </a:r>
              <a:endParaRPr lang="en-US" altLang="en-US" sz="900">
                <a:solidFill>
                  <a:prstClr val="black"/>
                </a:solidFill>
              </a:endParaRPr>
            </a:p>
          </p:txBody>
        </p:sp>
        <p:sp>
          <p:nvSpPr>
            <p:cNvPr id="46" name="Rectangle 49"/>
            <p:cNvSpPr>
              <a:spLocks noChangeArrowheads="1"/>
            </p:cNvSpPr>
            <p:nvPr/>
          </p:nvSpPr>
          <p:spPr bwMode="auto">
            <a:xfrm>
              <a:off x="1428" y="2867"/>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0</a:t>
              </a:r>
              <a:endParaRPr lang="en-US" altLang="en-US" sz="900">
                <a:solidFill>
                  <a:prstClr val="black"/>
                </a:solidFill>
              </a:endParaRPr>
            </a:p>
          </p:txBody>
        </p:sp>
        <p:sp>
          <p:nvSpPr>
            <p:cNvPr id="47" name="Rectangle 50"/>
            <p:cNvSpPr>
              <a:spLocks noChangeArrowheads="1"/>
            </p:cNvSpPr>
            <p:nvPr/>
          </p:nvSpPr>
          <p:spPr bwMode="auto">
            <a:xfrm>
              <a:off x="2256" y="2867"/>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3</a:t>
              </a:r>
              <a:endParaRPr lang="en-US" altLang="en-US" sz="900">
                <a:solidFill>
                  <a:prstClr val="black"/>
                </a:solidFill>
              </a:endParaRPr>
            </a:p>
          </p:txBody>
        </p:sp>
        <p:sp>
          <p:nvSpPr>
            <p:cNvPr id="48" name="Rectangle 51"/>
            <p:cNvSpPr>
              <a:spLocks noChangeArrowheads="1"/>
            </p:cNvSpPr>
            <p:nvPr/>
          </p:nvSpPr>
          <p:spPr bwMode="auto">
            <a:xfrm>
              <a:off x="3084" y="2867"/>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6</a:t>
              </a:r>
              <a:endParaRPr lang="en-US" altLang="en-US" sz="900">
                <a:solidFill>
                  <a:prstClr val="black"/>
                </a:solidFill>
              </a:endParaRPr>
            </a:p>
          </p:txBody>
        </p:sp>
        <p:sp>
          <p:nvSpPr>
            <p:cNvPr id="49" name="Rectangle 52"/>
            <p:cNvSpPr>
              <a:spLocks noChangeArrowheads="1"/>
            </p:cNvSpPr>
            <p:nvPr/>
          </p:nvSpPr>
          <p:spPr bwMode="auto">
            <a:xfrm>
              <a:off x="3917" y="2867"/>
              <a:ext cx="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9</a:t>
              </a:r>
              <a:endParaRPr lang="en-US" altLang="en-US" sz="900">
                <a:solidFill>
                  <a:prstClr val="black"/>
                </a:solidFill>
              </a:endParaRPr>
            </a:p>
          </p:txBody>
        </p:sp>
        <p:sp>
          <p:nvSpPr>
            <p:cNvPr id="50" name="Rectangle 53"/>
            <p:cNvSpPr>
              <a:spLocks noChangeArrowheads="1"/>
            </p:cNvSpPr>
            <p:nvPr/>
          </p:nvSpPr>
          <p:spPr bwMode="auto">
            <a:xfrm>
              <a:off x="4715" y="2867"/>
              <a:ext cx="12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0">
                  <a:solidFill>
                    <a:prstClr val="black"/>
                  </a:solidFill>
                </a:rPr>
                <a:t>12</a:t>
              </a:r>
              <a:endParaRPr lang="en-US" altLang="en-US" sz="900">
                <a:solidFill>
                  <a:prstClr val="black"/>
                </a:solidFill>
              </a:endParaRPr>
            </a:p>
          </p:txBody>
        </p:sp>
        <p:sp>
          <p:nvSpPr>
            <p:cNvPr id="51" name="Rectangle 54"/>
            <p:cNvSpPr>
              <a:spLocks noChangeArrowheads="1"/>
            </p:cNvSpPr>
            <p:nvPr/>
          </p:nvSpPr>
          <p:spPr bwMode="auto">
            <a:xfrm>
              <a:off x="2735" y="396"/>
              <a:ext cx="41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3">
                  <a:solidFill>
                    <a:prstClr val="black"/>
                  </a:solidFill>
                </a:rPr>
                <a:t>HT-DES</a:t>
              </a:r>
            </a:p>
          </p:txBody>
        </p:sp>
        <p:sp>
          <p:nvSpPr>
            <p:cNvPr id="52" name="Rectangle 55"/>
            <p:cNvSpPr>
              <a:spLocks noChangeArrowheads="1"/>
            </p:cNvSpPr>
            <p:nvPr/>
          </p:nvSpPr>
          <p:spPr bwMode="auto">
            <a:xfrm>
              <a:off x="3712" y="396"/>
              <a:ext cx="42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053">
                  <a:solidFill>
                    <a:prstClr val="black"/>
                  </a:solidFill>
                </a:rPr>
                <a:t>DP-DES</a:t>
              </a:r>
            </a:p>
          </p:txBody>
        </p:sp>
        <p:sp>
          <p:nvSpPr>
            <p:cNvPr id="53" name="Line 56"/>
            <p:cNvSpPr>
              <a:spLocks noChangeShapeType="1"/>
            </p:cNvSpPr>
            <p:nvPr/>
          </p:nvSpPr>
          <p:spPr bwMode="auto">
            <a:xfrm>
              <a:off x="2480" y="441"/>
              <a:ext cx="210"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65">
                <a:solidFill>
                  <a:prstClr val="black"/>
                </a:solidFill>
                <a:latin typeface="Arial" panose="020B0604020202020204" pitchFamily="34" charset="0"/>
                <a:cs typeface="Arial" panose="020B0604020202020204" pitchFamily="34" charset="0"/>
              </a:endParaRPr>
            </a:p>
          </p:txBody>
        </p:sp>
        <p:sp>
          <p:nvSpPr>
            <p:cNvPr id="54" name="Line 57"/>
            <p:cNvSpPr>
              <a:spLocks noChangeShapeType="1"/>
            </p:cNvSpPr>
            <p:nvPr/>
          </p:nvSpPr>
          <p:spPr bwMode="auto">
            <a:xfrm>
              <a:off x="3458" y="441"/>
              <a:ext cx="209" cy="0"/>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498774"/>
              <a:endParaRPr lang="en-US" sz="965">
                <a:solidFill>
                  <a:prstClr val="black"/>
                </a:solidFill>
                <a:latin typeface="Arial" panose="020B0604020202020204" pitchFamily="34" charset="0"/>
                <a:cs typeface="Arial" panose="020B0604020202020204" pitchFamily="34" charset="0"/>
              </a:endParaRPr>
            </a:p>
          </p:txBody>
        </p:sp>
      </p:grpSp>
      <p:sp>
        <p:nvSpPr>
          <p:cNvPr id="59" name="Rectangle 48"/>
          <p:cNvSpPr>
            <a:spLocks noChangeArrowheads="1"/>
          </p:cNvSpPr>
          <p:nvPr/>
        </p:nvSpPr>
        <p:spPr bwMode="auto">
          <a:xfrm rot="16200000">
            <a:off x="1508383" y="2941406"/>
            <a:ext cx="1830116"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275">
                <a:solidFill>
                  <a:srgbClr val="000000"/>
                </a:solidFill>
              </a:rPr>
              <a:t>Target Lesion Failure (%)</a:t>
            </a:r>
            <a:endParaRPr lang="en-US" altLang="en-US" sz="900">
              <a:solidFill>
                <a:prstClr val="black"/>
              </a:solidFill>
            </a:endParaRPr>
          </a:p>
        </p:txBody>
      </p:sp>
      <p:sp>
        <p:nvSpPr>
          <p:cNvPr id="60" name="Title 2">
            <a:extLst>
              <a:ext uri="{FF2B5EF4-FFF2-40B4-BE49-F238E27FC236}">
                <a16:creationId xmlns:a16="http://schemas.microsoft.com/office/drawing/2014/main" id="{69AADFD1-715B-E24A-B66B-7195CC7FD945}"/>
              </a:ext>
            </a:extLst>
          </p:cNvPr>
          <p:cNvSpPr txBox="1">
            <a:spLocks/>
          </p:cNvSpPr>
          <p:nvPr/>
        </p:nvSpPr>
        <p:spPr>
          <a:xfrm>
            <a:off x="3559935" y="505735"/>
            <a:ext cx="4592411" cy="803567"/>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734766" fontAlgn="auto">
              <a:lnSpc>
                <a:spcPct val="90000"/>
              </a:lnSpc>
              <a:spcBef>
                <a:spcPts val="803"/>
              </a:spcBef>
              <a:spcAft>
                <a:spcPts val="0"/>
              </a:spcAft>
            </a:pPr>
            <a:r>
              <a:rPr lang="en-US" sz="2250" spc="0">
                <a:latin typeface="Arial" panose="020B0604020202020204" pitchFamily="34" charset="0"/>
                <a:cs typeface="Arial" panose="020B0604020202020204" pitchFamily="34" charset="0"/>
              </a:rPr>
              <a:t>Primary Endpoint (ITT)</a:t>
            </a:r>
            <a:endParaRPr lang="en-US" sz="2250" kern="0" spc="241">
              <a:latin typeface="Arial" panose="020B0604020202020204" pitchFamily="34" charset="0"/>
              <a:cs typeface="Arial" panose="020B0604020202020204" pitchFamily="34" charset="0"/>
            </a:endParaRPr>
          </a:p>
        </p:txBody>
      </p:sp>
      <p:sp>
        <p:nvSpPr>
          <p:cNvPr id="61" name="Rectangle 24">
            <a:extLst>
              <a:ext uri="{FF2B5EF4-FFF2-40B4-BE49-F238E27FC236}">
                <a16:creationId xmlns:a16="http://schemas.microsoft.com/office/drawing/2014/main" id="{295A104D-8033-41A8-94EA-EA4CC44B41B0}"/>
              </a:ext>
            </a:extLst>
          </p:cNvPr>
          <p:cNvSpPr>
            <a:spLocks noChangeArrowheads="1"/>
          </p:cNvSpPr>
          <p:nvPr/>
        </p:nvSpPr>
        <p:spPr bwMode="auto">
          <a:xfrm>
            <a:off x="6822945" y="2850308"/>
            <a:ext cx="368691"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125">
                <a:solidFill>
                  <a:srgbClr val="C0504D"/>
                </a:solidFill>
              </a:rPr>
              <a:t> 5.0%</a:t>
            </a:r>
          </a:p>
        </p:txBody>
      </p:sp>
      <p:sp>
        <p:nvSpPr>
          <p:cNvPr id="62" name="Freeform 59">
            <a:extLst>
              <a:ext uri="{FF2B5EF4-FFF2-40B4-BE49-F238E27FC236}">
                <a16:creationId xmlns:a16="http://schemas.microsoft.com/office/drawing/2014/main" id="{682C8853-17A2-4B06-B376-EF5583894D66}"/>
              </a:ext>
            </a:extLst>
          </p:cNvPr>
          <p:cNvSpPr>
            <a:spLocks/>
          </p:cNvSpPr>
          <p:nvPr/>
        </p:nvSpPr>
        <p:spPr bwMode="auto">
          <a:xfrm>
            <a:off x="2809679" y="2857804"/>
            <a:ext cx="4003608" cy="1149062"/>
          </a:xfrm>
          <a:custGeom>
            <a:avLst/>
            <a:gdLst>
              <a:gd name="T0" fmla="*/ 0 w 3317"/>
              <a:gd name="T1" fmla="*/ 1073 h 1073"/>
              <a:gd name="T2" fmla="*/ 12 w 3317"/>
              <a:gd name="T3" fmla="*/ 408 h 1073"/>
              <a:gd name="T4" fmla="*/ 36 w 3317"/>
              <a:gd name="T5" fmla="*/ 330 h 1073"/>
              <a:gd name="T6" fmla="*/ 66 w 3317"/>
              <a:gd name="T7" fmla="*/ 288 h 1073"/>
              <a:gd name="T8" fmla="*/ 240 w 3317"/>
              <a:gd name="T9" fmla="*/ 252 h 1073"/>
              <a:gd name="T10" fmla="*/ 276 w 3317"/>
              <a:gd name="T11" fmla="*/ 252 h 1073"/>
              <a:gd name="T12" fmla="*/ 294 w 3317"/>
              <a:gd name="T13" fmla="*/ 252 h 1073"/>
              <a:gd name="T14" fmla="*/ 828 w 3317"/>
              <a:gd name="T15" fmla="*/ 252 h 1073"/>
              <a:gd name="T16" fmla="*/ 1080 w 3317"/>
              <a:gd name="T17" fmla="*/ 252 h 1073"/>
              <a:gd name="T18" fmla="*/ 1254 w 3317"/>
              <a:gd name="T19" fmla="*/ 210 h 1073"/>
              <a:gd name="T20" fmla="*/ 1374 w 3317"/>
              <a:gd name="T21" fmla="*/ 210 h 1073"/>
              <a:gd name="T22" fmla="*/ 1380 w 3317"/>
              <a:gd name="T23" fmla="*/ 210 h 1073"/>
              <a:gd name="T24" fmla="*/ 1398 w 3317"/>
              <a:gd name="T25" fmla="*/ 174 h 1073"/>
              <a:gd name="T26" fmla="*/ 1530 w 3317"/>
              <a:gd name="T27" fmla="*/ 132 h 1073"/>
              <a:gd name="T28" fmla="*/ 1620 w 3317"/>
              <a:gd name="T29" fmla="*/ 96 h 1073"/>
              <a:gd name="T30" fmla="*/ 1656 w 3317"/>
              <a:gd name="T31" fmla="*/ 96 h 1073"/>
              <a:gd name="T32" fmla="*/ 1716 w 3317"/>
              <a:gd name="T33" fmla="*/ 96 h 1073"/>
              <a:gd name="T34" fmla="*/ 1907 w 3317"/>
              <a:gd name="T35" fmla="*/ 96 h 1073"/>
              <a:gd name="T36" fmla="*/ 1925 w 3317"/>
              <a:gd name="T37" fmla="*/ 96 h 1073"/>
              <a:gd name="T38" fmla="*/ 2117 w 3317"/>
              <a:gd name="T39" fmla="*/ 54 h 1073"/>
              <a:gd name="T40" fmla="*/ 2483 w 3317"/>
              <a:gd name="T41" fmla="*/ 54 h 1073"/>
              <a:gd name="T42" fmla="*/ 2591 w 3317"/>
              <a:gd name="T43" fmla="*/ 54 h 1073"/>
              <a:gd name="T44" fmla="*/ 3041 w 3317"/>
              <a:gd name="T45" fmla="*/ 54 h 1073"/>
              <a:gd name="T46" fmla="*/ 3053 w 3317"/>
              <a:gd name="T47" fmla="*/ 54 h 1073"/>
              <a:gd name="T48" fmla="*/ 3059 w 3317"/>
              <a:gd name="T49" fmla="*/ 54 h 1073"/>
              <a:gd name="T50" fmla="*/ 3071 w 3317"/>
              <a:gd name="T51" fmla="*/ 54 h 1073"/>
              <a:gd name="T52" fmla="*/ 3077 w 3317"/>
              <a:gd name="T53" fmla="*/ 54 h 1073"/>
              <a:gd name="T54" fmla="*/ 3089 w 3317"/>
              <a:gd name="T55" fmla="*/ 54 h 1073"/>
              <a:gd name="T56" fmla="*/ 3095 w 3317"/>
              <a:gd name="T57" fmla="*/ 54 h 1073"/>
              <a:gd name="T58" fmla="*/ 3107 w 3317"/>
              <a:gd name="T59" fmla="*/ 54 h 1073"/>
              <a:gd name="T60" fmla="*/ 3113 w 3317"/>
              <a:gd name="T61" fmla="*/ 54 h 1073"/>
              <a:gd name="T62" fmla="*/ 3125 w 3317"/>
              <a:gd name="T63" fmla="*/ 54 h 1073"/>
              <a:gd name="T64" fmla="*/ 3131 w 3317"/>
              <a:gd name="T65" fmla="*/ 54 h 1073"/>
              <a:gd name="T66" fmla="*/ 3143 w 3317"/>
              <a:gd name="T67" fmla="*/ 54 h 1073"/>
              <a:gd name="T68" fmla="*/ 3149 w 3317"/>
              <a:gd name="T69" fmla="*/ 54 h 1073"/>
              <a:gd name="T70" fmla="*/ 3161 w 3317"/>
              <a:gd name="T71" fmla="*/ 54 h 1073"/>
              <a:gd name="T72" fmla="*/ 3167 w 3317"/>
              <a:gd name="T73" fmla="*/ 54 h 1073"/>
              <a:gd name="T74" fmla="*/ 3179 w 3317"/>
              <a:gd name="T75" fmla="*/ 54 h 1073"/>
              <a:gd name="T76" fmla="*/ 3185 w 3317"/>
              <a:gd name="T77" fmla="*/ 54 h 1073"/>
              <a:gd name="T78" fmla="*/ 3197 w 3317"/>
              <a:gd name="T79" fmla="*/ 54 h 1073"/>
              <a:gd name="T80" fmla="*/ 3203 w 3317"/>
              <a:gd name="T81" fmla="*/ 54 h 1073"/>
              <a:gd name="T82" fmla="*/ 3215 w 3317"/>
              <a:gd name="T83" fmla="*/ 54 h 1073"/>
              <a:gd name="T84" fmla="*/ 3221 w 3317"/>
              <a:gd name="T85" fmla="*/ 54 h 1073"/>
              <a:gd name="T86" fmla="*/ 3233 w 3317"/>
              <a:gd name="T87" fmla="*/ 54 h 1073"/>
              <a:gd name="T88" fmla="*/ 3239 w 3317"/>
              <a:gd name="T89" fmla="*/ 54 h 1073"/>
              <a:gd name="T90" fmla="*/ 3251 w 3317"/>
              <a:gd name="T91" fmla="*/ 54 h 1073"/>
              <a:gd name="T92" fmla="*/ 3263 w 3317"/>
              <a:gd name="T93" fmla="*/ 54 h 1073"/>
              <a:gd name="T94" fmla="*/ 3269 w 3317"/>
              <a:gd name="T95" fmla="*/ 54 h 1073"/>
              <a:gd name="T96" fmla="*/ 3281 w 3317"/>
              <a:gd name="T97" fmla="*/ 54 h 1073"/>
              <a:gd name="T98" fmla="*/ 3287 w 3317"/>
              <a:gd name="T99" fmla="*/ 54 h 1073"/>
              <a:gd name="T100" fmla="*/ 3299 w 3317"/>
              <a:gd name="T101" fmla="*/ 54 h 1073"/>
              <a:gd name="T102" fmla="*/ 3305 w 3317"/>
              <a:gd name="T103" fmla="*/ 54 h 1073"/>
              <a:gd name="T104" fmla="*/ 3317 w 3317"/>
              <a:gd name="T105" fmla="*/ 0 h 1073"/>
              <a:gd name="T106" fmla="*/ 3317 w 3317"/>
              <a:gd name="T107" fmla="*/ 0 h 1073"/>
              <a:gd name="T108" fmla="*/ 3317 w 3317"/>
              <a:gd name="T109"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17" h="1073">
                <a:moveTo>
                  <a:pt x="0" y="1073"/>
                </a:moveTo>
                <a:lnTo>
                  <a:pt x="0" y="1073"/>
                </a:lnTo>
                <a:lnTo>
                  <a:pt x="0" y="408"/>
                </a:lnTo>
                <a:lnTo>
                  <a:pt x="12" y="408"/>
                </a:lnTo>
                <a:lnTo>
                  <a:pt x="12" y="330"/>
                </a:lnTo>
                <a:lnTo>
                  <a:pt x="36" y="330"/>
                </a:lnTo>
                <a:lnTo>
                  <a:pt x="36" y="288"/>
                </a:lnTo>
                <a:lnTo>
                  <a:pt x="66" y="288"/>
                </a:lnTo>
                <a:lnTo>
                  <a:pt x="66" y="252"/>
                </a:lnTo>
                <a:lnTo>
                  <a:pt x="240" y="252"/>
                </a:lnTo>
                <a:lnTo>
                  <a:pt x="240" y="252"/>
                </a:lnTo>
                <a:lnTo>
                  <a:pt x="276" y="252"/>
                </a:lnTo>
                <a:lnTo>
                  <a:pt x="276" y="252"/>
                </a:lnTo>
                <a:lnTo>
                  <a:pt x="294" y="252"/>
                </a:lnTo>
                <a:lnTo>
                  <a:pt x="294" y="252"/>
                </a:lnTo>
                <a:lnTo>
                  <a:pt x="828" y="252"/>
                </a:lnTo>
                <a:lnTo>
                  <a:pt x="828" y="252"/>
                </a:lnTo>
                <a:lnTo>
                  <a:pt x="1080" y="252"/>
                </a:lnTo>
                <a:lnTo>
                  <a:pt x="1080" y="210"/>
                </a:lnTo>
                <a:lnTo>
                  <a:pt x="1254" y="210"/>
                </a:lnTo>
                <a:lnTo>
                  <a:pt x="1254" y="210"/>
                </a:lnTo>
                <a:lnTo>
                  <a:pt x="1374" y="210"/>
                </a:lnTo>
                <a:lnTo>
                  <a:pt x="1374" y="210"/>
                </a:lnTo>
                <a:lnTo>
                  <a:pt x="1380" y="210"/>
                </a:lnTo>
                <a:lnTo>
                  <a:pt x="1380" y="174"/>
                </a:lnTo>
                <a:lnTo>
                  <a:pt x="1398" y="174"/>
                </a:lnTo>
                <a:lnTo>
                  <a:pt x="1398" y="132"/>
                </a:lnTo>
                <a:lnTo>
                  <a:pt x="1530" y="132"/>
                </a:lnTo>
                <a:lnTo>
                  <a:pt x="1530" y="96"/>
                </a:lnTo>
                <a:lnTo>
                  <a:pt x="1620" y="96"/>
                </a:lnTo>
                <a:lnTo>
                  <a:pt x="1620" y="96"/>
                </a:lnTo>
                <a:lnTo>
                  <a:pt x="1656" y="96"/>
                </a:lnTo>
                <a:lnTo>
                  <a:pt x="1656" y="96"/>
                </a:lnTo>
                <a:lnTo>
                  <a:pt x="1716" y="96"/>
                </a:lnTo>
                <a:lnTo>
                  <a:pt x="1716" y="96"/>
                </a:lnTo>
                <a:lnTo>
                  <a:pt x="1907" y="96"/>
                </a:lnTo>
                <a:lnTo>
                  <a:pt x="1907" y="96"/>
                </a:lnTo>
                <a:lnTo>
                  <a:pt x="1925" y="96"/>
                </a:lnTo>
                <a:lnTo>
                  <a:pt x="1925" y="54"/>
                </a:lnTo>
                <a:lnTo>
                  <a:pt x="2117" y="54"/>
                </a:lnTo>
                <a:lnTo>
                  <a:pt x="2117" y="54"/>
                </a:lnTo>
                <a:lnTo>
                  <a:pt x="2483" y="54"/>
                </a:lnTo>
                <a:lnTo>
                  <a:pt x="2483" y="54"/>
                </a:lnTo>
                <a:lnTo>
                  <a:pt x="2591" y="54"/>
                </a:lnTo>
                <a:lnTo>
                  <a:pt x="2591" y="54"/>
                </a:lnTo>
                <a:lnTo>
                  <a:pt x="3041" y="54"/>
                </a:lnTo>
                <a:lnTo>
                  <a:pt x="3041" y="54"/>
                </a:lnTo>
                <a:lnTo>
                  <a:pt x="3053" y="54"/>
                </a:lnTo>
                <a:lnTo>
                  <a:pt x="3053" y="54"/>
                </a:lnTo>
                <a:lnTo>
                  <a:pt x="3059" y="54"/>
                </a:lnTo>
                <a:lnTo>
                  <a:pt x="3059" y="54"/>
                </a:lnTo>
                <a:lnTo>
                  <a:pt x="3071" y="54"/>
                </a:lnTo>
                <a:lnTo>
                  <a:pt x="3071" y="54"/>
                </a:lnTo>
                <a:lnTo>
                  <a:pt x="3077" y="54"/>
                </a:lnTo>
                <a:lnTo>
                  <a:pt x="3077" y="54"/>
                </a:lnTo>
                <a:lnTo>
                  <a:pt x="3089" y="54"/>
                </a:lnTo>
                <a:lnTo>
                  <a:pt x="3089" y="54"/>
                </a:lnTo>
                <a:lnTo>
                  <a:pt x="3095" y="54"/>
                </a:lnTo>
                <a:lnTo>
                  <a:pt x="3095" y="54"/>
                </a:lnTo>
                <a:lnTo>
                  <a:pt x="3107" y="54"/>
                </a:lnTo>
                <a:lnTo>
                  <a:pt x="3107" y="54"/>
                </a:lnTo>
                <a:lnTo>
                  <a:pt x="3113" y="54"/>
                </a:lnTo>
                <a:lnTo>
                  <a:pt x="3113" y="54"/>
                </a:lnTo>
                <a:lnTo>
                  <a:pt x="3125" y="54"/>
                </a:lnTo>
                <a:lnTo>
                  <a:pt x="3125" y="54"/>
                </a:lnTo>
                <a:lnTo>
                  <a:pt x="3131" y="54"/>
                </a:lnTo>
                <a:lnTo>
                  <a:pt x="3131" y="54"/>
                </a:lnTo>
                <a:lnTo>
                  <a:pt x="3143" y="54"/>
                </a:lnTo>
                <a:lnTo>
                  <a:pt x="3143" y="54"/>
                </a:lnTo>
                <a:lnTo>
                  <a:pt x="3149" y="54"/>
                </a:lnTo>
                <a:lnTo>
                  <a:pt x="3149" y="54"/>
                </a:lnTo>
                <a:lnTo>
                  <a:pt x="3161" y="54"/>
                </a:lnTo>
                <a:lnTo>
                  <a:pt x="3161" y="54"/>
                </a:lnTo>
                <a:lnTo>
                  <a:pt x="3167" y="54"/>
                </a:lnTo>
                <a:lnTo>
                  <a:pt x="3167" y="54"/>
                </a:lnTo>
                <a:lnTo>
                  <a:pt x="3179" y="54"/>
                </a:lnTo>
                <a:lnTo>
                  <a:pt x="3179" y="54"/>
                </a:lnTo>
                <a:lnTo>
                  <a:pt x="3185" y="54"/>
                </a:lnTo>
                <a:lnTo>
                  <a:pt x="3185" y="54"/>
                </a:lnTo>
                <a:lnTo>
                  <a:pt x="3197" y="54"/>
                </a:lnTo>
                <a:lnTo>
                  <a:pt x="3197" y="54"/>
                </a:lnTo>
                <a:lnTo>
                  <a:pt x="3203" y="54"/>
                </a:lnTo>
                <a:lnTo>
                  <a:pt x="3203" y="54"/>
                </a:lnTo>
                <a:lnTo>
                  <a:pt x="3215" y="54"/>
                </a:lnTo>
                <a:lnTo>
                  <a:pt x="3215" y="54"/>
                </a:lnTo>
                <a:lnTo>
                  <a:pt x="3221" y="54"/>
                </a:lnTo>
                <a:lnTo>
                  <a:pt x="3221" y="54"/>
                </a:lnTo>
                <a:lnTo>
                  <a:pt x="3233" y="54"/>
                </a:lnTo>
                <a:lnTo>
                  <a:pt x="3233" y="54"/>
                </a:lnTo>
                <a:lnTo>
                  <a:pt x="3239" y="54"/>
                </a:lnTo>
                <a:lnTo>
                  <a:pt x="3239" y="54"/>
                </a:lnTo>
                <a:lnTo>
                  <a:pt x="3251" y="54"/>
                </a:lnTo>
                <a:lnTo>
                  <a:pt x="3251" y="54"/>
                </a:lnTo>
                <a:lnTo>
                  <a:pt x="3263" y="54"/>
                </a:lnTo>
                <a:lnTo>
                  <a:pt x="3263" y="54"/>
                </a:lnTo>
                <a:lnTo>
                  <a:pt x="3269" y="54"/>
                </a:lnTo>
                <a:lnTo>
                  <a:pt x="3269" y="54"/>
                </a:lnTo>
                <a:lnTo>
                  <a:pt x="3281" y="54"/>
                </a:lnTo>
                <a:lnTo>
                  <a:pt x="3281" y="54"/>
                </a:lnTo>
                <a:lnTo>
                  <a:pt x="3287" y="54"/>
                </a:lnTo>
                <a:lnTo>
                  <a:pt x="3287" y="54"/>
                </a:lnTo>
                <a:lnTo>
                  <a:pt x="3299" y="54"/>
                </a:lnTo>
                <a:lnTo>
                  <a:pt x="3299" y="54"/>
                </a:lnTo>
                <a:lnTo>
                  <a:pt x="3305" y="54"/>
                </a:lnTo>
                <a:lnTo>
                  <a:pt x="3305" y="0"/>
                </a:lnTo>
                <a:lnTo>
                  <a:pt x="3317" y="0"/>
                </a:lnTo>
                <a:lnTo>
                  <a:pt x="3317" y="0"/>
                </a:lnTo>
                <a:lnTo>
                  <a:pt x="3317" y="0"/>
                </a:lnTo>
                <a:lnTo>
                  <a:pt x="3317" y="0"/>
                </a:lnTo>
                <a:lnTo>
                  <a:pt x="3317" y="0"/>
                </a:lnTo>
              </a:path>
            </a:pathLst>
          </a:custGeom>
          <a:noFill/>
          <a:ln w="28575"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63" name="Rectangle 23">
            <a:extLst>
              <a:ext uri="{FF2B5EF4-FFF2-40B4-BE49-F238E27FC236}">
                <a16:creationId xmlns:a16="http://schemas.microsoft.com/office/drawing/2014/main" id="{0F5227C1-C5A1-475E-8FBC-D096A10EAA75}"/>
              </a:ext>
            </a:extLst>
          </p:cNvPr>
          <p:cNvSpPr>
            <a:spLocks noChangeArrowheads="1"/>
          </p:cNvSpPr>
          <p:nvPr/>
        </p:nvSpPr>
        <p:spPr bwMode="auto">
          <a:xfrm>
            <a:off x="6819323" y="2680036"/>
            <a:ext cx="368691"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125">
                <a:solidFill>
                  <a:srgbClr val="4F81BD"/>
                </a:solidFill>
              </a:rPr>
              <a:t> 5.3%</a:t>
            </a:r>
            <a:endParaRPr lang="en-US" altLang="en-US" sz="1447">
              <a:solidFill>
                <a:srgbClr val="4F81BD"/>
              </a:solidFill>
            </a:endParaRPr>
          </a:p>
        </p:txBody>
      </p:sp>
      <p:sp>
        <p:nvSpPr>
          <p:cNvPr id="64" name="Freeform 58">
            <a:extLst>
              <a:ext uri="{FF2B5EF4-FFF2-40B4-BE49-F238E27FC236}">
                <a16:creationId xmlns:a16="http://schemas.microsoft.com/office/drawing/2014/main" id="{C0529E0D-D6F6-451E-AC0C-F27CFF6FB40B}"/>
              </a:ext>
            </a:extLst>
          </p:cNvPr>
          <p:cNvSpPr>
            <a:spLocks/>
          </p:cNvSpPr>
          <p:nvPr/>
        </p:nvSpPr>
        <p:spPr bwMode="auto">
          <a:xfrm>
            <a:off x="2809679" y="2793550"/>
            <a:ext cx="4003608" cy="1213316"/>
          </a:xfrm>
          <a:custGeom>
            <a:avLst/>
            <a:gdLst>
              <a:gd name="T0" fmla="*/ 0 w 3317"/>
              <a:gd name="T1" fmla="*/ 642 h 1133"/>
              <a:gd name="T2" fmla="*/ 30 w 3317"/>
              <a:gd name="T3" fmla="*/ 624 h 1133"/>
              <a:gd name="T4" fmla="*/ 36 w 3317"/>
              <a:gd name="T5" fmla="*/ 546 h 1133"/>
              <a:gd name="T6" fmla="*/ 90 w 3317"/>
              <a:gd name="T7" fmla="*/ 546 h 1133"/>
              <a:gd name="T8" fmla="*/ 174 w 3317"/>
              <a:gd name="T9" fmla="*/ 486 h 1133"/>
              <a:gd name="T10" fmla="*/ 276 w 3317"/>
              <a:gd name="T11" fmla="*/ 468 h 1133"/>
              <a:gd name="T12" fmla="*/ 294 w 3317"/>
              <a:gd name="T13" fmla="*/ 468 h 1133"/>
              <a:gd name="T14" fmla="*/ 354 w 3317"/>
              <a:gd name="T15" fmla="*/ 468 h 1133"/>
              <a:gd name="T16" fmla="*/ 540 w 3317"/>
              <a:gd name="T17" fmla="*/ 450 h 1133"/>
              <a:gd name="T18" fmla="*/ 828 w 3317"/>
              <a:gd name="T19" fmla="*/ 450 h 1133"/>
              <a:gd name="T20" fmla="*/ 948 w 3317"/>
              <a:gd name="T21" fmla="*/ 426 h 1133"/>
              <a:gd name="T22" fmla="*/ 1110 w 3317"/>
              <a:gd name="T23" fmla="*/ 408 h 1133"/>
              <a:gd name="T24" fmla="*/ 1116 w 3317"/>
              <a:gd name="T25" fmla="*/ 390 h 1133"/>
              <a:gd name="T26" fmla="*/ 1254 w 3317"/>
              <a:gd name="T27" fmla="*/ 372 h 1133"/>
              <a:gd name="T28" fmla="*/ 1428 w 3317"/>
              <a:gd name="T29" fmla="*/ 348 h 1133"/>
              <a:gd name="T30" fmla="*/ 1470 w 3317"/>
              <a:gd name="T31" fmla="*/ 330 h 1133"/>
              <a:gd name="T32" fmla="*/ 1644 w 3317"/>
              <a:gd name="T33" fmla="*/ 330 h 1133"/>
              <a:gd name="T34" fmla="*/ 1656 w 3317"/>
              <a:gd name="T35" fmla="*/ 312 h 1133"/>
              <a:gd name="T36" fmla="*/ 1662 w 3317"/>
              <a:gd name="T37" fmla="*/ 312 h 1133"/>
              <a:gd name="T38" fmla="*/ 1871 w 3317"/>
              <a:gd name="T39" fmla="*/ 312 h 1133"/>
              <a:gd name="T40" fmla="*/ 1889 w 3317"/>
              <a:gd name="T41" fmla="*/ 312 h 1133"/>
              <a:gd name="T42" fmla="*/ 1919 w 3317"/>
              <a:gd name="T43" fmla="*/ 312 h 1133"/>
              <a:gd name="T44" fmla="*/ 1943 w 3317"/>
              <a:gd name="T45" fmla="*/ 288 h 1133"/>
              <a:gd name="T46" fmla="*/ 1961 w 3317"/>
              <a:gd name="T47" fmla="*/ 270 h 1133"/>
              <a:gd name="T48" fmla="*/ 1973 w 3317"/>
              <a:gd name="T49" fmla="*/ 252 h 1133"/>
              <a:gd name="T50" fmla="*/ 2081 w 3317"/>
              <a:gd name="T51" fmla="*/ 252 h 1133"/>
              <a:gd name="T52" fmla="*/ 2099 w 3317"/>
              <a:gd name="T53" fmla="*/ 228 h 1133"/>
              <a:gd name="T54" fmla="*/ 2153 w 3317"/>
              <a:gd name="T55" fmla="*/ 210 h 1133"/>
              <a:gd name="T56" fmla="*/ 2189 w 3317"/>
              <a:gd name="T57" fmla="*/ 168 h 1133"/>
              <a:gd name="T58" fmla="*/ 2417 w 3317"/>
              <a:gd name="T59" fmla="*/ 150 h 1133"/>
              <a:gd name="T60" fmla="*/ 2483 w 3317"/>
              <a:gd name="T61" fmla="*/ 150 h 1133"/>
              <a:gd name="T62" fmla="*/ 2609 w 3317"/>
              <a:gd name="T63" fmla="*/ 132 h 1133"/>
              <a:gd name="T64" fmla="*/ 2669 w 3317"/>
              <a:gd name="T65" fmla="*/ 108 h 1133"/>
              <a:gd name="T66" fmla="*/ 2789 w 3317"/>
              <a:gd name="T67" fmla="*/ 90 h 1133"/>
              <a:gd name="T68" fmla="*/ 2807 w 3317"/>
              <a:gd name="T69" fmla="*/ 72 h 1133"/>
              <a:gd name="T70" fmla="*/ 3041 w 3317"/>
              <a:gd name="T71" fmla="*/ 72 h 1133"/>
              <a:gd name="T72" fmla="*/ 3053 w 3317"/>
              <a:gd name="T73" fmla="*/ 72 h 1133"/>
              <a:gd name="T74" fmla="*/ 3071 w 3317"/>
              <a:gd name="T75" fmla="*/ 72 h 1133"/>
              <a:gd name="T76" fmla="*/ 3077 w 3317"/>
              <a:gd name="T77" fmla="*/ 72 h 1133"/>
              <a:gd name="T78" fmla="*/ 3095 w 3317"/>
              <a:gd name="T79" fmla="*/ 72 h 1133"/>
              <a:gd name="T80" fmla="*/ 3107 w 3317"/>
              <a:gd name="T81" fmla="*/ 48 h 1133"/>
              <a:gd name="T82" fmla="*/ 3125 w 3317"/>
              <a:gd name="T83" fmla="*/ 48 h 1133"/>
              <a:gd name="T84" fmla="*/ 3131 w 3317"/>
              <a:gd name="T85" fmla="*/ 48 h 1133"/>
              <a:gd name="T86" fmla="*/ 3149 w 3317"/>
              <a:gd name="T87" fmla="*/ 48 h 1133"/>
              <a:gd name="T88" fmla="*/ 3161 w 3317"/>
              <a:gd name="T89" fmla="*/ 48 h 1133"/>
              <a:gd name="T90" fmla="*/ 3179 w 3317"/>
              <a:gd name="T91" fmla="*/ 48 h 1133"/>
              <a:gd name="T92" fmla="*/ 3185 w 3317"/>
              <a:gd name="T93" fmla="*/ 48 h 1133"/>
              <a:gd name="T94" fmla="*/ 3203 w 3317"/>
              <a:gd name="T95" fmla="*/ 48 h 1133"/>
              <a:gd name="T96" fmla="*/ 3215 w 3317"/>
              <a:gd name="T97" fmla="*/ 48 h 1133"/>
              <a:gd name="T98" fmla="*/ 3233 w 3317"/>
              <a:gd name="T99" fmla="*/ 48 h 1133"/>
              <a:gd name="T100" fmla="*/ 3239 w 3317"/>
              <a:gd name="T101" fmla="*/ 48 h 1133"/>
              <a:gd name="T102" fmla="*/ 3263 w 3317"/>
              <a:gd name="T103" fmla="*/ 48 h 1133"/>
              <a:gd name="T104" fmla="*/ 3269 w 3317"/>
              <a:gd name="T105" fmla="*/ 48 h 1133"/>
              <a:gd name="T106" fmla="*/ 3287 w 3317"/>
              <a:gd name="T107" fmla="*/ 24 h 1133"/>
              <a:gd name="T108" fmla="*/ 3299 w 3317"/>
              <a:gd name="T109" fmla="*/ 0 h 1133"/>
              <a:gd name="T110" fmla="*/ 3317 w 3317"/>
              <a:gd name="T111" fmla="*/ 0 h 1133"/>
              <a:gd name="T112" fmla="*/ 3317 w 3317"/>
              <a:gd name="T113"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17" h="1133">
                <a:moveTo>
                  <a:pt x="0" y="1133"/>
                </a:moveTo>
                <a:lnTo>
                  <a:pt x="0" y="1133"/>
                </a:lnTo>
                <a:lnTo>
                  <a:pt x="0" y="642"/>
                </a:lnTo>
                <a:lnTo>
                  <a:pt x="12" y="642"/>
                </a:lnTo>
                <a:lnTo>
                  <a:pt x="12" y="624"/>
                </a:lnTo>
                <a:lnTo>
                  <a:pt x="30" y="624"/>
                </a:lnTo>
                <a:lnTo>
                  <a:pt x="30" y="564"/>
                </a:lnTo>
                <a:lnTo>
                  <a:pt x="36" y="564"/>
                </a:lnTo>
                <a:lnTo>
                  <a:pt x="36" y="546"/>
                </a:lnTo>
                <a:lnTo>
                  <a:pt x="66" y="546"/>
                </a:lnTo>
                <a:lnTo>
                  <a:pt x="66" y="546"/>
                </a:lnTo>
                <a:lnTo>
                  <a:pt x="90" y="546"/>
                </a:lnTo>
                <a:lnTo>
                  <a:pt x="90" y="510"/>
                </a:lnTo>
                <a:lnTo>
                  <a:pt x="174" y="510"/>
                </a:lnTo>
                <a:lnTo>
                  <a:pt x="174" y="486"/>
                </a:lnTo>
                <a:lnTo>
                  <a:pt x="228" y="486"/>
                </a:lnTo>
                <a:lnTo>
                  <a:pt x="228" y="468"/>
                </a:lnTo>
                <a:lnTo>
                  <a:pt x="276" y="468"/>
                </a:lnTo>
                <a:lnTo>
                  <a:pt x="276" y="468"/>
                </a:lnTo>
                <a:lnTo>
                  <a:pt x="294" y="468"/>
                </a:lnTo>
                <a:lnTo>
                  <a:pt x="294" y="468"/>
                </a:lnTo>
                <a:lnTo>
                  <a:pt x="318" y="468"/>
                </a:lnTo>
                <a:lnTo>
                  <a:pt x="318" y="468"/>
                </a:lnTo>
                <a:lnTo>
                  <a:pt x="354" y="468"/>
                </a:lnTo>
                <a:lnTo>
                  <a:pt x="354" y="468"/>
                </a:lnTo>
                <a:lnTo>
                  <a:pt x="540" y="468"/>
                </a:lnTo>
                <a:lnTo>
                  <a:pt x="540" y="450"/>
                </a:lnTo>
                <a:lnTo>
                  <a:pt x="756" y="450"/>
                </a:lnTo>
                <a:lnTo>
                  <a:pt x="756" y="450"/>
                </a:lnTo>
                <a:lnTo>
                  <a:pt x="828" y="450"/>
                </a:lnTo>
                <a:lnTo>
                  <a:pt x="828" y="450"/>
                </a:lnTo>
                <a:lnTo>
                  <a:pt x="948" y="450"/>
                </a:lnTo>
                <a:lnTo>
                  <a:pt x="948" y="426"/>
                </a:lnTo>
                <a:lnTo>
                  <a:pt x="1020" y="426"/>
                </a:lnTo>
                <a:lnTo>
                  <a:pt x="1020" y="408"/>
                </a:lnTo>
                <a:lnTo>
                  <a:pt x="1110" y="408"/>
                </a:lnTo>
                <a:lnTo>
                  <a:pt x="1110" y="408"/>
                </a:lnTo>
                <a:lnTo>
                  <a:pt x="1116" y="408"/>
                </a:lnTo>
                <a:lnTo>
                  <a:pt x="1116" y="390"/>
                </a:lnTo>
                <a:lnTo>
                  <a:pt x="1212" y="390"/>
                </a:lnTo>
                <a:lnTo>
                  <a:pt x="1212" y="372"/>
                </a:lnTo>
                <a:lnTo>
                  <a:pt x="1254" y="372"/>
                </a:lnTo>
                <a:lnTo>
                  <a:pt x="1254" y="372"/>
                </a:lnTo>
                <a:lnTo>
                  <a:pt x="1428" y="372"/>
                </a:lnTo>
                <a:lnTo>
                  <a:pt x="1428" y="348"/>
                </a:lnTo>
                <a:lnTo>
                  <a:pt x="1434" y="348"/>
                </a:lnTo>
                <a:lnTo>
                  <a:pt x="1434" y="330"/>
                </a:lnTo>
                <a:lnTo>
                  <a:pt x="1470" y="330"/>
                </a:lnTo>
                <a:lnTo>
                  <a:pt x="1470" y="330"/>
                </a:lnTo>
                <a:lnTo>
                  <a:pt x="1644" y="330"/>
                </a:lnTo>
                <a:lnTo>
                  <a:pt x="1644" y="330"/>
                </a:lnTo>
                <a:lnTo>
                  <a:pt x="1656" y="330"/>
                </a:lnTo>
                <a:lnTo>
                  <a:pt x="1656" y="312"/>
                </a:lnTo>
                <a:lnTo>
                  <a:pt x="1656" y="312"/>
                </a:lnTo>
                <a:lnTo>
                  <a:pt x="1656" y="312"/>
                </a:lnTo>
                <a:lnTo>
                  <a:pt x="1662" y="312"/>
                </a:lnTo>
                <a:lnTo>
                  <a:pt x="1662" y="312"/>
                </a:lnTo>
                <a:lnTo>
                  <a:pt x="1727" y="312"/>
                </a:lnTo>
                <a:lnTo>
                  <a:pt x="1727" y="312"/>
                </a:lnTo>
                <a:lnTo>
                  <a:pt x="1871" y="312"/>
                </a:lnTo>
                <a:lnTo>
                  <a:pt x="1871" y="312"/>
                </a:lnTo>
                <a:lnTo>
                  <a:pt x="1889" y="312"/>
                </a:lnTo>
                <a:lnTo>
                  <a:pt x="1889" y="312"/>
                </a:lnTo>
                <a:lnTo>
                  <a:pt x="1907" y="312"/>
                </a:lnTo>
                <a:lnTo>
                  <a:pt x="1907" y="312"/>
                </a:lnTo>
                <a:lnTo>
                  <a:pt x="1919" y="312"/>
                </a:lnTo>
                <a:lnTo>
                  <a:pt x="1919" y="312"/>
                </a:lnTo>
                <a:lnTo>
                  <a:pt x="1943" y="312"/>
                </a:lnTo>
                <a:lnTo>
                  <a:pt x="1943" y="288"/>
                </a:lnTo>
                <a:lnTo>
                  <a:pt x="1955" y="288"/>
                </a:lnTo>
                <a:lnTo>
                  <a:pt x="1955" y="270"/>
                </a:lnTo>
                <a:lnTo>
                  <a:pt x="1961" y="270"/>
                </a:lnTo>
                <a:lnTo>
                  <a:pt x="1961" y="252"/>
                </a:lnTo>
                <a:lnTo>
                  <a:pt x="1973" y="252"/>
                </a:lnTo>
                <a:lnTo>
                  <a:pt x="1973" y="252"/>
                </a:lnTo>
                <a:lnTo>
                  <a:pt x="2045" y="252"/>
                </a:lnTo>
                <a:lnTo>
                  <a:pt x="2045" y="252"/>
                </a:lnTo>
                <a:lnTo>
                  <a:pt x="2081" y="252"/>
                </a:lnTo>
                <a:lnTo>
                  <a:pt x="2081" y="252"/>
                </a:lnTo>
                <a:lnTo>
                  <a:pt x="2099" y="252"/>
                </a:lnTo>
                <a:lnTo>
                  <a:pt x="2099" y="228"/>
                </a:lnTo>
                <a:lnTo>
                  <a:pt x="2105" y="228"/>
                </a:lnTo>
                <a:lnTo>
                  <a:pt x="2105" y="210"/>
                </a:lnTo>
                <a:lnTo>
                  <a:pt x="2153" y="210"/>
                </a:lnTo>
                <a:lnTo>
                  <a:pt x="2153" y="192"/>
                </a:lnTo>
                <a:lnTo>
                  <a:pt x="2189" y="192"/>
                </a:lnTo>
                <a:lnTo>
                  <a:pt x="2189" y="168"/>
                </a:lnTo>
                <a:lnTo>
                  <a:pt x="2195" y="168"/>
                </a:lnTo>
                <a:lnTo>
                  <a:pt x="2195" y="150"/>
                </a:lnTo>
                <a:lnTo>
                  <a:pt x="2417" y="150"/>
                </a:lnTo>
                <a:lnTo>
                  <a:pt x="2417" y="150"/>
                </a:lnTo>
                <a:lnTo>
                  <a:pt x="2483" y="150"/>
                </a:lnTo>
                <a:lnTo>
                  <a:pt x="2483" y="150"/>
                </a:lnTo>
                <a:lnTo>
                  <a:pt x="2579" y="150"/>
                </a:lnTo>
                <a:lnTo>
                  <a:pt x="2579" y="132"/>
                </a:lnTo>
                <a:lnTo>
                  <a:pt x="2609" y="132"/>
                </a:lnTo>
                <a:lnTo>
                  <a:pt x="2609" y="108"/>
                </a:lnTo>
                <a:lnTo>
                  <a:pt x="2669" y="108"/>
                </a:lnTo>
                <a:lnTo>
                  <a:pt x="2669" y="108"/>
                </a:lnTo>
                <a:lnTo>
                  <a:pt x="2681" y="108"/>
                </a:lnTo>
                <a:lnTo>
                  <a:pt x="2681" y="90"/>
                </a:lnTo>
                <a:lnTo>
                  <a:pt x="2789" y="90"/>
                </a:lnTo>
                <a:lnTo>
                  <a:pt x="2789" y="72"/>
                </a:lnTo>
                <a:lnTo>
                  <a:pt x="2807" y="72"/>
                </a:lnTo>
                <a:lnTo>
                  <a:pt x="2807" y="72"/>
                </a:lnTo>
                <a:lnTo>
                  <a:pt x="3023" y="72"/>
                </a:lnTo>
                <a:lnTo>
                  <a:pt x="3023" y="72"/>
                </a:lnTo>
                <a:lnTo>
                  <a:pt x="3041" y="72"/>
                </a:lnTo>
                <a:lnTo>
                  <a:pt x="3041" y="72"/>
                </a:lnTo>
                <a:lnTo>
                  <a:pt x="3053" y="72"/>
                </a:lnTo>
                <a:lnTo>
                  <a:pt x="3053" y="72"/>
                </a:lnTo>
                <a:lnTo>
                  <a:pt x="3059" y="72"/>
                </a:lnTo>
                <a:lnTo>
                  <a:pt x="3059" y="72"/>
                </a:lnTo>
                <a:lnTo>
                  <a:pt x="3071" y="72"/>
                </a:lnTo>
                <a:lnTo>
                  <a:pt x="3071" y="72"/>
                </a:lnTo>
                <a:lnTo>
                  <a:pt x="3077" y="72"/>
                </a:lnTo>
                <a:lnTo>
                  <a:pt x="3077" y="72"/>
                </a:lnTo>
                <a:lnTo>
                  <a:pt x="3089" y="72"/>
                </a:lnTo>
                <a:lnTo>
                  <a:pt x="3089" y="72"/>
                </a:lnTo>
                <a:lnTo>
                  <a:pt x="3095" y="72"/>
                </a:lnTo>
                <a:lnTo>
                  <a:pt x="3095" y="48"/>
                </a:lnTo>
                <a:lnTo>
                  <a:pt x="3107" y="48"/>
                </a:lnTo>
                <a:lnTo>
                  <a:pt x="3107" y="48"/>
                </a:lnTo>
                <a:lnTo>
                  <a:pt x="3113" y="48"/>
                </a:lnTo>
                <a:lnTo>
                  <a:pt x="3113" y="48"/>
                </a:lnTo>
                <a:lnTo>
                  <a:pt x="3125" y="48"/>
                </a:lnTo>
                <a:lnTo>
                  <a:pt x="3125" y="48"/>
                </a:lnTo>
                <a:lnTo>
                  <a:pt x="3131" y="48"/>
                </a:lnTo>
                <a:lnTo>
                  <a:pt x="3131" y="48"/>
                </a:lnTo>
                <a:lnTo>
                  <a:pt x="3143" y="48"/>
                </a:lnTo>
                <a:lnTo>
                  <a:pt x="3143" y="48"/>
                </a:lnTo>
                <a:lnTo>
                  <a:pt x="3149" y="48"/>
                </a:lnTo>
                <a:lnTo>
                  <a:pt x="3149" y="48"/>
                </a:lnTo>
                <a:lnTo>
                  <a:pt x="3161" y="48"/>
                </a:lnTo>
                <a:lnTo>
                  <a:pt x="3161" y="48"/>
                </a:lnTo>
                <a:lnTo>
                  <a:pt x="3167" y="48"/>
                </a:lnTo>
                <a:lnTo>
                  <a:pt x="3167" y="48"/>
                </a:lnTo>
                <a:lnTo>
                  <a:pt x="3179" y="48"/>
                </a:lnTo>
                <a:lnTo>
                  <a:pt x="3179" y="48"/>
                </a:lnTo>
                <a:lnTo>
                  <a:pt x="3185" y="48"/>
                </a:lnTo>
                <a:lnTo>
                  <a:pt x="3185" y="48"/>
                </a:lnTo>
                <a:lnTo>
                  <a:pt x="3197" y="48"/>
                </a:lnTo>
                <a:lnTo>
                  <a:pt x="3197" y="48"/>
                </a:lnTo>
                <a:lnTo>
                  <a:pt x="3203" y="48"/>
                </a:lnTo>
                <a:lnTo>
                  <a:pt x="3203" y="48"/>
                </a:lnTo>
                <a:lnTo>
                  <a:pt x="3215" y="48"/>
                </a:lnTo>
                <a:lnTo>
                  <a:pt x="3215" y="48"/>
                </a:lnTo>
                <a:lnTo>
                  <a:pt x="3221" y="48"/>
                </a:lnTo>
                <a:lnTo>
                  <a:pt x="3221" y="48"/>
                </a:lnTo>
                <a:lnTo>
                  <a:pt x="3233" y="48"/>
                </a:lnTo>
                <a:lnTo>
                  <a:pt x="3233" y="48"/>
                </a:lnTo>
                <a:lnTo>
                  <a:pt x="3239" y="48"/>
                </a:lnTo>
                <a:lnTo>
                  <a:pt x="3239" y="48"/>
                </a:lnTo>
                <a:lnTo>
                  <a:pt x="3251" y="48"/>
                </a:lnTo>
                <a:lnTo>
                  <a:pt x="3251" y="48"/>
                </a:lnTo>
                <a:lnTo>
                  <a:pt x="3263" y="48"/>
                </a:lnTo>
                <a:lnTo>
                  <a:pt x="3263" y="48"/>
                </a:lnTo>
                <a:lnTo>
                  <a:pt x="3269" y="48"/>
                </a:lnTo>
                <a:lnTo>
                  <a:pt x="3269" y="48"/>
                </a:lnTo>
                <a:lnTo>
                  <a:pt x="3281" y="48"/>
                </a:lnTo>
                <a:lnTo>
                  <a:pt x="3281" y="24"/>
                </a:lnTo>
                <a:lnTo>
                  <a:pt x="3287" y="24"/>
                </a:lnTo>
                <a:lnTo>
                  <a:pt x="3287" y="24"/>
                </a:lnTo>
                <a:lnTo>
                  <a:pt x="3299" y="24"/>
                </a:lnTo>
                <a:lnTo>
                  <a:pt x="3299" y="0"/>
                </a:lnTo>
                <a:lnTo>
                  <a:pt x="3305" y="0"/>
                </a:lnTo>
                <a:lnTo>
                  <a:pt x="3305" y="0"/>
                </a:lnTo>
                <a:lnTo>
                  <a:pt x="3317" y="0"/>
                </a:lnTo>
                <a:lnTo>
                  <a:pt x="3317" y="0"/>
                </a:lnTo>
                <a:lnTo>
                  <a:pt x="3317" y="0"/>
                </a:lnTo>
                <a:lnTo>
                  <a:pt x="3317" y="0"/>
                </a:lnTo>
                <a:lnTo>
                  <a:pt x="3317" y="0"/>
                </a:lnTo>
              </a:path>
            </a:pathLst>
          </a:custGeom>
          <a:noFill/>
          <a:ln w="2857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498774"/>
            <a:endParaRPr lang="en-US" sz="900">
              <a:solidFill>
                <a:prstClr val="black"/>
              </a:solidFill>
            </a:endParaRPr>
          </a:p>
        </p:txBody>
      </p:sp>
      <p:sp>
        <p:nvSpPr>
          <p:cNvPr id="65" name="Rectangle 8">
            <a:extLst>
              <a:ext uri="{FF2B5EF4-FFF2-40B4-BE49-F238E27FC236}">
                <a16:creationId xmlns:a16="http://schemas.microsoft.com/office/drawing/2014/main" id="{7D3B9B16-A90E-49C7-9484-A8121B8F2B6D}"/>
              </a:ext>
            </a:extLst>
          </p:cNvPr>
          <p:cNvSpPr>
            <a:spLocks noChangeArrowheads="1"/>
          </p:cNvSpPr>
          <p:nvPr/>
        </p:nvSpPr>
        <p:spPr bwMode="auto">
          <a:xfrm>
            <a:off x="4540513" y="2030008"/>
            <a:ext cx="95859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125">
                <a:solidFill>
                  <a:prstClr val="black"/>
                </a:solidFill>
              </a:rPr>
              <a:t>P-Value = 0.82</a:t>
            </a:r>
          </a:p>
        </p:txBody>
      </p:sp>
      <p:sp>
        <p:nvSpPr>
          <p:cNvPr id="66" name="Rectangle 9">
            <a:extLst>
              <a:ext uri="{FF2B5EF4-FFF2-40B4-BE49-F238E27FC236}">
                <a16:creationId xmlns:a16="http://schemas.microsoft.com/office/drawing/2014/main" id="{37895AB5-334D-44AA-9969-52BBB232E601}"/>
              </a:ext>
            </a:extLst>
          </p:cNvPr>
          <p:cNvSpPr>
            <a:spLocks noChangeArrowheads="1"/>
          </p:cNvSpPr>
          <p:nvPr/>
        </p:nvSpPr>
        <p:spPr bwMode="auto">
          <a:xfrm>
            <a:off x="4120479" y="1882226"/>
            <a:ext cx="1883529"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757"/>
            <a:r>
              <a:rPr lang="en-US" altLang="en-US" sz="1125">
                <a:solidFill>
                  <a:prstClr val="black"/>
                </a:solidFill>
              </a:rPr>
              <a:t>HR: 1.05 [95% CI: 0.67, 1.66]</a:t>
            </a:r>
          </a:p>
        </p:txBody>
      </p:sp>
    </p:spTree>
    <p:extLst>
      <p:ext uri="{BB962C8B-B14F-4D97-AF65-F5344CB8AC3E}">
        <p14:creationId xmlns:p14="http://schemas.microsoft.com/office/powerpoint/2010/main" val="6475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1000"/>
                                        <p:tgtEl>
                                          <p:spTgt spid="6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down)">
                                      <p:cBhvr>
                                        <p:cTn id="10" dur="1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down)">
                                      <p:cBhvr>
                                        <p:cTn id="15" dur="1000"/>
                                        <p:tgtEl>
                                          <p:spTgt spid="6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down)">
                                      <p:cBhvr>
                                        <p:cTn id="18" dur="10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3" grpId="0"/>
      <p:bldP spid="64" grpId="0" animBg="1"/>
      <p:bldP spid="65" grpId="0"/>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FC33BEE-53FD-48B4-A64F-3AB1E37C53CB}"/>
              </a:ext>
            </a:extLst>
          </p:cNvPr>
          <p:cNvGraphicFramePr/>
          <p:nvPr>
            <p:extLst>
              <p:ext uri="{D42A27DB-BD31-4B8C-83A1-F6EECF244321}">
                <p14:modId xmlns:p14="http://schemas.microsoft.com/office/powerpoint/2010/main" val="983299474"/>
              </p:ext>
            </p:extLst>
          </p:nvPr>
        </p:nvGraphicFramePr>
        <p:xfrm>
          <a:off x="228600" y="1727200"/>
          <a:ext cx="8610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A68AC513-9CE9-41DC-B554-EFA4888100E3}"/>
              </a:ext>
            </a:extLst>
          </p:cNvPr>
          <p:cNvSpPr txBox="1"/>
          <p:nvPr/>
        </p:nvSpPr>
        <p:spPr>
          <a:xfrm>
            <a:off x="1828800" y="2930253"/>
            <a:ext cx="753732" cy="276999"/>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p = 0.45</a:t>
            </a:r>
          </a:p>
        </p:txBody>
      </p:sp>
      <p:sp>
        <p:nvSpPr>
          <p:cNvPr id="11" name="TextBox 10">
            <a:extLst>
              <a:ext uri="{FF2B5EF4-FFF2-40B4-BE49-F238E27FC236}">
                <a16:creationId xmlns:a16="http://schemas.microsoft.com/office/drawing/2014/main" id="{D9366B48-14D9-43C6-8BB7-46315F4CB562}"/>
              </a:ext>
            </a:extLst>
          </p:cNvPr>
          <p:cNvSpPr txBox="1"/>
          <p:nvPr/>
        </p:nvSpPr>
        <p:spPr>
          <a:xfrm>
            <a:off x="4343400" y="2930253"/>
            <a:ext cx="753732" cy="276999"/>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p = 0.06</a:t>
            </a:r>
          </a:p>
        </p:txBody>
      </p:sp>
      <p:sp>
        <p:nvSpPr>
          <p:cNvPr id="12" name="TextBox 11">
            <a:extLst>
              <a:ext uri="{FF2B5EF4-FFF2-40B4-BE49-F238E27FC236}">
                <a16:creationId xmlns:a16="http://schemas.microsoft.com/office/drawing/2014/main" id="{B567D41C-410B-4AC0-9B8B-BBF3EA1DFB13}"/>
              </a:ext>
            </a:extLst>
          </p:cNvPr>
          <p:cNvSpPr txBox="1"/>
          <p:nvPr/>
        </p:nvSpPr>
        <p:spPr>
          <a:xfrm>
            <a:off x="6938334" y="2997621"/>
            <a:ext cx="753732" cy="276999"/>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p = 0.18</a:t>
            </a:r>
          </a:p>
        </p:txBody>
      </p:sp>
      <p:sp>
        <p:nvSpPr>
          <p:cNvPr id="15" name="Title 2">
            <a:extLst>
              <a:ext uri="{FF2B5EF4-FFF2-40B4-BE49-F238E27FC236}">
                <a16:creationId xmlns:a16="http://schemas.microsoft.com/office/drawing/2014/main" id="{801B404C-9AFA-4D46-9D0F-9371554DC429}"/>
              </a:ext>
            </a:extLst>
          </p:cNvPr>
          <p:cNvSpPr txBox="1">
            <a:spLocks/>
          </p:cNvSpPr>
          <p:nvPr/>
        </p:nvSpPr>
        <p:spPr>
          <a:xfrm>
            <a:off x="2040137" y="-100835"/>
            <a:ext cx="7031578"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Secondary Endpoints (ITT)</a:t>
            </a:r>
            <a:endParaRPr lang="en-US" sz="2800" kern="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0CDD60-B112-0D4A-A5B6-78DED14F0AD0}"/>
              </a:ext>
            </a:extLst>
          </p:cNvPr>
          <p:cNvSpPr txBox="1"/>
          <p:nvPr/>
        </p:nvSpPr>
        <p:spPr>
          <a:xfrm>
            <a:off x="6553200" y="5486400"/>
            <a:ext cx="2215799" cy="276999"/>
          </a:xfrm>
          <a:prstGeom prst="rect">
            <a:avLst/>
          </a:prstGeom>
          <a:noFill/>
        </p:spPr>
        <p:txBody>
          <a:bodyPr wrap="none" rtlCol="0">
            <a:spAutoFit/>
          </a:bodyPr>
          <a:lstStyle/>
          <a:p>
            <a:r>
              <a:rPr lang="en-US">
                <a:solidFill>
                  <a:schemeClr val="bg1"/>
                </a:solidFill>
              </a:rPr>
              <a:t>All rates based on KM estimates</a:t>
            </a:r>
          </a:p>
        </p:txBody>
      </p:sp>
    </p:spTree>
    <p:extLst>
      <p:ext uri="{BB962C8B-B14F-4D97-AF65-F5344CB8AC3E}">
        <p14:creationId xmlns:p14="http://schemas.microsoft.com/office/powerpoint/2010/main" val="23636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8B19AA-31E1-B54D-915F-FABD5DB2821F}"/>
              </a:ext>
            </a:extLst>
          </p:cNvPr>
          <p:cNvSpPr txBox="1">
            <a:spLocks/>
          </p:cNvSpPr>
          <p:nvPr/>
        </p:nvSpPr>
        <p:spPr>
          <a:xfrm>
            <a:off x="1953991" y="-223869"/>
            <a:ext cx="7031578"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400" spc="0">
                <a:latin typeface="Arial" panose="020B0604020202020204" pitchFamily="34" charset="0"/>
                <a:ea typeface="+mn-ea"/>
                <a:cs typeface="Arial" panose="020B0604020202020204" pitchFamily="34" charset="0"/>
              </a:rPr>
              <a:t>Composite Secondary Endpoints</a:t>
            </a:r>
            <a:endParaRPr lang="en-US" sz="2400" kern="0">
              <a:latin typeface="Arial" panose="020B0604020202020204"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3CF861DF-F3E7-7040-A6A9-1D173957A4B0}"/>
              </a:ext>
            </a:extLst>
          </p:cNvPr>
          <p:cNvGrpSpPr/>
          <p:nvPr/>
        </p:nvGrpSpPr>
        <p:grpSpPr>
          <a:xfrm>
            <a:off x="-228600" y="1143000"/>
            <a:ext cx="5672022" cy="4572000"/>
            <a:chOff x="762000" y="-51781"/>
            <a:chExt cx="7620000" cy="6336694"/>
          </a:xfrm>
        </p:grpSpPr>
        <p:grpSp>
          <p:nvGrpSpPr>
            <p:cNvPr id="5" name="Group 6">
              <a:extLst>
                <a:ext uri="{FF2B5EF4-FFF2-40B4-BE49-F238E27FC236}">
                  <a16:creationId xmlns:a16="http://schemas.microsoft.com/office/drawing/2014/main" id="{1210D973-B8A7-C145-84ED-B4D45C873723}"/>
                </a:ext>
              </a:extLst>
            </p:cNvPr>
            <p:cNvGrpSpPr>
              <a:grpSpLocks noChangeAspect="1"/>
            </p:cNvGrpSpPr>
            <p:nvPr/>
          </p:nvGrpSpPr>
          <p:grpSpPr bwMode="auto">
            <a:xfrm>
              <a:off x="762000" y="571500"/>
              <a:ext cx="7620000" cy="5713413"/>
              <a:chOff x="480" y="360"/>
              <a:chExt cx="4800" cy="3599"/>
            </a:xfrm>
          </p:grpSpPr>
          <p:sp>
            <p:nvSpPr>
              <p:cNvPr id="6" name="AutoShape 5">
                <a:extLst>
                  <a:ext uri="{FF2B5EF4-FFF2-40B4-BE49-F238E27FC236}">
                    <a16:creationId xmlns:a16="http://schemas.microsoft.com/office/drawing/2014/main" id="{5D384F92-3471-3C4B-9CFF-5EC21701D377}"/>
                  </a:ext>
                </a:extLst>
              </p:cNvPr>
              <p:cNvSpPr>
                <a:spLocks noChangeAspect="1" noChangeArrowheads="1" noTextEdit="1"/>
              </p:cNvSpPr>
              <p:nvPr/>
            </p:nvSpPr>
            <p:spPr bwMode="auto">
              <a:xfrm>
                <a:off x="480" y="360"/>
                <a:ext cx="4800" cy="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7" name="Rectangle 7">
                <a:extLst>
                  <a:ext uri="{FF2B5EF4-FFF2-40B4-BE49-F238E27FC236}">
                    <a16:creationId xmlns:a16="http://schemas.microsoft.com/office/drawing/2014/main" id="{098057F9-A8FF-F745-83C9-9DEB47890816}"/>
                  </a:ext>
                </a:extLst>
              </p:cNvPr>
              <p:cNvSpPr>
                <a:spLocks noChangeArrowheads="1"/>
              </p:cNvSpPr>
              <p:nvPr/>
            </p:nvSpPr>
            <p:spPr bwMode="auto">
              <a:xfrm>
                <a:off x="480" y="360"/>
                <a:ext cx="6"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8" name="Rectangle 8">
                <a:extLst>
                  <a:ext uri="{FF2B5EF4-FFF2-40B4-BE49-F238E27FC236}">
                    <a16:creationId xmlns:a16="http://schemas.microsoft.com/office/drawing/2014/main" id="{66EB27FF-7790-1043-981B-F306C522AEE6}"/>
                  </a:ext>
                </a:extLst>
              </p:cNvPr>
              <p:cNvSpPr>
                <a:spLocks noChangeArrowheads="1"/>
              </p:cNvSpPr>
              <p:nvPr/>
            </p:nvSpPr>
            <p:spPr bwMode="auto">
              <a:xfrm>
                <a:off x="2517" y="1066"/>
                <a:ext cx="7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lbany AMT" pitchFamily="34" charset="0"/>
                    <a:cs typeface="Arial" pitchFamily="34" charset="0"/>
                  </a:rPr>
                  <a:t>P-Value = 0.27</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9" name="Rectangle 9">
                <a:extLst>
                  <a:ext uri="{FF2B5EF4-FFF2-40B4-BE49-F238E27FC236}">
                    <a16:creationId xmlns:a16="http://schemas.microsoft.com/office/drawing/2014/main" id="{AE22D0D5-4366-6043-B99E-92BFD01FDF08}"/>
                  </a:ext>
                </a:extLst>
              </p:cNvPr>
              <p:cNvSpPr>
                <a:spLocks noChangeArrowheads="1"/>
              </p:cNvSpPr>
              <p:nvPr/>
            </p:nvSpPr>
            <p:spPr bwMode="auto">
              <a:xfrm>
                <a:off x="2236" y="892"/>
                <a:ext cx="146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lbany AMT" pitchFamily="34" charset="0"/>
                    <a:cs typeface="Arial" pitchFamily="34" charset="0"/>
                  </a:rPr>
                  <a:t>HR: 0.76 [95% CI: 0.46, 1.25]</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0" name="Rectangle 10">
                <a:extLst>
                  <a:ext uri="{FF2B5EF4-FFF2-40B4-BE49-F238E27FC236}">
                    <a16:creationId xmlns:a16="http://schemas.microsoft.com/office/drawing/2014/main" id="{5BB454E2-EF4B-1E41-A40B-65C368C7A586}"/>
                  </a:ext>
                </a:extLst>
              </p:cNvPr>
              <p:cNvSpPr>
                <a:spLocks noChangeArrowheads="1"/>
              </p:cNvSpPr>
              <p:nvPr/>
            </p:nvSpPr>
            <p:spPr bwMode="auto">
              <a:xfrm>
                <a:off x="720" y="3443"/>
                <a:ext cx="4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HT DES</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1" name="Rectangle 11">
                <a:extLst>
                  <a:ext uri="{FF2B5EF4-FFF2-40B4-BE49-F238E27FC236}">
                    <a16:creationId xmlns:a16="http://schemas.microsoft.com/office/drawing/2014/main" id="{AF46F0ED-E118-FA4B-8FA7-CABD945A1D23}"/>
                  </a:ext>
                </a:extLst>
              </p:cNvPr>
              <p:cNvSpPr>
                <a:spLocks noChangeArrowheads="1"/>
              </p:cNvSpPr>
              <p:nvPr/>
            </p:nvSpPr>
            <p:spPr bwMode="auto">
              <a:xfrm>
                <a:off x="1458" y="3443"/>
                <a:ext cx="2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1,086</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2" name="Rectangle 12">
                <a:extLst>
                  <a:ext uri="{FF2B5EF4-FFF2-40B4-BE49-F238E27FC236}">
                    <a16:creationId xmlns:a16="http://schemas.microsoft.com/office/drawing/2014/main" id="{DC08D51D-464F-FB4D-A683-CBBC3ACA7800}"/>
                  </a:ext>
                </a:extLst>
              </p:cNvPr>
              <p:cNvSpPr>
                <a:spLocks noChangeArrowheads="1"/>
              </p:cNvSpPr>
              <p:nvPr/>
            </p:nvSpPr>
            <p:spPr bwMode="auto">
              <a:xfrm>
                <a:off x="720" y="3329"/>
                <a:ext cx="76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a:ln>
                      <a:noFill/>
                    </a:ln>
                    <a:solidFill>
                      <a:srgbClr val="000000"/>
                    </a:solidFill>
                    <a:effectLst/>
                    <a:latin typeface="Arial" pitchFamily="34" charset="0"/>
                    <a:cs typeface="Arial" pitchFamily="34" charset="0"/>
                  </a:rPr>
                  <a:t>Number at risk:</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3" name="Rectangle 13">
                <a:extLst>
                  <a:ext uri="{FF2B5EF4-FFF2-40B4-BE49-F238E27FC236}">
                    <a16:creationId xmlns:a16="http://schemas.microsoft.com/office/drawing/2014/main" id="{13E15130-3EF6-4945-8E97-334EF78FCD0C}"/>
                  </a:ext>
                </a:extLst>
              </p:cNvPr>
              <p:cNvSpPr>
                <a:spLocks noChangeArrowheads="1"/>
              </p:cNvSpPr>
              <p:nvPr/>
            </p:nvSpPr>
            <p:spPr bwMode="auto">
              <a:xfrm>
                <a:off x="2286" y="3443"/>
                <a:ext cx="2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1,045</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 name="Rectangle 14">
                <a:extLst>
                  <a:ext uri="{FF2B5EF4-FFF2-40B4-BE49-F238E27FC236}">
                    <a16:creationId xmlns:a16="http://schemas.microsoft.com/office/drawing/2014/main" id="{A2457E6E-CB17-1743-8DCA-12B90A693BC1}"/>
                  </a:ext>
                </a:extLst>
              </p:cNvPr>
              <p:cNvSpPr>
                <a:spLocks noChangeArrowheads="1"/>
              </p:cNvSpPr>
              <p:nvPr/>
            </p:nvSpPr>
            <p:spPr bwMode="auto">
              <a:xfrm>
                <a:off x="3114" y="3443"/>
                <a:ext cx="2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1,038</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5" name="Rectangle 15">
                <a:extLst>
                  <a:ext uri="{FF2B5EF4-FFF2-40B4-BE49-F238E27FC236}">
                    <a16:creationId xmlns:a16="http://schemas.microsoft.com/office/drawing/2014/main" id="{6C5DB634-0AE9-7A4C-BAF3-CA377C458AEC}"/>
                  </a:ext>
                </a:extLst>
              </p:cNvPr>
              <p:cNvSpPr>
                <a:spLocks noChangeArrowheads="1"/>
              </p:cNvSpPr>
              <p:nvPr/>
            </p:nvSpPr>
            <p:spPr bwMode="auto">
              <a:xfrm>
                <a:off x="3942" y="3443"/>
                <a:ext cx="2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1,025</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6" name="Rectangle 16">
                <a:extLst>
                  <a:ext uri="{FF2B5EF4-FFF2-40B4-BE49-F238E27FC236}">
                    <a16:creationId xmlns:a16="http://schemas.microsoft.com/office/drawing/2014/main" id="{51CF40D8-322F-0B48-ACD2-9471E8E3E285}"/>
                  </a:ext>
                </a:extLst>
              </p:cNvPr>
              <p:cNvSpPr>
                <a:spLocks noChangeArrowheads="1"/>
              </p:cNvSpPr>
              <p:nvPr/>
            </p:nvSpPr>
            <p:spPr bwMode="auto">
              <a:xfrm>
                <a:off x="4776" y="3443"/>
                <a:ext cx="1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775</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7" name="Rectangle 17">
                <a:extLst>
                  <a:ext uri="{FF2B5EF4-FFF2-40B4-BE49-F238E27FC236}">
                    <a16:creationId xmlns:a16="http://schemas.microsoft.com/office/drawing/2014/main" id="{A7271DC2-978E-2041-9741-9EA3674F2082}"/>
                  </a:ext>
                </a:extLst>
              </p:cNvPr>
              <p:cNvSpPr>
                <a:spLocks noChangeArrowheads="1"/>
              </p:cNvSpPr>
              <p:nvPr/>
            </p:nvSpPr>
            <p:spPr bwMode="auto">
              <a:xfrm>
                <a:off x="720" y="3551"/>
                <a:ext cx="42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DP DES</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8" name="Rectangle 18">
                <a:extLst>
                  <a:ext uri="{FF2B5EF4-FFF2-40B4-BE49-F238E27FC236}">
                    <a16:creationId xmlns:a16="http://schemas.microsoft.com/office/drawing/2014/main" id="{57C62813-DB40-284F-973C-4879D30A3DCA}"/>
                  </a:ext>
                </a:extLst>
              </p:cNvPr>
              <p:cNvSpPr>
                <a:spLocks noChangeArrowheads="1"/>
              </p:cNvSpPr>
              <p:nvPr/>
            </p:nvSpPr>
            <p:spPr bwMode="auto">
              <a:xfrm>
                <a:off x="1513" y="3551"/>
                <a:ext cx="1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543</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9" name="Rectangle 19">
                <a:extLst>
                  <a:ext uri="{FF2B5EF4-FFF2-40B4-BE49-F238E27FC236}">
                    <a16:creationId xmlns:a16="http://schemas.microsoft.com/office/drawing/2014/main" id="{59C80211-A4E0-E740-BD8C-8BEC13B29F7F}"/>
                  </a:ext>
                </a:extLst>
              </p:cNvPr>
              <p:cNvSpPr>
                <a:spLocks noChangeArrowheads="1"/>
              </p:cNvSpPr>
              <p:nvPr/>
            </p:nvSpPr>
            <p:spPr bwMode="auto">
              <a:xfrm>
                <a:off x="2341" y="3551"/>
                <a:ext cx="1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518</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0" name="Rectangle 20">
                <a:extLst>
                  <a:ext uri="{FF2B5EF4-FFF2-40B4-BE49-F238E27FC236}">
                    <a16:creationId xmlns:a16="http://schemas.microsoft.com/office/drawing/2014/main" id="{34C40494-C5AB-DF44-BF9F-A250561241F9}"/>
                  </a:ext>
                </a:extLst>
              </p:cNvPr>
              <p:cNvSpPr>
                <a:spLocks noChangeArrowheads="1"/>
              </p:cNvSpPr>
              <p:nvPr/>
            </p:nvSpPr>
            <p:spPr bwMode="auto">
              <a:xfrm>
                <a:off x="3169" y="3551"/>
                <a:ext cx="1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512</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1" name="Rectangle 21">
                <a:extLst>
                  <a:ext uri="{FF2B5EF4-FFF2-40B4-BE49-F238E27FC236}">
                    <a16:creationId xmlns:a16="http://schemas.microsoft.com/office/drawing/2014/main" id="{6B51C551-1116-2343-ADE8-D9AA40465034}"/>
                  </a:ext>
                </a:extLst>
              </p:cNvPr>
              <p:cNvSpPr>
                <a:spLocks noChangeArrowheads="1"/>
              </p:cNvSpPr>
              <p:nvPr/>
            </p:nvSpPr>
            <p:spPr bwMode="auto">
              <a:xfrm>
                <a:off x="3997" y="3551"/>
                <a:ext cx="1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508</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2" name="Rectangle 22">
                <a:extLst>
                  <a:ext uri="{FF2B5EF4-FFF2-40B4-BE49-F238E27FC236}">
                    <a16:creationId xmlns:a16="http://schemas.microsoft.com/office/drawing/2014/main" id="{E5CCC7CF-DA94-234F-AED6-6AC6E4F90EB2}"/>
                  </a:ext>
                </a:extLst>
              </p:cNvPr>
              <p:cNvSpPr>
                <a:spLocks noChangeArrowheads="1"/>
              </p:cNvSpPr>
              <p:nvPr/>
            </p:nvSpPr>
            <p:spPr bwMode="auto">
              <a:xfrm>
                <a:off x="4776" y="3551"/>
                <a:ext cx="1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379</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3" name="Rectangle 23">
                <a:extLst>
                  <a:ext uri="{FF2B5EF4-FFF2-40B4-BE49-F238E27FC236}">
                    <a16:creationId xmlns:a16="http://schemas.microsoft.com/office/drawing/2014/main" id="{FE5840B3-292C-7142-B57C-1309430BA0E1}"/>
                  </a:ext>
                </a:extLst>
              </p:cNvPr>
              <p:cNvSpPr>
                <a:spLocks noChangeArrowheads="1"/>
              </p:cNvSpPr>
              <p:nvPr/>
            </p:nvSpPr>
            <p:spPr bwMode="auto">
              <a:xfrm>
                <a:off x="4776" y="1938"/>
                <a:ext cx="28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lbany AMT" pitchFamily="34" charset="0"/>
                    <a:cs typeface="Arial" pitchFamily="34" charset="0"/>
                  </a:rPr>
                  <a:t> 3.5%</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4" name="Rectangle 24">
                <a:extLst>
                  <a:ext uri="{FF2B5EF4-FFF2-40B4-BE49-F238E27FC236}">
                    <a16:creationId xmlns:a16="http://schemas.microsoft.com/office/drawing/2014/main" id="{7E189371-39C7-4B42-A8B0-C1C5A65F0DB8}"/>
                  </a:ext>
                </a:extLst>
              </p:cNvPr>
              <p:cNvSpPr>
                <a:spLocks noChangeArrowheads="1"/>
              </p:cNvSpPr>
              <p:nvPr/>
            </p:nvSpPr>
            <p:spPr bwMode="auto">
              <a:xfrm>
                <a:off x="4776" y="1710"/>
                <a:ext cx="28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lbany AMT" pitchFamily="34" charset="0"/>
                    <a:cs typeface="Arial" pitchFamily="34" charset="0"/>
                  </a:rPr>
                  <a:t> 4.6%</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5" name="Line 25">
                <a:extLst>
                  <a:ext uri="{FF2B5EF4-FFF2-40B4-BE49-F238E27FC236}">
                    <a16:creationId xmlns:a16="http://schemas.microsoft.com/office/drawing/2014/main" id="{5EE93ABC-FDB0-514E-8B30-2CA415A039F4}"/>
                  </a:ext>
                </a:extLst>
              </p:cNvPr>
              <p:cNvSpPr>
                <a:spLocks noChangeShapeType="1"/>
              </p:cNvSpPr>
              <p:nvPr/>
            </p:nvSpPr>
            <p:spPr bwMode="auto">
              <a:xfrm>
                <a:off x="1437" y="615"/>
                <a:ext cx="0" cy="2183"/>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26" name="Line 26">
                <a:extLst>
                  <a:ext uri="{FF2B5EF4-FFF2-40B4-BE49-F238E27FC236}">
                    <a16:creationId xmlns:a16="http://schemas.microsoft.com/office/drawing/2014/main" id="{5275C1CB-5277-4A48-8E6C-2F4EC1D82D7C}"/>
                  </a:ext>
                </a:extLst>
              </p:cNvPr>
              <p:cNvSpPr>
                <a:spLocks noChangeShapeType="1"/>
              </p:cNvSpPr>
              <p:nvPr/>
            </p:nvSpPr>
            <p:spPr bwMode="auto">
              <a:xfrm flipH="1">
                <a:off x="1413" y="2768"/>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27" name="Line 27">
                <a:extLst>
                  <a:ext uri="{FF2B5EF4-FFF2-40B4-BE49-F238E27FC236}">
                    <a16:creationId xmlns:a16="http://schemas.microsoft.com/office/drawing/2014/main" id="{000A0D14-045E-5647-86BC-1BEE1EAB4449}"/>
                  </a:ext>
                </a:extLst>
              </p:cNvPr>
              <p:cNvSpPr>
                <a:spLocks noChangeShapeType="1"/>
              </p:cNvSpPr>
              <p:nvPr/>
            </p:nvSpPr>
            <p:spPr bwMode="auto">
              <a:xfrm flipH="1">
                <a:off x="1413" y="2342"/>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28" name="Line 28">
                <a:extLst>
                  <a:ext uri="{FF2B5EF4-FFF2-40B4-BE49-F238E27FC236}">
                    <a16:creationId xmlns:a16="http://schemas.microsoft.com/office/drawing/2014/main" id="{ACA8130B-3766-A348-B8D7-298469C6392D}"/>
                  </a:ext>
                </a:extLst>
              </p:cNvPr>
              <p:cNvSpPr>
                <a:spLocks noChangeShapeType="1"/>
              </p:cNvSpPr>
              <p:nvPr/>
            </p:nvSpPr>
            <p:spPr bwMode="auto">
              <a:xfrm flipH="1">
                <a:off x="1413" y="1917"/>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29" name="Line 29">
                <a:extLst>
                  <a:ext uri="{FF2B5EF4-FFF2-40B4-BE49-F238E27FC236}">
                    <a16:creationId xmlns:a16="http://schemas.microsoft.com/office/drawing/2014/main" id="{BDC021CB-C5F4-4F45-8208-A84A7EFCB135}"/>
                  </a:ext>
                </a:extLst>
              </p:cNvPr>
              <p:cNvSpPr>
                <a:spLocks noChangeShapeType="1"/>
              </p:cNvSpPr>
              <p:nvPr/>
            </p:nvSpPr>
            <p:spPr bwMode="auto">
              <a:xfrm flipH="1">
                <a:off x="1413" y="1497"/>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30" name="Line 30">
                <a:extLst>
                  <a:ext uri="{FF2B5EF4-FFF2-40B4-BE49-F238E27FC236}">
                    <a16:creationId xmlns:a16="http://schemas.microsoft.com/office/drawing/2014/main" id="{CF0F5077-8D97-9643-80A1-CD33ED383E8C}"/>
                  </a:ext>
                </a:extLst>
              </p:cNvPr>
              <p:cNvSpPr>
                <a:spLocks noChangeShapeType="1"/>
              </p:cNvSpPr>
              <p:nvPr/>
            </p:nvSpPr>
            <p:spPr bwMode="auto">
              <a:xfrm flipH="1">
                <a:off x="1413" y="1071"/>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31" name="Line 31">
                <a:extLst>
                  <a:ext uri="{FF2B5EF4-FFF2-40B4-BE49-F238E27FC236}">
                    <a16:creationId xmlns:a16="http://schemas.microsoft.com/office/drawing/2014/main" id="{B80457C3-C5A1-104E-A9F6-288D3AD0F722}"/>
                  </a:ext>
                </a:extLst>
              </p:cNvPr>
              <p:cNvSpPr>
                <a:spLocks noChangeShapeType="1"/>
              </p:cNvSpPr>
              <p:nvPr/>
            </p:nvSpPr>
            <p:spPr bwMode="auto">
              <a:xfrm flipH="1">
                <a:off x="1413" y="645"/>
                <a:ext cx="18"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32" name="Rectangle 32">
                <a:extLst>
                  <a:ext uri="{FF2B5EF4-FFF2-40B4-BE49-F238E27FC236}">
                    <a16:creationId xmlns:a16="http://schemas.microsoft.com/office/drawing/2014/main" id="{108324F3-3396-3846-8D58-3D3817F054CA}"/>
                  </a:ext>
                </a:extLst>
              </p:cNvPr>
              <p:cNvSpPr>
                <a:spLocks noChangeArrowheads="1"/>
              </p:cNvSpPr>
              <p:nvPr/>
            </p:nvSpPr>
            <p:spPr bwMode="auto">
              <a:xfrm>
                <a:off x="1338" y="2705"/>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3" name="Rectangle 33">
                <a:extLst>
                  <a:ext uri="{FF2B5EF4-FFF2-40B4-BE49-F238E27FC236}">
                    <a16:creationId xmlns:a16="http://schemas.microsoft.com/office/drawing/2014/main" id="{FBA4D743-622A-2140-9617-EA885215F735}"/>
                  </a:ext>
                </a:extLst>
              </p:cNvPr>
              <p:cNvSpPr>
                <a:spLocks noChangeArrowheads="1"/>
              </p:cNvSpPr>
              <p:nvPr/>
            </p:nvSpPr>
            <p:spPr bwMode="auto">
              <a:xfrm>
                <a:off x="1338" y="2285"/>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2</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4" name="Rectangle 34">
                <a:extLst>
                  <a:ext uri="{FF2B5EF4-FFF2-40B4-BE49-F238E27FC236}">
                    <a16:creationId xmlns:a16="http://schemas.microsoft.com/office/drawing/2014/main" id="{EECF9939-599B-044D-AA49-423690D1637B}"/>
                  </a:ext>
                </a:extLst>
              </p:cNvPr>
              <p:cNvSpPr>
                <a:spLocks noChangeArrowheads="1"/>
              </p:cNvSpPr>
              <p:nvPr/>
            </p:nvSpPr>
            <p:spPr bwMode="auto">
              <a:xfrm>
                <a:off x="1338" y="1860"/>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4</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5" name="Rectangle 35">
                <a:extLst>
                  <a:ext uri="{FF2B5EF4-FFF2-40B4-BE49-F238E27FC236}">
                    <a16:creationId xmlns:a16="http://schemas.microsoft.com/office/drawing/2014/main" id="{41CF9ED0-50ED-754A-AB6A-8E994466D047}"/>
                  </a:ext>
                </a:extLst>
              </p:cNvPr>
              <p:cNvSpPr>
                <a:spLocks noChangeArrowheads="1"/>
              </p:cNvSpPr>
              <p:nvPr/>
            </p:nvSpPr>
            <p:spPr bwMode="auto">
              <a:xfrm>
                <a:off x="1338" y="1434"/>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6</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6" name="Rectangle 36">
                <a:extLst>
                  <a:ext uri="{FF2B5EF4-FFF2-40B4-BE49-F238E27FC236}">
                    <a16:creationId xmlns:a16="http://schemas.microsoft.com/office/drawing/2014/main" id="{407C656D-34C2-9F4E-A97F-C2EC45B19E62}"/>
                  </a:ext>
                </a:extLst>
              </p:cNvPr>
              <p:cNvSpPr>
                <a:spLocks noChangeArrowheads="1"/>
              </p:cNvSpPr>
              <p:nvPr/>
            </p:nvSpPr>
            <p:spPr bwMode="auto">
              <a:xfrm>
                <a:off x="1338" y="1008"/>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8</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7" name="Rectangle 37">
                <a:extLst>
                  <a:ext uri="{FF2B5EF4-FFF2-40B4-BE49-F238E27FC236}">
                    <a16:creationId xmlns:a16="http://schemas.microsoft.com/office/drawing/2014/main" id="{1839ECE0-C665-3D44-BC11-E848F50F03BB}"/>
                  </a:ext>
                </a:extLst>
              </p:cNvPr>
              <p:cNvSpPr>
                <a:spLocks noChangeArrowheads="1"/>
              </p:cNvSpPr>
              <p:nvPr/>
            </p:nvSpPr>
            <p:spPr bwMode="auto">
              <a:xfrm>
                <a:off x="1278" y="588"/>
                <a:ext cx="12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10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8" name="Line 38">
                <a:extLst>
                  <a:ext uri="{FF2B5EF4-FFF2-40B4-BE49-F238E27FC236}">
                    <a16:creationId xmlns:a16="http://schemas.microsoft.com/office/drawing/2014/main" id="{5929B699-74EC-2449-8014-1E6227C27D59}"/>
                  </a:ext>
                </a:extLst>
              </p:cNvPr>
              <p:cNvSpPr>
                <a:spLocks noChangeShapeType="1"/>
              </p:cNvSpPr>
              <p:nvPr/>
            </p:nvSpPr>
            <p:spPr bwMode="auto">
              <a:xfrm flipH="1">
                <a:off x="1437" y="2798"/>
                <a:ext cx="3354" cy="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39" name="Line 39">
                <a:extLst>
                  <a:ext uri="{FF2B5EF4-FFF2-40B4-BE49-F238E27FC236}">
                    <a16:creationId xmlns:a16="http://schemas.microsoft.com/office/drawing/2014/main" id="{B1A58773-0090-544A-8AF7-A4C4B7BE4E43}"/>
                  </a:ext>
                </a:extLst>
              </p:cNvPr>
              <p:cNvSpPr>
                <a:spLocks noChangeShapeType="1"/>
              </p:cNvSpPr>
              <p:nvPr/>
            </p:nvSpPr>
            <p:spPr bwMode="auto">
              <a:xfrm>
                <a:off x="1455"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0" name="Line 40">
                <a:extLst>
                  <a:ext uri="{FF2B5EF4-FFF2-40B4-BE49-F238E27FC236}">
                    <a16:creationId xmlns:a16="http://schemas.microsoft.com/office/drawing/2014/main" id="{2B5B4864-C6CF-A441-8AD7-7E1B73B97F7B}"/>
                  </a:ext>
                </a:extLst>
              </p:cNvPr>
              <p:cNvSpPr>
                <a:spLocks noChangeShapeType="1"/>
              </p:cNvSpPr>
              <p:nvPr/>
            </p:nvSpPr>
            <p:spPr bwMode="auto">
              <a:xfrm flipV="1">
                <a:off x="1869"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1" name="Line 41">
                <a:extLst>
                  <a:ext uri="{FF2B5EF4-FFF2-40B4-BE49-F238E27FC236}">
                    <a16:creationId xmlns:a16="http://schemas.microsoft.com/office/drawing/2014/main" id="{9C04135B-41E6-6144-AF08-CFA99B384266}"/>
                  </a:ext>
                </a:extLst>
              </p:cNvPr>
              <p:cNvSpPr>
                <a:spLocks noChangeShapeType="1"/>
              </p:cNvSpPr>
              <p:nvPr/>
            </p:nvSpPr>
            <p:spPr bwMode="auto">
              <a:xfrm>
                <a:off x="2283"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2" name="Line 42">
                <a:extLst>
                  <a:ext uri="{FF2B5EF4-FFF2-40B4-BE49-F238E27FC236}">
                    <a16:creationId xmlns:a16="http://schemas.microsoft.com/office/drawing/2014/main" id="{AC4B54ED-CD9D-C14C-9525-B69763297AB8}"/>
                  </a:ext>
                </a:extLst>
              </p:cNvPr>
              <p:cNvSpPr>
                <a:spLocks noChangeShapeType="1"/>
              </p:cNvSpPr>
              <p:nvPr/>
            </p:nvSpPr>
            <p:spPr bwMode="auto">
              <a:xfrm flipV="1">
                <a:off x="2697"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3" name="Line 43">
                <a:extLst>
                  <a:ext uri="{FF2B5EF4-FFF2-40B4-BE49-F238E27FC236}">
                    <a16:creationId xmlns:a16="http://schemas.microsoft.com/office/drawing/2014/main" id="{C27B759E-E399-994D-987B-18D2953BA0DA}"/>
                  </a:ext>
                </a:extLst>
              </p:cNvPr>
              <p:cNvSpPr>
                <a:spLocks noChangeShapeType="1"/>
              </p:cNvSpPr>
              <p:nvPr/>
            </p:nvSpPr>
            <p:spPr bwMode="auto">
              <a:xfrm>
                <a:off x="3111"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4" name="Line 44">
                <a:extLst>
                  <a:ext uri="{FF2B5EF4-FFF2-40B4-BE49-F238E27FC236}">
                    <a16:creationId xmlns:a16="http://schemas.microsoft.com/office/drawing/2014/main" id="{457F05A0-2FA3-2941-B80D-CAC577D6F6ED}"/>
                  </a:ext>
                </a:extLst>
              </p:cNvPr>
              <p:cNvSpPr>
                <a:spLocks noChangeShapeType="1"/>
              </p:cNvSpPr>
              <p:nvPr/>
            </p:nvSpPr>
            <p:spPr bwMode="auto">
              <a:xfrm flipV="1">
                <a:off x="3525"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5" name="Line 45">
                <a:extLst>
                  <a:ext uri="{FF2B5EF4-FFF2-40B4-BE49-F238E27FC236}">
                    <a16:creationId xmlns:a16="http://schemas.microsoft.com/office/drawing/2014/main" id="{26191174-5816-3546-B614-C48D340480BC}"/>
                  </a:ext>
                </a:extLst>
              </p:cNvPr>
              <p:cNvSpPr>
                <a:spLocks noChangeShapeType="1"/>
              </p:cNvSpPr>
              <p:nvPr/>
            </p:nvSpPr>
            <p:spPr bwMode="auto">
              <a:xfrm>
                <a:off x="3945"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6" name="Line 46">
                <a:extLst>
                  <a:ext uri="{FF2B5EF4-FFF2-40B4-BE49-F238E27FC236}">
                    <a16:creationId xmlns:a16="http://schemas.microsoft.com/office/drawing/2014/main" id="{96806620-08E0-C140-84F9-54B60041BD40}"/>
                  </a:ext>
                </a:extLst>
              </p:cNvPr>
              <p:cNvSpPr>
                <a:spLocks noChangeShapeType="1"/>
              </p:cNvSpPr>
              <p:nvPr/>
            </p:nvSpPr>
            <p:spPr bwMode="auto">
              <a:xfrm flipV="1">
                <a:off x="4359" y="2804"/>
                <a:ext cx="0" cy="18"/>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7" name="Line 47">
                <a:extLst>
                  <a:ext uri="{FF2B5EF4-FFF2-40B4-BE49-F238E27FC236}">
                    <a16:creationId xmlns:a16="http://schemas.microsoft.com/office/drawing/2014/main" id="{EDB82D9E-641B-1842-87DE-0E761B7A70F5}"/>
                  </a:ext>
                </a:extLst>
              </p:cNvPr>
              <p:cNvSpPr>
                <a:spLocks noChangeShapeType="1"/>
              </p:cNvSpPr>
              <p:nvPr/>
            </p:nvSpPr>
            <p:spPr bwMode="auto">
              <a:xfrm>
                <a:off x="4773" y="2804"/>
                <a:ext cx="0" cy="30"/>
              </a:xfrm>
              <a:prstGeom prst="line">
                <a:avLst/>
              </a:prstGeom>
              <a:noFill/>
              <a:ln w="9525"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48" name="Rectangle 48">
                <a:extLst>
                  <a:ext uri="{FF2B5EF4-FFF2-40B4-BE49-F238E27FC236}">
                    <a16:creationId xmlns:a16="http://schemas.microsoft.com/office/drawing/2014/main" id="{5F9308B4-FA82-B34A-A9E1-97745A4BAFD9}"/>
                  </a:ext>
                </a:extLst>
              </p:cNvPr>
              <p:cNvSpPr>
                <a:spLocks noChangeArrowheads="1"/>
              </p:cNvSpPr>
              <p:nvPr/>
            </p:nvSpPr>
            <p:spPr bwMode="auto">
              <a:xfrm>
                <a:off x="2652" y="3059"/>
                <a:ext cx="97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Time in Months</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9" name="Rectangle 49">
                <a:extLst>
                  <a:ext uri="{FF2B5EF4-FFF2-40B4-BE49-F238E27FC236}">
                    <a16:creationId xmlns:a16="http://schemas.microsoft.com/office/drawing/2014/main" id="{9CD24FD3-9427-0B40-B120-3FAFC8BAEBE1}"/>
                  </a:ext>
                </a:extLst>
              </p:cNvPr>
              <p:cNvSpPr>
                <a:spLocks noChangeArrowheads="1"/>
              </p:cNvSpPr>
              <p:nvPr/>
            </p:nvSpPr>
            <p:spPr bwMode="auto">
              <a:xfrm>
                <a:off x="1428" y="2867"/>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0" name="Rectangle 50">
                <a:extLst>
                  <a:ext uri="{FF2B5EF4-FFF2-40B4-BE49-F238E27FC236}">
                    <a16:creationId xmlns:a16="http://schemas.microsoft.com/office/drawing/2014/main" id="{ABFB815F-E763-6A48-836C-B28A67406AF0}"/>
                  </a:ext>
                </a:extLst>
              </p:cNvPr>
              <p:cNvSpPr>
                <a:spLocks noChangeArrowheads="1"/>
              </p:cNvSpPr>
              <p:nvPr/>
            </p:nvSpPr>
            <p:spPr bwMode="auto">
              <a:xfrm>
                <a:off x="2256" y="2867"/>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3</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1" name="Rectangle 51">
                <a:extLst>
                  <a:ext uri="{FF2B5EF4-FFF2-40B4-BE49-F238E27FC236}">
                    <a16:creationId xmlns:a16="http://schemas.microsoft.com/office/drawing/2014/main" id="{2822A360-DA2C-F74E-BC59-78E2215E7F26}"/>
                  </a:ext>
                </a:extLst>
              </p:cNvPr>
              <p:cNvSpPr>
                <a:spLocks noChangeArrowheads="1"/>
              </p:cNvSpPr>
              <p:nvPr/>
            </p:nvSpPr>
            <p:spPr bwMode="auto">
              <a:xfrm>
                <a:off x="3084" y="2867"/>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6</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2" name="Rectangle 52">
                <a:extLst>
                  <a:ext uri="{FF2B5EF4-FFF2-40B4-BE49-F238E27FC236}">
                    <a16:creationId xmlns:a16="http://schemas.microsoft.com/office/drawing/2014/main" id="{1604B90C-8CC4-6845-8905-5592EE3ECE23}"/>
                  </a:ext>
                </a:extLst>
              </p:cNvPr>
              <p:cNvSpPr>
                <a:spLocks noChangeArrowheads="1"/>
              </p:cNvSpPr>
              <p:nvPr/>
            </p:nvSpPr>
            <p:spPr bwMode="auto">
              <a:xfrm>
                <a:off x="3918" y="2867"/>
                <a:ext cx="6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9</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3" name="Rectangle 53">
                <a:extLst>
                  <a:ext uri="{FF2B5EF4-FFF2-40B4-BE49-F238E27FC236}">
                    <a16:creationId xmlns:a16="http://schemas.microsoft.com/office/drawing/2014/main" id="{35F87597-5C8A-5948-96FA-78FBDA3D823E}"/>
                  </a:ext>
                </a:extLst>
              </p:cNvPr>
              <p:cNvSpPr>
                <a:spLocks noChangeArrowheads="1"/>
              </p:cNvSpPr>
              <p:nvPr/>
            </p:nvSpPr>
            <p:spPr bwMode="auto">
              <a:xfrm>
                <a:off x="4716" y="2867"/>
                <a:ext cx="12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12</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4" name="Rectangle 54">
                <a:extLst>
                  <a:ext uri="{FF2B5EF4-FFF2-40B4-BE49-F238E27FC236}">
                    <a16:creationId xmlns:a16="http://schemas.microsoft.com/office/drawing/2014/main" id="{B89459DC-23F4-484B-9520-41E2CC0A2CEE}"/>
                  </a:ext>
                </a:extLst>
              </p:cNvPr>
              <p:cNvSpPr>
                <a:spLocks noChangeArrowheads="1"/>
              </p:cNvSpPr>
              <p:nvPr/>
            </p:nvSpPr>
            <p:spPr bwMode="auto">
              <a:xfrm>
                <a:off x="2244" y="396"/>
                <a:ext cx="42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rPr>
                  <a:t>HT</a:t>
                </a:r>
                <a:r>
                  <a:rPr lang="en-US" altLang="en-US" sz="1100">
                    <a:solidFill>
                      <a:srgbClr val="000000"/>
                    </a:solidFill>
                  </a:rPr>
                  <a:t>-</a:t>
                </a:r>
                <a:r>
                  <a:rPr kumimoji="0" lang="en-US" altLang="en-US" sz="1100" b="0" i="0" u="none" strike="noStrike" cap="none" normalizeH="0" baseline="0">
                    <a:ln>
                      <a:noFill/>
                    </a:ln>
                    <a:solidFill>
                      <a:srgbClr val="000000"/>
                    </a:solidFill>
                    <a:effectLst/>
                  </a:rPr>
                  <a:t>DES</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5" name="Rectangle 55">
                <a:extLst>
                  <a:ext uri="{FF2B5EF4-FFF2-40B4-BE49-F238E27FC236}">
                    <a16:creationId xmlns:a16="http://schemas.microsoft.com/office/drawing/2014/main" id="{62200C67-CE55-664C-9968-CD27CDF00736}"/>
                  </a:ext>
                </a:extLst>
              </p:cNvPr>
              <p:cNvSpPr>
                <a:spLocks noChangeArrowheads="1"/>
              </p:cNvSpPr>
              <p:nvPr/>
            </p:nvSpPr>
            <p:spPr bwMode="auto">
              <a:xfrm>
                <a:off x="3222" y="396"/>
                <a:ext cx="4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itchFamily="34" charset="0"/>
                    <a:cs typeface="Arial" pitchFamily="34" charset="0"/>
                  </a:rPr>
                  <a:t>DP-DES</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6" name="Line 56">
                <a:extLst>
                  <a:ext uri="{FF2B5EF4-FFF2-40B4-BE49-F238E27FC236}">
                    <a16:creationId xmlns:a16="http://schemas.microsoft.com/office/drawing/2014/main" id="{D8F9D3CE-ABE0-BF41-A6E0-FFB1BB09D810}"/>
                  </a:ext>
                </a:extLst>
              </p:cNvPr>
              <p:cNvSpPr>
                <a:spLocks noChangeShapeType="1"/>
              </p:cNvSpPr>
              <p:nvPr/>
            </p:nvSpPr>
            <p:spPr bwMode="auto">
              <a:xfrm>
                <a:off x="1989" y="441"/>
                <a:ext cx="210" cy="0"/>
              </a:xfrm>
              <a:prstGeom prst="line">
                <a:avLst/>
              </a:prstGeom>
              <a:noFill/>
              <a:ln w="19050" cap="flat">
                <a:solidFill>
                  <a:srgbClr val="0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57" name="Line 57">
                <a:extLst>
                  <a:ext uri="{FF2B5EF4-FFF2-40B4-BE49-F238E27FC236}">
                    <a16:creationId xmlns:a16="http://schemas.microsoft.com/office/drawing/2014/main" id="{F5F98A2A-3A23-AC4B-8F9C-855E1D932D21}"/>
                  </a:ext>
                </a:extLst>
              </p:cNvPr>
              <p:cNvSpPr>
                <a:spLocks noChangeShapeType="1"/>
              </p:cNvSpPr>
              <p:nvPr/>
            </p:nvSpPr>
            <p:spPr bwMode="auto">
              <a:xfrm>
                <a:off x="2967" y="441"/>
                <a:ext cx="210"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58" name="Freeform 58">
                <a:extLst>
                  <a:ext uri="{FF2B5EF4-FFF2-40B4-BE49-F238E27FC236}">
                    <a16:creationId xmlns:a16="http://schemas.microsoft.com/office/drawing/2014/main" id="{A4797438-649B-D64E-A2FC-C4EC6820EE08}"/>
                  </a:ext>
                </a:extLst>
              </p:cNvPr>
              <p:cNvSpPr>
                <a:spLocks/>
              </p:cNvSpPr>
              <p:nvPr/>
            </p:nvSpPr>
            <p:spPr bwMode="auto">
              <a:xfrm>
                <a:off x="1455" y="2019"/>
                <a:ext cx="3318" cy="749"/>
              </a:xfrm>
              <a:custGeom>
                <a:avLst/>
                <a:gdLst>
                  <a:gd name="T0" fmla="*/ 0 w 3318"/>
                  <a:gd name="T1" fmla="*/ 258 h 749"/>
                  <a:gd name="T2" fmla="*/ 30 w 3318"/>
                  <a:gd name="T3" fmla="*/ 240 h 749"/>
                  <a:gd name="T4" fmla="*/ 36 w 3318"/>
                  <a:gd name="T5" fmla="*/ 180 h 749"/>
                  <a:gd name="T6" fmla="*/ 90 w 3318"/>
                  <a:gd name="T7" fmla="*/ 180 h 749"/>
                  <a:gd name="T8" fmla="*/ 174 w 3318"/>
                  <a:gd name="T9" fmla="*/ 144 h 749"/>
                  <a:gd name="T10" fmla="*/ 276 w 3318"/>
                  <a:gd name="T11" fmla="*/ 144 h 749"/>
                  <a:gd name="T12" fmla="*/ 294 w 3318"/>
                  <a:gd name="T13" fmla="*/ 144 h 749"/>
                  <a:gd name="T14" fmla="*/ 354 w 3318"/>
                  <a:gd name="T15" fmla="*/ 144 h 749"/>
                  <a:gd name="T16" fmla="*/ 540 w 3318"/>
                  <a:gd name="T17" fmla="*/ 126 h 749"/>
                  <a:gd name="T18" fmla="*/ 828 w 3318"/>
                  <a:gd name="T19" fmla="*/ 126 h 749"/>
                  <a:gd name="T20" fmla="*/ 948 w 3318"/>
                  <a:gd name="T21" fmla="*/ 102 h 749"/>
                  <a:gd name="T22" fmla="*/ 1212 w 3318"/>
                  <a:gd name="T23" fmla="*/ 102 h 749"/>
                  <a:gd name="T24" fmla="*/ 1254 w 3318"/>
                  <a:gd name="T25" fmla="*/ 84 h 749"/>
                  <a:gd name="T26" fmla="*/ 1470 w 3318"/>
                  <a:gd name="T27" fmla="*/ 66 h 749"/>
                  <a:gd name="T28" fmla="*/ 1644 w 3318"/>
                  <a:gd name="T29" fmla="*/ 66 h 749"/>
                  <a:gd name="T30" fmla="*/ 1662 w 3318"/>
                  <a:gd name="T31" fmla="*/ 66 h 749"/>
                  <a:gd name="T32" fmla="*/ 1728 w 3318"/>
                  <a:gd name="T33" fmla="*/ 66 h 749"/>
                  <a:gd name="T34" fmla="*/ 1890 w 3318"/>
                  <a:gd name="T35" fmla="*/ 66 h 749"/>
                  <a:gd name="T36" fmla="*/ 1908 w 3318"/>
                  <a:gd name="T37" fmla="*/ 66 h 749"/>
                  <a:gd name="T38" fmla="*/ 1956 w 3318"/>
                  <a:gd name="T39" fmla="*/ 66 h 749"/>
                  <a:gd name="T40" fmla="*/ 1974 w 3318"/>
                  <a:gd name="T41" fmla="*/ 66 h 749"/>
                  <a:gd name="T42" fmla="*/ 2082 w 3318"/>
                  <a:gd name="T43" fmla="*/ 66 h 749"/>
                  <a:gd name="T44" fmla="*/ 2100 w 3318"/>
                  <a:gd name="T45" fmla="*/ 66 h 749"/>
                  <a:gd name="T46" fmla="*/ 2484 w 3318"/>
                  <a:gd name="T47" fmla="*/ 66 h 749"/>
                  <a:gd name="T48" fmla="*/ 2580 w 3318"/>
                  <a:gd name="T49" fmla="*/ 42 h 749"/>
                  <a:gd name="T50" fmla="*/ 2790 w 3318"/>
                  <a:gd name="T51" fmla="*/ 42 h 749"/>
                  <a:gd name="T52" fmla="*/ 2808 w 3318"/>
                  <a:gd name="T53" fmla="*/ 24 h 749"/>
                  <a:gd name="T54" fmla="*/ 3042 w 3318"/>
                  <a:gd name="T55" fmla="*/ 24 h 749"/>
                  <a:gd name="T56" fmla="*/ 3054 w 3318"/>
                  <a:gd name="T57" fmla="*/ 24 h 749"/>
                  <a:gd name="T58" fmla="*/ 3072 w 3318"/>
                  <a:gd name="T59" fmla="*/ 24 h 749"/>
                  <a:gd name="T60" fmla="*/ 3078 w 3318"/>
                  <a:gd name="T61" fmla="*/ 24 h 749"/>
                  <a:gd name="T62" fmla="*/ 3096 w 3318"/>
                  <a:gd name="T63" fmla="*/ 24 h 749"/>
                  <a:gd name="T64" fmla="*/ 3108 w 3318"/>
                  <a:gd name="T65" fmla="*/ 24 h 749"/>
                  <a:gd name="T66" fmla="*/ 3126 w 3318"/>
                  <a:gd name="T67" fmla="*/ 24 h 749"/>
                  <a:gd name="T68" fmla="*/ 3132 w 3318"/>
                  <a:gd name="T69" fmla="*/ 24 h 749"/>
                  <a:gd name="T70" fmla="*/ 3150 w 3318"/>
                  <a:gd name="T71" fmla="*/ 24 h 749"/>
                  <a:gd name="T72" fmla="*/ 3162 w 3318"/>
                  <a:gd name="T73" fmla="*/ 24 h 749"/>
                  <a:gd name="T74" fmla="*/ 3180 w 3318"/>
                  <a:gd name="T75" fmla="*/ 24 h 749"/>
                  <a:gd name="T76" fmla="*/ 3186 w 3318"/>
                  <a:gd name="T77" fmla="*/ 24 h 749"/>
                  <a:gd name="T78" fmla="*/ 3204 w 3318"/>
                  <a:gd name="T79" fmla="*/ 24 h 749"/>
                  <a:gd name="T80" fmla="*/ 3216 w 3318"/>
                  <a:gd name="T81" fmla="*/ 24 h 749"/>
                  <a:gd name="T82" fmla="*/ 3234 w 3318"/>
                  <a:gd name="T83" fmla="*/ 24 h 749"/>
                  <a:gd name="T84" fmla="*/ 3240 w 3318"/>
                  <a:gd name="T85" fmla="*/ 24 h 749"/>
                  <a:gd name="T86" fmla="*/ 3264 w 3318"/>
                  <a:gd name="T87" fmla="*/ 24 h 749"/>
                  <a:gd name="T88" fmla="*/ 3270 w 3318"/>
                  <a:gd name="T89" fmla="*/ 24 h 749"/>
                  <a:gd name="T90" fmla="*/ 3288 w 3318"/>
                  <a:gd name="T91" fmla="*/ 24 h 749"/>
                  <a:gd name="T92" fmla="*/ 3300 w 3318"/>
                  <a:gd name="T93" fmla="*/ 0 h 749"/>
                  <a:gd name="T94" fmla="*/ 3318 w 3318"/>
                  <a:gd name="T95" fmla="*/ 0 h 749"/>
                  <a:gd name="T96" fmla="*/ 3318 w 3318"/>
                  <a:gd name="T97"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18" h="749">
                    <a:moveTo>
                      <a:pt x="0" y="749"/>
                    </a:moveTo>
                    <a:lnTo>
                      <a:pt x="0" y="749"/>
                    </a:lnTo>
                    <a:lnTo>
                      <a:pt x="0" y="258"/>
                    </a:lnTo>
                    <a:lnTo>
                      <a:pt x="12" y="258"/>
                    </a:lnTo>
                    <a:lnTo>
                      <a:pt x="12" y="240"/>
                    </a:lnTo>
                    <a:lnTo>
                      <a:pt x="30" y="240"/>
                    </a:lnTo>
                    <a:lnTo>
                      <a:pt x="30" y="204"/>
                    </a:lnTo>
                    <a:lnTo>
                      <a:pt x="36" y="204"/>
                    </a:lnTo>
                    <a:lnTo>
                      <a:pt x="36" y="180"/>
                    </a:lnTo>
                    <a:lnTo>
                      <a:pt x="66" y="180"/>
                    </a:lnTo>
                    <a:lnTo>
                      <a:pt x="66" y="180"/>
                    </a:lnTo>
                    <a:lnTo>
                      <a:pt x="90" y="180"/>
                    </a:lnTo>
                    <a:lnTo>
                      <a:pt x="90" y="144"/>
                    </a:lnTo>
                    <a:lnTo>
                      <a:pt x="174" y="144"/>
                    </a:lnTo>
                    <a:lnTo>
                      <a:pt x="174" y="144"/>
                    </a:lnTo>
                    <a:lnTo>
                      <a:pt x="228" y="144"/>
                    </a:lnTo>
                    <a:lnTo>
                      <a:pt x="228" y="144"/>
                    </a:lnTo>
                    <a:lnTo>
                      <a:pt x="276" y="144"/>
                    </a:lnTo>
                    <a:lnTo>
                      <a:pt x="276" y="144"/>
                    </a:lnTo>
                    <a:lnTo>
                      <a:pt x="294" y="144"/>
                    </a:lnTo>
                    <a:lnTo>
                      <a:pt x="294" y="144"/>
                    </a:lnTo>
                    <a:lnTo>
                      <a:pt x="318" y="144"/>
                    </a:lnTo>
                    <a:lnTo>
                      <a:pt x="318" y="144"/>
                    </a:lnTo>
                    <a:lnTo>
                      <a:pt x="354" y="144"/>
                    </a:lnTo>
                    <a:lnTo>
                      <a:pt x="354" y="144"/>
                    </a:lnTo>
                    <a:lnTo>
                      <a:pt x="540" y="144"/>
                    </a:lnTo>
                    <a:lnTo>
                      <a:pt x="540" y="126"/>
                    </a:lnTo>
                    <a:lnTo>
                      <a:pt x="756" y="126"/>
                    </a:lnTo>
                    <a:lnTo>
                      <a:pt x="756" y="126"/>
                    </a:lnTo>
                    <a:lnTo>
                      <a:pt x="828" y="126"/>
                    </a:lnTo>
                    <a:lnTo>
                      <a:pt x="828" y="126"/>
                    </a:lnTo>
                    <a:lnTo>
                      <a:pt x="948" y="126"/>
                    </a:lnTo>
                    <a:lnTo>
                      <a:pt x="948" y="102"/>
                    </a:lnTo>
                    <a:lnTo>
                      <a:pt x="1110" y="102"/>
                    </a:lnTo>
                    <a:lnTo>
                      <a:pt x="1110" y="102"/>
                    </a:lnTo>
                    <a:lnTo>
                      <a:pt x="1212" y="102"/>
                    </a:lnTo>
                    <a:lnTo>
                      <a:pt x="1212" y="84"/>
                    </a:lnTo>
                    <a:lnTo>
                      <a:pt x="1254" y="84"/>
                    </a:lnTo>
                    <a:lnTo>
                      <a:pt x="1254" y="84"/>
                    </a:lnTo>
                    <a:lnTo>
                      <a:pt x="1434" y="84"/>
                    </a:lnTo>
                    <a:lnTo>
                      <a:pt x="1434" y="66"/>
                    </a:lnTo>
                    <a:lnTo>
                      <a:pt x="1470" y="66"/>
                    </a:lnTo>
                    <a:lnTo>
                      <a:pt x="1470" y="66"/>
                    </a:lnTo>
                    <a:lnTo>
                      <a:pt x="1644" y="66"/>
                    </a:lnTo>
                    <a:lnTo>
                      <a:pt x="1644" y="66"/>
                    </a:lnTo>
                    <a:lnTo>
                      <a:pt x="1656" y="66"/>
                    </a:lnTo>
                    <a:lnTo>
                      <a:pt x="1656" y="66"/>
                    </a:lnTo>
                    <a:lnTo>
                      <a:pt x="1662" y="66"/>
                    </a:lnTo>
                    <a:lnTo>
                      <a:pt x="1662" y="66"/>
                    </a:lnTo>
                    <a:lnTo>
                      <a:pt x="1728" y="66"/>
                    </a:lnTo>
                    <a:lnTo>
                      <a:pt x="1728" y="66"/>
                    </a:lnTo>
                    <a:lnTo>
                      <a:pt x="1872" y="66"/>
                    </a:lnTo>
                    <a:lnTo>
                      <a:pt x="1872" y="66"/>
                    </a:lnTo>
                    <a:lnTo>
                      <a:pt x="1890" y="66"/>
                    </a:lnTo>
                    <a:lnTo>
                      <a:pt x="1890" y="66"/>
                    </a:lnTo>
                    <a:lnTo>
                      <a:pt x="1908" y="66"/>
                    </a:lnTo>
                    <a:lnTo>
                      <a:pt x="1908" y="66"/>
                    </a:lnTo>
                    <a:lnTo>
                      <a:pt x="1920" y="66"/>
                    </a:lnTo>
                    <a:lnTo>
                      <a:pt x="1920" y="66"/>
                    </a:lnTo>
                    <a:lnTo>
                      <a:pt x="1956" y="66"/>
                    </a:lnTo>
                    <a:lnTo>
                      <a:pt x="1956" y="66"/>
                    </a:lnTo>
                    <a:lnTo>
                      <a:pt x="1974" y="66"/>
                    </a:lnTo>
                    <a:lnTo>
                      <a:pt x="1974" y="66"/>
                    </a:lnTo>
                    <a:lnTo>
                      <a:pt x="2046" y="66"/>
                    </a:lnTo>
                    <a:lnTo>
                      <a:pt x="2046" y="66"/>
                    </a:lnTo>
                    <a:lnTo>
                      <a:pt x="2082" y="66"/>
                    </a:lnTo>
                    <a:lnTo>
                      <a:pt x="2082" y="66"/>
                    </a:lnTo>
                    <a:lnTo>
                      <a:pt x="2100" y="66"/>
                    </a:lnTo>
                    <a:lnTo>
                      <a:pt x="2100" y="66"/>
                    </a:lnTo>
                    <a:lnTo>
                      <a:pt x="2418" y="66"/>
                    </a:lnTo>
                    <a:lnTo>
                      <a:pt x="2418" y="66"/>
                    </a:lnTo>
                    <a:lnTo>
                      <a:pt x="2484" y="66"/>
                    </a:lnTo>
                    <a:lnTo>
                      <a:pt x="2484" y="66"/>
                    </a:lnTo>
                    <a:lnTo>
                      <a:pt x="2580" y="66"/>
                    </a:lnTo>
                    <a:lnTo>
                      <a:pt x="2580" y="42"/>
                    </a:lnTo>
                    <a:lnTo>
                      <a:pt x="2670" y="42"/>
                    </a:lnTo>
                    <a:lnTo>
                      <a:pt x="2670" y="42"/>
                    </a:lnTo>
                    <a:lnTo>
                      <a:pt x="2790" y="42"/>
                    </a:lnTo>
                    <a:lnTo>
                      <a:pt x="2790" y="24"/>
                    </a:lnTo>
                    <a:lnTo>
                      <a:pt x="2808" y="24"/>
                    </a:lnTo>
                    <a:lnTo>
                      <a:pt x="2808" y="24"/>
                    </a:lnTo>
                    <a:lnTo>
                      <a:pt x="3024" y="24"/>
                    </a:lnTo>
                    <a:lnTo>
                      <a:pt x="3024" y="24"/>
                    </a:lnTo>
                    <a:lnTo>
                      <a:pt x="3042" y="24"/>
                    </a:lnTo>
                    <a:lnTo>
                      <a:pt x="3042" y="24"/>
                    </a:lnTo>
                    <a:lnTo>
                      <a:pt x="3054" y="24"/>
                    </a:lnTo>
                    <a:lnTo>
                      <a:pt x="3054" y="24"/>
                    </a:lnTo>
                    <a:lnTo>
                      <a:pt x="3060" y="24"/>
                    </a:lnTo>
                    <a:lnTo>
                      <a:pt x="3060" y="24"/>
                    </a:lnTo>
                    <a:lnTo>
                      <a:pt x="3072" y="24"/>
                    </a:lnTo>
                    <a:lnTo>
                      <a:pt x="3072" y="24"/>
                    </a:lnTo>
                    <a:lnTo>
                      <a:pt x="3078" y="24"/>
                    </a:lnTo>
                    <a:lnTo>
                      <a:pt x="3078" y="24"/>
                    </a:lnTo>
                    <a:lnTo>
                      <a:pt x="3090" y="24"/>
                    </a:lnTo>
                    <a:lnTo>
                      <a:pt x="3090" y="24"/>
                    </a:lnTo>
                    <a:lnTo>
                      <a:pt x="3096" y="24"/>
                    </a:lnTo>
                    <a:lnTo>
                      <a:pt x="3096" y="24"/>
                    </a:lnTo>
                    <a:lnTo>
                      <a:pt x="3108" y="24"/>
                    </a:lnTo>
                    <a:lnTo>
                      <a:pt x="3108" y="24"/>
                    </a:lnTo>
                    <a:lnTo>
                      <a:pt x="3114" y="24"/>
                    </a:lnTo>
                    <a:lnTo>
                      <a:pt x="3114" y="24"/>
                    </a:lnTo>
                    <a:lnTo>
                      <a:pt x="3126" y="24"/>
                    </a:lnTo>
                    <a:lnTo>
                      <a:pt x="3126" y="24"/>
                    </a:lnTo>
                    <a:lnTo>
                      <a:pt x="3132" y="24"/>
                    </a:lnTo>
                    <a:lnTo>
                      <a:pt x="3132" y="24"/>
                    </a:lnTo>
                    <a:lnTo>
                      <a:pt x="3144" y="24"/>
                    </a:lnTo>
                    <a:lnTo>
                      <a:pt x="3144" y="24"/>
                    </a:lnTo>
                    <a:lnTo>
                      <a:pt x="3150" y="24"/>
                    </a:lnTo>
                    <a:lnTo>
                      <a:pt x="3150" y="24"/>
                    </a:lnTo>
                    <a:lnTo>
                      <a:pt x="3162" y="24"/>
                    </a:lnTo>
                    <a:lnTo>
                      <a:pt x="3162" y="24"/>
                    </a:lnTo>
                    <a:lnTo>
                      <a:pt x="3168" y="24"/>
                    </a:lnTo>
                    <a:lnTo>
                      <a:pt x="3168" y="24"/>
                    </a:lnTo>
                    <a:lnTo>
                      <a:pt x="3180" y="24"/>
                    </a:lnTo>
                    <a:lnTo>
                      <a:pt x="3180" y="24"/>
                    </a:lnTo>
                    <a:lnTo>
                      <a:pt x="3186" y="24"/>
                    </a:lnTo>
                    <a:lnTo>
                      <a:pt x="3186" y="24"/>
                    </a:lnTo>
                    <a:lnTo>
                      <a:pt x="3198" y="24"/>
                    </a:lnTo>
                    <a:lnTo>
                      <a:pt x="3198" y="24"/>
                    </a:lnTo>
                    <a:lnTo>
                      <a:pt x="3204" y="24"/>
                    </a:lnTo>
                    <a:lnTo>
                      <a:pt x="3204" y="24"/>
                    </a:lnTo>
                    <a:lnTo>
                      <a:pt x="3216" y="24"/>
                    </a:lnTo>
                    <a:lnTo>
                      <a:pt x="3216" y="24"/>
                    </a:lnTo>
                    <a:lnTo>
                      <a:pt x="3222" y="24"/>
                    </a:lnTo>
                    <a:lnTo>
                      <a:pt x="3222" y="24"/>
                    </a:lnTo>
                    <a:lnTo>
                      <a:pt x="3234" y="24"/>
                    </a:lnTo>
                    <a:lnTo>
                      <a:pt x="3234" y="24"/>
                    </a:lnTo>
                    <a:lnTo>
                      <a:pt x="3240" y="24"/>
                    </a:lnTo>
                    <a:lnTo>
                      <a:pt x="3240" y="24"/>
                    </a:lnTo>
                    <a:lnTo>
                      <a:pt x="3252" y="24"/>
                    </a:lnTo>
                    <a:lnTo>
                      <a:pt x="3252" y="24"/>
                    </a:lnTo>
                    <a:lnTo>
                      <a:pt x="3264" y="24"/>
                    </a:lnTo>
                    <a:lnTo>
                      <a:pt x="3264" y="24"/>
                    </a:lnTo>
                    <a:lnTo>
                      <a:pt x="3270" y="24"/>
                    </a:lnTo>
                    <a:lnTo>
                      <a:pt x="3270" y="24"/>
                    </a:lnTo>
                    <a:lnTo>
                      <a:pt x="3282" y="24"/>
                    </a:lnTo>
                    <a:lnTo>
                      <a:pt x="3282" y="24"/>
                    </a:lnTo>
                    <a:lnTo>
                      <a:pt x="3288" y="24"/>
                    </a:lnTo>
                    <a:lnTo>
                      <a:pt x="3288" y="24"/>
                    </a:lnTo>
                    <a:lnTo>
                      <a:pt x="3300" y="24"/>
                    </a:lnTo>
                    <a:lnTo>
                      <a:pt x="3300" y="0"/>
                    </a:lnTo>
                    <a:lnTo>
                      <a:pt x="3306" y="0"/>
                    </a:lnTo>
                    <a:lnTo>
                      <a:pt x="3306" y="0"/>
                    </a:lnTo>
                    <a:lnTo>
                      <a:pt x="3318" y="0"/>
                    </a:lnTo>
                    <a:lnTo>
                      <a:pt x="3318" y="0"/>
                    </a:lnTo>
                    <a:lnTo>
                      <a:pt x="3318" y="0"/>
                    </a:lnTo>
                    <a:lnTo>
                      <a:pt x="3318" y="0"/>
                    </a:lnTo>
                    <a:lnTo>
                      <a:pt x="3318" y="0"/>
                    </a:lnTo>
                  </a:path>
                </a:pathLst>
              </a:custGeom>
              <a:noFill/>
              <a:ln w="19050" cap="rnd">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p>
            </p:txBody>
          </p:sp>
          <p:sp>
            <p:nvSpPr>
              <p:cNvPr id="59" name="Freeform 59">
                <a:extLst>
                  <a:ext uri="{FF2B5EF4-FFF2-40B4-BE49-F238E27FC236}">
                    <a16:creationId xmlns:a16="http://schemas.microsoft.com/office/drawing/2014/main" id="{CB5E5BF0-E337-E349-A8D6-6AA91FF21FEF}"/>
                  </a:ext>
                </a:extLst>
              </p:cNvPr>
              <p:cNvSpPr>
                <a:spLocks/>
              </p:cNvSpPr>
              <p:nvPr/>
            </p:nvSpPr>
            <p:spPr bwMode="auto">
              <a:xfrm>
                <a:off x="1455" y="1791"/>
                <a:ext cx="3318" cy="977"/>
              </a:xfrm>
              <a:custGeom>
                <a:avLst/>
                <a:gdLst>
                  <a:gd name="T0" fmla="*/ 0 w 3318"/>
                  <a:gd name="T1" fmla="*/ 977 h 977"/>
                  <a:gd name="T2" fmla="*/ 12 w 3318"/>
                  <a:gd name="T3" fmla="*/ 312 h 977"/>
                  <a:gd name="T4" fmla="*/ 36 w 3318"/>
                  <a:gd name="T5" fmla="*/ 234 h 977"/>
                  <a:gd name="T6" fmla="*/ 66 w 3318"/>
                  <a:gd name="T7" fmla="*/ 192 h 977"/>
                  <a:gd name="T8" fmla="*/ 240 w 3318"/>
                  <a:gd name="T9" fmla="*/ 156 h 977"/>
                  <a:gd name="T10" fmla="*/ 276 w 3318"/>
                  <a:gd name="T11" fmla="*/ 156 h 977"/>
                  <a:gd name="T12" fmla="*/ 294 w 3318"/>
                  <a:gd name="T13" fmla="*/ 156 h 977"/>
                  <a:gd name="T14" fmla="*/ 828 w 3318"/>
                  <a:gd name="T15" fmla="*/ 156 h 977"/>
                  <a:gd name="T16" fmla="*/ 1080 w 3318"/>
                  <a:gd name="T17" fmla="*/ 156 h 977"/>
                  <a:gd name="T18" fmla="*/ 1254 w 3318"/>
                  <a:gd name="T19" fmla="*/ 114 h 977"/>
                  <a:gd name="T20" fmla="*/ 1374 w 3318"/>
                  <a:gd name="T21" fmla="*/ 114 h 977"/>
                  <a:gd name="T22" fmla="*/ 1380 w 3318"/>
                  <a:gd name="T23" fmla="*/ 114 h 977"/>
                  <a:gd name="T24" fmla="*/ 1530 w 3318"/>
                  <a:gd name="T25" fmla="*/ 78 h 977"/>
                  <a:gd name="T26" fmla="*/ 1620 w 3318"/>
                  <a:gd name="T27" fmla="*/ 36 h 977"/>
                  <a:gd name="T28" fmla="*/ 1656 w 3318"/>
                  <a:gd name="T29" fmla="*/ 36 h 977"/>
                  <a:gd name="T30" fmla="*/ 1716 w 3318"/>
                  <a:gd name="T31" fmla="*/ 36 h 977"/>
                  <a:gd name="T32" fmla="*/ 1908 w 3318"/>
                  <a:gd name="T33" fmla="*/ 36 h 977"/>
                  <a:gd name="T34" fmla="*/ 1926 w 3318"/>
                  <a:gd name="T35" fmla="*/ 36 h 977"/>
                  <a:gd name="T36" fmla="*/ 2118 w 3318"/>
                  <a:gd name="T37" fmla="*/ 0 h 977"/>
                  <a:gd name="T38" fmla="*/ 2484 w 3318"/>
                  <a:gd name="T39" fmla="*/ 0 h 977"/>
                  <a:gd name="T40" fmla="*/ 2592 w 3318"/>
                  <a:gd name="T41" fmla="*/ 0 h 977"/>
                  <a:gd name="T42" fmla="*/ 3042 w 3318"/>
                  <a:gd name="T43" fmla="*/ 0 h 977"/>
                  <a:gd name="T44" fmla="*/ 3054 w 3318"/>
                  <a:gd name="T45" fmla="*/ 0 h 977"/>
                  <a:gd name="T46" fmla="*/ 3060 w 3318"/>
                  <a:gd name="T47" fmla="*/ 0 h 977"/>
                  <a:gd name="T48" fmla="*/ 3072 w 3318"/>
                  <a:gd name="T49" fmla="*/ 0 h 977"/>
                  <a:gd name="T50" fmla="*/ 3078 w 3318"/>
                  <a:gd name="T51" fmla="*/ 0 h 977"/>
                  <a:gd name="T52" fmla="*/ 3090 w 3318"/>
                  <a:gd name="T53" fmla="*/ 0 h 977"/>
                  <a:gd name="T54" fmla="*/ 3096 w 3318"/>
                  <a:gd name="T55" fmla="*/ 0 h 977"/>
                  <a:gd name="T56" fmla="*/ 3108 w 3318"/>
                  <a:gd name="T57" fmla="*/ 0 h 977"/>
                  <a:gd name="T58" fmla="*/ 3114 w 3318"/>
                  <a:gd name="T59" fmla="*/ 0 h 977"/>
                  <a:gd name="T60" fmla="*/ 3126 w 3318"/>
                  <a:gd name="T61" fmla="*/ 0 h 977"/>
                  <a:gd name="T62" fmla="*/ 3132 w 3318"/>
                  <a:gd name="T63" fmla="*/ 0 h 977"/>
                  <a:gd name="T64" fmla="*/ 3144 w 3318"/>
                  <a:gd name="T65" fmla="*/ 0 h 977"/>
                  <a:gd name="T66" fmla="*/ 3150 w 3318"/>
                  <a:gd name="T67" fmla="*/ 0 h 977"/>
                  <a:gd name="T68" fmla="*/ 3162 w 3318"/>
                  <a:gd name="T69" fmla="*/ 0 h 977"/>
                  <a:gd name="T70" fmla="*/ 3168 w 3318"/>
                  <a:gd name="T71" fmla="*/ 0 h 977"/>
                  <a:gd name="T72" fmla="*/ 3180 w 3318"/>
                  <a:gd name="T73" fmla="*/ 0 h 977"/>
                  <a:gd name="T74" fmla="*/ 3186 w 3318"/>
                  <a:gd name="T75" fmla="*/ 0 h 977"/>
                  <a:gd name="T76" fmla="*/ 3198 w 3318"/>
                  <a:gd name="T77" fmla="*/ 0 h 977"/>
                  <a:gd name="T78" fmla="*/ 3204 w 3318"/>
                  <a:gd name="T79" fmla="*/ 0 h 977"/>
                  <a:gd name="T80" fmla="*/ 3216 w 3318"/>
                  <a:gd name="T81" fmla="*/ 0 h 977"/>
                  <a:gd name="T82" fmla="*/ 3222 w 3318"/>
                  <a:gd name="T83" fmla="*/ 0 h 977"/>
                  <a:gd name="T84" fmla="*/ 3234 w 3318"/>
                  <a:gd name="T85" fmla="*/ 0 h 977"/>
                  <a:gd name="T86" fmla="*/ 3240 w 3318"/>
                  <a:gd name="T87" fmla="*/ 0 h 977"/>
                  <a:gd name="T88" fmla="*/ 3252 w 3318"/>
                  <a:gd name="T89" fmla="*/ 0 h 977"/>
                  <a:gd name="T90" fmla="*/ 3264 w 3318"/>
                  <a:gd name="T91" fmla="*/ 0 h 977"/>
                  <a:gd name="T92" fmla="*/ 3270 w 3318"/>
                  <a:gd name="T93" fmla="*/ 0 h 977"/>
                  <a:gd name="T94" fmla="*/ 3282 w 3318"/>
                  <a:gd name="T95" fmla="*/ 0 h 977"/>
                  <a:gd name="T96" fmla="*/ 3288 w 3318"/>
                  <a:gd name="T97" fmla="*/ 0 h 977"/>
                  <a:gd name="T98" fmla="*/ 3300 w 3318"/>
                  <a:gd name="T99" fmla="*/ 0 h 977"/>
                  <a:gd name="T100" fmla="*/ 3306 w 3318"/>
                  <a:gd name="T101" fmla="*/ 0 h 977"/>
                  <a:gd name="T102" fmla="*/ 3318 w 3318"/>
                  <a:gd name="T103" fmla="*/ 0 h 977"/>
                  <a:gd name="T104" fmla="*/ 3318 w 3318"/>
                  <a:gd name="T105" fmla="*/ 0 h 977"/>
                  <a:gd name="T106" fmla="*/ 3318 w 3318"/>
                  <a:gd name="T10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8" h="977">
                    <a:moveTo>
                      <a:pt x="0" y="977"/>
                    </a:moveTo>
                    <a:lnTo>
                      <a:pt x="0" y="977"/>
                    </a:lnTo>
                    <a:lnTo>
                      <a:pt x="0" y="312"/>
                    </a:lnTo>
                    <a:lnTo>
                      <a:pt x="12" y="312"/>
                    </a:lnTo>
                    <a:lnTo>
                      <a:pt x="12" y="234"/>
                    </a:lnTo>
                    <a:lnTo>
                      <a:pt x="36" y="234"/>
                    </a:lnTo>
                    <a:lnTo>
                      <a:pt x="36" y="192"/>
                    </a:lnTo>
                    <a:lnTo>
                      <a:pt x="66" y="192"/>
                    </a:lnTo>
                    <a:lnTo>
                      <a:pt x="66" y="156"/>
                    </a:lnTo>
                    <a:lnTo>
                      <a:pt x="240" y="156"/>
                    </a:lnTo>
                    <a:lnTo>
                      <a:pt x="240" y="156"/>
                    </a:lnTo>
                    <a:lnTo>
                      <a:pt x="276" y="156"/>
                    </a:lnTo>
                    <a:lnTo>
                      <a:pt x="276" y="156"/>
                    </a:lnTo>
                    <a:lnTo>
                      <a:pt x="294" y="156"/>
                    </a:lnTo>
                    <a:lnTo>
                      <a:pt x="294" y="156"/>
                    </a:lnTo>
                    <a:lnTo>
                      <a:pt x="828" y="156"/>
                    </a:lnTo>
                    <a:lnTo>
                      <a:pt x="828" y="156"/>
                    </a:lnTo>
                    <a:lnTo>
                      <a:pt x="1080" y="156"/>
                    </a:lnTo>
                    <a:lnTo>
                      <a:pt x="1080" y="114"/>
                    </a:lnTo>
                    <a:lnTo>
                      <a:pt x="1254" y="114"/>
                    </a:lnTo>
                    <a:lnTo>
                      <a:pt x="1254" y="114"/>
                    </a:lnTo>
                    <a:lnTo>
                      <a:pt x="1374" y="114"/>
                    </a:lnTo>
                    <a:lnTo>
                      <a:pt x="1374" y="114"/>
                    </a:lnTo>
                    <a:lnTo>
                      <a:pt x="1380" y="114"/>
                    </a:lnTo>
                    <a:lnTo>
                      <a:pt x="1380" y="78"/>
                    </a:lnTo>
                    <a:lnTo>
                      <a:pt x="1530" y="78"/>
                    </a:lnTo>
                    <a:lnTo>
                      <a:pt x="1530" y="36"/>
                    </a:lnTo>
                    <a:lnTo>
                      <a:pt x="1620" y="36"/>
                    </a:lnTo>
                    <a:lnTo>
                      <a:pt x="1620" y="36"/>
                    </a:lnTo>
                    <a:lnTo>
                      <a:pt x="1656" y="36"/>
                    </a:lnTo>
                    <a:lnTo>
                      <a:pt x="1656" y="36"/>
                    </a:lnTo>
                    <a:lnTo>
                      <a:pt x="1716" y="36"/>
                    </a:lnTo>
                    <a:lnTo>
                      <a:pt x="1716" y="36"/>
                    </a:lnTo>
                    <a:lnTo>
                      <a:pt x="1908" y="36"/>
                    </a:lnTo>
                    <a:lnTo>
                      <a:pt x="1908" y="36"/>
                    </a:lnTo>
                    <a:lnTo>
                      <a:pt x="1926" y="36"/>
                    </a:lnTo>
                    <a:lnTo>
                      <a:pt x="1926" y="0"/>
                    </a:lnTo>
                    <a:lnTo>
                      <a:pt x="2118" y="0"/>
                    </a:lnTo>
                    <a:lnTo>
                      <a:pt x="2118" y="0"/>
                    </a:lnTo>
                    <a:lnTo>
                      <a:pt x="2484" y="0"/>
                    </a:lnTo>
                    <a:lnTo>
                      <a:pt x="2484" y="0"/>
                    </a:lnTo>
                    <a:lnTo>
                      <a:pt x="2592" y="0"/>
                    </a:lnTo>
                    <a:lnTo>
                      <a:pt x="2592" y="0"/>
                    </a:lnTo>
                    <a:lnTo>
                      <a:pt x="3042" y="0"/>
                    </a:lnTo>
                    <a:lnTo>
                      <a:pt x="3042" y="0"/>
                    </a:lnTo>
                    <a:lnTo>
                      <a:pt x="3054" y="0"/>
                    </a:lnTo>
                    <a:lnTo>
                      <a:pt x="3054" y="0"/>
                    </a:lnTo>
                    <a:lnTo>
                      <a:pt x="3060" y="0"/>
                    </a:lnTo>
                    <a:lnTo>
                      <a:pt x="3060" y="0"/>
                    </a:lnTo>
                    <a:lnTo>
                      <a:pt x="3072" y="0"/>
                    </a:lnTo>
                    <a:lnTo>
                      <a:pt x="3072" y="0"/>
                    </a:lnTo>
                    <a:lnTo>
                      <a:pt x="3078" y="0"/>
                    </a:lnTo>
                    <a:lnTo>
                      <a:pt x="3078" y="0"/>
                    </a:lnTo>
                    <a:lnTo>
                      <a:pt x="3090" y="0"/>
                    </a:lnTo>
                    <a:lnTo>
                      <a:pt x="3090" y="0"/>
                    </a:lnTo>
                    <a:lnTo>
                      <a:pt x="3096" y="0"/>
                    </a:lnTo>
                    <a:lnTo>
                      <a:pt x="3096" y="0"/>
                    </a:lnTo>
                    <a:lnTo>
                      <a:pt x="3108" y="0"/>
                    </a:lnTo>
                    <a:lnTo>
                      <a:pt x="3108" y="0"/>
                    </a:lnTo>
                    <a:lnTo>
                      <a:pt x="3114" y="0"/>
                    </a:lnTo>
                    <a:lnTo>
                      <a:pt x="3114" y="0"/>
                    </a:lnTo>
                    <a:lnTo>
                      <a:pt x="3126" y="0"/>
                    </a:lnTo>
                    <a:lnTo>
                      <a:pt x="3126" y="0"/>
                    </a:lnTo>
                    <a:lnTo>
                      <a:pt x="3132" y="0"/>
                    </a:lnTo>
                    <a:lnTo>
                      <a:pt x="3132" y="0"/>
                    </a:lnTo>
                    <a:lnTo>
                      <a:pt x="3144" y="0"/>
                    </a:lnTo>
                    <a:lnTo>
                      <a:pt x="3144" y="0"/>
                    </a:lnTo>
                    <a:lnTo>
                      <a:pt x="3150" y="0"/>
                    </a:lnTo>
                    <a:lnTo>
                      <a:pt x="3150" y="0"/>
                    </a:lnTo>
                    <a:lnTo>
                      <a:pt x="3162" y="0"/>
                    </a:lnTo>
                    <a:lnTo>
                      <a:pt x="3162" y="0"/>
                    </a:lnTo>
                    <a:lnTo>
                      <a:pt x="3168" y="0"/>
                    </a:lnTo>
                    <a:lnTo>
                      <a:pt x="3168" y="0"/>
                    </a:lnTo>
                    <a:lnTo>
                      <a:pt x="3180" y="0"/>
                    </a:lnTo>
                    <a:lnTo>
                      <a:pt x="3180" y="0"/>
                    </a:lnTo>
                    <a:lnTo>
                      <a:pt x="3186" y="0"/>
                    </a:lnTo>
                    <a:lnTo>
                      <a:pt x="3186" y="0"/>
                    </a:lnTo>
                    <a:lnTo>
                      <a:pt x="3198" y="0"/>
                    </a:lnTo>
                    <a:lnTo>
                      <a:pt x="3198" y="0"/>
                    </a:lnTo>
                    <a:lnTo>
                      <a:pt x="3204" y="0"/>
                    </a:lnTo>
                    <a:lnTo>
                      <a:pt x="3204" y="0"/>
                    </a:lnTo>
                    <a:lnTo>
                      <a:pt x="3216" y="0"/>
                    </a:lnTo>
                    <a:lnTo>
                      <a:pt x="3216" y="0"/>
                    </a:lnTo>
                    <a:lnTo>
                      <a:pt x="3222" y="0"/>
                    </a:lnTo>
                    <a:lnTo>
                      <a:pt x="3222" y="0"/>
                    </a:lnTo>
                    <a:lnTo>
                      <a:pt x="3234" y="0"/>
                    </a:lnTo>
                    <a:lnTo>
                      <a:pt x="3234" y="0"/>
                    </a:lnTo>
                    <a:lnTo>
                      <a:pt x="3240" y="0"/>
                    </a:lnTo>
                    <a:lnTo>
                      <a:pt x="3240" y="0"/>
                    </a:lnTo>
                    <a:lnTo>
                      <a:pt x="3252" y="0"/>
                    </a:lnTo>
                    <a:lnTo>
                      <a:pt x="3252" y="0"/>
                    </a:lnTo>
                    <a:lnTo>
                      <a:pt x="3264" y="0"/>
                    </a:lnTo>
                    <a:lnTo>
                      <a:pt x="3264" y="0"/>
                    </a:lnTo>
                    <a:lnTo>
                      <a:pt x="3270" y="0"/>
                    </a:lnTo>
                    <a:lnTo>
                      <a:pt x="3270" y="0"/>
                    </a:lnTo>
                    <a:lnTo>
                      <a:pt x="3282" y="0"/>
                    </a:lnTo>
                    <a:lnTo>
                      <a:pt x="3282" y="0"/>
                    </a:lnTo>
                    <a:lnTo>
                      <a:pt x="3288" y="0"/>
                    </a:lnTo>
                    <a:lnTo>
                      <a:pt x="3288" y="0"/>
                    </a:lnTo>
                    <a:lnTo>
                      <a:pt x="3300" y="0"/>
                    </a:lnTo>
                    <a:lnTo>
                      <a:pt x="3300" y="0"/>
                    </a:lnTo>
                    <a:lnTo>
                      <a:pt x="3306" y="0"/>
                    </a:lnTo>
                    <a:lnTo>
                      <a:pt x="3306" y="0"/>
                    </a:lnTo>
                    <a:lnTo>
                      <a:pt x="3318" y="0"/>
                    </a:lnTo>
                    <a:lnTo>
                      <a:pt x="3318" y="0"/>
                    </a:lnTo>
                    <a:lnTo>
                      <a:pt x="3318" y="0"/>
                    </a:lnTo>
                    <a:lnTo>
                      <a:pt x="3318" y="0"/>
                    </a:lnTo>
                    <a:lnTo>
                      <a:pt x="3318" y="0"/>
                    </a:lnTo>
                  </a:path>
                </a:pathLst>
              </a:custGeom>
              <a:noFill/>
              <a:ln w="19050"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p>
            </p:txBody>
          </p:sp>
        </p:grpSp>
        <p:sp>
          <p:nvSpPr>
            <p:cNvPr id="60" name="Rectangle 48">
              <a:extLst>
                <a:ext uri="{FF2B5EF4-FFF2-40B4-BE49-F238E27FC236}">
                  <a16:creationId xmlns:a16="http://schemas.microsoft.com/office/drawing/2014/main" id="{F8FEA25F-63C5-0544-8561-D207885B5560}"/>
                </a:ext>
              </a:extLst>
            </p:cNvPr>
            <p:cNvSpPr>
              <a:spLocks noChangeArrowheads="1"/>
            </p:cNvSpPr>
            <p:nvPr/>
          </p:nvSpPr>
          <p:spPr bwMode="auto">
            <a:xfrm>
              <a:off x="2893566" y="-51781"/>
              <a:ext cx="4523877" cy="37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itchFamily="34" charset="0"/>
                  <a:cs typeface="Arial" pitchFamily="34" charset="0"/>
                </a:rPr>
                <a:t>Cardiac</a:t>
              </a:r>
              <a:r>
                <a:rPr kumimoji="0" lang="en-US" altLang="en-US" sz="1800" b="0" i="0" u="none" strike="noStrike" cap="none" normalizeH="0">
                  <a:ln>
                    <a:noFill/>
                  </a:ln>
                  <a:solidFill>
                    <a:srgbClr val="000000"/>
                  </a:solidFill>
                  <a:effectLst/>
                  <a:latin typeface="Arial" pitchFamily="34" charset="0"/>
                  <a:cs typeface="Arial" pitchFamily="34" charset="0"/>
                </a:rPr>
                <a:t> Death or Target Vessel  MI</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sp>
        <p:nvSpPr>
          <p:cNvPr id="2" name="TextBox 1">
            <a:extLst>
              <a:ext uri="{FF2B5EF4-FFF2-40B4-BE49-F238E27FC236}">
                <a16:creationId xmlns:a16="http://schemas.microsoft.com/office/drawing/2014/main" id="{D4CE3F57-503F-414C-9BC6-84F0E62FE96E}"/>
              </a:ext>
            </a:extLst>
          </p:cNvPr>
          <p:cNvSpPr txBox="1"/>
          <p:nvPr/>
        </p:nvSpPr>
        <p:spPr>
          <a:xfrm>
            <a:off x="331994" y="2143386"/>
            <a:ext cx="332142" cy="338554"/>
          </a:xfrm>
          <a:prstGeom prst="rect">
            <a:avLst/>
          </a:prstGeom>
          <a:noFill/>
        </p:spPr>
        <p:txBody>
          <a:bodyPr wrap="none" rtlCol="0">
            <a:spAutoFit/>
          </a:bodyPr>
          <a:lstStyle/>
          <a:p>
            <a:r>
              <a:rPr lang="en-US" sz="1600"/>
              <a:t>%</a:t>
            </a:r>
          </a:p>
        </p:txBody>
      </p:sp>
      <p:graphicFrame>
        <p:nvGraphicFramePr>
          <p:cNvPr id="61" name="Chart 60">
            <a:extLst>
              <a:ext uri="{FF2B5EF4-FFF2-40B4-BE49-F238E27FC236}">
                <a16:creationId xmlns:a16="http://schemas.microsoft.com/office/drawing/2014/main" id="{D91DD527-52DE-114B-99F0-2B99AC54F01A}"/>
              </a:ext>
            </a:extLst>
          </p:cNvPr>
          <p:cNvGraphicFramePr/>
          <p:nvPr>
            <p:extLst>
              <p:ext uri="{D42A27DB-BD31-4B8C-83A1-F6EECF244321}">
                <p14:modId xmlns:p14="http://schemas.microsoft.com/office/powerpoint/2010/main" val="2756875965"/>
              </p:ext>
            </p:extLst>
          </p:nvPr>
        </p:nvGraphicFramePr>
        <p:xfrm>
          <a:off x="5759847" y="1855880"/>
          <a:ext cx="3167178" cy="3808320"/>
        </p:xfrm>
        <a:graphic>
          <a:graphicData uri="http://schemas.openxmlformats.org/drawingml/2006/chart">
            <c:chart xmlns:c="http://schemas.openxmlformats.org/drawingml/2006/chart" xmlns:r="http://schemas.openxmlformats.org/officeDocument/2006/relationships" r:id="rId2"/>
          </a:graphicData>
        </a:graphic>
      </p:graphicFrame>
      <p:sp>
        <p:nvSpPr>
          <p:cNvPr id="63" name="TextBox 62">
            <a:extLst>
              <a:ext uri="{FF2B5EF4-FFF2-40B4-BE49-F238E27FC236}">
                <a16:creationId xmlns:a16="http://schemas.microsoft.com/office/drawing/2014/main" id="{9DDB9E57-02ED-FB48-8491-167B89F20C6E}"/>
              </a:ext>
            </a:extLst>
          </p:cNvPr>
          <p:cNvSpPr txBox="1"/>
          <p:nvPr/>
        </p:nvSpPr>
        <p:spPr>
          <a:xfrm>
            <a:off x="6442897" y="4066401"/>
            <a:ext cx="775049" cy="276999"/>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p = 0.82</a:t>
            </a:r>
          </a:p>
        </p:txBody>
      </p:sp>
      <p:sp>
        <p:nvSpPr>
          <p:cNvPr id="64" name="TextBox 63">
            <a:extLst>
              <a:ext uri="{FF2B5EF4-FFF2-40B4-BE49-F238E27FC236}">
                <a16:creationId xmlns:a16="http://schemas.microsoft.com/office/drawing/2014/main" id="{B27B55F5-F45F-5540-A760-6C820575C9FB}"/>
              </a:ext>
            </a:extLst>
          </p:cNvPr>
          <p:cNvSpPr txBox="1"/>
          <p:nvPr/>
        </p:nvSpPr>
        <p:spPr>
          <a:xfrm>
            <a:off x="7835551" y="4066401"/>
            <a:ext cx="775049" cy="276999"/>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p = 0.87</a:t>
            </a:r>
          </a:p>
        </p:txBody>
      </p:sp>
      <p:sp>
        <p:nvSpPr>
          <p:cNvPr id="65" name="TextBox 64">
            <a:extLst>
              <a:ext uri="{FF2B5EF4-FFF2-40B4-BE49-F238E27FC236}">
                <a16:creationId xmlns:a16="http://schemas.microsoft.com/office/drawing/2014/main" id="{FCBE0473-B2E6-0C4D-A1D6-E6BE7A1EDEBA}"/>
              </a:ext>
            </a:extLst>
          </p:cNvPr>
          <p:cNvSpPr txBox="1"/>
          <p:nvPr/>
        </p:nvSpPr>
        <p:spPr>
          <a:xfrm>
            <a:off x="6553200" y="5486400"/>
            <a:ext cx="2215799" cy="276999"/>
          </a:xfrm>
          <a:prstGeom prst="rect">
            <a:avLst/>
          </a:prstGeom>
          <a:noFill/>
        </p:spPr>
        <p:txBody>
          <a:bodyPr wrap="none" rtlCol="0">
            <a:spAutoFit/>
          </a:bodyPr>
          <a:lstStyle/>
          <a:p>
            <a:r>
              <a:rPr lang="en-US">
                <a:solidFill>
                  <a:schemeClr val="bg1"/>
                </a:solidFill>
              </a:rPr>
              <a:t>All rates based on KM estimates</a:t>
            </a:r>
          </a:p>
        </p:txBody>
      </p:sp>
    </p:spTree>
    <p:extLst>
      <p:ext uri="{BB962C8B-B14F-4D97-AF65-F5344CB8AC3E}">
        <p14:creationId xmlns:p14="http://schemas.microsoft.com/office/powerpoint/2010/main" val="32728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CE27D-AA16-F549-A9FA-15AAA8813DBF}"/>
              </a:ext>
            </a:extLst>
          </p:cNvPr>
          <p:cNvSpPr>
            <a:spLocks noGrp="1"/>
          </p:cNvSpPr>
          <p:nvPr>
            <p:ph type="ctrTitle" idx="4294967295"/>
          </p:nvPr>
        </p:nvSpPr>
        <p:spPr>
          <a:xfrm>
            <a:off x="5486400" y="228600"/>
            <a:ext cx="3657600" cy="793278"/>
          </a:xfrm>
          <a:prstGeom prst="rect">
            <a:avLst/>
          </a:prstGeom>
        </p:spPr>
        <p:txBody>
          <a:bodyPr/>
          <a:lstStyle/>
          <a:p>
            <a:r>
              <a:rPr lang="en-US" sz="3200">
                <a:latin typeface="Arial" panose="020B0604020202020204" pitchFamily="34" charset="0"/>
                <a:cs typeface="Arial" panose="020B0604020202020204" pitchFamily="34" charset="0"/>
              </a:rPr>
              <a:t> </a:t>
            </a:r>
            <a:r>
              <a:rPr lang="en-US" sz="3200">
                <a:solidFill>
                  <a:srgbClr val="C10E21"/>
                </a:solidFill>
                <a:latin typeface="Arial" panose="020B0604020202020204" pitchFamily="34" charset="0"/>
                <a:cs typeface="Arial" panose="020B0604020202020204" pitchFamily="34" charset="0"/>
              </a:rPr>
              <a:t>Disclosures</a:t>
            </a:r>
          </a:p>
        </p:txBody>
      </p:sp>
      <p:sp>
        <p:nvSpPr>
          <p:cNvPr id="4" name="ZoneTexte 5">
            <a:extLst>
              <a:ext uri="{FF2B5EF4-FFF2-40B4-BE49-F238E27FC236}">
                <a16:creationId xmlns:a16="http://schemas.microsoft.com/office/drawing/2014/main" id="{15311C97-3D10-DE40-A6DF-904CC8882131}"/>
              </a:ext>
            </a:extLst>
          </p:cNvPr>
          <p:cNvSpPr txBox="1"/>
          <p:nvPr/>
        </p:nvSpPr>
        <p:spPr>
          <a:xfrm>
            <a:off x="530288" y="1143000"/>
            <a:ext cx="5062949" cy="502766"/>
          </a:xfrm>
          <a:prstGeom prst="rect">
            <a:avLst/>
          </a:prstGeom>
          <a:noFill/>
        </p:spPr>
        <p:txBody>
          <a:bodyPr wrap="square" rtlCol="0">
            <a:spAutoFit/>
          </a:bodyPr>
          <a:lstStyle/>
          <a:p>
            <a:r>
              <a:rPr lang="fr-FR" sz="2667">
                <a:latin typeface="Calibri" panose="020F0502020204030204" pitchFamily="34" charset="0"/>
                <a:ea typeface="ＭＳ Ｐゴシック" charset="0"/>
                <a:cs typeface="Calibri" panose="020F0502020204030204" pitchFamily="34" charset="0"/>
              </a:rPr>
              <a:t>Speaker's name : Alexandra  Lansky</a:t>
            </a:r>
          </a:p>
        </p:txBody>
      </p:sp>
      <p:sp>
        <p:nvSpPr>
          <p:cNvPr id="6" name="Rectangle 5">
            <a:extLst>
              <a:ext uri="{FF2B5EF4-FFF2-40B4-BE49-F238E27FC236}">
                <a16:creationId xmlns:a16="http://schemas.microsoft.com/office/drawing/2014/main" id="{99B551C5-C786-F14D-B48B-5AAC8BD3BB02}"/>
              </a:ext>
            </a:extLst>
          </p:cNvPr>
          <p:cNvSpPr txBox="1">
            <a:spLocks noChangeArrowheads="1"/>
          </p:cNvSpPr>
          <p:nvPr/>
        </p:nvSpPr>
        <p:spPr>
          <a:xfrm>
            <a:off x="1371600" y="2819400"/>
            <a:ext cx="4439795" cy="2504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a:latin typeface="Arial" panose="020B0604020202020204" pitchFamily="34" charset="0"/>
                <a:cs typeface="Arial" panose="020B0604020202020204" pitchFamily="34" charset="0"/>
              </a:rPr>
              <a:t>Grant/Research Support</a:t>
            </a:r>
          </a:p>
          <a:p>
            <a:pPr marL="0" indent="0">
              <a:lnSpc>
                <a:spcPct val="100000"/>
              </a:lnSpc>
              <a:buNone/>
            </a:pPr>
            <a:endParaRPr lang="en-US" sz="1050">
              <a:latin typeface="Arial" panose="020B0604020202020204" pitchFamily="34" charset="0"/>
              <a:cs typeface="Arial" panose="020B0604020202020204" pitchFamily="34" charset="0"/>
            </a:endParaRPr>
          </a:p>
          <a:p>
            <a:pPr marL="0" indent="0">
              <a:lnSpc>
                <a:spcPct val="100000"/>
              </a:lnSpc>
              <a:buNone/>
            </a:pPr>
            <a:endParaRPr lang="en-US" sz="1050">
              <a:latin typeface="Arial" panose="020B0604020202020204" pitchFamily="34" charset="0"/>
              <a:cs typeface="Arial" panose="020B0604020202020204" pitchFamily="34" charset="0"/>
            </a:endParaRPr>
          </a:p>
          <a:p>
            <a:pPr marL="0" indent="0">
              <a:lnSpc>
                <a:spcPct val="100000"/>
              </a:lnSpc>
              <a:buNone/>
            </a:pPr>
            <a:endParaRPr lang="en-US" sz="1050">
              <a:latin typeface="Arial" panose="020B0604020202020204" pitchFamily="34" charset="0"/>
              <a:cs typeface="Arial" panose="020B0604020202020204" pitchFamily="34" charset="0"/>
            </a:endParaRPr>
          </a:p>
          <a:p>
            <a:pPr>
              <a:lnSpc>
                <a:spcPct val="100000"/>
              </a:lnSpc>
            </a:pPr>
            <a:r>
              <a:rPr lang="en-US" sz="1050">
                <a:latin typeface="Arial" panose="020B0604020202020204" pitchFamily="34" charset="0"/>
                <a:cs typeface="Arial" panose="020B0604020202020204" pitchFamily="34" charset="0"/>
              </a:rPr>
              <a:t>Speaker/consulting fees</a:t>
            </a:r>
          </a:p>
          <a:p>
            <a:pPr>
              <a:lnSpc>
                <a:spcPct val="100000"/>
              </a:lnSpc>
            </a:pPr>
            <a:r>
              <a:rPr lang="en-US" sz="1050">
                <a:latin typeface="Arial" panose="020B0604020202020204" pitchFamily="34" charset="0"/>
                <a:cs typeface="Arial" panose="020B0604020202020204" pitchFamily="34" charset="0"/>
              </a:rPr>
              <a:t>Major Stock Shareholder/Equity</a:t>
            </a:r>
          </a:p>
          <a:p>
            <a:pPr>
              <a:lnSpc>
                <a:spcPct val="100000"/>
              </a:lnSpc>
            </a:pPr>
            <a:r>
              <a:rPr lang="en-US" sz="1050">
                <a:latin typeface="Arial" panose="020B0604020202020204" pitchFamily="34" charset="0"/>
                <a:cs typeface="Arial" panose="020B0604020202020204" pitchFamily="34" charset="0"/>
              </a:rPr>
              <a:t>Royalty Income</a:t>
            </a:r>
          </a:p>
          <a:p>
            <a:pPr>
              <a:lnSpc>
                <a:spcPct val="100000"/>
              </a:lnSpc>
            </a:pPr>
            <a:r>
              <a:rPr lang="en-US" sz="1050">
                <a:latin typeface="Arial" panose="020B0604020202020204" pitchFamily="34" charset="0"/>
                <a:cs typeface="Arial" panose="020B0604020202020204" pitchFamily="34" charset="0"/>
              </a:rPr>
              <a:t>Ownership/Founder</a:t>
            </a:r>
          </a:p>
          <a:p>
            <a:pPr>
              <a:lnSpc>
                <a:spcPct val="100000"/>
              </a:lnSpc>
            </a:pPr>
            <a:r>
              <a:rPr lang="en-US" sz="1050">
                <a:latin typeface="Arial" panose="020B0604020202020204" pitchFamily="34" charset="0"/>
                <a:cs typeface="Arial" panose="020B0604020202020204" pitchFamily="34" charset="0"/>
              </a:rPr>
              <a:t>Intellectual Property Rights</a:t>
            </a:r>
          </a:p>
          <a:p>
            <a:pPr>
              <a:lnSpc>
                <a:spcPct val="100000"/>
              </a:lnSpc>
            </a:pPr>
            <a:r>
              <a:rPr lang="en-US" sz="1050">
                <a:latin typeface="Arial" panose="020B0604020202020204" pitchFamily="34" charset="0"/>
                <a:cs typeface="Arial" panose="020B0604020202020204" pitchFamily="34" charset="0"/>
              </a:rPr>
              <a:t>Other Financial Benefit</a:t>
            </a:r>
          </a:p>
        </p:txBody>
      </p:sp>
      <p:sp>
        <p:nvSpPr>
          <p:cNvPr id="7" name="Rectangle 6">
            <a:extLst>
              <a:ext uri="{FF2B5EF4-FFF2-40B4-BE49-F238E27FC236}">
                <a16:creationId xmlns:a16="http://schemas.microsoft.com/office/drawing/2014/main" id="{A72C8945-1CE8-744A-87E4-E998561A2B2A}"/>
              </a:ext>
            </a:extLst>
          </p:cNvPr>
          <p:cNvSpPr txBox="1">
            <a:spLocks noChangeArrowheads="1"/>
          </p:cNvSpPr>
          <p:nvPr/>
        </p:nvSpPr>
        <p:spPr>
          <a:xfrm>
            <a:off x="4648200" y="2887913"/>
            <a:ext cx="3429000" cy="2580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a:latin typeface="Arial" panose="020B0604020202020204" pitchFamily="34" charset="0"/>
                <a:cs typeface="Arial" panose="020B0604020202020204" pitchFamily="34" charset="0"/>
              </a:rPr>
              <a:t>Astra Zeneca, </a:t>
            </a:r>
            <a:r>
              <a:rPr lang="en-US" sz="1050" err="1">
                <a:latin typeface="Arial" panose="020B0604020202020204" pitchFamily="34" charset="0"/>
                <a:cs typeface="Arial" panose="020B0604020202020204" pitchFamily="34" charset="0"/>
              </a:rPr>
              <a:t>Abiomed</a:t>
            </a:r>
            <a:r>
              <a:rPr lang="en-US" sz="1050">
                <a:latin typeface="Arial" panose="020B0604020202020204" pitchFamily="34" charset="0"/>
                <a:cs typeface="Arial" panose="020B0604020202020204" pitchFamily="34" charset="0"/>
              </a:rPr>
              <a:t>, Abbott Vascular, Bard, Boston Scientific, </a:t>
            </a:r>
            <a:r>
              <a:rPr lang="en-US" sz="1050" err="1">
                <a:latin typeface="Arial" panose="020B0604020202020204" pitchFamily="34" charset="0"/>
                <a:cs typeface="Arial" panose="020B0604020202020204" pitchFamily="34" charset="0"/>
              </a:rPr>
              <a:t>Biocardia</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Biotronik</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Cagent</a:t>
            </a:r>
            <a:r>
              <a:rPr lang="en-US" sz="1050">
                <a:latin typeface="Arial" panose="020B0604020202020204" pitchFamily="34" charset="0"/>
                <a:cs typeface="Arial" panose="020B0604020202020204" pitchFamily="34" charset="0"/>
              </a:rPr>
              <a:t>, Conformal, Gore, Intact Vascular, </a:t>
            </a:r>
            <a:r>
              <a:rPr lang="en-US" sz="1050" err="1">
                <a:latin typeface="Arial" panose="020B0604020202020204" pitchFamily="34" charset="0"/>
                <a:cs typeface="Arial" panose="020B0604020202020204" pitchFamily="34" charset="0"/>
              </a:rPr>
              <a:t>KeyStone</a:t>
            </a:r>
            <a:r>
              <a:rPr lang="en-US" sz="1050">
                <a:latin typeface="Arial" panose="020B0604020202020204" pitchFamily="34" charset="0"/>
                <a:cs typeface="Arial" panose="020B0604020202020204" pitchFamily="34" charset="0"/>
              </a:rPr>
              <a:t> Heart, </a:t>
            </a:r>
            <a:r>
              <a:rPr lang="en-US" sz="1050" err="1">
                <a:latin typeface="Arial" panose="020B0604020202020204" pitchFamily="34" charset="0"/>
                <a:cs typeface="Arial" panose="020B0604020202020204" pitchFamily="34" charset="0"/>
              </a:rPr>
              <a:t>Lifetech</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Limflow</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Medinol</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Micell</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Microport</a:t>
            </a:r>
            <a:r>
              <a:rPr lang="en-US" sz="1050">
                <a:latin typeface="Arial" panose="020B0604020202020204" pitchFamily="34" charset="0"/>
                <a:cs typeface="Arial" panose="020B0604020202020204" pitchFamily="34" charset="0"/>
              </a:rPr>
              <a:t>, Myocardia, Reva, Shockwave Medical, </a:t>
            </a:r>
            <a:r>
              <a:rPr lang="en-US" sz="1050" err="1">
                <a:latin typeface="Arial" panose="020B0604020202020204" pitchFamily="34" charset="0"/>
                <a:cs typeface="Arial" panose="020B0604020202020204" pitchFamily="34" charset="0"/>
              </a:rPr>
              <a:t>Surmodics</a:t>
            </a:r>
            <a:r>
              <a:rPr lang="en-US" sz="1050">
                <a:latin typeface="Arial" panose="020B0604020202020204" pitchFamily="34" charset="0"/>
                <a:cs typeface="Arial" panose="020B0604020202020204" pitchFamily="34" charset="0"/>
              </a:rPr>
              <a:t>, Trireme, Venus, </a:t>
            </a:r>
            <a:r>
              <a:rPr lang="en-US" sz="1050" err="1">
                <a:latin typeface="Arial" panose="020B0604020202020204" pitchFamily="34" charset="0"/>
                <a:cs typeface="Arial" panose="020B0604020202020204" pitchFamily="34" charset="0"/>
              </a:rPr>
              <a:t>Veryan</a:t>
            </a:r>
            <a:r>
              <a:rPr lang="en-US" sz="1050">
                <a:latin typeface="Arial" panose="020B0604020202020204" pitchFamily="34" charset="0"/>
                <a:cs typeface="Arial" panose="020B0604020202020204" pitchFamily="34" charset="0"/>
              </a:rPr>
              <a:t> Medical</a:t>
            </a:r>
          </a:p>
          <a:p>
            <a:pPr>
              <a:lnSpc>
                <a:spcPct val="100000"/>
              </a:lnSpc>
            </a:pPr>
            <a:r>
              <a:rPr lang="en-US" sz="1050" err="1">
                <a:latin typeface="Arial" panose="020B0604020202020204" pitchFamily="34" charset="0"/>
                <a:cs typeface="Arial" panose="020B0604020202020204" pitchFamily="34" charset="0"/>
              </a:rPr>
              <a:t>Sinomed</a:t>
            </a:r>
            <a:r>
              <a:rPr lang="en-US" sz="1050">
                <a:latin typeface="Arial" panose="020B0604020202020204" pitchFamily="34" charset="0"/>
                <a:cs typeface="Arial" panose="020B0604020202020204" pitchFamily="34" charset="0"/>
              </a:rPr>
              <a:t>, Astra Zeneca, </a:t>
            </a:r>
            <a:r>
              <a:rPr lang="en-US" sz="1050" err="1">
                <a:latin typeface="Arial" panose="020B0604020202020204" pitchFamily="34" charset="0"/>
                <a:cs typeface="Arial" panose="020B0604020202020204" pitchFamily="34" charset="0"/>
              </a:rPr>
              <a:t>Abiomed</a:t>
            </a:r>
            <a:r>
              <a:rPr lang="en-US" sz="1050">
                <a:latin typeface="Arial" panose="020B0604020202020204" pitchFamily="34" charset="0"/>
                <a:cs typeface="Arial" panose="020B0604020202020204" pitchFamily="34" charset="0"/>
              </a:rPr>
              <a:t>, </a:t>
            </a:r>
            <a:r>
              <a:rPr lang="en-US" sz="1050" err="1">
                <a:latin typeface="Arial" panose="020B0604020202020204" pitchFamily="34" charset="0"/>
                <a:cs typeface="Arial" panose="020B0604020202020204" pitchFamily="34" charset="0"/>
              </a:rPr>
              <a:t>Microport</a:t>
            </a:r>
            <a:r>
              <a:rPr lang="en-US" sz="1050">
                <a:latin typeface="Arial" panose="020B0604020202020204" pitchFamily="34" charset="0"/>
                <a:cs typeface="Arial" panose="020B0604020202020204" pitchFamily="34" charset="0"/>
              </a:rPr>
              <a:t>, Trireme</a:t>
            </a:r>
          </a:p>
          <a:p>
            <a:pPr>
              <a:lnSpc>
                <a:spcPct val="100000"/>
              </a:lnSpc>
            </a:pPr>
            <a:r>
              <a:rPr lang="en-US" sz="1050">
                <a:latin typeface="Arial" panose="020B0604020202020204" pitchFamily="34" charset="0"/>
                <a:cs typeface="Arial" panose="020B0604020202020204" pitchFamily="34" charset="0"/>
              </a:rPr>
              <a:t>None</a:t>
            </a:r>
          </a:p>
          <a:p>
            <a:pPr>
              <a:lnSpc>
                <a:spcPct val="100000"/>
              </a:lnSpc>
            </a:pPr>
            <a:r>
              <a:rPr lang="en-US" sz="1050">
                <a:latin typeface="Arial" panose="020B0604020202020204" pitchFamily="34" charset="0"/>
                <a:cs typeface="Arial" panose="020B0604020202020204" pitchFamily="34" charset="0"/>
              </a:rPr>
              <a:t>None</a:t>
            </a:r>
          </a:p>
          <a:p>
            <a:pPr>
              <a:lnSpc>
                <a:spcPct val="100000"/>
              </a:lnSpc>
            </a:pPr>
            <a:r>
              <a:rPr lang="en-US" sz="1050">
                <a:latin typeface="Arial" panose="020B0604020202020204" pitchFamily="34" charset="0"/>
                <a:cs typeface="Arial" panose="020B0604020202020204" pitchFamily="34" charset="0"/>
              </a:rPr>
              <a:t>None</a:t>
            </a:r>
          </a:p>
          <a:p>
            <a:pPr>
              <a:lnSpc>
                <a:spcPct val="100000"/>
              </a:lnSpc>
            </a:pPr>
            <a:r>
              <a:rPr lang="en-US" sz="1050">
                <a:latin typeface="Arial" panose="020B0604020202020204" pitchFamily="34" charset="0"/>
                <a:cs typeface="Arial" panose="020B0604020202020204" pitchFamily="34" charset="0"/>
              </a:rPr>
              <a:t>None</a:t>
            </a:r>
          </a:p>
          <a:p>
            <a:pPr>
              <a:lnSpc>
                <a:spcPct val="100000"/>
              </a:lnSpc>
            </a:pPr>
            <a:r>
              <a:rPr lang="en-US" sz="1050">
                <a:latin typeface="Arial" panose="020B0604020202020204" pitchFamily="34" charset="0"/>
                <a:cs typeface="Arial" panose="020B0604020202020204" pitchFamily="34" charset="0"/>
              </a:rPr>
              <a:t>None</a:t>
            </a:r>
          </a:p>
        </p:txBody>
      </p:sp>
      <p:sp>
        <p:nvSpPr>
          <p:cNvPr id="8" name="Text Box 7">
            <a:extLst>
              <a:ext uri="{FF2B5EF4-FFF2-40B4-BE49-F238E27FC236}">
                <a16:creationId xmlns:a16="http://schemas.microsoft.com/office/drawing/2014/main" id="{16058BCC-B964-A344-8AC5-939F84A8BE6F}"/>
              </a:ext>
            </a:extLst>
          </p:cNvPr>
          <p:cNvSpPr txBox="1">
            <a:spLocks noChangeArrowheads="1"/>
          </p:cNvSpPr>
          <p:nvPr/>
        </p:nvSpPr>
        <p:spPr bwMode="auto">
          <a:xfrm>
            <a:off x="685800" y="2032098"/>
            <a:ext cx="8237095" cy="276999"/>
          </a:xfrm>
          <a:prstGeom prst="rect">
            <a:avLst/>
          </a:prstGeom>
          <a:noFill/>
          <a:ln>
            <a:noFill/>
          </a:ln>
          <a:effectLst/>
        </p:spPr>
        <p:txBody>
          <a:bodyPr wrap="square">
            <a:spAutoFit/>
          </a:bodyPr>
          <a:lstStyle/>
          <a:p>
            <a:pPr algn="just" eaLnBrk="0" hangingPunct="0">
              <a:defRPr/>
            </a:pPr>
            <a:r>
              <a:rPr lang="en-US" b="0" i="0">
                <a:effectLst>
                  <a:outerShdw sx="1000" sy="1000" algn="tl">
                    <a:srgbClr val="000000"/>
                  </a:outerShdw>
                </a:effectLst>
                <a:latin typeface="Arial" panose="020B0604020202020204" pitchFamily="34" charset="0"/>
                <a:ea typeface="ヒラギノ角ゴ Pro W3" pitchFamily="-111" charset="-128"/>
                <a:cs typeface="Arial" panose="020B0604020202020204" pitchFamily="34" charset="0"/>
              </a:rPr>
              <a:t>Within the past 12 months, I have had a financial interest/arrangement or affiliation with the organization(s) listed below.</a:t>
            </a:r>
            <a:endParaRPr lang="en-US">
              <a:effectLst>
                <a:outerShdw sx="1000" sy="1000" algn="tl">
                  <a:srgbClr val="000000"/>
                </a:outerShdw>
              </a:effectLst>
              <a:latin typeface="Arial" panose="020B0604020202020204" pitchFamily="34" charset="0"/>
              <a:ea typeface="ヒラギノ角ゴ Pro W3" pitchFamily="-111" charset="-128"/>
              <a:cs typeface="Arial" panose="020B0604020202020204" pitchFamily="34" charset="0"/>
            </a:endParaRPr>
          </a:p>
        </p:txBody>
      </p:sp>
      <p:sp>
        <p:nvSpPr>
          <p:cNvPr id="9" name="Text Box 8">
            <a:extLst>
              <a:ext uri="{FF2B5EF4-FFF2-40B4-BE49-F238E27FC236}">
                <a16:creationId xmlns:a16="http://schemas.microsoft.com/office/drawing/2014/main" id="{08277ED9-F7C2-D341-8460-F669CAE962CB}"/>
              </a:ext>
            </a:extLst>
          </p:cNvPr>
          <p:cNvSpPr txBox="1">
            <a:spLocks noChangeArrowheads="1"/>
          </p:cNvSpPr>
          <p:nvPr/>
        </p:nvSpPr>
        <p:spPr bwMode="auto">
          <a:xfrm>
            <a:off x="331757" y="2585528"/>
            <a:ext cx="5733639" cy="307777"/>
          </a:xfrm>
          <a:prstGeom prst="rect">
            <a:avLst/>
          </a:prstGeom>
          <a:noFill/>
          <a:ln w="9525">
            <a:noFill/>
            <a:miter lim="800000"/>
            <a:headEnd/>
            <a:tailEnd/>
          </a:ln>
        </p:spPr>
        <p:txBody>
          <a:bodyPr wrap="square">
            <a:spAutoFit/>
          </a:bodyPr>
          <a:lstStyle/>
          <a:p>
            <a:r>
              <a:rPr lang="en-US" sz="1400" i="0">
                <a:latin typeface="Arial" panose="020B0604020202020204" pitchFamily="34" charset="0"/>
                <a:cs typeface="Arial" panose="020B0604020202020204" pitchFamily="34" charset="0"/>
              </a:rPr>
              <a:t>Affiliation/Financial Relationship</a:t>
            </a:r>
          </a:p>
        </p:txBody>
      </p:sp>
    </p:spTree>
    <p:extLst>
      <p:ext uri="{BB962C8B-B14F-4D97-AF65-F5344CB8AC3E}">
        <p14:creationId xmlns:p14="http://schemas.microsoft.com/office/powerpoint/2010/main" val="138117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FC33BEE-53FD-48B4-A64F-3AB1E37C53CB}"/>
              </a:ext>
            </a:extLst>
          </p:cNvPr>
          <p:cNvGraphicFramePr/>
          <p:nvPr>
            <p:extLst>
              <p:ext uri="{D42A27DB-BD31-4B8C-83A1-F6EECF244321}">
                <p14:modId xmlns:p14="http://schemas.microsoft.com/office/powerpoint/2010/main" val="3645860227"/>
              </p:ext>
            </p:extLst>
          </p:nvPr>
        </p:nvGraphicFramePr>
        <p:xfrm>
          <a:off x="2057400" y="926160"/>
          <a:ext cx="4876800" cy="2295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7081A08-E387-46D8-BB53-8A47054526A2}"/>
              </a:ext>
            </a:extLst>
          </p:cNvPr>
          <p:cNvSpPr txBox="1"/>
          <p:nvPr/>
        </p:nvSpPr>
        <p:spPr>
          <a:xfrm>
            <a:off x="4199268" y="1757025"/>
            <a:ext cx="753732" cy="276999"/>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p = 0.22</a:t>
            </a:r>
          </a:p>
        </p:txBody>
      </p:sp>
      <p:sp>
        <p:nvSpPr>
          <p:cNvPr id="15" name="Title 2">
            <a:extLst>
              <a:ext uri="{FF2B5EF4-FFF2-40B4-BE49-F238E27FC236}">
                <a16:creationId xmlns:a16="http://schemas.microsoft.com/office/drawing/2014/main" id="{801B404C-9AFA-4D46-9D0F-9371554DC429}"/>
              </a:ext>
            </a:extLst>
          </p:cNvPr>
          <p:cNvSpPr txBox="1">
            <a:spLocks/>
          </p:cNvSpPr>
          <p:nvPr/>
        </p:nvSpPr>
        <p:spPr>
          <a:xfrm>
            <a:off x="2044095" y="-237903"/>
            <a:ext cx="7031578"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Stent Thrombosis (ITT)</a:t>
            </a:r>
            <a:endParaRPr lang="en-US" sz="2800" kern="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0CDD60-B112-0D4A-A5B6-78DED14F0AD0}"/>
              </a:ext>
            </a:extLst>
          </p:cNvPr>
          <p:cNvSpPr txBox="1"/>
          <p:nvPr/>
        </p:nvSpPr>
        <p:spPr>
          <a:xfrm>
            <a:off x="6553200" y="5486400"/>
            <a:ext cx="2182200" cy="276999"/>
          </a:xfrm>
          <a:prstGeom prst="rect">
            <a:avLst/>
          </a:prstGeom>
          <a:noFill/>
        </p:spPr>
        <p:txBody>
          <a:bodyPr wrap="none" rtlCol="0">
            <a:spAutoFit/>
          </a:bodyPr>
          <a:lstStyle/>
          <a:p>
            <a:r>
              <a:rPr lang="en-US">
                <a:solidFill>
                  <a:schemeClr val="bg1"/>
                </a:solidFill>
              </a:rPr>
              <a:t>All rates based on KM estimates</a:t>
            </a:r>
          </a:p>
        </p:txBody>
      </p:sp>
      <p:sp>
        <p:nvSpPr>
          <p:cNvPr id="13" name="TextBox 12">
            <a:extLst>
              <a:ext uri="{FF2B5EF4-FFF2-40B4-BE49-F238E27FC236}">
                <a16:creationId xmlns:a16="http://schemas.microsoft.com/office/drawing/2014/main" id="{CE7F0077-00DA-A445-8186-9E29B96A23A8}"/>
              </a:ext>
            </a:extLst>
          </p:cNvPr>
          <p:cNvSpPr txBox="1"/>
          <p:nvPr/>
        </p:nvSpPr>
        <p:spPr>
          <a:xfrm>
            <a:off x="2827668" y="1564398"/>
            <a:ext cx="753732" cy="276999"/>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p = 0.48</a:t>
            </a:r>
          </a:p>
        </p:txBody>
      </p:sp>
      <p:sp>
        <p:nvSpPr>
          <p:cNvPr id="18" name="TextBox 17">
            <a:extLst>
              <a:ext uri="{FF2B5EF4-FFF2-40B4-BE49-F238E27FC236}">
                <a16:creationId xmlns:a16="http://schemas.microsoft.com/office/drawing/2014/main" id="{6C43774C-A3DE-4919-9252-3A26D9EECFA0}"/>
              </a:ext>
            </a:extLst>
          </p:cNvPr>
          <p:cNvSpPr txBox="1"/>
          <p:nvPr/>
        </p:nvSpPr>
        <p:spPr>
          <a:xfrm>
            <a:off x="2312417" y="1025779"/>
            <a:ext cx="2106991" cy="369332"/>
          </a:xfrm>
          <a:prstGeom prst="rect">
            <a:avLst/>
          </a:prstGeom>
          <a:noFill/>
        </p:spPr>
        <p:txBody>
          <a:bodyPr wrap="square" rtlCol="0">
            <a:spAutoFit/>
          </a:bodyPr>
          <a:lstStyle/>
          <a:p>
            <a:pPr algn="ctr"/>
            <a:r>
              <a:rPr lang="en-US" sz="1800" b="1">
                <a:latin typeface="Arial" panose="020B0604020202020204" pitchFamily="34" charset="0"/>
                <a:cs typeface="Arial" panose="020B0604020202020204" pitchFamily="34" charset="0"/>
              </a:rPr>
              <a:t>All ST</a:t>
            </a:r>
          </a:p>
        </p:txBody>
      </p:sp>
      <p:graphicFrame>
        <p:nvGraphicFramePr>
          <p:cNvPr id="19" name="Chart 18">
            <a:extLst>
              <a:ext uri="{FF2B5EF4-FFF2-40B4-BE49-F238E27FC236}">
                <a16:creationId xmlns:a16="http://schemas.microsoft.com/office/drawing/2014/main" id="{D0D70C9B-BC6F-45CD-B81E-E07D3DDBD19D}"/>
              </a:ext>
            </a:extLst>
          </p:cNvPr>
          <p:cNvGraphicFramePr/>
          <p:nvPr>
            <p:extLst>
              <p:ext uri="{D42A27DB-BD31-4B8C-83A1-F6EECF244321}">
                <p14:modId xmlns:p14="http://schemas.microsoft.com/office/powerpoint/2010/main" val="907000358"/>
              </p:ext>
            </p:extLst>
          </p:nvPr>
        </p:nvGraphicFramePr>
        <p:xfrm>
          <a:off x="118434" y="3352800"/>
          <a:ext cx="4191000" cy="209972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B6D3DE3E-55A8-400F-A0AF-97AFADA49804}"/>
              </a:ext>
            </a:extLst>
          </p:cNvPr>
          <p:cNvSpPr txBox="1"/>
          <p:nvPr/>
        </p:nvSpPr>
        <p:spPr>
          <a:xfrm>
            <a:off x="990600" y="3474924"/>
            <a:ext cx="2106991" cy="369332"/>
          </a:xfrm>
          <a:prstGeom prst="rect">
            <a:avLst/>
          </a:prstGeom>
          <a:noFill/>
        </p:spPr>
        <p:txBody>
          <a:bodyPr wrap="square" rtlCol="0">
            <a:spAutoFit/>
          </a:bodyPr>
          <a:lstStyle/>
          <a:p>
            <a:r>
              <a:rPr lang="en-US" sz="1800" b="1">
                <a:latin typeface="Arial" panose="020B0604020202020204" pitchFamily="34" charset="0"/>
                <a:cs typeface="Arial" panose="020B0604020202020204" pitchFamily="34" charset="0"/>
              </a:rPr>
              <a:t>Definite ST</a:t>
            </a:r>
          </a:p>
        </p:txBody>
      </p:sp>
      <p:graphicFrame>
        <p:nvGraphicFramePr>
          <p:cNvPr id="23" name="Chart 22">
            <a:extLst>
              <a:ext uri="{FF2B5EF4-FFF2-40B4-BE49-F238E27FC236}">
                <a16:creationId xmlns:a16="http://schemas.microsoft.com/office/drawing/2014/main" id="{A0BCEB5E-5C04-41DD-B28E-0D031A1AB98F}"/>
              </a:ext>
            </a:extLst>
          </p:cNvPr>
          <p:cNvGraphicFramePr/>
          <p:nvPr>
            <p:extLst>
              <p:ext uri="{D42A27DB-BD31-4B8C-83A1-F6EECF244321}">
                <p14:modId xmlns:p14="http://schemas.microsoft.com/office/powerpoint/2010/main" val="359471144"/>
              </p:ext>
            </p:extLst>
          </p:nvPr>
        </p:nvGraphicFramePr>
        <p:xfrm>
          <a:off x="4763866" y="3352800"/>
          <a:ext cx="4191000" cy="209972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C88031C7-120D-4820-8461-EBCC490E3EDE}"/>
              </a:ext>
            </a:extLst>
          </p:cNvPr>
          <p:cNvSpPr txBox="1"/>
          <p:nvPr/>
        </p:nvSpPr>
        <p:spPr>
          <a:xfrm>
            <a:off x="5359260" y="3516868"/>
            <a:ext cx="2751906" cy="369332"/>
          </a:xfrm>
          <a:prstGeom prst="rect">
            <a:avLst/>
          </a:prstGeom>
          <a:noFill/>
        </p:spPr>
        <p:txBody>
          <a:bodyPr wrap="square" rtlCol="0">
            <a:spAutoFit/>
          </a:bodyPr>
          <a:lstStyle/>
          <a:p>
            <a:r>
              <a:rPr lang="en-US" sz="1800" b="1">
                <a:latin typeface="Arial" panose="020B0604020202020204" pitchFamily="34" charset="0"/>
                <a:cs typeface="Arial" panose="020B0604020202020204" pitchFamily="34" charset="0"/>
              </a:rPr>
              <a:t>Probable/Possible ST</a:t>
            </a:r>
          </a:p>
        </p:txBody>
      </p:sp>
      <p:sp>
        <p:nvSpPr>
          <p:cNvPr id="27" name="Oval 26">
            <a:extLst>
              <a:ext uri="{FF2B5EF4-FFF2-40B4-BE49-F238E27FC236}">
                <a16:creationId xmlns:a16="http://schemas.microsoft.com/office/drawing/2014/main" id="{6998C3A9-6928-43D3-A02B-CF111FCF7DA5}"/>
              </a:ext>
            </a:extLst>
          </p:cNvPr>
          <p:cNvSpPr/>
          <p:nvPr/>
        </p:nvSpPr>
        <p:spPr>
          <a:xfrm>
            <a:off x="3895669" y="1219200"/>
            <a:ext cx="1438331" cy="192842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1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heckerboard(across)">
                                      <p:cBhvr>
                                        <p:cTn id="26" dur="500"/>
                                        <p:tgtEl>
                                          <p:spTgt spid="1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heckerboard(across)">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2" grpId="0"/>
      <p:bldP spid="13" grpId="0"/>
      <p:bldP spid="18" grpId="0"/>
      <p:bldGraphic spid="19" grpId="0">
        <p:bldAsOne/>
      </p:bldGraphic>
      <p:bldP spid="22" grpId="0"/>
      <p:bldGraphic spid="23" grpId="0">
        <p:bldAsOne/>
      </p:bldGraphic>
      <p:bldP spid="26"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CE27D-AA16-F549-A9FA-15AAA8813DBF}"/>
              </a:ext>
            </a:extLst>
          </p:cNvPr>
          <p:cNvSpPr>
            <a:spLocks noGrp="1"/>
          </p:cNvSpPr>
          <p:nvPr>
            <p:ph type="ctrTitle" idx="4294967295"/>
          </p:nvPr>
        </p:nvSpPr>
        <p:spPr>
          <a:xfrm>
            <a:off x="2133600" y="273258"/>
            <a:ext cx="6248400" cy="457200"/>
          </a:xfrm>
          <a:prstGeom prst="rect">
            <a:avLst/>
          </a:prstGeom>
        </p:spPr>
        <p:txBody>
          <a:bodyPr/>
          <a:lstStyle/>
          <a:p>
            <a:pPr algn="r"/>
            <a:r>
              <a:rPr lang="en-US" sz="2400" b="1">
                <a:solidFill>
                  <a:srgbClr val="C10E21"/>
                </a:solidFill>
                <a:latin typeface="Arial" panose="020B0604020202020204" pitchFamily="34" charset="0"/>
                <a:cs typeface="Arial" panose="020B0604020202020204" pitchFamily="34" charset="0"/>
              </a:rPr>
              <a:t>Pre-specified Subgroup Analyses</a:t>
            </a:r>
          </a:p>
        </p:txBody>
      </p:sp>
      <p:sp>
        <p:nvSpPr>
          <p:cNvPr id="2" name="Rectangle 1">
            <a:extLst>
              <a:ext uri="{FF2B5EF4-FFF2-40B4-BE49-F238E27FC236}">
                <a16:creationId xmlns:a16="http://schemas.microsoft.com/office/drawing/2014/main" id="{DA3F6290-F905-4679-ADE7-0FBFA228DC76}"/>
              </a:ext>
            </a:extLst>
          </p:cNvPr>
          <p:cNvSpPr/>
          <p:nvPr/>
        </p:nvSpPr>
        <p:spPr>
          <a:xfrm>
            <a:off x="514350" y="6036031"/>
            <a:ext cx="8115300" cy="270459"/>
          </a:xfrm>
          <a:prstGeom prst="rect">
            <a:avLst/>
          </a:prstGeom>
        </p:spPr>
        <p:txBody>
          <a:bodyPr wrap="square">
            <a:spAutoFit/>
          </a:bodyPr>
          <a:lstStyle/>
          <a:p>
            <a:pPr marL="0" marR="0" algn="ctr">
              <a:lnSpc>
                <a:spcPct val="115000"/>
              </a:lnSpc>
              <a:spcBef>
                <a:spcPts val="300"/>
              </a:spcBef>
              <a:spcAft>
                <a:spcPts val="0"/>
              </a:spcAft>
            </a:pPr>
            <a:r>
              <a:rPr lang="en-US" sz="1100">
                <a:latin typeface="Arial" panose="020B0604020202020204" pitchFamily="34" charset="0"/>
                <a:ea typeface="Times New Roman" panose="02020603050405020304" pitchFamily="18" charset="0"/>
                <a:cs typeface="Arial" panose="020B0604020202020204" pitchFamily="34" charset="0"/>
              </a:rPr>
              <a:t>Target lesion failure (TLF) at 12 months: cardiac death, TV-MI, or clinically-driven target lesion revascularization (TLR)</a:t>
            </a:r>
          </a:p>
        </p:txBody>
      </p:sp>
      <p:grpSp>
        <p:nvGrpSpPr>
          <p:cNvPr id="4" name="Group 3">
            <a:extLst>
              <a:ext uri="{FF2B5EF4-FFF2-40B4-BE49-F238E27FC236}">
                <a16:creationId xmlns:a16="http://schemas.microsoft.com/office/drawing/2014/main" id="{D6BE725A-499B-C745-B039-D95922535C9D}"/>
              </a:ext>
            </a:extLst>
          </p:cNvPr>
          <p:cNvGrpSpPr/>
          <p:nvPr/>
        </p:nvGrpSpPr>
        <p:grpSpPr bwMode="auto">
          <a:xfrm>
            <a:off x="1447800" y="978839"/>
            <a:ext cx="6629400" cy="5029200"/>
            <a:chOff x="0" y="0"/>
            <a:chExt cx="4208" cy="3686"/>
          </a:xfrm>
        </p:grpSpPr>
        <p:sp>
          <p:nvSpPr>
            <p:cNvPr id="5" name="AutoShape 3">
              <a:extLst>
                <a:ext uri="{FF2B5EF4-FFF2-40B4-BE49-F238E27FC236}">
                  <a16:creationId xmlns:a16="http://schemas.microsoft.com/office/drawing/2014/main" id="{8D0A0BFD-79F1-2346-A3F8-8DD3036E34EA}"/>
                </a:ext>
              </a:extLst>
            </p:cNvPr>
            <p:cNvSpPr>
              <a:spLocks noChangeAspect="1" noChangeArrowheads="1" noTextEdit="1"/>
            </p:cNvSpPr>
            <p:nvPr/>
          </p:nvSpPr>
          <p:spPr bwMode="auto">
            <a:xfrm>
              <a:off x="0" y="0"/>
              <a:ext cx="4204" cy="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0ACD6DC-4DD0-1244-BF4A-7E1794BE3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08" cy="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CE04FE14-2E94-6142-BF7D-5015072E347F}"/>
              </a:ext>
            </a:extLst>
          </p:cNvPr>
          <p:cNvSpPr txBox="1"/>
          <p:nvPr/>
        </p:nvSpPr>
        <p:spPr>
          <a:xfrm>
            <a:off x="3332804" y="1475601"/>
            <a:ext cx="629596" cy="276999"/>
          </a:xfrm>
          <a:prstGeom prst="rect">
            <a:avLst/>
          </a:prstGeom>
          <a:solidFill>
            <a:schemeClr val="bg1"/>
          </a:solidFill>
        </p:spPr>
        <p:txBody>
          <a:bodyPr wrap="none" rtlCol="0">
            <a:spAutoFit/>
          </a:bodyPr>
          <a:lstStyle/>
          <a:p>
            <a:r>
              <a:rPr lang="en-US"/>
              <a:t>HT-DES</a:t>
            </a:r>
          </a:p>
        </p:txBody>
      </p:sp>
      <p:sp>
        <p:nvSpPr>
          <p:cNvPr id="8" name="TextBox 7">
            <a:extLst>
              <a:ext uri="{FF2B5EF4-FFF2-40B4-BE49-F238E27FC236}">
                <a16:creationId xmlns:a16="http://schemas.microsoft.com/office/drawing/2014/main" id="{4600F87D-594B-D849-A83F-8327ED4C18B7}"/>
              </a:ext>
            </a:extLst>
          </p:cNvPr>
          <p:cNvSpPr txBox="1"/>
          <p:nvPr/>
        </p:nvSpPr>
        <p:spPr>
          <a:xfrm>
            <a:off x="6629400" y="5651956"/>
            <a:ext cx="838200" cy="215444"/>
          </a:xfrm>
          <a:prstGeom prst="rect">
            <a:avLst/>
          </a:prstGeom>
          <a:solidFill>
            <a:schemeClr val="bg1"/>
          </a:solidFill>
        </p:spPr>
        <p:txBody>
          <a:bodyPr wrap="square" rtlCol="0">
            <a:spAutoFit/>
          </a:bodyPr>
          <a:lstStyle/>
          <a:p>
            <a:r>
              <a:rPr lang="en-US" sz="800"/>
              <a:t>Favors DP-DES</a:t>
            </a:r>
          </a:p>
        </p:txBody>
      </p:sp>
      <p:sp>
        <p:nvSpPr>
          <p:cNvPr id="9" name="TextBox 8">
            <a:extLst>
              <a:ext uri="{FF2B5EF4-FFF2-40B4-BE49-F238E27FC236}">
                <a16:creationId xmlns:a16="http://schemas.microsoft.com/office/drawing/2014/main" id="{62E0722D-D679-9646-A972-1689BEE3EDDD}"/>
              </a:ext>
            </a:extLst>
          </p:cNvPr>
          <p:cNvSpPr txBox="1"/>
          <p:nvPr/>
        </p:nvSpPr>
        <p:spPr>
          <a:xfrm>
            <a:off x="5715000" y="5651956"/>
            <a:ext cx="838200" cy="215444"/>
          </a:xfrm>
          <a:prstGeom prst="rect">
            <a:avLst/>
          </a:prstGeom>
          <a:solidFill>
            <a:schemeClr val="bg1"/>
          </a:solidFill>
        </p:spPr>
        <p:txBody>
          <a:bodyPr wrap="square" rtlCol="0">
            <a:spAutoFit/>
          </a:bodyPr>
          <a:lstStyle/>
          <a:p>
            <a:r>
              <a:rPr lang="en-US" sz="800"/>
              <a:t>Favors HT-DES</a:t>
            </a:r>
          </a:p>
        </p:txBody>
      </p:sp>
      <p:sp>
        <p:nvSpPr>
          <p:cNvPr id="10" name="TextBox 9">
            <a:extLst>
              <a:ext uri="{FF2B5EF4-FFF2-40B4-BE49-F238E27FC236}">
                <a16:creationId xmlns:a16="http://schemas.microsoft.com/office/drawing/2014/main" id="{325171DA-B445-6A47-9DDA-C36C67A3E0A6}"/>
              </a:ext>
            </a:extLst>
          </p:cNvPr>
          <p:cNvSpPr txBox="1"/>
          <p:nvPr/>
        </p:nvSpPr>
        <p:spPr>
          <a:xfrm>
            <a:off x="4112721" y="1475600"/>
            <a:ext cx="640303" cy="276999"/>
          </a:xfrm>
          <a:prstGeom prst="rect">
            <a:avLst/>
          </a:prstGeom>
          <a:solidFill>
            <a:schemeClr val="bg1"/>
          </a:solidFill>
        </p:spPr>
        <p:txBody>
          <a:bodyPr wrap="none" rtlCol="0">
            <a:spAutoFit/>
          </a:bodyPr>
          <a:lstStyle/>
          <a:p>
            <a:r>
              <a:rPr lang="en-US"/>
              <a:t>DP-DES</a:t>
            </a:r>
          </a:p>
        </p:txBody>
      </p:sp>
    </p:spTree>
    <p:extLst>
      <p:ext uri="{BB962C8B-B14F-4D97-AF65-F5344CB8AC3E}">
        <p14:creationId xmlns:p14="http://schemas.microsoft.com/office/powerpoint/2010/main" val="27190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69B911-E113-7D40-A8F2-F01BA3812250}"/>
              </a:ext>
            </a:extLst>
          </p:cNvPr>
          <p:cNvSpPr/>
          <p:nvPr/>
        </p:nvSpPr>
        <p:spPr>
          <a:xfrm>
            <a:off x="457200" y="1524000"/>
            <a:ext cx="7696200" cy="2862322"/>
          </a:xfrm>
          <a:prstGeom prst="rect">
            <a:avLst/>
          </a:prstGeom>
        </p:spPr>
        <p:txBody>
          <a:bodyPr wrap="square">
            <a:spAutoFit/>
          </a:bodyPr>
          <a:lstStyle/>
          <a:p>
            <a:pPr marL="171450" marR="0" indent="-171450" algn="just">
              <a:spcBef>
                <a:spcPts val="1200"/>
              </a:spcBef>
              <a:spcAft>
                <a:spcPts val="0"/>
              </a:spcAft>
              <a:buFont typeface="Arial" panose="020B0604020202020204" pitchFamily="34" charset="0"/>
              <a:buChar char="•"/>
            </a:pPr>
            <a:r>
              <a:rPr lang="en-US" sz="2000">
                <a:solidFill>
                  <a:srgbClr val="000000"/>
                </a:solidFill>
                <a:latin typeface="Lub Dub Medium"/>
                <a:ea typeface="Times New Roman" panose="02020603050405020304" pitchFamily="18" charset="0"/>
                <a:cs typeface="Arial" panose="020B0604020202020204" pitchFamily="34" charset="0"/>
              </a:rPr>
              <a:t>The trial was not powered for superiority at 12-months.  Differences in outcomes will be assessed in a powered landmark analysis from 1-5 years.</a:t>
            </a:r>
          </a:p>
          <a:p>
            <a:pPr marL="171450" marR="0" indent="-171450" algn="just">
              <a:spcBef>
                <a:spcPts val="1200"/>
              </a:spcBef>
              <a:spcAft>
                <a:spcPts val="0"/>
              </a:spcAft>
              <a:buFont typeface="Arial" panose="020B0604020202020204" pitchFamily="34" charset="0"/>
              <a:buChar char="•"/>
            </a:pPr>
            <a:r>
              <a:rPr lang="en-US" sz="2000">
                <a:solidFill>
                  <a:srgbClr val="000000"/>
                </a:solidFill>
                <a:latin typeface="Lub Dub Medium"/>
                <a:ea typeface="Times New Roman" panose="02020603050405020304" pitchFamily="18" charset="0"/>
                <a:cs typeface="Arial" panose="020B0604020202020204" pitchFamily="34" charset="0"/>
              </a:rPr>
              <a:t>TLR rates were lower than previously reported (1%) in the control group and ID TLR was not significantly different. Caution should be used when comparing low frequency events that were not powered.</a:t>
            </a:r>
          </a:p>
          <a:p>
            <a:pPr marL="171450" marR="0" indent="-171450" algn="just">
              <a:spcBef>
                <a:spcPts val="1200"/>
              </a:spcBef>
              <a:spcAft>
                <a:spcPts val="0"/>
              </a:spcAft>
              <a:buFont typeface="Arial" panose="020B0604020202020204" pitchFamily="34" charset="0"/>
              <a:buChar char="•"/>
            </a:pPr>
            <a:r>
              <a:rPr lang="en-US" sz="2000">
                <a:solidFill>
                  <a:srgbClr val="000000"/>
                </a:solidFill>
                <a:latin typeface="Lub Dub Medium"/>
                <a:ea typeface="Times New Roman" panose="02020603050405020304" pitchFamily="18" charset="0"/>
                <a:cs typeface="Arial" panose="020B0604020202020204" pitchFamily="34" charset="0"/>
              </a:rPr>
              <a:t>This was not an all comers study (STEMI, CTO, LM were excluded) limiting generalizability of results to all patients.  </a:t>
            </a:r>
            <a:endParaRPr lang="en-US" sz="2000">
              <a:latin typeface="Lub Dub Medium"/>
              <a:ea typeface="Times New Roman" panose="02020603050405020304" pitchFamily="18" charset="0"/>
              <a:cs typeface="Arial" panose="020B0604020202020204" pitchFamily="34" charset="0"/>
            </a:endParaRPr>
          </a:p>
        </p:txBody>
      </p:sp>
      <p:sp>
        <p:nvSpPr>
          <p:cNvPr id="6" name="Title 2">
            <a:extLst>
              <a:ext uri="{FF2B5EF4-FFF2-40B4-BE49-F238E27FC236}">
                <a16:creationId xmlns:a16="http://schemas.microsoft.com/office/drawing/2014/main" id="{4AF0CD7E-DE50-7143-A086-30C1547D023A}"/>
              </a:ext>
            </a:extLst>
          </p:cNvPr>
          <p:cNvSpPr txBox="1">
            <a:spLocks/>
          </p:cNvSpPr>
          <p:nvPr/>
        </p:nvSpPr>
        <p:spPr>
          <a:xfrm>
            <a:off x="2057400" y="304800"/>
            <a:ext cx="6248400" cy="457200"/>
          </a:xfrm>
          <a:prstGeom prst="rect">
            <a:avLst/>
          </a:prstGeom>
        </p:spPr>
        <p:txBody>
          <a:bodyPr/>
          <a:lst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a:r>
              <a:rPr lang="en-US" sz="2800" b="1" kern="0">
                <a:solidFill>
                  <a:srgbClr val="C10E21"/>
                </a:solidFill>
                <a:latin typeface="Arial" panose="020B0604020202020204" pitchFamily="34" charset="0"/>
                <a:cs typeface="Arial" panose="020B0604020202020204" pitchFamily="34" charset="0"/>
              </a:rPr>
              <a:t>Limitations</a:t>
            </a:r>
          </a:p>
        </p:txBody>
      </p:sp>
    </p:spTree>
    <p:extLst>
      <p:ext uri="{BB962C8B-B14F-4D97-AF65-F5344CB8AC3E}">
        <p14:creationId xmlns:p14="http://schemas.microsoft.com/office/powerpoint/2010/main" val="335054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CA23F52-7B96-4C43-A012-F0B69510B96B}"/>
              </a:ext>
            </a:extLst>
          </p:cNvPr>
          <p:cNvSpPr>
            <a:spLocks noGrp="1"/>
          </p:cNvSpPr>
          <p:nvPr>
            <p:ph type="subTitle" idx="1"/>
          </p:nvPr>
        </p:nvSpPr>
        <p:spPr>
          <a:xfrm>
            <a:off x="381000" y="1219200"/>
            <a:ext cx="8171478" cy="4191000"/>
          </a:xfrm>
        </p:spPr>
        <p:txBody>
          <a:bodyPr/>
          <a:lstStyle/>
          <a:p>
            <a:pPr marL="342900" indent="-342900">
              <a:buFont typeface="Arial" panose="020B0604020202020204" pitchFamily="34" charset="0"/>
              <a:buChar char="•"/>
            </a:pPr>
            <a:r>
              <a:rPr lang="en-US" sz="2400">
                <a:solidFill>
                  <a:schemeClr val="tx1"/>
                </a:solidFill>
              </a:rPr>
              <a:t>Among patients with acute and chronic coronary syndromes undergoing PCI, the novel Healing-Targeted DES was as safe and effective as the standard DP-DES</a:t>
            </a:r>
          </a:p>
          <a:p>
            <a:endParaRPr lang="en-US" sz="2400">
              <a:solidFill>
                <a:schemeClr val="tx1"/>
              </a:solidFill>
            </a:endParaRPr>
          </a:p>
          <a:p>
            <a:pPr marL="342900" indent="-342900">
              <a:buFont typeface="Arial" panose="020B0604020202020204" pitchFamily="34" charset="0"/>
              <a:buChar char="•"/>
            </a:pPr>
            <a:r>
              <a:rPr lang="en-US" sz="2400">
                <a:solidFill>
                  <a:schemeClr val="tx1"/>
                </a:solidFill>
              </a:rPr>
              <a:t>Safety measures of CV </a:t>
            </a:r>
            <a:r>
              <a:rPr lang="en-US" sz="2400" err="1">
                <a:solidFill>
                  <a:schemeClr val="tx1"/>
                </a:solidFill>
              </a:rPr>
              <a:t>Death+TV</a:t>
            </a:r>
            <a:r>
              <a:rPr lang="en-US" sz="2400">
                <a:solidFill>
                  <a:schemeClr val="tx1"/>
                </a:solidFill>
              </a:rPr>
              <a:t> MI and late ST numerically favor HT-DES compared to DP-DES</a:t>
            </a:r>
          </a:p>
          <a:p>
            <a:endParaRPr lang="en-US" sz="2400">
              <a:solidFill>
                <a:schemeClr val="tx1"/>
              </a:solidFill>
            </a:endParaRPr>
          </a:p>
          <a:p>
            <a:pPr marL="342900" indent="-342900">
              <a:buFont typeface="Arial" panose="020B0604020202020204" pitchFamily="34" charset="0"/>
              <a:buChar char="•"/>
            </a:pPr>
            <a:r>
              <a:rPr lang="en-US" sz="2400">
                <a:solidFill>
                  <a:schemeClr val="tx1"/>
                </a:solidFill>
              </a:rPr>
              <a:t>Whether these early safety measures with HT-DES therapy differentiate into significant clinical benefit in the longer-term will be assessed at 5 years follow-up</a:t>
            </a:r>
          </a:p>
          <a:p>
            <a:pPr algn="ctr"/>
            <a:endParaRPr lang="en-US" sz="2400" b="1">
              <a:solidFill>
                <a:schemeClr val="tx1"/>
              </a:solidFill>
              <a:latin typeface="Lub Dub Medium"/>
            </a:endParaRPr>
          </a:p>
        </p:txBody>
      </p:sp>
      <p:sp>
        <p:nvSpPr>
          <p:cNvPr id="7" name="Title 2">
            <a:extLst>
              <a:ext uri="{FF2B5EF4-FFF2-40B4-BE49-F238E27FC236}">
                <a16:creationId xmlns:a16="http://schemas.microsoft.com/office/drawing/2014/main" id="{EDC088FF-CEAA-7347-93DF-6C0117CE08FC}"/>
              </a:ext>
            </a:extLst>
          </p:cNvPr>
          <p:cNvSpPr txBox="1">
            <a:spLocks/>
          </p:cNvSpPr>
          <p:nvPr/>
        </p:nvSpPr>
        <p:spPr>
          <a:xfrm>
            <a:off x="2057400" y="381000"/>
            <a:ext cx="6248400" cy="457200"/>
          </a:xfrm>
          <a:prstGeom prst="rect">
            <a:avLst/>
          </a:prstGeom>
        </p:spPr>
        <p:txBody>
          <a:bodyPr/>
          <a:lst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a:r>
              <a:rPr lang="en-US" sz="2800" b="1" kern="0">
                <a:solidFill>
                  <a:srgbClr val="C10E21"/>
                </a:solidFill>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409618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6F67BE-48D1-214D-B70F-7D1030D34415}"/>
              </a:ext>
            </a:extLst>
          </p:cNvPr>
          <p:cNvSpPr>
            <a:spLocks noGrp="1"/>
          </p:cNvSpPr>
          <p:nvPr>
            <p:ph type="subTitle" idx="1"/>
          </p:nvPr>
        </p:nvSpPr>
        <p:spPr>
          <a:xfrm>
            <a:off x="304800" y="1112155"/>
            <a:ext cx="8458200" cy="4176489"/>
          </a:xfrm>
        </p:spPr>
        <p:txBody>
          <a:bodyPr/>
          <a:lstStyle/>
          <a:p>
            <a:pPr marL="468630" indent="-285750">
              <a:spcAft>
                <a:spcPts val="600"/>
              </a:spcAft>
              <a:buFont typeface="Arial" panose="020B0604020202020204" pitchFamily="34" charset="0"/>
              <a:buChar char="•"/>
            </a:pPr>
            <a:r>
              <a:rPr lang="en-GB" sz="1700" dirty="0">
                <a:solidFill>
                  <a:schemeClr val="tx1"/>
                </a:solidFill>
              </a:rPr>
              <a:t>Polymer-based DES are associated with chronic inflammation and delayed vessel healing, which contribute to an annual 2-3% late DES failure and life-threatening stent thrombosis</a:t>
            </a:r>
          </a:p>
          <a:p>
            <a:pPr marL="468630" lvl="0" indent="-285750">
              <a:spcAft>
                <a:spcPts val="600"/>
              </a:spcAft>
              <a:buFont typeface="Arial" panose="020B0604020202020204" pitchFamily="34" charset="0"/>
              <a:buChar char="•"/>
            </a:pPr>
            <a:r>
              <a:rPr lang="en-GB" sz="1700" dirty="0">
                <a:solidFill>
                  <a:schemeClr val="tx1"/>
                </a:solidFill>
              </a:rPr>
              <a:t>Restoring </a:t>
            </a:r>
            <a:r>
              <a:rPr lang="en-US" sz="1700" dirty="0">
                <a:solidFill>
                  <a:schemeClr val="tx1"/>
                </a:solidFill>
              </a:rPr>
              <a:t>a functional endothelium after DES implantation is fundamental to regaining vital vascular functions, minimizing the inflammatory response and regulating vascular smooth muscle cell proliferation</a:t>
            </a:r>
            <a:r>
              <a:rPr lang="en-US" sz="1700" baseline="30000" dirty="0">
                <a:solidFill>
                  <a:schemeClr val="tx1"/>
                </a:solidFill>
              </a:rPr>
              <a:t>1</a:t>
            </a:r>
            <a:endParaRPr lang="en-US" sz="1700" dirty="0">
              <a:solidFill>
                <a:schemeClr val="tx1"/>
              </a:solidFill>
            </a:endParaRPr>
          </a:p>
          <a:p>
            <a:pPr marL="468630" lvl="0" indent="-285750">
              <a:spcAft>
                <a:spcPts val="600"/>
              </a:spcAft>
              <a:buFont typeface="Arial" panose="020B0604020202020204" pitchFamily="34" charset="0"/>
              <a:buChar char="•"/>
            </a:pPr>
            <a:r>
              <a:rPr lang="en-US" sz="1700" dirty="0">
                <a:solidFill>
                  <a:schemeClr val="tx1"/>
                </a:solidFill>
              </a:rPr>
              <a:t>The Supreme DES (SINOMED, Tianjin, P.R. China) is a Healing-Targeted DES (HT-DES) that emphasizes early restoration of </a:t>
            </a:r>
            <a:r>
              <a:rPr lang="en-US" sz="1700">
                <a:solidFill>
                  <a:schemeClr val="tx1"/>
                </a:solidFill>
              </a:rPr>
              <a:t>endothelial function </a:t>
            </a:r>
            <a:r>
              <a:rPr lang="en-US" sz="1700" dirty="0">
                <a:solidFill>
                  <a:schemeClr val="tx1"/>
                </a:solidFill>
              </a:rPr>
              <a:t>via </a:t>
            </a:r>
          </a:p>
          <a:p>
            <a:pPr marL="925830" lvl="1" indent="-285750" algn="l">
              <a:spcAft>
                <a:spcPts val="600"/>
              </a:spcAft>
              <a:buFont typeface="Wingdings" pitchFamily="2" charset="2"/>
              <a:buChar char="Ø"/>
            </a:pPr>
            <a:r>
              <a:rPr lang="en-US" sz="1700" dirty="0"/>
              <a:t>R</a:t>
            </a:r>
            <a:r>
              <a:rPr lang="en-US" sz="1700" dirty="0">
                <a:solidFill>
                  <a:schemeClr val="tx1"/>
                </a:solidFill>
              </a:rPr>
              <a:t>apid drug delivery and polymer degradation, rather than the typical prolonged suppression of smooth muscle proliferation and polymer exposure</a:t>
            </a:r>
          </a:p>
          <a:p>
            <a:pPr marL="925830" lvl="1" indent="-285750" algn="l">
              <a:spcAft>
                <a:spcPts val="600"/>
              </a:spcAft>
              <a:buFont typeface="Wingdings" pitchFamily="2" charset="2"/>
              <a:buChar char="Ø"/>
            </a:pPr>
            <a:r>
              <a:rPr lang="en-US" sz="1700" dirty="0"/>
              <a:t>A biostable </a:t>
            </a:r>
            <a:r>
              <a:rPr lang="en-US" sz="1700" dirty="0" err="1"/>
              <a:t>eG</a:t>
            </a:r>
            <a:r>
              <a:rPr lang="en-US" sz="1700" dirty="0"/>
              <a:t> base layer that promotes endothelial migration and healing and protects the underlying metallic stent from chronic corrosion and ion leaching</a:t>
            </a:r>
            <a:endParaRPr lang="en-US" sz="1700" dirty="0">
              <a:solidFill>
                <a:schemeClr val="tx1"/>
              </a:solidFill>
            </a:endParaRPr>
          </a:p>
        </p:txBody>
      </p:sp>
      <p:sp>
        <p:nvSpPr>
          <p:cNvPr id="6" name="Title 2">
            <a:extLst>
              <a:ext uri="{FF2B5EF4-FFF2-40B4-BE49-F238E27FC236}">
                <a16:creationId xmlns:a16="http://schemas.microsoft.com/office/drawing/2014/main" id="{22E482CC-ED64-3C4E-8283-ACCB304AFC1F}"/>
              </a:ext>
            </a:extLst>
          </p:cNvPr>
          <p:cNvSpPr txBox="1">
            <a:spLocks/>
          </p:cNvSpPr>
          <p:nvPr/>
        </p:nvSpPr>
        <p:spPr>
          <a:xfrm>
            <a:off x="2895600" y="-60713"/>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kern="1200" spc="0">
                <a:latin typeface="Arial" panose="020B0604020202020204" pitchFamily="34" charset="0"/>
                <a:ea typeface="+mn-ea"/>
                <a:cs typeface="Arial" panose="020B0604020202020204" pitchFamily="34" charset="0"/>
              </a:rPr>
              <a:t>Background</a:t>
            </a:r>
            <a:endParaRPr lang="en-US" sz="2800" kern="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178C974-E62A-F045-83A5-145B5C3C2EBD}"/>
              </a:ext>
            </a:extLst>
          </p:cNvPr>
          <p:cNvSpPr/>
          <p:nvPr/>
        </p:nvSpPr>
        <p:spPr>
          <a:xfrm>
            <a:off x="5867400" y="5410200"/>
            <a:ext cx="4572000" cy="339708"/>
          </a:xfrm>
          <a:prstGeom prst="rect">
            <a:avLst/>
          </a:prstGeom>
        </p:spPr>
        <p:txBody>
          <a:bodyPr>
            <a:spAutoFit/>
          </a:bodyPr>
          <a:lstStyle/>
          <a:p>
            <a:pPr marL="0" marR="0" algn="just">
              <a:lnSpc>
                <a:spcPct val="150000"/>
              </a:lnSpc>
              <a:spcBef>
                <a:spcPts val="0"/>
              </a:spcBef>
              <a:spcAft>
                <a:spcPts val="800"/>
              </a:spcAft>
            </a:pPr>
            <a:r>
              <a:rPr lang="en-US" baseline="30000">
                <a:solidFill>
                  <a:schemeClr val="bg1"/>
                </a:solidFill>
                <a:latin typeface="Times New Roman" panose="02020603050405020304" pitchFamily="18" charset="0"/>
                <a:ea typeface="Times New Roman" panose="02020603050405020304" pitchFamily="18" charset="0"/>
              </a:rPr>
              <a:t>1</a:t>
            </a:r>
            <a:r>
              <a:rPr lang="en-US">
                <a:solidFill>
                  <a:schemeClr val="bg1"/>
                </a:solidFill>
                <a:latin typeface="Times New Roman" panose="02020603050405020304" pitchFamily="18" charset="0"/>
                <a:ea typeface="Times New Roman" panose="02020603050405020304" pitchFamily="18" charset="0"/>
              </a:rPr>
              <a:t>Finn AV, Circulation. 2007;115:2435-41.</a:t>
            </a:r>
            <a:endParaRPr lang="en-US" sz="1100">
              <a:solidFill>
                <a:schemeClr val="bg1"/>
              </a:solidFill>
              <a:ea typeface="Calibri" panose="020F0502020204030204" pitchFamily="34" charset="0"/>
            </a:endParaRPr>
          </a:p>
        </p:txBody>
      </p:sp>
    </p:spTree>
    <p:extLst>
      <p:ext uri="{BB962C8B-B14F-4D97-AF65-F5344CB8AC3E}">
        <p14:creationId xmlns:p14="http://schemas.microsoft.com/office/powerpoint/2010/main" val="1811284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CE27D-AA16-F549-A9FA-15AAA8813DBF}"/>
              </a:ext>
            </a:extLst>
          </p:cNvPr>
          <p:cNvSpPr>
            <a:spLocks noGrp="1"/>
          </p:cNvSpPr>
          <p:nvPr>
            <p:ph type="ctrTitle"/>
          </p:nvPr>
        </p:nvSpPr>
        <p:spPr>
          <a:xfrm>
            <a:off x="2895600" y="457200"/>
            <a:ext cx="5791200" cy="504345"/>
          </a:xfrm>
        </p:spPr>
        <p:txBody>
          <a:bodyPr/>
          <a:lstStyle/>
          <a:p>
            <a:pPr lvl="0" algn="r" fontAlgn="auto">
              <a:lnSpc>
                <a:spcPct val="90000"/>
              </a:lnSpc>
              <a:spcBef>
                <a:spcPts val="1000"/>
              </a:spcBef>
              <a:spcAft>
                <a:spcPts val="0"/>
              </a:spcAft>
            </a:pPr>
            <a:r>
              <a:rPr lang="en-US" sz="2400" kern="1200" spc="0">
                <a:latin typeface="Arial" panose="020B0604020202020204" pitchFamily="34" charset="0"/>
                <a:ea typeface="+mn-ea"/>
                <a:cs typeface="Arial" panose="020B0604020202020204" pitchFamily="34" charset="0"/>
              </a:rPr>
              <a:t>Supreme HT-DES </a:t>
            </a:r>
            <a:br>
              <a:rPr lang="en-US" sz="2400" kern="1200" spc="0">
                <a:latin typeface="Arial" panose="020B0604020202020204" pitchFamily="34" charset="0"/>
                <a:ea typeface="+mn-ea"/>
                <a:cs typeface="Arial" panose="020B0604020202020204" pitchFamily="34" charset="0"/>
              </a:rPr>
            </a:br>
            <a:r>
              <a:rPr lang="en-US" sz="2400" kern="1200" spc="0">
                <a:latin typeface="Arial" panose="020B0604020202020204" pitchFamily="34" charset="0"/>
                <a:ea typeface="+mn-ea"/>
                <a:cs typeface="Arial" panose="020B0604020202020204" pitchFamily="34" charset="0"/>
              </a:rPr>
              <a:t>Technology Overview</a:t>
            </a:r>
            <a:endParaRPr lang="en-US" sz="3600">
              <a:latin typeface="Arial" panose="020B0604020202020204" pitchFamily="34" charset="0"/>
              <a:cs typeface="Arial" panose="020B0604020202020204" pitchFamily="34" charset="0"/>
            </a:endParaRPr>
          </a:p>
        </p:txBody>
      </p:sp>
      <p:sp>
        <p:nvSpPr>
          <p:cNvPr id="5" name="Content Placeholder 7">
            <a:extLst>
              <a:ext uri="{FF2B5EF4-FFF2-40B4-BE49-F238E27FC236}">
                <a16:creationId xmlns:a16="http://schemas.microsoft.com/office/drawing/2014/main" id="{417B7BB4-6AFD-4539-90EA-CAA19039018F}"/>
              </a:ext>
            </a:extLst>
          </p:cNvPr>
          <p:cNvSpPr txBox="1">
            <a:spLocks/>
          </p:cNvSpPr>
          <p:nvPr/>
        </p:nvSpPr>
        <p:spPr>
          <a:xfrm>
            <a:off x="0" y="1447800"/>
            <a:ext cx="4512098" cy="3581400"/>
          </a:xfrm>
          <a:prstGeom prst="rect">
            <a:avLst/>
          </a:prstGeom>
        </p:spPr>
        <p:txBody>
          <a:bodyPr/>
          <a:lstStyle>
            <a:lvl1pPr algn="l" rtl="0" eaLnBrk="1" fontAlgn="base" hangingPunct="1">
              <a:spcBef>
                <a:spcPct val="20000"/>
              </a:spcBef>
              <a:spcAft>
                <a:spcPct val="0"/>
              </a:spcAft>
              <a:defRPr>
                <a:solidFill>
                  <a:schemeClr val="tx1"/>
                </a:solidFill>
                <a:latin typeface="+mn-lt"/>
                <a:ea typeface="+mn-ea"/>
                <a:cs typeface="+mn-cs"/>
              </a:defRPr>
            </a:lvl1pPr>
            <a:lvl2pPr marL="285750" algn="l" rtl="0" eaLnBrk="1" fontAlgn="base" hangingPunct="1">
              <a:spcBef>
                <a:spcPct val="20000"/>
              </a:spcBef>
              <a:spcAft>
                <a:spcPct val="0"/>
              </a:spcAft>
              <a:defRPr>
                <a:solidFill>
                  <a:schemeClr val="tx1"/>
                </a:solidFill>
                <a:latin typeface="+mn-lt"/>
                <a:ea typeface="+mn-ea"/>
                <a:cs typeface="+mn-cs"/>
              </a:defRPr>
            </a:lvl2pPr>
            <a:lvl3pPr marL="571500" algn="l" rtl="0" eaLnBrk="1" fontAlgn="base" hangingPunct="1">
              <a:spcBef>
                <a:spcPct val="20000"/>
              </a:spcBef>
              <a:spcAft>
                <a:spcPct val="0"/>
              </a:spcAft>
              <a:defRPr>
                <a:solidFill>
                  <a:schemeClr val="tx1"/>
                </a:solidFill>
                <a:latin typeface="+mn-lt"/>
                <a:ea typeface="+mn-ea"/>
                <a:cs typeface="+mn-cs"/>
              </a:defRPr>
            </a:lvl3pPr>
            <a:lvl4pPr marL="857250" algn="l" rtl="0" eaLnBrk="1" fontAlgn="base" hangingPunct="1">
              <a:spcBef>
                <a:spcPct val="20000"/>
              </a:spcBef>
              <a:spcAft>
                <a:spcPct val="0"/>
              </a:spcAft>
              <a:defRPr>
                <a:solidFill>
                  <a:schemeClr val="tx1"/>
                </a:solidFill>
                <a:latin typeface="+mn-lt"/>
                <a:ea typeface="+mn-ea"/>
                <a:cs typeface="+mn-cs"/>
              </a:defRPr>
            </a:lvl4pPr>
            <a:lvl5pPr marL="1143000" algn="l" rtl="0" eaLnBrk="1" fontAlgn="base" hangingPunct="1">
              <a:spcBef>
                <a:spcPct val="20000"/>
              </a:spcBef>
              <a:spcAft>
                <a:spcPct val="0"/>
              </a:spcAft>
              <a:defRPr>
                <a:solidFill>
                  <a:schemeClr val="tx1"/>
                </a:solidFill>
                <a:latin typeface="+mn-lt"/>
                <a:ea typeface="+mn-ea"/>
                <a:cs typeface="+mn-cs"/>
              </a:defRPr>
            </a:lvl5pPr>
            <a:lvl6pPr marL="1428750" eaLnBrk="1" hangingPunct="1">
              <a:defRPr>
                <a:latin typeface="+mn-lt"/>
                <a:ea typeface="+mn-ea"/>
                <a:cs typeface="+mn-cs"/>
              </a:defRPr>
            </a:lvl6pPr>
            <a:lvl7pPr marL="1714500" eaLnBrk="1" hangingPunct="1">
              <a:defRPr>
                <a:latin typeface="+mn-lt"/>
                <a:ea typeface="+mn-ea"/>
                <a:cs typeface="+mn-cs"/>
              </a:defRPr>
            </a:lvl7pPr>
            <a:lvl8pPr marL="2000250" eaLnBrk="1" hangingPunct="1">
              <a:defRPr>
                <a:latin typeface="+mn-lt"/>
                <a:ea typeface="+mn-ea"/>
                <a:cs typeface="+mn-cs"/>
              </a:defRPr>
            </a:lvl8pPr>
            <a:lvl9pPr marL="2286000" eaLnBrk="1" hangingPunct="1">
              <a:defRPr>
                <a:latin typeface="+mn-lt"/>
                <a:ea typeface="+mn-ea"/>
                <a:cs typeface="+mn-cs"/>
              </a:defRPr>
            </a:lvl9pPr>
          </a:lstStyle>
          <a:p>
            <a:pPr defTabSz="914400"/>
            <a:r>
              <a:rPr lang="en-US" sz="1400" b="1" kern="0">
                <a:latin typeface="Arial" panose="020B0604020202020204" pitchFamily="34" charset="0"/>
                <a:cs typeface="Arial" panose="020B0604020202020204" pitchFamily="34" charset="0"/>
              </a:rPr>
              <a:t>Topcoat</a:t>
            </a:r>
          </a:p>
          <a:p>
            <a:pPr lvl="2" indent="0" defTabSz="914400"/>
            <a:r>
              <a:rPr lang="en-US" sz="1400" kern="0">
                <a:latin typeface="Arial" panose="020B0604020202020204" pitchFamily="34" charset="0"/>
                <a:cs typeface="Arial" panose="020B0604020202020204" pitchFamily="34" charset="0"/>
              </a:rPr>
              <a:t>Biodegradable PLGA polymer coating containing sirolimus (~1.2 µg/mm</a:t>
            </a:r>
            <a:r>
              <a:rPr lang="en-US" sz="1400" kern="0" baseline="30000">
                <a:latin typeface="Arial" panose="020B0604020202020204" pitchFamily="34" charset="0"/>
                <a:cs typeface="Arial" panose="020B0604020202020204" pitchFamily="34" charset="0"/>
              </a:rPr>
              <a:t>2</a:t>
            </a:r>
            <a:r>
              <a:rPr lang="en-US" sz="1400" kern="0">
                <a:latin typeface="Arial" panose="020B0604020202020204" pitchFamily="34" charset="0"/>
                <a:cs typeface="Arial" panose="020B0604020202020204" pitchFamily="34" charset="0"/>
              </a:rPr>
              <a:t> )</a:t>
            </a:r>
          </a:p>
          <a:p>
            <a:pPr lvl="2" indent="0" defTabSz="914400"/>
            <a:r>
              <a:rPr lang="en-US" sz="1400" kern="0">
                <a:latin typeface="Arial" panose="020B0604020202020204" pitchFamily="34" charset="0"/>
                <a:cs typeface="Arial" panose="020B0604020202020204" pitchFamily="34" charset="0"/>
              </a:rPr>
              <a:t>90% Drug elution by 28 days;</a:t>
            </a:r>
          </a:p>
          <a:p>
            <a:pPr lvl="2" indent="0" defTabSz="914400"/>
            <a:r>
              <a:rPr lang="en-US" sz="1400" kern="0">
                <a:latin typeface="Arial" panose="020B0604020202020204" pitchFamily="34" charset="0"/>
                <a:cs typeface="Arial" panose="020B0604020202020204" pitchFamily="34" charset="0"/>
              </a:rPr>
              <a:t>PLGA is resorbed in ~4-6 weeks </a:t>
            </a:r>
            <a:endParaRPr lang="en-US" sz="1400" b="1" kern="0">
              <a:latin typeface="Arial" panose="020B0604020202020204" pitchFamily="34" charset="0"/>
              <a:cs typeface="Arial" panose="020B0604020202020204" pitchFamily="34" charset="0"/>
            </a:endParaRPr>
          </a:p>
          <a:p>
            <a:pPr defTabSz="914400"/>
            <a:r>
              <a:rPr lang="en-US" sz="1400" b="1" kern="0">
                <a:latin typeface="Arial" panose="020B0604020202020204" pitchFamily="34" charset="0"/>
                <a:cs typeface="Arial" panose="020B0604020202020204" pitchFamily="34" charset="0"/>
              </a:rPr>
              <a:t>Base Layer  </a:t>
            </a:r>
          </a:p>
          <a:p>
            <a:pPr lvl="2" indent="0" defTabSz="914400"/>
            <a:r>
              <a:rPr lang="en-US" sz="1400" kern="0">
                <a:latin typeface="Arial" panose="020B0604020202020204" pitchFamily="34" charset="0"/>
                <a:cs typeface="Arial" panose="020B0604020202020204" pitchFamily="34" charset="0"/>
              </a:rPr>
              <a:t>Ultra-thin permanent poly n-butyl methacrylate (PBMA) electro-grafted coating (</a:t>
            </a:r>
            <a:r>
              <a:rPr lang="en-US" sz="1400" i="1" kern="0" err="1">
                <a:latin typeface="Arial" panose="020B0604020202020204" pitchFamily="34" charset="0"/>
                <a:cs typeface="Arial" panose="020B0604020202020204" pitchFamily="34" charset="0"/>
              </a:rPr>
              <a:t>e</a:t>
            </a:r>
            <a:r>
              <a:rPr lang="en-US" sz="1400" kern="0" err="1">
                <a:latin typeface="Arial" panose="020B0604020202020204" pitchFamily="34" charset="0"/>
                <a:cs typeface="Arial" panose="020B0604020202020204" pitchFamily="34" charset="0"/>
              </a:rPr>
              <a:t>G</a:t>
            </a:r>
            <a:r>
              <a:rPr lang="en-US" sz="1400" kern="0">
                <a:latin typeface="Arial" panose="020B0604020202020204" pitchFamily="34" charset="0"/>
                <a:cs typeface="Arial" panose="020B0604020202020204" pitchFamily="34" charset="0"/>
              </a:rPr>
              <a:t> Coating™) onto stent: </a:t>
            </a:r>
          </a:p>
          <a:p>
            <a:pPr marL="857250" lvl="2" indent="-285750" defTabSz="914400">
              <a:buFont typeface="Arial" panose="020B0604020202020204" pitchFamily="34" charset="0"/>
              <a:buChar char="•"/>
            </a:pPr>
            <a:r>
              <a:rPr lang="en-US" sz="1400" kern="0">
                <a:latin typeface="Arial" panose="020B0604020202020204" pitchFamily="34" charset="0"/>
                <a:cs typeface="Arial" panose="020B0604020202020204" pitchFamily="34" charset="0"/>
              </a:rPr>
              <a:t>improves topcoat adhesion by interdigitation with PLGA; </a:t>
            </a:r>
          </a:p>
          <a:p>
            <a:pPr marL="857250" lvl="2" indent="-285750" defTabSz="914400">
              <a:buFont typeface="Arial" panose="020B0604020202020204" pitchFamily="34" charset="0"/>
              <a:buChar char="•"/>
            </a:pPr>
            <a:r>
              <a:rPr lang="en-US" sz="1400" kern="0">
                <a:latin typeface="Arial" panose="020B0604020202020204" pitchFamily="34" charset="0"/>
                <a:cs typeface="Arial" panose="020B0604020202020204" pitchFamily="34" charset="0"/>
              </a:rPr>
              <a:t>accelerates migration of EC’s (vs BMS)</a:t>
            </a:r>
          </a:p>
          <a:p>
            <a:pPr defTabSz="914400"/>
            <a:r>
              <a:rPr lang="en-US" sz="1400" b="1" kern="0">
                <a:latin typeface="Arial" panose="020B0604020202020204" pitchFamily="34" charset="0"/>
                <a:cs typeface="Arial" panose="020B0604020202020204" pitchFamily="34" charset="0"/>
              </a:rPr>
              <a:t>Bare Metal Stent</a:t>
            </a:r>
          </a:p>
          <a:p>
            <a:pPr lvl="2" indent="0" defTabSz="914400"/>
            <a:r>
              <a:rPr lang="en-US" sz="1400" kern="0">
                <a:latin typeface="Arial" panose="020B0604020202020204" pitchFamily="34" charset="0"/>
                <a:cs typeface="Arial" panose="020B0604020202020204" pitchFamily="34" charset="0"/>
              </a:rPr>
              <a:t>Thin-strut CoCr stent designed for deliverability and durability</a:t>
            </a:r>
          </a:p>
          <a:p>
            <a:pPr defTabSz="914400"/>
            <a:endParaRPr lang="en-US" sz="1800" kern="0"/>
          </a:p>
        </p:txBody>
      </p:sp>
      <p:grpSp>
        <p:nvGrpSpPr>
          <p:cNvPr id="17" name="Group 16">
            <a:extLst>
              <a:ext uri="{FF2B5EF4-FFF2-40B4-BE49-F238E27FC236}">
                <a16:creationId xmlns:a16="http://schemas.microsoft.com/office/drawing/2014/main" id="{3C733E11-339C-4739-8836-8838591413B0}"/>
              </a:ext>
            </a:extLst>
          </p:cNvPr>
          <p:cNvGrpSpPr/>
          <p:nvPr/>
        </p:nvGrpSpPr>
        <p:grpSpPr>
          <a:xfrm>
            <a:off x="4631904" y="1447800"/>
            <a:ext cx="4334246" cy="3373598"/>
            <a:chOff x="4579024" y="1427002"/>
            <a:chExt cx="4334246" cy="3373598"/>
          </a:xfrm>
        </p:grpSpPr>
        <p:sp>
          <p:nvSpPr>
            <p:cNvPr id="15" name="TextBox 14">
              <a:extLst>
                <a:ext uri="{FF2B5EF4-FFF2-40B4-BE49-F238E27FC236}">
                  <a16:creationId xmlns:a16="http://schemas.microsoft.com/office/drawing/2014/main" id="{E684BDC7-29B5-4F57-9F4D-3FF87ADCF1AA}"/>
                </a:ext>
              </a:extLst>
            </p:cNvPr>
            <p:cNvSpPr txBox="1"/>
            <p:nvPr/>
          </p:nvSpPr>
          <p:spPr>
            <a:xfrm>
              <a:off x="8513160" y="3157004"/>
              <a:ext cx="400110" cy="1470640"/>
            </a:xfrm>
            <a:prstGeom prst="rect">
              <a:avLst/>
            </a:prstGeom>
            <a:noFill/>
          </p:spPr>
          <p:txBody>
            <a:bodyPr vert="eaVert" wrap="square" rtlCol="0">
              <a:spAutoFit/>
            </a:bodyPr>
            <a:lstStyle/>
            <a:p>
              <a:pPr algn="ctr"/>
              <a:r>
                <a:rPr lang="en-US" sz="1400"/>
                <a:t>INTERDIGITATION</a:t>
              </a:r>
              <a:endParaRPr lang="en-CH" sz="1400"/>
            </a:p>
          </p:txBody>
        </p:sp>
        <p:pic>
          <p:nvPicPr>
            <p:cNvPr id="8" name="Picture 7" descr="A picture containing rug&#10;&#10;Description automatically generated">
              <a:extLst>
                <a:ext uri="{FF2B5EF4-FFF2-40B4-BE49-F238E27FC236}">
                  <a16:creationId xmlns:a16="http://schemas.microsoft.com/office/drawing/2014/main" id="{5F185D3A-2D67-4592-98F5-88C12BD8703B}"/>
                </a:ext>
              </a:extLst>
            </p:cNvPr>
            <p:cNvPicPr>
              <a:picLocks noChangeAspect="1"/>
            </p:cNvPicPr>
            <p:nvPr/>
          </p:nvPicPr>
          <p:blipFill rotWithShape="1">
            <a:blip r:embed="rId2">
              <a:extLst>
                <a:ext uri="{28A0092B-C50C-407E-A947-70E740481C1C}">
                  <a14:useLocalDpi xmlns:a14="http://schemas.microsoft.com/office/drawing/2010/main" val="0"/>
                </a:ext>
              </a:extLst>
            </a:blip>
            <a:srcRect l="55208" t="19630" r="8758" b="13536"/>
            <a:stretch/>
          </p:blipFill>
          <p:spPr>
            <a:xfrm>
              <a:off x="5308123" y="1427003"/>
              <a:ext cx="3121084" cy="3373597"/>
            </a:xfrm>
            <a:prstGeom prst="rect">
              <a:avLst/>
            </a:prstGeom>
          </p:spPr>
        </p:pic>
        <p:sp>
          <p:nvSpPr>
            <p:cNvPr id="9" name="Rectangle 8">
              <a:extLst>
                <a:ext uri="{FF2B5EF4-FFF2-40B4-BE49-F238E27FC236}">
                  <a16:creationId xmlns:a16="http://schemas.microsoft.com/office/drawing/2014/main" id="{9FC86127-DD19-4138-B7CC-C384771BB46F}"/>
                </a:ext>
              </a:extLst>
            </p:cNvPr>
            <p:cNvSpPr/>
            <p:nvPr/>
          </p:nvSpPr>
          <p:spPr>
            <a:xfrm>
              <a:off x="4579026" y="1427002"/>
              <a:ext cx="704382" cy="21625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Biodegradable PLGA</a:t>
              </a:r>
            </a:p>
            <a:p>
              <a:pPr algn="ctr"/>
              <a:r>
                <a:rPr lang="en-US"/>
                <a:t>3-10 </a:t>
              </a:r>
              <a:r>
                <a:rPr lang="en-US">
                  <a:cs typeface="Calibri" panose="020F0502020204030204" pitchFamily="34" charset="0"/>
                </a:rPr>
                <a:t>µm</a:t>
              </a:r>
              <a:r>
                <a:rPr lang="en-US"/>
                <a:t> </a:t>
              </a:r>
              <a:endParaRPr lang="en-CH"/>
            </a:p>
          </p:txBody>
        </p:sp>
        <p:sp>
          <p:nvSpPr>
            <p:cNvPr id="11" name="Rectangle 10">
              <a:extLst>
                <a:ext uri="{FF2B5EF4-FFF2-40B4-BE49-F238E27FC236}">
                  <a16:creationId xmlns:a16="http://schemas.microsoft.com/office/drawing/2014/main" id="{B9CECA5F-A91B-457D-9149-95100F3F6200}"/>
                </a:ext>
              </a:extLst>
            </p:cNvPr>
            <p:cNvSpPr/>
            <p:nvPr/>
          </p:nvSpPr>
          <p:spPr>
            <a:xfrm>
              <a:off x="4579026" y="3589565"/>
              <a:ext cx="704385" cy="6055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err="1"/>
                <a:t>eG</a:t>
              </a:r>
              <a:r>
                <a:rPr lang="en-US"/>
                <a:t> Coating</a:t>
              </a:r>
            </a:p>
            <a:p>
              <a:pPr algn="ctr"/>
              <a:r>
                <a:rPr lang="en-US"/>
                <a:t>200 nm</a:t>
              </a:r>
              <a:endParaRPr lang="en-CH"/>
            </a:p>
          </p:txBody>
        </p:sp>
        <p:sp>
          <p:nvSpPr>
            <p:cNvPr id="13" name="Rectangle 12">
              <a:extLst>
                <a:ext uri="{FF2B5EF4-FFF2-40B4-BE49-F238E27FC236}">
                  <a16:creationId xmlns:a16="http://schemas.microsoft.com/office/drawing/2014/main" id="{AD2A5FCA-98B8-4FFE-92E9-446CE49522B0}"/>
                </a:ext>
              </a:extLst>
            </p:cNvPr>
            <p:cNvSpPr/>
            <p:nvPr/>
          </p:nvSpPr>
          <p:spPr>
            <a:xfrm>
              <a:off x="4579024" y="4195083"/>
              <a:ext cx="704385" cy="6055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CoCr</a:t>
              </a:r>
            </a:p>
            <a:p>
              <a:pPr algn="ctr"/>
              <a:r>
                <a:rPr lang="en-US"/>
                <a:t>80</a:t>
              </a:r>
              <a:r>
                <a:rPr lang="en-US">
                  <a:cs typeface="Calibri" panose="020F0502020204030204" pitchFamily="34" charset="0"/>
                </a:rPr>
                <a:t> µm</a:t>
              </a:r>
              <a:r>
                <a:rPr lang="en-US"/>
                <a:t> </a:t>
              </a:r>
              <a:endParaRPr lang="en-CH"/>
            </a:p>
          </p:txBody>
        </p:sp>
        <p:sp>
          <p:nvSpPr>
            <p:cNvPr id="14" name="Right Brace 13">
              <a:extLst>
                <a:ext uri="{FF2B5EF4-FFF2-40B4-BE49-F238E27FC236}">
                  <a16:creationId xmlns:a16="http://schemas.microsoft.com/office/drawing/2014/main" id="{FC5E644D-46D8-4FCA-A811-EFD870CB903B}"/>
                </a:ext>
              </a:extLst>
            </p:cNvPr>
            <p:cNvSpPr/>
            <p:nvPr/>
          </p:nvSpPr>
          <p:spPr>
            <a:xfrm>
              <a:off x="8496133" y="3719319"/>
              <a:ext cx="91860" cy="3460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spTree>
    <p:extLst>
      <p:ext uri="{BB962C8B-B14F-4D97-AF65-F5344CB8AC3E}">
        <p14:creationId xmlns:p14="http://schemas.microsoft.com/office/powerpoint/2010/main" val="369257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CE27D-AA16-F549-A9FA-15AAA8813DBF}"/>
              </a:ext>
            </a:extLst>
          </p:cNvPr>
          <p:cNvSpPr>
            <a:spLocks noGrp="1"/>
          </p:cNvSpPr>
          <p:nvPr>
            <p:ph type="ctrTitle"/>
          </p:nvPr>
        </p:nvSpPr>
        <p:spPr>
          <a:xfrm>
            <a:off x="2341563" y="148406"/>
            <a:ext cx="6336763" cy="778937"/>
          </a:xfrm>
        </p:spPr>
        <p:txBody>
          <a:bodyPr/>
          <a:lstStyle/>
          <a:p>
            <a:pPr algn="r" fontAlgn="auto">
              <a:lnSpc>
                <a:spcPct val="90000"/>
              </a:lnSpc>
              <a:spcBef>
                <a:spcPts val="1000"/>
              </a:spcBef>
              <a:spcAft>
                <a:spcPts val="0"/>
              </a:spcAft>
            </a:pPr>
            <a:r>
              <a:rPr lang="en-US" altLang="zh-CN" sz="2000" kern="1200" spc="0">
                <a:latin typeface="Arial" panose="020B0604020202020204" pitchFamily="34" charset="0"/>
                <a:ea typeface="+mn-ea"/>
                <a:cs typeface="Arial" panose="020B0604020202020204" pitchFamily="34" charset="0"/>
              </a:rPr>
              <a:t>HT-DES Synchronizes Drug Release with Proliferation of Smooth Muscle Cell </a:t>
            </a:r>
            <a:endParaRPr lang="en-US">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6A64EAA-E158-F243-B09D-7229A764D727}"/>
              </a:ext>
            </a:extLst>
          </p:cNvPr>
          <p:cNvSpPr/>
          <p:nvPr/>
        </p:nvSpPr>
        <p:spPr>
          <a:xfrm>
            <a:off x="3461088" y="1295400"/>
            <a:ext cx="457200" cy="175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66</a:t>
            </a:r>
          </a:p>
        </p:txBody>
      </p:sp>
      <p:sp>
        <p:nvSpPr>
          <p:cNvPr id="10" name="Title 1">
            <a:extLst>
              <a:ext uri="{FF2B5EF4-FFF2-40B4-BE49-F238E27FC236}">
                <a16:creationId xmlns:a16="http://schemas.microsoft.com/office/drawing/2014/main" id="{EEFC39D0-30AA-44D4-9C24-8B0DCB5FD4DC}"/>
              </a:ext>
            </a:extLst>
          </p:cNvPr>
          <p:cNvSpPr txBox="1">
            <a:spLocks/>
          </p:cNvSpPr>
          <p:nvPr/>
        </p:nvSpPr>
        <p:spPr>
          <a:xfrm>
            <a:off x="550863" y="325438"/>
            <a:ext cx="7097712" cy="450850"/>
          </a:xfrm>
          <a:prstGeom prst="rect">
            <a:avLst/>
          </a:prstGeom>
        </p:spPr>
        <p:txBody>
          <a:bodyPr lIns="0" tIns="0" rIns="0" bIns="0"/>
          <a:lstStyle>
            <a:lvl1pPr algn="l" defTabSz="914400" rtl="0" eaLnBrk="1" latinLnBrk="0" hangingPunct="1">
              <a:spcBef>
                <a:spcPct val="0"/>
              </a:spcBef>
              <a:buNone/>
              <a:defRPr sz="3600" b="0" kern="1200">
                <a:solidFill>
                  <a:schemeClr val="tx1"/>
                </a:solidFill>
                <a:latin typeface="+mj-lt"/>
                <a:ea typeface="+mj-ea"/>
                <a:cs typeface="+mj-cs"/>
              </a:defRPr>
            </a:lvl1pPr>
          </a:lstStyle>
          <a:p>
            <a:pPr fontAlgn="auto">
              <a:spcAft>
                <a:spcPts val="0"/>
              </a:spcAft>
              <a:defRPr/>
            </a:pPr>
            <a:endParaRPr lang="x-none" sz="1476" b="1">
              <a:solidFill>
                <a:prstClr val="black">
                  <a:lumMod val="50000"/>
                  <a:lumOff val="50000"/>
                </a:prst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 name="组合 35">
            <a:extLst>
              <a:ext uri="{FF2B5EF4-FFF2-40B4-BE49-F238E27FC236}">
                <a16:creationId xmlns:a16="http://schemas.microsoft.com/office/drawing/2014/main" id="{B2247779-E6F2-4AFE-86BF-28C66D93EB93}"/>
              </a:ext>
            </a:extLst>
          </p:cNvPr>
          <p:cNvGrpSpPr/>
          <p:nvPr/>
        </p:nvGrpSpPr>
        <p:grpSpPr>
          <a:xfrm>
            <a:off x="1195388" y="1084263"/>
            <a:ext cx="6243637" cy="3305175"/>
            <a:chOff x="1195388" y="1084263"/>
            <a:chExt cx="6243637" cy="3305175"/>
          </a:xfrm>
        </p:grpSpPr>
        <p:grpSp>
          <p:nvGrpSpPr>
            <p:cNvPr id="12" name="Group 68">
              <a:extLst>
                <a:ext uri="{FF2B5EF4-FFF2-40B4-BE49-F238E27FC236}">
                  <a16:creationId xmlns:a16="http://schemas.microsoft.com/office/drawing/2014/main" id="{64A9C5A7-4FAF-444E-9CA1-4FE4D08CBFB6}"/>
                </a:ext>
              </a:extLst>
            </p:cNvPr>
            <p:cNvGrpSpPr>
              <a:grpSpLocks/>
            </p:cNvGrpSpPr>
            <p:nvPr/>
          </p:nvGrpSpPr>
          <p:grpSpPr bwMode="auto">
            <a:xfrm>
              <a:off x="1195388" y="1084263"/>
              <a:ext cx="6243637" cy="3074987"/>
              <a:chOff x="842520" y="1031079"/>
              <a:chExt cx="7049615" cy="3472431"/>
            </a:xfrm>
          </p:grpSpPr>
          <p:grpSp>
            <p:nvGrpSpPr>
              <p:cNvPr id="16" name="Group 52">
                <a:extLst>
                  <a:ext uri="{FF2B5EF4-FFF2-40B4-BE49-F238E27FC236}">
                    <a16:creationId xmlns:a16="http://schemas.microsoft.com/office/drawing/2014/main" id="{3F44CD59-BF0F-459D-9850-0F203A5EE12E}"/>
                  </a:ext>
                </a:extLst>
              </p:cNvPr>
              <p:cNvGrpSpPr>
                <a:grpSpLocks/>
              </p:cNvGrpSpPr>
              <p:nvPr/>
            </p:nvGrpSpPr>
            <p:grpSpPr bwMode="auto">
              <a:xfrm>
                <a:off x="842520" y="1485712"/>
                <a:ext cx="6930227" cy="3017798"/>
                <a:chOff x="1411021" y="1410627"/>
                <a:chExt cx="6495572" cy="1997618"/>
              </a:xfrm>
            </p:grpSpPr>
            <p:grpSp>
              <p:nvGrpSpPr>
                <p:cNvPr id="22" name="Group 70">
                  <a:extLst>
                    <a:ext uri="{FF2B5EF4-FFF2-40B4-BE49-F238E27FC236}">
                      <a16:creationId xmlns:a16="http://schemas.microsoft.com/office/drawing/2014/main" id="{CD495DF4-4087-4BA8-B00D-06357EEF0F69}"/>
                    </a:ext>
                  </a:extLst>
                </p:cNvPr>
                <p:cNvGrpSpPr>
                  <a:grpSpLocks/>
                </p:cNvGrpSpPr>
                <p:nvPr/>
              </p:nvGrpSpPr>
              <p:grpSpPr bwMode="auto">
                <a:xfrm>
                  <a:off x="3199812" y="1538288"/>
                  <a:ext cx="4537075" cy="1597025"/>
                  <a:chOff x="2245" y="1154"/>
                  <a:chExt cx="2858" cy="1006"/>
                </a:xfrm>
                <a:solidFill>
                  <a:srgbClr val="A5A5A5">
                    <a:lumMod val="60000"/>
                    <a:lumOff val="40000"/>
                  </a:srgbClr>
                </a:solidFill>
              </p:grpSpPr>
              <p:sp>
                <p:nvSpPr>
                  <p:cNvPr id="42" name="Freeform 60">
                    <a:extLst>
                      <a:ext uri="{FF2B5EF4-FFF2-40B4-BE49-F238E27FC236}">
                        <a16:creationId xmlns:a16="http://schemas.microsoft.com/office/drawing/2014/main" id="{5872C9F1-D346-4713-A18A-1DFA02A60336}"/>
                      </a:ext>
                    </a:extLst>
                  </p:cNvPr>
                  <p:cNvSpPr>
                    <a:spLocks/>
                  </p:cNvSpPr>
                  <p:nvPr/>
                </p:nvSpPr>
                <p:spPr bwMode="auto">
                  <a:xfrm>
                    <a:off x="2245" y="1290"/>
                    <a:ext cx="2117" cy="870"/>
                  </a:xfrm>
                  <a:custGeom>
                    <a:avLst/>
                    <a:gdLst>
                      <a:gd name="T0" fmla="*/ 0 w 2117"/>
                      <a:gd name="T1" fmla="*/ 870 h 870"/>
                      <a:gd name="T2" fmla="*/ 499 w 2117"/>
                      <a:gd name="T3" fmla="*/ 734 h 870"/>
                      <a:gd name="T4" fmla="*/ 1089 w 2117"/>
                      <a:gd name="T5" fmla="*/ 507 h 870"/>
                      <a:gd name="T6" fmla="*/ 1451 w 2117"/>
                      <a:gd name="T7" fmla="*/ 326 h 870"/>
                      <a:gd name="T8" fmla="*/ 1724 w 2117"/>
                      <a:gd name="T9" fmla="*/ 144 h 870"/>
                      <a:gd name="T10" fmla="*/ 2041 w 2117"/>
                      <a:gd name="T11" fmla="*/ 8 h 870"/>
                      <a:gd name="T12" fmla="*/ 2087 w 2117"/>
                      <a:gd name="T13" fmla="*/ 190 h 870"/>
                      <a:gd name="T14" fmla="*/ 2041 w 2117"/>
                      <a:gd name="T15" fmla="*/ 734 h 870"/>
                      <a:gd name="T16" fmla="*/ 1633 w 2117"/>
                      <a:gd name="T17" fmla="*/ 779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870">
                        <a:moveTo>
                          <a:pt x="0" y="870"/>
                        </a:moveTo>
                        <a:cubicBezTo>
                          <a:pt x="158" y="832"/>
                          <a:pt x="317" y="794"/>
                          <a:pt x="499" y="734"/>
                        </a:cubicBezTo>
                        <a:cubicBezTo>
                          <a:pt x="681" y="674"/>
                          <a:pt x="930" y="575"/>
                          <a:pt x="1089" y="507"/>
                        </a:cubicBezTo>
                        <a:cubicBezTo>
                          <a:pt x="1248" y="439"/>
                          <a:pt x="1345" y="386"/>
                          <a:pt x="1451" y="326"/>
                        </a:cubicBezTo>
                        <a:cubicBezTo>
                          <a:pt x="1557" y="266"/>
                          <a:pt x="1626" y="197"/>
                          <a:pt x="1724" y="144"/>
                        </a:cubicBezTo>
                        <a:cubicBezTo>
                          <a:pt x="1822" y="91"/>
                          <a:pt x="1981" y="0"/>
                          <a:pt x="2041" y="8"/>
                        </a:cubicBezTo>
                        <a:cubicBezTo>
                          <a:pt x="2101" y="16"/>
                          <a:pt x="2087" y="69"/>
                          <a:pt x="2087" y="190"/>
                        </a:cubicBezTo>
                        <a:cubicBezTo>
                          <a:pt x="2087" y="311"/>
                          <a:pt x="2117" y="636"/>
                          <a:pt x="2041" y="734"/>
                        </a:cubicBezTo>
                        <a:cubicBezTo>
                          <a:pt x="1965" y="832"/>
                          <a:pt x="1799" y="805"/>
                          <a:pt x="1633" y="779"/>
                        </a:cubicBezTo>
                      </a:path>
                    </a:pathLst>
                  </a:custGeom>
                  <a:grpFill/>
                  <a:ln>
                    <a:noFill/>
                  </a:ln>
                  <a:effectLst/>
                  <a:extLst>
                    <a:ext uri="{91240B29-F687-4f45-9708-019B960494DF}"/>
                    <a:ext uri="{AF507438-7753-43e0-B8FC-AC1667EBCBE1}"/>
                  </a:ex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43" name="Freeform 68">
                    <a:extLst>
                      <a:ext uri="{FF2B5EF4-FFF2-40B4-BE49-F238E27FC236}">
                        <a16:creationId xmlns:a16="http://schemas.microsoft.com/office/drawing/2014/main" id="{C3DA7C3E-C1CA-493C-AB67-13319A7AAE35}"/>
                      </a:ext>
                    </a:extLst>
                  </p:cNvPr>
                  <p:cNvSpPr>
                    <a:spLocks/>
                  </p:cNvSpPr>
                  <p:nvPr/>
                </p:nvSpPr>
                <p:spPr bwMode="auto">
                  <a:xfrm>
                    <a:off x="4014" y="1154"/>
                    <a:ext cx="1089" cy="280"/>
                  </a:xfrm>
                  <a:custGeom>
                    <a:avLst/>
                    <a:gdLst>
                      <a:gd name="T0" fmla="*/ 0 w 1044"/>
                      <a:gd name="T1" fmla="*/ 280 h 280"/>
                      <a:gd name="T2" fmla="*/ 227 w 1044"/>
                      <a:gd name="T3" fmla="*/ 144 h 280"/>
                      <a:gd name="T4" fmla="*/ 499 w 1044"/>
                      <a:gd name="T5" fmla="*/ 53 h 280"/>
                      <a:gd name="T6" fmla="*/ 817 w 1044"/>
                      <a:gd name="T7" fmla="*/ 8 h 280"/>
                      <a:gd name="T8" fmla="*/ 1044 w 1044"/>
                      <a:gd name="T9" fmla="*/ 8 h 280"/>
                    </a:gdLst>
                    <a:ahLst/>
                    <a:cxnLst>
                      <a:cxn ang="0">
                        <a:pos x="T0" y="T1"/>
                      </a:cxn>
                      <a:cxn ang="0">
                        <a:pos x="T2" y="T3"/>
                      </a:cxn>
                      <a:cxn ang="0">
                        <a:pos x="T4" y="T5"/>
                      </a:cxn>
                      <a:cxn ang="0">
                        <a:pos x="T6" y="T7"/>
                      </a:cxn>
                      <a:cxn ang="0">
                        <a:pos x="T8" y="T9"/>
                      </a:cxn>
                    </a:cxnLst>
                    <a:rect l="0" t="0" r="r" b="b"/>
                    <a:pathLst>
                      <a:path w="1044" h="280">
                        <a:moveTo>
                          <a:pt x="0" y="280"/>
                        </a:moveTo>
                        <a:cubicBezTo>
                          <a:pt x="72" y="231"/>
                          <a:pt x="144" y="182"/>
                          <a:pt x="227" y="144"/>
                        </a:cubicBezTo>
                        <a:cubicBezTo>
                          <a:pt x="310" y="106"/>
                          <a:pt x="401" y="76"/>
                          <a:pt x="499" y="53"/>
                        </a:cubicBezTo>
                        <a:cubicBezTo>
                          <a:pt x="597" y="30"/>
                          <a:pt x="726" y="16"/>
                          <a:pt x="817" y="8"/>
                        </a:cubicBezTo>
                        <a:cubicBezTo>
                          <a:pt x="908" y="0"/>
                          <a:pt x="976" y="4"/>
                          <a:pt x="1044" y="8"/>
                        </a:cubicBezTo>
                      </a:path>
                    </a:pathLst>
                  </a:custGeom>
                  <a:grpFill/>
                  <a:ln>
                    <a:noFill/>
                  </a:ln>
                  <a:effectLst/>
                  <a:extLst>
                    <a:ext uri="{91240B29-F687-4f45-9708-019B960494DF}"/>
                    <a:ext uri="{AF507438-7753-43e0-B8FC-AC1667EBCBE1}"/>
                  </a:ex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44" name="Freeform 69">
                    <a:extLst>
                      <a:ext uri="{FF2B5EF4-FFF2-40B4-BE49-F238E27FC236}">
                        <a16:creationId xmlns:a16="http://schemas.microsoft.com/office/drawing/2014/main" id="{270DBE58-633F-43B1-958E-A10336C0F29F}"/>
                      </a:ext>
                    </a:extLst>
                  </p:cNvPr>
                  <p:cNvSpPr>
                    <a:spLocks/>
                  </p:cNvSpPr>
                  <p:nvPr/>
                </p:nvSpPr>
                <p:spPr bwMode="auto">
                  <a:xfrm>
                    <a:off x="2245" y="1162"/>
                    <a:ext cx="2858" cy="998"/>
                  </a:xfrm>
                  <a:custGeom>
                    <a:avLst/>
                    <a:gdLst>
                      <a:gd name="T0" fmla="*/ 0 w 2858"/>
                      <a:gd name="T1" fmla="*/ 998 h 998"/>
                      <a:gd name="T2" fmla="*/ 726 w 2858"/>
                      <a:gd name="T3" fmla="*/ 817 h 998"/>
                      <a:gd name="T4" fmla="*/ 1361 w 2858"/>
                      <a:gd name="T5" fmla="*/ 635 h 998"/>
                      <a:gd name="T6" fmla="*/ 1814 w 2858"/>
                      <a:gd name="T7" fmla="*/ 272 h 998"/>
                      <a:gd name="T8" fmla="*/ 2087 w 2858"/>
                      <a:gd name="T9" fmla="*/ 136 h 998"/>
                      <a:gd name="T10" fmla="*/ 2449 w 2858"/>
                      <a:gd name="T11" fmla="*/ 45 h 998"/>
                      <a:gd name="T12" fmla="*/ 2676 w 2858"/>
                      <a:gd name="T13" fmla="*/ 0 h 998"/>
                      <a:gd name="T14" fmla="*/ 2858 w 2858"/>
                      <a:gd name="T15" fmla="*/ 0 h 998"/>
                      <a:gd name="T16" fmla="*/ 2858 w 2858"/>
                      <a:gd name="T17" fmla="*/ 998 h 998"/>
                      <a:gd name="T18" fmla="*/ 0 w 2858"/>
                      <a:gd name="T19"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8" h="998">
                        <a:moveTo>
                          <a:pt x="0" y="998"/>
                        </a:moveTo>
                        <a:lnTo>
                          <a:pt x="726" y="817"/>
                        </a:lnTo>
                        <a:lnTo>
                          <a:pt x="1361" y="635"/>
                        </a:lnTo>
                        <a:lnTo>
                          <a:pt x="1814" y="272"/>
                        </a:lnTo>
                        <a:lnTo>
                          <a:pt x="2087" y="136"/>
                        </a:lnTo>
                        <a:lnTo>
                          <a:pt x="2449" y="45"/>
                        </a:lnTo>
                        <a:lnTo>
                          <a:pt x="2676" y="0"/>
                        </a:lnTo>
                        <a:lnTo>
                          <a:pt x="2858" y="0"/>
                        </a:lnTo>
                        <a:lnTo>
                          <a:pt x="2858" y="998"/>
                        </a:lnTo>
                        <a:lnTo>
                          <a:pt x="0" y="998"/>
                        </a:lnTo>
                        <a:close/>
                      </a:path>
                    </a:pathLst>
                  </a:custGeom>
                  <a:grpFill/>
                  <a:ln>
                    <a:noFill/>
                  </a:ln>
                  <a:effectLst/>
                  <a:extLst>
                    <a:ext uri="{91240B29-F687-4f45-9708-019B960494DF}"/>
                    <a:ext uri="{AF507438-7753-43e0-B8FC-AC1667EBCBE1}"/>
                  </a:ex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grpSp>
            <p:sp>
              <p:nvSpPr>
                <p:cNvPr id="23" name="Freeform 57">
                  <a:extLst>
                    <a:ext uri="{FF2B5EF4-FFF2-40B4-BE49-F238E27FC236}">
                      <a16:creationId xmlns:a16="http://schemas.microsoft.com/office/drawing/2014/main" id="{5F1B3AA1-886F-4065-9F6B-D7D1203C91A9}"/>
                    </a:ext>
                  </a:extLst>
                </p:cNvPr>
                <p:cNvSpPr>
                  <a:spLocks/>
                </p:cNvSpPr>
                <p:nvPr/>
              </p:nvSpPr>
              <p:spPr bwMode="auto">
                <a:xfrm>
                  <a:off x="2355186" y="1551122"/>
                  <a:ext cx="4300821" cy="1584191"/>
                </a:xfrm>
                <a:custGeom>
                  <a:avLst/>
                  <a:gdLst>
                    <a:gd name="T0" fmla="*/ 0 w 2585"/>
                    <a:gd name="T1" fmla="*/ 998 h 998"/>
                    <a:gd name="T2" fmla="*/ 363 w 2585"/>
                    <a:gd name="T3" fmla="*/ 771 h 998"/>
                    <a:gd name="T4" fmla="*/ 680 w 2585"/>
                    <a:gd name="T5" fmla="*/ 499 h 998"/>
                    <a:gd name="T6" fmla="*/ 862 w 2585"/>
                    <a:gd name="T7" fmla="*/ 182 h 998"/>
                    <a:gd name="T8" fmla="*/ 1043 w 2585"/>
                    <a:gd name="T9" fmla="*/ 0 h 998"/>
                    <a:gd name="T10" fmla="*/ 1225 w 2585"/>
                    <a:gd name="T11" fmla="*/ 182 h 998"/>
                    <a:gd name="T12" fmla="*/ 1633 w 2585"/>
                    <a:gd name="T13" fmla="*/ 680 h 998"/>
                    <a:gd name="T14" fmla="*/ 1860 w 2585"/>
                    <a:gd name="T15" fmla="*/ 817 h 998"/>
                    <a:gd name="T16" fmla="*/ 2313 w 2585"/>
                    <a:gd name="T17" fmla="*/ 953 h 998"/>
                    <a:gd name="T18" fmla="*/ 2585 w 2585"/>
                    <a:gd name="T19"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5" h="998">
                      <a:moveTo>
                        <a:pt x="0" y="998"/>
                      </a:moveTo>
                      <a:cubicBezTo>
                        <a:pt x="125" y="926"/>
                        <a:pt x="250" y="854"/>
                        <a:pt x="363" y="771"/>
                      </a:cubicBezTo>
                      <a:cubicBezTo>
                        <a:pt x="476" y="688"/>
                        <a:pt x="597" y="597"/>
                        <a:pt x="680" y="499"/>
                      </a:cubicBezTo>
                      <a:cubicBezTo>
                        <a:pt x="763" y="401"/>
                        <a:pt x="802" y="265"/>
                        <a:pt x="862" y="182"/>
                      </a:cubicBezTo>
                      <a:cubicBezTo>
                        <a:pt x="922" y="99"/>
                        <a:pt x="983" y="0"/>
                        <a:pt x="1043" y="0"/>
                      </a:cubicBezTo>
                      <a:cubicBezTo>
                        <a:pt x="1103" y="0"/>
                        <a:pt x="1127" y="69"/>
                        <a:pt x="1225" y="182"/>
                      </a:cubicBezTo>
                      <a:cubicBezTo>
                        <a:pt x="1323" y="295"/>
                        <a:pt x="1527" y="574"/>
                        <a:pt x="1633" y="680"/>
                      </a:cubicBezTo>
                      <a:cubicBezTo>
                        <a:pt x="1739" y="786"/>
                        <a:pt x="1747" y="772"/>
                        <a:pt x="1860" y="817"/>
                      </a:cubicBezTo>
                      <a:cubicBezTo>
                        <a:pt x="1973" y="862"/>
                        <a:pt x="2192" y="923"/>
                        <a:pt x="2313" y="953"/>
                      </a:cubicBezTo>
                      <a:cubicBezTo>
                        <a:pt x="2434" y="983"/>
                        <a:pt x="2509" y="990"/>
                        <a:pt x="2585" y="998"/>
                      </a:cubicBezTo>
                    </a:path>
                  </a:pathLst>
                </a:custGeom>
                <a:solidFill>
                  <a:srgbClr val="FFC000">
                    <a:lumMod val="60000"/>
                    <a:lumOff val="40000"/>
                    <a:alpha val="87000"/>
                  </a:srgbClr>
                </a:solidFill>
                <a:ln>
                  <a:noFill/>
                </a:ln>
                <a:effec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24" name="Freeform 53">
                  <a:extLst>
                    <a:ext uri="{FF2B5EF4-FFF2-40B4-BE49-F238E27FC236}">
                      <a16:creationId xmlns:a16="http://schemas.microsoft.com/office/drawing/2014/main" id="{BB242F14-AA6E-4E84-B1E1-43F66AE109F0}"/>
                    </a:ext>
                  </a:extLst>
                </p:cNvPr>
                <p:cNvSpPr>
                  <a:spLocks/>
                </p:cNvSpPr>
                <p:nvPr/>
              </p:nvSpPr>
              <p:spPr bwMode="auto">
                <a:xfrm>
                  <a:off x="2119984" y="1540442"/>
                  <a:ext cx="2088250" cy="1594871"/>
                </a:xfrm>
                <a:custGeom>
                  <a:avLst/>
                  <a:gdLst>
                    <a:gd name="T0" fmla="*/ 0 w 1315"/>
                    <a:gd name="T1" fmla="*/ 1005 h 1005"/>
                    <a:gd name="T2" fmla="*/ 181 w 1315"/>
                    <a:gd name="T3" fmla="*/ 461 h 1005"/>
                    <a:gd name="T4" fmla="*/ 362 w 1315"/>
                    <a:gd name="T5" fmla="*/ 98 h 1005"/>
                    <a:gd name="T6" fmla="*/ 499 w 1315"/>
                    <a:gd name="T7" fmla="*/ 7 h 1005"/>
                    <a:gd name="T8" fmla="*/ 635 w 1315"/>
                    <a:gd name="T9" fmla="*/ 98 h 1005"/>
                    <a:gd name="T10" fmla="*/ 861 w 1315"/>
                    <a:gd name="T11" fmla="*/ 597 h 1005"/>
                    <a:gd name="T12" fmla="*/ 1043 w 1315"/>
                    <a:gd name="T13" fmla="*/ 869 h 1005"/>
                    <a:gd name="T14" fmla="*/ 1315 w 1315"/>
                    <a:gd name="T15" fmla="*/ 1005 h 10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5" h="1005">
                      <a:moveTo>
                        <a:pt x="0" y="1005"/>
                      </a:moveTo>
                      <a:cubicBezTo>
                        <a:pt x="60" y="808"/>
                        <a:pt x="121" y="612"/>
                        <a:pt x="181" y="461"/>
                      </a:cubicBezTo>
                      <a:cubicBezTo>
                        <a:pt x="241" y="310"/>
                        <a:pt x="309" y="173"/>
                        <a:pt x="362" y="98"/>
                      </a:cubicBezTo>
                      <a:cubicBezTo>
                        <a:pt x="415" y="23"/>
                        <a:pt x="454" y="7"/>
                        <a:pt x="499" y="7"/>
                      </a:cubicBezTo>
                      <a:cubicBezTo>
                        <a:pt x="544" y="7"/>
                        <a:pt x="575" y="0"/>
                        <a:pt x="635" y="98"/>
                      </a:cubicBezTo>
                      <a:cubicBezTo>
                        <a:pt x="695" y="196"/>
                        <a:pt x="793" y="469"/>
                        <a:pt x="861" y="597"/>
                      </a:cubicBezTo>
                      <a:cubicBezTo>
                        <a:pt x="929" y="725"/>
                        <a:pt x="967" y="801"/>
                        <a:pt x="1043" y="869"/>
                      </a:cubicBezTo>
                      <a:cubicBezTo>
                        <a:pt x="1119" y="937"/>
                        <a:pt x="1217" y="971"/>
                        <a:pt x="1315" y="1005"/>
                      </a:cubicBezTo>
                    </a:path>
                  </a:pathLst>
                </a:custGeom>
                <a:solidFill>
                  <a:srgbClr val="70AD47">
                    <a:lumMod val="60000"/>
                    <a:lumOff val="40000"/>
                    <a:alpha val="90000"/>
                  </a:srgbClr>
                </a:solidFill>
                <a:ln>
                  <a:noFill/>
                </a:ln>
                <a:effec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25" name="Text Box 11">
                  <a:extLst>
                    <a:ext uri="{FF2B5EF4-FFF2-40B4-BE49-F238E27FC236}">
                      <a16:creationId xmlns:a16="http://schemas.microsoft.com/office/drawing/2014/main" id="{631CDC6A-A278-4C61-B146-C3C57DFC78F3}"/>
                    </a:ext>
                  </a:extLst>
                </p:cNvPr>
                <p:cNvSpPr txBox="1">
                  <a:spLocks noChangeArrowheads="1"/>
                </p:cNvSpPr>
                <p:nvPr/>
              </p:nvSpPr>
              <p:spPr bwMode="auto">
                <a:xfrm>
                  <a:off x="1836063" y="3135313"/>
                  <a:ext cx="290642"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0</a:t>
                  </a:r>
                </a:p>
              </p:txBody>
            </p:sp>
            <p:sp>
              <p:nvSpPr>
                <p:cNvPr id="26" name="Text Box 12">
                  <a:extLst>
                    <a:ext uri="{FF2B5EF4-FFF2-40B4-BE49-F238E27FC236}">
                      <a16:creationId xmlns:a16="http://schemas.microsoft.com/office/drawing/2014/main" id="{D9AC14C8-D6D4-4CDE-8820-AE85B86475B2}"/>
                    </a:ext>
                  </a:extLst>
                </p:cNvPr>
                <p:cNvSpPr txBox="1">
                  <a:spLocks noChangeArrowheads="1"/>
                </p:cNvSpPr>
                <p:nvPr/>
              </p:nvSpPr>
              <p:spPr bwMode="auto">
                <a:xfrm>
                  <a:off x="2182144" y="3135313"/>
                  <a:ext cx="435123"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0.5</a:t>
                  </a:r>
                </a:p>
              </p:txBody>
            </p:sp>
            <p:sp>
              <p:nvSpPr>
                <p:cNvPr id="27" name="Text Box 13">
                  <a:extLst>
                    <a:ext uri="{FF2B5EF4-FFF2-40B4-BE49-F238E27FC236}">
                      <a16:creationId xmlns:a16="http://schemas.microsoft.com/office/drawing/2014/main" id="{953D5B55-7B8A-42EC-8DD8-53DAA9F8D7A0}"/>
                    </a:ext>
                  </a:extLst>
                </p:cNvPr>
                <p:cNvSpPr txBox="1">
                  <a:spLocks noChangeArrowheads="1"/>
                </p:cNvSpPr>
                <p:nvPr/>
              </p:nvSpPr>
              <p:spPr bwMode="auto">
                <a:xfrm>
                  <a:off x="5127199" y="3135313"/>
                  <a:ext cx="436802"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90</a:t>
                  </a:r>
                </a:p>
              </p:txBody>
            </p:sp>
            <p:sp>
              <p:nvSpPr>
                <p:cNvPr id="28" name="Text Box 14">
                  <a:extLst>
                    <a:ext uri="{FF2B5EF4-FFF2-40B4-BE49-F238E27FC236}">
                      <a16:creationId xmlns:a16="http://schemas.microsoft.com/office/drawing/2014/main" id="{E0A03A30-5067-4C42-9D6B-E97212A9046F}"/>
                    </a:ext>
                  </a:extLst>
                </p:cNvPr>
                <p:cNvSpPr txBox="1">
                  <a:spLocks noChangeArrowheads="1"/>
                </p:cNvSpPr>
                <p:nvPr/>
              </p:nvSpPr>
              <p:spPr bwMode="auto">
                <a:xfrm>
                  <a:off x="5619441" y="3135313"/>
                  <a:ext cx="435123"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100</a:t>
                  </a:r>
                </a:p>
              </p:txBody>
            </p:sp>
            <p:sp>
              <p:nvSpPr>
                <p:cNvPr id="29" name="Text Box 15">
                  <a:extLst>
                    <a:ext uri="{FF2B5EF4-FFF2-40B4-BE49-F238E27FC236}">
                      <a16:creationId xmlns:a16="http://schemas.microsoft.com/office/drawing/2014/main" id="{CB43C89D-B4D3-4323-ABB6-9DEA474606B3}"/>
                    </a:ext>
                  </a:extLst>
                </p:cNvPr>
                <p:cNvSpPr txBox="1">
                  <a:spLocks noChangeArrowheads="1"/>
                </p:cNvSpPr>
                <p:nvPr/>
              </p:nvSpPr>
              <p:spPr bwMode="auto">
                <a:xfrm>
                  <a:off x="6110003" y="3135313"/>
                  <a:ext cx="435123"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130</a:t>
                  </a:r>
                </a:p>
              </p:txBody>
            </p:sp>
            <p:sp>
              <p:nvSpPr>
                <p:cNvPr id="30" name="Text Box 19">
                  <a:extLst>
                    <a:ext uri="{FF2B5EF4-FFF2-40B4-BE49-F238E27FC236}">
                      <a16:creationId xmlns:a16="http://schemas.microsoft.com/office/drawing/2014/main" id="{1458FC77-DABE-4631-8FC8-69E451485508}"/>
                    </a:ext>
                  </a:extLst>
                </p:cNvPr>
                <p:cNvSpPr txBox="1">
                  <a:spLocks noChangeArrowheads="1"/>
                </p:cNvSpPr>
                <p:nvPr/>
              </p:nvSpPr>
              <p:spPr bwMode="auto">
                <a:xfrm>
                  <a:off x="1411021" y="1515523"/>
                  <a:ext cx="581283"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100%</a:t>
                  </a:r>
                </a:p>
              </p:txBody>
            </p:sp>
            <p:sp>
              <p:nvSpPr>
                <p:cNvPr id="31" name="Line 20">
                  <a:extLst>
                    <a:ext uri="{FF2B5EF4-FFF2-40B4-BE49-F238E27FC236}">
                      <a16:creationId xmlns:a16="http://schemas.microsoft.com/office/drawing/2014/main" id="{8DD8308C-24C8-47BC-BD31-47C281B6E298}"/>
                    </a:ext>
                  </a:extLst>
                </p:cNvPr>
                <p:cNvSpPr>
                  <a:spLocks noChangeShapeType="1"/>
                </p:cNvSpPr>
                <p:nvPr/>
              </p:nvSpPr>
              <p:spPr bwMode="auto">
                <a:xfrm>
                  <a:off x="1909983" y="1592655"/>
                  <a:ext cx="146161" cy="0"/>
                </a:xfrm>
                <a:prstGeom prst="line">
                  <a:avLst/>
                </a:prstGeom>
                <a:noFill/>
                <a:ln w="12700">
                  <a:solidFill>
                    <a:sysClr val="windowText" lastClr="000000"/>
                  </a:solidFill>
                  <a:round/>
                  <a:headEnd/>
                  <a:tailEnd/>
                </a:ln>
                <a:effectLst/>
                <a:extLst>
                  <a:ext uri="{909E8E84-426E-40dd-AFC4-6F175D3DCCD1}"/>
                  <a:ext uri="{AF507438-7753-43e0-B8FC-AC1667EBCBE1}"/>
                </a:ex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32" name="Text Box 21">
                  <a:extLst>
                    <a:ext uri="{FF2B5EF4-FFF2-40B4-BE49-F238E27FC236}">
                      <a16:creationId xmlns:a16="http://schemas.microsoft.com/office/drawing/2014/main" id="{4BEB6797-2342-4979-AC35-7C6D49C82462}"/>
                    </a:ext>
                  </a:extLst>
                </p:cNvPr>
                <p:cNvSpPr txBox="1">
                  <a:spLocks noChangeArrowheads="1"/>
                </p:cNvSpPr>
                <p:nvPr/>
              </p:nvSpPr>
              <p:spPr bwMode="auto">
                <a:xfrm rot="16200000">
                  <a:off x="970165" y="2256524"/>
                  <a:ext cx="1370593" cy="246961"/>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 Extent of Reaction</a:t>
                  </a:r>
                </a:p>
              </p:txBody>
            </p:sp>
            <p:sp>
              <p:nvSpPr>
                <p:cNvPr id="33" name="Text Box 22">
                  <a:extLst>
                    <a:ext uri="{FF2B5EF4-FFF2-40B4-BE49-F238E27FC236}">
                      <a16:creationId xmlns:a16="http://schemas.microsoft.com/office/drawing/2014/main" id="{E21B3A41-CE82-4B38-BF8F-F8476A3A0AEE}"/>
                    </a:ext>
                  </a:extLst>
                </p:cNvPr>
                <p:cNvSpPr txBox="1">
                  <a:spLocks noChangeArrowheads="1"/>
                </p:cNvSpPr>
                <p:nvPr/>
              </p:nvSpPr>
              <p:spPr bwMode="auto">
                <a:xfrm>
                  <a:off x="6887848" y="3233806"/>
                  <a:ext cx="1018085" cy="174439"/>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Time (days)</a:t>
                  </a:r>
                </a:p>
              </p:txBody>
            </p:sp>
            <p:sp>
              <p:nvSpPr>
                <p:cNvPr id="34" name="Text Box 45">
                  <a:extLst>
                    <a:ext uri="{FF2B5EF4-FFF2-40B4-BE49-F238E27FC236}">
                      <a16:creationId xmlns:a16="http://schemas.microsoft.com/office/drawing/2014/main" id="{807CDD3B-1EF0-4986-833C-950FC77AB84E}"/>
                    </a:ext>
                  </a:extLst>
                </p:cNvPr>
                <p:cNvSpPr txBox="1">
                  <a:spLocks noChangeArrowheads="1"/>
                </p:cNvSpPr>
                <p:nvPr/>
              </p:nvSpPr>
              <p:spPr bwMode="auto">
                <a:xfrm>
                  <a:off x="2672707" y="3135313"/>
                  <a:ext cx="435123"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1</a:t>
                  </a:r>
                </a:p>
              </p:txBody>
            </p:sp>
            <p:sp>
              <p:nvSpPr>
                <p:cNvPr id="35" name="Text Box 46">
                  <a:extLst>
                    <a:ext uri="{FF2B5EF4-FFF2-40B4-BE49-F238E27FC236}">
                      <a16:creationId xmlns:a16="http://schemas.microsoft.com/office/drawing/2014/main" id="{EFBC74C3-5B56-4D21-AB97-A7F4291B2B33}"/>
                    </a:ext>
                  </a:extLst>
                </p:cNvPr>
                <p:cNvSpPr txBox="1">
                  <a:spLocks noChangeArrowheads="1"/>
                </p:cNvSpPr>
                <p:nvPr/>
              </p:nvSpPr>
              <p:spPr bwMode="auto">
                <a:xfrm>
                  <a:off x="3163269" y="3135313"/>
                  <a:ext cx="436802"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3</a:t>
                  </a:r>
                </a:p>
              </p:txBody>
            </p:sp>
            <p:sp>
              <p:nvSpPr>
                <p:cNvPr id="36" name="Text Box 47">
                  <a:extLst>
                    <a:ext uri="{FF2B5EF4-FFF2-40B4-BE49-F238E27FC236}">
                      <a16:creationId xmlns:a16="http://schemas.microsoft.com/office/drawing/2014/main" id="{DE73AE30-634F-4BD6-8A93-585CE02BAAB4}"/>
                    </a:ext>
                  </a:extLst>
                </p:cNvPr>
                <p:cNvSpPr txBox="1">
                  <a:spLocks noChangeArrowheads="1"/>
                </p:cNvSpPr>
                <p:nvPr/>
              </p:nvSpPr>
              <p:spPr bwMode="auto">
                <a:xfrm>
                  <a:off x="3653831" y="3135313"/>
                  <a:ext cx="436802"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10</a:t>
                  </a:r>
                </a:p>
              </p:txBody>
            </p:sp>
            <p:sp>
              <p:nvSpPr>
                <p:cNvPr id="37" name="Text Box 48">
                  <a:extLst>
                    <a:ext uri="{FF2B5EF4-FFF2-40B4-BE49-F238E27FC236}">
                      <a16:creationId xmlns:a16="http://schemas.microsoft.com/office/drawing/2014/main" id="{6D60DF79-3C3E-45DE-8A13-6B7B6C2012D1}"/>
                    </a:ext>
                  </a:extLst>
                </p:cNvPr>
                <p:cNvSpPr txBox="1">
                  <a:spLocks noChangeArrowheads="1"/>
                </p:cNvSpPr>
                <p:nvPr/>
              </p:nvSpPr>
              <p:spPr bwMode="auto">
                <a:xfrm>
                  <a:off x="4144394" y="3135313"/>
                  <a:ext cx="436802"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30</a:t>
                  </a:r>
                </a:p>
              </p:txBody>
            </p:sp>
            <p:sp>
              <p:nvSpPr>
                <p:cNvPr id="38" name="Text Box 49">
                  <a:extLst>
                    <a:ext uri="{FF2B5EF4-FFF2-40B4-BE49-F238E27FC236}">
                      <a16:creationId xmlns:a16="http://schemas.microsoft.com/office/drawing/2014/main" id="{93D6A7A3-5FA4-44E0-A7EE-6258F485AB2C}"/>
                    </a:ext>
                  </a:extLst>
                </p:cNvPr>
                <p:cNvSpPr txBox="1">
                  <a:spLocks noChangeArrowheads="1"/>
                </p:cNvSpPr>
                <p:nvPr/>
              </p:nvSpPr>
              <p:spPr bwMode="auto">
                <a:xfrm>
                  <a:off x="4636637" y="3135313"/>
                  <a:ext cx="436802" cy="154266"/>
                </a:xfrm>
                <a:prstGeom prst="rect">
                  <a:avLst/>
                </a:prstGeom>
                <a:noFill/>
                <a:ln>
                  <a:noFill/>
                </a:ln>
                <a:effectLst/>
                <a:extLst>
                  <a:ext uri="{909E8E84-426E-40dd-AFC4-6F175D3DCCD1}"/>
                  <a:ext uri="{91240B29-F687-4f45-9708-019B960494DF}"/>
                  <a:ext uri="{AF507438-7753-43e0-B8FC-AC1667EBCBE1}"/>
                </a:extLst>
              </p:spPr>
              <p:txBody>
                <a:bodyPr lIns="79706" tIns="41447" rIns="79706" bIns="41447">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797"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60</a:t>
                  </a:r>
                </a:p>
              </p:txBody>
            </p:sp>
            <p:sp>
              <p:nvSpPr>
                <p:cNvPr id="39" name="Freeform 52">
                  <a:extLst>
                    <a:ext uri="{FF2B5EF4-FFF2-40B4-BE49-F238E27FC236}">
                      <a16:creationId xmlns:a16="http://schemas.microsoft.com/office/drawing/2014/main" id="{596FCA40-D803-43EB-9CE1-108EEE81AC7D}"/>
                    </a:ext>
                  </a:extLst>
                </p:cNvPr>
                <p:cNvSpPr>
                  <a:spLocks/>
                </p:cNvSpPr>
                <p:nvPr/>
              </p:nvSpPr>
              <p:spPr bwMode="auto">
                <a:xfrm>
                  <a:off x="1975504" y="1598589"/>
                  <a:ext cx="648483" cy="1536724"/>
                </a:xfrm>
                <a:custGeom>
                  <a:avLst/>
                  <a:gdLst>
                    <a:gd name="T0" fmla="*/ 0 w 408"/>
                    <a:gd name="T1" fmla="*/ 968 h 968"/>
                    <a:gd name="T2" fmla="*/ 91 w 408"/>
                    <a:gd name="T3" fmla="*/ 288 h 968"/>
                    <a:gd name="T4" fmla="*/ 181 w 408"/>
                    <a:gd name="T5" fmla="*/ 15 h 968"/>
                    <a:gd name="T6" fmla="*/ 317 w 408"/>
                    <a:gd name="T7" fmla="*/ 378 h 968"/>
                    <a:gd name="T8" fmla="*/ 408 w 408"/>
                    <a:gd name="T9" fmla="*/ 968 h 968"/>
                  </a:gdLst>
                  <a:ahLst/>
                  <a:cxnLst>
                    <a:cxn ang="0">
                      <a:pos x="T0" y="T1"/>
                    </a:cxn>
                    <a:cxn ang="0">
                      <a:pos x="T2" y="T3"/>
                    </a:cxn>
                    <a:cxn ang="0">
                      <a:pos x="T4" y="T5"/>
                    </a:cxn>
                    <a:cxn ang="0">
                      <a:pos x="T6" y="T7"/>
                    </a:cxn>
                    <a:cxn ang="0">
                      <a:pos x="T8" y="T9"/>
                    </a:cxn>
                  </a:cxnLst>
                  <a:rect l="0" t="0" r="r" b="b"/>
                  <a:pathLst>
                    <a:path w="408" h="968">
                      <a:moveTo>
                        <a:pt x="0" y="968"/>
                      </a:moveTo>
                      <a:cubicBezTo>
                        <a:pt x="30" y="707"/>
                        <a:pt x="61" y="447"/>
                        <a:pt x="91" y="288"/>
                      </a:cubicBezTo>
                      <a:cubicBezTo>
                        <a:pt x="121" y="129"/>
                        <a:pt x="143" y="0"/>
                        <a:pt x="181" y="15"/>
                      </a:cubicBezTo>
                      <a:cubicBezTo>
                        <a:pt x="219" y="30"/>
                        <a:pt x="279" y="219"/>
                        <a:pt x="317" y="378"/>
                      </a:cubicBezTo>
                      <a:cubicBezTo>
                        <a:pt x="355" y="537"/>
                        <a:pt x="381" y="752"/>
                        <a:pt x="408" y="968"/>
                      </a:cubicBezTo>
                    </a:path>
                  </a:pathLst>
                </a:custGeom>
                <a:solidFill>
                  <a:srgbClr val="ED7D31">
                    <a:lumMod val="60000"/>
                    <a:lumOff val="40000"/>
                    <a:alpha val="87000"/>
                  </a:srgbClr>
                </a:solidFill>
                <a:ln>
                  <a:noFill/>
                </a:ln>
                <a:effec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40" name="Line 10">
                  <a:extLst>
                    <a:ext uri="{FF2B5EF4-FFF2-40B4-BE49-F238E27FC236}">
                      <a16:creationId xmlns:a16="http://schemas.microsoft.com/office/drawing/2014/main" id="{510DA3EE-2087-4C59-9188-74D3A49644F8}"/>
                    </a:ext>
                  </a:extLst>
                </p:cNvPr>
                <p:cNvSpPr>
                  <a:spLocks noChangeShapeType="1"/>
                </p:cNvSpPr>
                <p:nvPr/>
              </p:nvSpPr>
              <p:spPr bwMode="auto">
                <a:xfrm>
                  <a:off x="1982224" y="3135313"/>
                  <a:ext cx="5893469" cy="0"/>
                </a:xfrm>
                <a:prstGeom prst="line">
                  <a:avLst/>
                </a:prstGeom>
                <a:noFill/>
                <a:ln w="28575">
                  <a:solidFill>
                    <a:sysClr val="windowText" lastClr="000000"/>
                  </a:solidFill>
                  <a:round/>
                  <a:headEnd/>
                  <a:tailEnd type="triangle" w="med" len="med"/>
                </a:ln>
                <a:effectLst/>
                <a:extLst>
                  <a:ext uri="{909E8E84-426E-40dd-AFC4-6F175D3DCCD1}"/>
                  <a:ext uri="{AF507438-7753-43e0-B8FC-AC1667EBCBE1}"/>
                </a:ex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41" name="Line 18">
                  <a:extLst>
                    <a:ext uri="{FF2B5EF4-FFF2-40B4-BE49-F238E27FC236}">
                      <a16:creationId xmlns:a16="http://schemas.microsoft.com/office/drawing/2014/main" id="{F815F5C1-2109-4580-95FB-DC7FAFC578BB}"/>
                    </a:ext>
                  </a:extLst>
                </p:cNvPr>
                <p:cNvSpPr>
                  <a:spLocks noChangeShapeType="1"/>
                </p:cNvSpPr>
                <p:nvPr/>
              </p:nvSpPr>
              <p:spPr bwMode="auto">
                <a:xfrm flipV="1">
                  <a:off x="1993983" y="1411096"/>
                  <a:ext cx="0" cy="1728963"/>
                </a:xfrm>
                <a:prstGeom prst="line">
                  <a:avLst/>
                </a:prstGeom>
                <a:noFill/>
                <a:ln w="28575">
                  <a:solidFill>
                    <a:sysClr val="windowText" lastClr="000000"/>
                  </a:solidFill>
                  <a:round/>
                  <a:headEnd/>
                  <a:tailEnd type="triangle" w="med" len="med"/>
                </a:ln>
                <a:effectLst/>
                <a:extLst>
                  <a:ext uri="{909E8E84-426E-40dd-AFC4-6F175D3DCCD1}"/>
                  <a:ext uri="{AF507438-7753-43e0-B8FC-AC1667EBCBE1}"/>
                </a:extLst>
              </p:spPr>
              <p:txBody>
                <a:bodyPr wrap="none" lIns="79706" tIns="41447" rIns="79706" bIns="41447"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grpSp>
          <p:sp>
            <p:nvSpPr>
              <p:cNvPr id="17" name="Rectangle 57">
                <a:extLst>
                  <a:ext uri="{FF2B5EF4-FFF2-40B4-BE49-F238E27FC236}">
                    <a16:creationId xmlns:a16="http://schemas.microsoft.com/office/drawing/2014/main" id="{5DE42A91-123B-4019-BC8C-12413D353A01}"/>
                  </a:ext>
                </a:extLst>
              </p:cNvPr>
              <p:cNvSpPr/>
              <p:nvPr/>
            </p:nvSpPr>
            <p:spPr>
              <a:xfrm>
                <a:off x="1245816" y="1068725"/>
                <a:ext cx="975080" cy="442794"/>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Platelet Adherence</a:t>
                </a:r>
                <a:endParaRPr kumimoji="0" 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18" name="Rectangle 58">
                <a:extLst>
                  <a:ext uri="{FF2B5EF4-FFF2-40B4-BE49-F238E27FC236}">
                    <a16:creationId xmlns:a16="http://schemas.microsoft.com/office/drawing/2014/main" id="{C0C9C50A-DD1A-48A5-A5A7-3313C1065AAF}"/>
                  </a:ext>
                </a:extLst>
              </p:cNvPr>
              <p:cNvSpPr/>
              <p:nvPr/>
            </p:nvSpPr>
            <p:spPr>
              <a:xfrm>
                <a:off x="2050616" y="1068725"/>
                <a:ext cx="1098757" cy="442794"/>
              </a:xfrm>
              <a:prstGeom prst="rect">
                <a:avLst/>
              </a:prstGeom>
            </p:spPr>
            <p:txBody>
              <a:bodyPr>
                <a:spAutoFit/>
              </a:bodyPr>
              <a:lstStyle/>
              <a:p>
                <a:pPr marL="0" marR="0" lvl="0" indent="0" algn="ctr" defTabSz="809793" eaLnBrk="1" fontAlgn="auto" latinLnBrk="0" hangingPunct="1">
                  <a:lnSpc>
                    <a:spcPct val="100000"/>
                  </a:lnSpc>
                  <a:spcBef>
                    <a:spcPts val="0"/>
                  </a:spcBef>
                  <a:spcAft>
                    <a:spcPts val="0"/>
                  </a:spcAft>
                  <a:buClrTx/>
                  <a:buSzTx/>
                  <a:buFontTx/>
                  <a:buNone/>
                  <a:tabLst/>
                  <a:defRPr/>
                </a:pPr>
                <a:r>
                  <a:rPr kumimoji="0" lang="en-US" altLang="zh-CN"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Leukocyte Aggregation</a:t>
                </a:r>
                <a:endParaRPr kumimoji="0" lang="en-US" alt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19" name="Rectangle 59">
                <a:extLst>
                  <a:ext uri="{FF2B5EF4-FFF2-40B4-BE49-F238E27FC236}">
                    <a16:creationId xmlns:a16="http://schemas.microsoft.com/office/drawing/2014/main" id="{E7D49F14-B75D-4954-B9A8-F6F32CC10D67}"/>
                  </a:ext>
                </a:extLst>
              </p:cNvPr>
              <p:cNvSpPr/>
              <p:nvPr/>
            </p:nvSpPr>
            <p:spPr>
              <a:xfrm>
                <a:off x="3108148" y="1068725"/>
                <a:ext cx="1141775" cy="442794"/>
              </a:xfrm>
              <a:prstGeom prst="rect">
                <a:avLst/>
              </a:prstGeom>
            </p:spPr>
            <p:txBody>
              <a:bodyPr>
                <a:spAutoFit/>
              </a:bodyPr>
              <a:lstStyle/>
              <a:p>
                <a:pPr marL="0" marR="0" lvl="0" indent="0" algn="ctr" defTabSz="809793" eaLnBrk="1" fontAlgn="auto" latinLnBrk="0" hangingPunct="1">
                  <a:lnSpc>
                    <a:spcPct val="100000"/>
                  </a:lnSpc>
                  <a:spcBef>
                    <a:spcPts val="0"/>
                  </a:spcBef>
                  <a:spcAft>
                    <a:spcPts val="0"/>
                  </a:spcAft>
                  <a:buClrTx/>
                  <a:buSzTx/>
                  <a:buFontTx/>
                  <a:buNone/>
                  <a:tabLst/>
                  <a:defRPr/>
                </a:pPr>
                <a:r>
                  <a:rPr kumimoji="0" lang="en-US" alt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SMC</a:t>
                </a:r>
                <a:r>
                  <a:rPr kumimoji="0" lang="zh-CN" alt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 </a:t>
                </a:r>
                <a:r>
                  <a:rPr kumimoji="0" lang="en-US" altLang="zh-CN"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Proliferation</a:t>
                </a:r>
                <a:endParaRPr kumimoji="0" lang="en-US" alt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sp>
            <p:nvSpPr>
              <p:cNvPr id="20" name="Rectangle 60">
                <a:extLst>
                  <a:ext uri="{FF2B5EF4-FFF2-40B4-BE49-F238E27FC236}">
                    <a16:creationId xmlns:a16="http://schemas.microsoft.com/office/drawing/2014/main" id="{43C8A386-D7DA-45F1-BF86-FDC1DCA67E83}"/>
                  </a:ext>
                </a:extLst>
              </p:cNvPr>
              <p:cNvSpPr/>
              <p:nvPr/>
            </p:nvSpPr>
            <p:spPr>
              <a:xfrm>
                <a:off x="6669700" y="1031079"/>
                <a:ext cx="1222435" cy="442793"/>
              </a:xfrm>
              <a:prstGeom prst="rect">
                <a:avLst/>
              </a:prstGeom>
            </p:spPr>
            <p:txBody>
              <a:bodyPr>
                <a:spAutoFit/>
              </a:bodyPr>
              <a:lstStyle/>
              <a:p>
                <a:pPr marL="0" marR="0" lvl="0" indent="0" algn="ctr" defTabSz="809793" eaLnBrk="1" fontAlgn="auto" latinLnBrk="0" hangingPunct="1">
                  <a:lnSpc>
                    <a:spcPct val="100000"/>
                  </a:lnSpc>
                  <a:spcBef>
                    <a:spcPts val="0"/>
                  </a:spcBef>
                  <a:spcAft>
                    <a:spcPts val="0"/>
                  </a:spcAft>
                  <a:buClrTx/>
                  <a:buSzTx/>
                  <a:buFontTx/>
                  <a:buNone/>
                  <a:tabLst/>
                  <a:defRPr/>
                </a:pPr>
                <a:r>
                  <a:rPr kumimoji="0" lang="en-US" altLang="zh-CN"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rPr>
                  <a:t>Matrix Accumulation</a:t>
                </a:r>
                <a:endParaRPr kumimoji="0" lang="en-US" altLang="en-US" sz="974" b="0" i="0" u="none" strike="noStrike" kern="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Calibri"/>
                </a:endParaRPr>
              </a:p>
            </p:txBody>
          </p:sp>
        </p:grpSp>
        <p:sp>
          <p:nvSpPr>
            <p:cNvPr id="13" name="Freeform 73">
              <a:extLst>
                <a:ext uri="{FF2B5EF4-FFF2-40B4-BE49-F238E27FC236}">
                  <a16:creationId xmlns:a16="http://schemas.microsoft.com/office/drawing/2014/main" id="{E23B61BF-CF5F-4C53-A53A-6D49CA725AB3}"/>
                </a:ext>
              </a:extLst>
            </p:cNvPr>
            <p:cNvSpPr/>
            <p:nvPr/>
          </p:nvSpPr>
          <p:spPr>
            <a:xfrm>
              <a:off x="1760538" y="1974850"/>
              <a:ext cx="4964112" cy="1817688"/>
            </a:xfrm>
            <a:custGeom>
              <a:avLst/>
              <a:gdLst>
                <a:gd name="connsiteX0" fmla="*/ 0 w 5604873"/>
                <a:gd name="connsiteY0" fmla="*/ 1594756 h 2051326"/>
                <a:gd name="connsiteX1" fmla="*/ 320128 w 5604873"/>
                <a:gd name="connsiteY1" fmla="*/ 1442566 h 2051326"/>
                <a:gd name="connsiteX2" fmla="*/ 1102081 w 5604873"/>
                <a:gd name="connsiteY2" fmla="*/ 1363847 h 2051326"/>
                <a:gd name="connsiteX3" fmla="*/ 1563906 w 5604873"/>
                <a:gd name="connsiteY3" fmla="*/ 1038475 h 2051326"/>
                <a:gd name="connsiteX4" fmla="*/ 2015235 w 5604873"/>
                <a:gd name="connsiteY4" fmla="*/ 246037 h 2051326"/>
                <a:gd name="connsiteX5" fmla="*/ 2256644 w 5604873"/>
                <a:gd name="connsiteY5" fmla="*/ 15128 h 2051326"/>
                <a:gd name="connsiteX6" fmla="*/ 2487556 w 5604873"/>
                <a:gd name="connsiteY6" fmla="*/ 597649 h 2051326"/>
                <a:gd name="connsiteX7" fmla="*/ 3169797 w 5604873"/>
                <a:gd name="connsiteY7" fmla="*/ 1615748 h 2051326"/>
                <a:gd name="connsiteX8" fmla="*/ 3768070 w 5604873"/>
                <a:gd name="connsiteY8" fmla="*/ 1867649 h 2051326"/>
                <a:gd name="connsiteX9" fmla="*/ 4555272 w 5604873"/>
                <a:gd name="connsiteY9" fmla="*/ 1920128 h 2051326"/>
                <a:gd name="connsiteX10" fmla="*/ 5604873 w 5604873"/>
                <a:gd name="connsiteY10" fmla="*/ 2051326 h 205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4873" h="2051326">
                  <a:moveTo>
                    <a:pt x="0" y="1594756"/>
                  </a:moveTo>
                  <a:cubicBezTo>
                    <a:pt x="68224" y="1537903"/>
                    <a:pt x="136448" y="1481051"/>
                    <a:pt x="320128" y="1442566"/>
                  </a:cubicBezTo>
                  <a:cubicBezTo>
                    <a:pt x="503808" y="1404081"/>
                    <a:pt x="894785" y="1431196"/>
                    <a:pt x="1102081" y="1363847"/>
                  </a:cubicBezTo>
                  <a:cubicBezTo>
                    <a:pt x="1309377" y="1296498"/>
                    <a:pt x="1411714" y="1224777"/>
                    <a:pt x="1563906" y="1038475"/>
                  </a:cubicBezTo>
                  <a:cubicBezTo>
                    <a:pt x="1716098" y="852173"/>
                    <a:pt x="1899779" y="416595"/>
                    <a:pt x="2015235" y="246037"/>
                  </a:cubicBezTo>
                  <a:cubicBezTo>
                    <a:pt x="2130691" y="75479"/>
                    <a:pt x="2177924" y="-43474"/>
                    <a:pt x="2256644" y="15128"/>
                  </a:cubicBezTo>
                  <a:cubicBezTo>
                    <a:pt x="2335364" y="73730"/>
                    <a:pt x="2335364" y="330879"/>
                    <a:pt x="2487556" y="597649"/>
                  </a:cubicBezTo>
                  <a:cubicBezTo>
                    <a:pt x="2639748" y="864419"/>
                    <a:pt x="2956378" y="1404081"/>
                    <a:pt x="3169797" y="1615748"/>
                  </a:cubicBezTo>
                  <a:cubicBezTo>
                    <a:pt x="3383216" y="1827415"/>
                    <a:pt x="3537158" y="1816919"/>
                    <a:pt x="3768070" y="1867649"/>
                  </a:cubicBezTo>
                  <a:cubicBezTo>
                    <a:pt x="3998982" y="1918379"/>
                    <a:pt x="4249138" y="1889515"/>
                    <a:pt x="4555272" y="1920128"/>
                  </a:cubicBezTo>
                  <a:cubicBezTo>
                    <a:pt x="4861406" y="1950741"/>
                    <a:pt x="5604873" y="2051326"/>
                    <a:pt x="5604873" y="2051326"/>
                  </a:cubicBezTo>
                </a:path>
              </a:pathLst>
            </a:custGeom>
            <a:noFill/>
            <a:ln w="28575" cap="flat" cmpd="sng" algn="ctr">
              <a:solidFill>
                <a:srgbClr val="1294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94" b="0" i="0" u="none" strike="noStrike" kern="0" cap="none" spc="0" normalizeH="0" baseline="0" noProof="0">
                <a:ln>
                  <a:noFill/>
                </a:ln>
                <a:solidFill>
                  <a:prstClr val="black"/>
                </a:solidFill>
                <a:effectLst/>
                <a:uLnTx/>
                <a:uFillTx/>
                <a:latin typeface="等线" panose="020F0502020204030204"/>
                <a:ea typeface="+mn-ea"/>
                <a:cs typeface="+mn-cs"/>
              </a:endParaRPr>
            </a:p>
          </p:txBody>
        </p:sp>
        <p:sp>
          <p:nvSpPr>
            <p:cNvPr id="14" name="TextBox 74">
              <a:extLst>
                <a:ext uri="{FF2B5EF4-FFF2-40B4-BE49-F238E27FC236}">
                  <a16:creationId xmlns:a16="http://schemas.microsoft.com/office/drawing/2014/main" id="{2D9EC139-C8AC-47E4-8481-281B8FCDD2A1}"/>
                </a:ext>
              </a:extLst>
            </p:cNvPr>
            <p:cNvSpPr txBox="1"/>
            <p:nvPr/>
          </p:nvSpPr>
          <p:spPr>
            <a:xfrm>
              <a:off x="1873250" y="4175125"/>
              <a:ext cx="4065588" cy="214313"/>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7"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Concentration curve of Sirolimus from the</a:t>
              </a:r>
              <a:r>
                <a:rPr kumimoji="0" lang="zh-CN" altLang="en-US" sz="797"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797"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Supreme DES stented vessel</a:t>
              </a:r>
              <a:r>
                <a:rPr kumimoji="0" lang="en-US" altLang="zh-CN" sz="797" b="0" i="0" u="none" strike="noStrike" kern="0" cap="none" spc="0" normalizeH="0" baseline="30000" noProof="0">
                  <a:ln>
                    <a:noFill/>
                  </a:ln>
                  <a:solidFill>
                    <a:prstClr val="black"/>
                  </a:solidFill>
                  <a:effectLst/>
                  <a:uLnTx/>
                  <a:uFillTx/>
                  <a:latin typeface="微软雅黑" panose="020B0503020204020204" pitchFamily="34" charset="-122"/>
                  <a:ea typeface="微软雅黑" panose="020B0503020204020204" pitchFamily="34" charset="-122"/>
                </a:rPr>
                <a:t>1</a:t>
              </a:r>
              <a:endParaRPr kumimoji="0" lang="en-US" sz="797" b="0" i="0" u="none" strike="noStrike" kern="0" cap="none" spc="0" normalizeH="0" baseline="30000" noProof="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5" name="Straight Connector 76">
              <a:extLst>
                <a:ext uri="{FF2B5EF4-FFF2-40B4-BE49-F238E27FC236}">
                  <a16:creationId xmlns:a16="http://schemas.microsoft.com/office/drawing/2014/main" id="{462F9A76-796E-4EA6-9AA2-B61C940EFB50}"/>
                </a:ext>
              </a:extLst>
            </p:cNvPr>
            <p:cNvCxnSpPr/>
            <p:nvPr/>
          </p:nvCxnSpPr>
          <p:spPr>
            <a:xfrm flipH="1">
              <a:off x="1673225" y="4270375"/>
              <a:ext cx="193675" cy="0"/>
            </a:xfrm>
            <a:prstGeom prst="line">
              <a:avLst/>
            </a:prstGeom>
            <a:noFill/>
            <a:ln w="28575" cap="flat" cmpd="sng" algn="ctr">
              <a:solidFill>
                <a:srgbClr val="1294DC"/>
              </a:solidFill>
              <a:prstDash val="solid"/>
              <a:miter lim="800000"/>
            </a:ln>
            <a:effectLst/>
          </p:spPr>
        </p:cxnSp>
      </p:grpSp>
      <p:sp>
        <p:nvSpPr>
          <p:cNvPr id="45" name="ZoneTexte 2">
            <a:extLst>
              <a:ext uri="{FF2B5EF4-FFF2-40B4-BE49-F238E27FC236}">
                <a16:creationId xmlns:a16="http://schemas.microsoft.com/office/drawing/2014/main" id="{5F6B3CAF-0E6C-42A6-B728-927D9068259F}"/>
              </a:ext>
            </a:extLst>
          </p:cNvPr>
          <p:cNvSpPr txBox="1"/>
          <p:nvPr/>
        </p:nvSpPr>
        <p:spPr bwMode="auto">
          <a:xfrm>
            <a:off x="1565276" y="4484688"/>
            <a:ext cx="5767388" cy="919162"/>
          </a:xfrm>
          <a:prstGeom prst="rect">
            <a:avLst/>
          </a:prstGeom>
          <a:solidFill>
            <a:srgbClr val="5B9BD5"/>
          </a:solidFill>
        </p:spPr>
        <p:txBody>
          <a:bodyPr>
            <a:norm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181"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Window of Healing</a:t>
            </a:r>
            <a:endParaRPr kumimoji="0" lang="zh-CN" altLang="en-US" sz="1181"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a:p>
            <a:pPr marL="171450" marR="0" lvl="0" indent="-171450"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181"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The peak value of sirolimus is at 20 days, post Supreme implantation</a:t>
            </a:r>
          </a:p>
          <a:p>
            <a:pPr marL="171450" marR="0" lvl="0" indent="-171450"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181"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SMC proliferation is inhibited simultaneously</a:t>
            </a:r>
          </a:p>
          <a:p>
            <a:pPr marL="171450" marR="0" lvl="0" indent="-171450"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1181" kern="0">
                <a:solidFill>
                  <a:prstClr val="white"/>
                </a:solidFill>
                <a:latin typeface="微软雅黑" panose="020B0503020204020204" pitchFamily="34" charset="-122"/>
                <a:ea typeface="微软雅黑" panose="020B0503020204020204" pitchFamily="34" charset="-122"/>
              </a:rPr>
              <a:t>E</a:t>
            </a:r>
            <a:r>
              <a:rPr kumimoji="0" lang="en-US" altLang="zh-CN" sz="1181" b="0" i="0" u="none" strike="noStrike" kern="0" cap="none" spc="0" normalizeH="0" baseline="0" noProof="0" err="1">
                <a:ln>
                  <a:noFill/>
                </a:ln>
                <a:solidFill>
                  <a:prstClr val="white"/>
                </a:solidFill>
                <a:effectLst/>
                <a:uLnTx/>
                <a:uFillTx/>
                <a:latin typeface="微软雅黑" panose="020B0503020204020204" pitchFamily="34" charset="-122"/>
                <a:ea typeface="微软雅黑" panose="020B0503020204020204" pitchFamily="34" charset="-122"/>
              </a:rPr>
              <a:t>ndothelia</a:t>
            </a:r>
            <a:r>
              <a:rPr kumimoji="0" lang="en-US" altLang="zh-CN" sz="1181"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 cells are growing and healing with decreasing of drug</a:t>
            </a:r>
            <a:endParaRPr kumimoji="0" lang="zh-CN" altLang="en-US" sz="1181"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D4CF5082-467E-45F2-AAB3-39BC42D45133}"/>
              </a:ext>
            </a:extLst>
          </p:cNvPr>
          <p:cNvSpPr/>
          <p:nvPr/>
        </p:nvSpPr>
        <p:spPr>
          <a:xfrm>
            <a:off x="2798763" y="5464163"/>
            <a:ext cx="6458899" cy="246221"/>
          </a:xfrm>
          <a:prstGeom prst="rect">
            <a:avLst/>
          </a:prstGeom>
        </p:spPr>
        <p:txBody>
          <a:bodyPr wrap="square">
            <a:spAutoFit/>
          </a:bodyPr>
          <a:lstStyle/>
          <a:p>
            <a:r>
              <a:rPr lang="en-US" sz="1000" baseline="30000">
                <a:solidFill>
                  <a:schemeClr val="bg1"/>
                </a:solidFill>
                <a:latin typeface="Times New Roman" panose="02020603050405020304" pitchFamily="18" charset="0"/>
                <a:ea typeface="Times New Roman" panose="02020603050405020304" pitchFamily="18" charset="0"/>
              </a:rPr>
              <a:t>1 </a:t>
            </a:r>
            <a:r>
              <a:rPr lang="en-US" sz="1000">
                <a:solidFill>
                  <a:schemeClr val="bg1"/>
                </a:solidFill>
                <a:latin typeface="Times New Roman" panose="02020603050405020304" pitchFamily="18" charset="0"/>
                <a:ea typeface="Times New Roman" panose="02020603050405020304" pitchFamily="18" charset="0"/>
              </a:rPr>
              <a:t>Internal SINOMED Report, GLP Animal at </a:t>
            </a:r>
            <a:r>
              <a:rPr lang="en-US" sz="1000" err="1">
                <a:solidFill>
                  <a:schemeClr val="bg1"/>
                </a:solidFill>
                <a:latin typeface="Times New Roman" panose="02020603050405020304" pitchFamily="18" charset="0"/>
                <a:ea typeface="Times New Roman" panose="02020603050405020304" pitchFamily="18" charset="0"/>
              </a:rPr>
              <a:t>AccelLab</a:t>
            </a:r>
            <a:r>
              <a:rPr lang="en-US" sz="1000">
                <a:solidFill>
                  <a:schemeClr val="bg1"/>
                </a:solidFill>
                <a:latin typeface="Times New Roman" panose="02020603050405020304" pitchFamily="18" charset="0"/>
                <a:ea typeface="Times New Roman" panose="02020603050405020304" pitchFamily="18" charset="0"/>
              </a:rPr>
              <a:t>, Quebec, Canada, PK Analysis at </a:t>
            </a:r>
            <a:r>
              <a:rPr lang="en-US" sz="1000" err="1">
                <a:solidFill>
                  <a:schemeClr val="bg1"/>
                </a:solidFill>
                <a:latin typeface="Times New Roman" panose="02020603050405020304" pitchFamily="18" charset="0"/>
                <a:ea typeface="Times New Roman" panose="02020603050405020304" pitchFamily="18" charset="0"/>
              </a:rPr>
              <a:t>BASi</a:t>
            </a:r>
            <a:r>
              <a:rPr lang="en-US" sz="1000">
                <a:solidFill>
                  <a:schemeClr val="bg1"/>
                </a:solidFill>
                <a:latin typeface="Times New Roman" panose="02020603050405020304" pitchFamily="18" charset="0"/>
                <a:ea typeface="Times New Roman" panose="02020603050405020304" pitchFamily="18" charset="0"/>
              </a:rPr>
              <a:t>, West Lafayette, IN </a:t>
            </a:r>
            <a:endParaRPr lang="en-US" sz="1000">
              <a:solidFill>
                <a:schemeClr val="bg1"/>
              </a:solidFill>
            </a:endParaRPr>
          </a:p>
        </p:txBody>
      </p:sp>
    </p:spTree>
    <p:extLst>
      <p:ext uri="{BB962C8B-B14F-4D97-AF65-F5344CB8AC3E}">
        <p14:creationId xmlns:p14="http://schemas.microsoft.com/office/powerpoint/2010/main" val="354241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CE27D-AA16-F549-A9FA-15AAA8813DBF}"/>
              </a:ext>
            </a:extLst>
          </p:cNvPr>
          <p:cNvSpPr>
            <a:spLocks noGrp="1"/>
          </p:cNvSpPr>
          <p:nvPr>
            <p:ph type="ctrTitle"/>
          </p:nvPr>
        </p:nvSpPr>
        <p:spPr>
          <a:xfrm>
            <a:off x="3086100" y="94976"/>
            <a:ext cx="5715000" cy="853831"/>
          </a:xfrm>
        </p:spPr>
        <p:txBody>
          <a:bodyPr/>
          <a:lstStyle/>
          <a:p>
            <a:pPr lvl="0" algn="r" fontAlgn="auto">
              <a:lnSpc>
                <a:spcPct val="90000"/>
              </a:lnSpc>
              <a:spcBef>
                <a:spcPts val="1000"/>
              </a:spcBef>
              <a:spcAft>
                <a:spcPts val="0"/>
              </a:spcAft>
            </a:pPr>
            <a:r>
              <a:rPr lang="en-US" sz="2400" kern="1200" spc="0">
                <a:latin typeface="Arial" panose="020B0604020202020204" pitchFamily="34" charset="0"/>
                <a:ea typeface="+mn-ea"/>
                <a:cs typeface="Arial" panose="020B0604020202020204" pitchFamily="34" charset="0"/>
              </a:rPr>
              <a:t>Healing Functions of the Electro-Grafted Coating (</a:t>
            </a:r>
            <a:r>
              <a:rPr lang="en-US" sz="2400" i="1" kern="1200" spc="0" err="1">
                <a:latin typeface="Arial" panose="020B0604020202020204" pitchFamily="34" charset="0"/>
                <a:cs typeface="Arial" panose="020B0604020202020204" pitchFamily="34" charset="0"/>
              </a:rPr>
              <a:t>e</a:t>
            </a:r>
            <a:r>
              <a:rPr lang="en-US" sz="2400" kern="1200" spc="0" err="1">
                <a:latin typeface="Arial" panose="020B0604020202020204" pitchFamily="34" charset="0"/>
                <a:cs typeface="Arial" panose="020B0604020202020204" pitchFamily="34" charset="0"/>
              </a:rPr>
              <a:t>G</a:t>
            </a:r>
            <a:r>
              <a:rPr lang="en-US" sz="2400" kern="1200" spc="0">
                <a:latin typeface="Arial" panose="020B0604020202020204" pitchFamily="34" charset="0"/>
                <a:cs typeface="Arial" panose="020B0604020202020204" pitchFamily="34" charset="0"/>
              </a:rPr>
              <a:t> </a:t>
            </a:r>
            <a:r>
              <a:rPr lang="en-US" sz="2400" kern="1200" spc="0" err="1">
                <a:latin typeface="Arial" panose="020B0604020202020204" pitchFamily="34" charset="0"/>
                <a:cs typeface="Arial" panose="020B0604020202020204" pitchFamily="34" charset="0"/>
              </a:rPr>
              <a:t>Coating</a:t>
            </a:r>
            <a:r>
              <a:rPr lang="en-US" sz="2400" kern="1200" spc="0" baseline="30000" err="1">
                <a:latin typeface="Arial" panose="020B0604020202020204" pitchFamily="34" charset="0"/>
                <a:cs typeface="Arial" panose="020B0604020202020204" pitchFamily="34" charset="0"/>
              </a:rPr>
              <a:t>TM</a:t>
            </a:r>
            <a:r>
              <a:rPr lang="en-US" sz="2400" kern="1200" spc="0">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1" name="Text Box 69">
            <a:extLst>
              <a:ext uri="{FF2B5EF4-FFF2-40B4-BE49-F238E27FC236}">
                <a16:creationId xmlns:a16="http://schemas.microsoft.com/office/drawing/2014/main" id="{987E8CE8-3EB4-5A4A-A4F9-ECFA97647520}"/>
              </a:ext>
            </a:extLst>
          </p:cNvPr>
          <p:cNvSpPr txBox="1">
            <a:spLocks noChangeArrowheads="1"/>
          </p:cNvSpPr>
          <p:nvPr/>
        </p:nvSpPr>
        <p:spPr bwMode="auto">
          <a:xfrm>
            <a:off x="548112" y="4459289"/>
            <a:ext cx="3434146"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p>
            <a:pPr algn="just" defTabSz="457189"/>
            <a:r>
              <a:rPr lang="en-US" altLang="zh-CN">
                <a:latin typeface="Arial" panose="020B0604020202020204" pitchFamily="34" charset="0"/>
                <a:ea typeface="宋体" panose="02010600030101010101" pitchFamily="2" charset="-122"/>
                <a:cs typeface="Arial" panose="020B0604020202020204" pitchFamily="34" charset="0"/>
              </a:rPr>
              <a:t>After</a:t>
            </a:r>
            <a:r>
              <a:rPr lang="en-US" altLang="zh-CN">
                <a:latin typeface="Arial" panose="020B0604020202020204" pitchFamily="34" charset="0"/>
                <a:cs typeface="Arial" panose="020B0604020202020204" pitchFamily="34" charset="0"/>
              </a:rPr>
              <a:t> PLGA resorption</a:t>
            </a:r>
            <a:endParaRPr lang="en-US" altLang="zh-CN">
              <a:latin typeface="Arial" panose="020B0604020202020204" pitchFamily="34" charset="0"/>
              <a:ea typeface="宋体" panose="02010600030101010101" pitchFamily="2" charset="-122"/>
              <a:cs typeface="Arial" panose="020B0604020202020204" pitchFamily="34" charset="0"/>
            </a:endParaRPr>
          </a:p>
          <a:p>
            <a:pPr marL="171450" indent="-171450" algn="just" defTabSz="457189">
              <a:buFont typeface="Arial" panose="020B0604020202020204" pitchFamily="34" charset="0"/>
              <a:buChar char="•"/>
            </a:pPr>
            <a:r>
              <a:rPr lang="en-US" altLang="zh-CN" b="1" err="1">
                <a:latin typeface="Arial" panose="020B0604020202020204" pitchFamily="34" charset="0"/>
                <a:ea typeface="宋体" panose="02010600030101010101" pitchFamily="2" charset="-122"/>
                <a:cs typeface="Arial" panose="020B0604020202020204" pitchFamily="34" charset="0"/>
              </a:rPr>
              <a:t>eG</a:t>
            </a:r>
            <a:r>
              <a:rPr lang="en-US" altLang="zh-CN" b="1">
                <a:latin typeface="Arial" panose="020B0604020202020204" pitchFamily="34" charset="0"/>
                <a:ea typeface="宋体" panose="02010600030101010101" pitchFamily="2" charset="-122"/>
                <a:cs typeface="Arial" panose="020B0604020202020204" pitchFamily="34" charset="0"/>
              </a:rPr>
              <a:t>™ base layer is inert and pro-healing</a:t>
            </a:r>
            <a:r>
              <a:rPr lang="en-US" altLang="zh-CN" b="1" baseline="30000">
                <a:latin typeface="Arial" panose="020B0604020202020204" pitchFamily="34" charset="0"/>
                <a:ea typeface="宋体" panose="02010600030101010101" pitchFamily="2" charset="-122"/>
                <a:cs typeface="Arial" panose="020B0604020202020204" pitchFamily="34" charset="0"/>
              </a:rPr>
              <a:t>1</a:t>
            </a:r>
            <a:endParaRPr lang="en-US" altLang="zh-CN" b="1">
              <a:latin typeface="Arial" panose="020B0604020202020204" pitchFamily="34" charset="0"/>
              <a:ea typeface="宋体" panose="02010600030101010101" pitchFamily="2" charset="-122"/>
              <a:cs typeface="Arial" panose="020B0604020202020204" pitchFamily="34" charset="0"/>
            </a:endParaRPr>
          </a:p>
          <a:p>
            <a:pPr marL="171450" indent="-171450" defTabSz="457189">
              <a:buFont typeface="Arial" panose="020B0604020202020204" pitchFamily="34" charset="0"/>
              <a:buChar char="•"/>
            </a:pPr>
            <a:r>
              <a:rPr lang="en-US" altLang="zh-CN" b="1" err="1">
                <a:latin typeface="Arial" panose="020B0604020202020204" pitchFamily="34" charset="0"/>
                <a:cs typeface="Arial" panose="020B0604020202020204" pitchFamily="34" charset="0"/>
              </a:rPr>
              <a:t>eG</a:t>
            </a:r>
            <a:r>
              <a:rPr lang="en-US" altLang="zh-CN" b="1">
                <a:latin typeface="Arial" panose="020B0604020202020204" pitchFamily="34" charset="0"/>
                <a:cs typeface="Arial" panose="020B0604020202020204" pitchFamily="34" charset="0"/>
              </a:rPr>
              <a:t>™ base layer is permanent and protects</a:t>
            </a:r>
            <a:r>
              <a:rPr lang="en-US" altLang="zh-CN">
                <a:latin typeface="Arial" panose="020B0604020202020204" pitchFamily="34" charset="0"/>
                <a:cs typeface="Arial" panose="020B0604020202020204" pitchFamily="34" charset="0"/>
              </a:rPr>
              <a:t> the underlying metal stent from corrosion and heavy metal ion release </a:t>
            </a:r>
          </a:p>
          <a:p>
            <a:pPr algn="just" defTabSz="457189"/>
            <a:endParaRPr lang="en-US" altLang="zh-CN">
              <a:latin typeface="Arial" panose="020B0604020202020204" pitchFamily="34" charset="0"/>
              <a:ea typeface="宋体" panose="02010600030101010101" pitchFamily="2" charset="-122"/>
              <a:cs typeface="Arial" panose="020B0604020202020204" pitchFamily="34" charset="0"/>
            </a:endParaRPr>
          </a:p>
        </p:txBody>
      </p:sp>
      <p:sp>
        <p:nvSpPr>
          <p:cNvPr id="2" name="Rectangle 1">
            <a:extLst>
              <a:ext uri="{FF2B5EF4-FFF2-40B4-BE49-F238E27FC236}">
                <a16:creationId xmlns:a16="http://schemas.microsoft.com/office/drawing/2014/main" id="{70573F7B-21ED-1647-8EAF-D8DB78917856}"/>
              </a:ext>
            </a:extLst>
          </p:cNvPr>
          <p:cNvSpPr/>
          <p:nvPr/>
        </p:nvSpPr>
        <p:spPr>
          <a:xfrm>
            <a:off x="388684" y="5486400"/>
            <a:ext cx="4572000" cy="276999"/>
          </a:xfrm>
          <a:prstGeom prst="rect">
            <a:avLst/>
          </a:prstGeom>
        </p:spPr>
        <p:txBody>
          <a:bodyPr>
            <a:spAutoFit/>
          </a:bodyPr>
          <a:lstStyle/>
          <a:p>
            <a:r>
              <a:rPr lang="en-US" baseline="30000">
                <a:solidFill>
                  <a:schemeClr val="bg1"/>
                </a:solidFill>
                <a:latin typeface="Times New Roman" panose="02020603050405020304" pitchFamily="18" charset="0"/>
                <a:ea typeface="Times New Roman" panose="02020603050405020304" pitchFamily="18" charset="0"/>
              </a:rPr>
              <a:t>1</a:t>
            </a:r>
            <a:r>
              <a:rPr lang="en-US">
                <a:solidFill>
                  <a:schemeClr val="bg1"/>
                </a:solidFill>
                <a:latin typeface="Times New Roman" panose="02020603050405020304" pitchFamily="18" charset="0"/>
                <a:ea typeface="Times New Roman" panose="02020603050405020304" pitchFamily="18" charset="0"/>
              </a:rPr>
              <a:t>Asano et al., </a:t>
            </a:r>
            <a:r>
              <a:rPr lang="en-US" err="1">
                <a:solidFill>
                  <a:schemeClr val="bg1"/>
                </a:solidFill>
                <a:latin typeface="Times New Roman" panose="02020603050405020304" pitchFamily="18" charset="0"/>
                <a:ea typeface="Times New Roman" panose="02020603050405020304" pitchFamily="18" charset="0"/>
              </a:rPr>
              <a:t>Eurointervention</a:t>
            </a:r>
            <a:r>
              <a:rPr lang="en-US">
                <a:solidFill>
                  <a:schemeClr val="bg1"/>
                </a:solidFill>
                <a:latin typeface="Times New Roman" panose="02020603050405020304" pitchFamily="18" charset="0"/>
                <a:ea typeface="Times New Roman" panose="02020603050405020304" pitchFamily="18" charset="0"/>
              </a:rPr>
              <a:t>, 14, e1306-e1315, 2020.</a:t>
            </a:r>
            <a:r>
              <a:rPr lang="en-US">
                <a:solidFill>
                  <a:schemeClr val="bg1"/>
                </a:solidFill>
              </a:rPr>
              <a:t> </a:t>
            </a:r>
          </a:p>
        </p:txBody>
      </p:sp>
      <p:pic>
        <p:nvPicPr>
          <p:cNvPr id="23" name="Image 32" descr="T1.png">
            <a:extLst>
              <a:ext uri="{FF2B5EF4-FFF2-40B4-BE49-F238E27FC236}">
                <a16:creationId xmlns:a16="http://schemas.microsoft.com/office/drawing/2014/main" id="{B8DA330F-2220-40E2-BD6B-924A943C1BAB}"/>
              </a:ext>
            </a:extLst>
          </p:cNvPr>
          <p:cNvPicPr>
            <a:picLocks noChangeAspect="1"/>
          </p:cNvPicPr>
          <p:nvPr/>
        </p:nvPicPr>
        <p:blipFill rotWithShape="1">
          <a:blip r:embed="rId4">
            <a:extLst>
              <a:ext uri="{28A0092B-C50C-407E-A947-70E740481C1C}">
                <a14:useLocalDpi xmlns:a14="http://schemas.microsoft.com/office/drawing/2010/main" val="0"/>
              </a:ext>
            </a:extLst>
          </a:blip>
          <a:srcRect l="2231" t="3287" r="1376" b="1160"/>
          <a:stretch/>
        </p:blipFill>
        <p:spPr>
          <a:xfrm>
            <a:off x="4599482" y="1283223"/>
            <a:ext cx="3824639" cy="3044747"/>
          </a:xfrm>
          <a:prstGeom prst="rect">
            <a:avLst/>
          </a:prstGeom>
        </p:spPr>
      </p:pic>
      <p:pic>
        <p:nvPicPr>
          <p:cNvPr id="24" name="Andrea-wound healing-Movie 3b.mp4">
            <a:hlinkClick r:id="" action="ppaction://media"/>
            <a:extLst>
              <a:ext uri="{FF2B5EF4-FFF2-40B4-BE49-F238E27FC236}">
                <a16:creationId xmlns:a16="http://schemas.microsoft.com/office/drawing/2014/main" id="{2F12A9EC-3CF2-4B63-9E45-E55698EA7D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99483" y="1283223"/>
            <a:ext cx="3805934" cy="3044747"/>
          </a:xfrm>
          <a:prstGeom prst="rect">
            <a:avLst/>
          </a:prstGeom>
          <a:noFill/>
        </p:spPr>
        <p:style>
          <a:lnRef idx="0">
            <a:schemeClr val="accent1"/>
          </a:lnRef>
          <a:fillRef idx="3">
            <a:schemeClr val="accent1"/>
          </a:fillRef>
          <a:effectRef idx="3">
            <a:schemeClr val="accent1"/>
          </a:effectRef>
          <a:fontRef idx="minor">
            <a:schemeClr val="lt1"/>
          </a:fontRef>
        </p:style>
      </p:pic>
      <p:sp>
        <p:nvSpPr>
          <p:cNvPr id="25" name="Double flèche horizontale 35">
            <a:extLst>
              <a:ext uri="{FF2B5EF4-FFF2-40B4-BE49-F238E27FC236}">
                <a16:creationId xmlns:a16="http://schemas.microsoft.com/office/drawing/2014/main" id="{7ADB8DEF-90F2-4DB1-BA8F-C429554D2F78}"/>
              </a:ext>
            </a:extLst>
          </p:cNvPr>
          <p:cNvSpPr/>
          <p:nvPr/>
        </p:nvSpPr>
        <p:spPr>
          <a:xfrm>
            <a:off x="5493828" y="4115332"/>
            <a:ext cx="1941060" cy="164361"/>
          </a:xfrm>
          <a:prstGeom prst="leftRightArrow">
            <a:avLst/>
          </a:prstGeom>
          <a:solidFill>
            <a:schemeClr val="bg1">
              <a:lumMod val="85000"/>
            </a:schemeClr>
          </a:solidFill>
          <a:ln w="952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449262" rtl="0" fontAlgn="auto" latinLnBrk="0" hangingPunct="0">
              <a:lnSpc>
                <a:spcPct val="100000"/>
              </a:lnSpc>
              <a:spcBef>
                <a:spcPts val="0"/>
              </a:spcBef>
              <a:spcAft>
                <a:spcPts val="0"/>
              </a:spcAft>
              <a:buClrTx/>
              <a:buSzTx/>
              <a:buFontTx/>
              <a:buNone/>
              <a:tabLst/>
            </a:pPr>
            <a:endParaRPr kumimoji="0" lang="en" sz="1200" b="1" i="0" u="none" strike="noStrike" cap="none" spc="0" normalizeH="0" baseline="0">
              <a:ln>
                <a:noFill/>
              </a:ln>
              <a:solidFill>
                <a:srgbClr val="000000"/>
              </a:solidFill>
              <a:effectLst/>
              <a:uFill>
                <a:solidFill>
                  <a:srgbClr val="000000"/>
                </a:solidFill>
              </a:uFill>
              <a:latin typeface="Eurostile"/>
              <a:ea typeface="Eurostile"/>
              <a:cs typeface="Eurostile"/>
              <a:sym typeface="Eurostile"/>
            </a:endParaRPr>
          </a:p>
        </p:txBody>
      </p:sp>
      <p:sp>
        <p:nvSpPr>
          <p:cNvPr id="27" name="ZoneTexte 38">
            <a:extLst>
              <a:ext uri="{FF2B5EF4-FFF2-40B4-BE49-F238E27FC236}">
                <a16:creationId xmlns:a16="http://schemas.microsoft.com/office/drawing/2014/main" id="{0FCA9549-3132-4C34-A348-FBB5946709A7}"/>
              </a:ext>
            </a:extLst>
          </p:cNvPr>
          <p:cNvSpPr txBox="1"/>
          <p:nvPr/>
        </p:nvSpPr>
        <p:spPr>
          <a:xfrm>
            <a:off x="5943600" y="4478169"/>
            <a:ext cx="180605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449262" rtl="0" fontAlgn="auto" latinLnBrk="0" hangingPunct="0">
              <a:lnSpc>
                <a:spcPct val="100000"/>
              </a:lnSpc>
              <a:spcBef>
                <a:spcPts val="0"/>
              </a:spcBef>
              <a:spcAft>
                <a:spcPts val="0"/>
              </a:spcAft>
              <a:buClrTx/>
              <a:buSzTx/>
              <a:buFontTx/>
              <a:buNone/>
              <a:tabLst/>
            </a:pPr>
            <a:r>
              <a:rPr kumimoji="0" lang="fr-FR" sz="1200" b="1" i="0" u="none" strike="noStrike" cap="none" spc="0" normalizeH="0" baseline="0" err="1">
                <a:ln>
                  <a:noFill/>
                </a:ln>
                <a:solidFill>
                  <a:schemeClr val="tx1"/>
                </a:solidFill>
                <a:effectLst/>
                <a:uFill>
                  <a:solidFill>
                    <a:srgbClr val="000000"/>
                  </a:solidFill>
                </a:uFill>
                <a:latin typeface="+mn-lt"/>
                <a:ea typeface="Eurostile"/>
                <a:cs typeface="Eurostile"/>
                <a:sym typeface="Eurostile"/>
              </a:rPr>
              <a:t>Endothelial</a:t>
            </a:r>
            <a:r>
              <a:rPr kumimoji="0" lang="fr-FR" sz="1200" b="1" i="0" u="none" strike="noStrike" cap="none" spc="0" normalizeH="0" baseline="0">
                <a:ln>
                  <a:noFill/>
                </a:ln>
                <a:solidFill>
                  <a:schemeClr val="tx1"/>
                </a:solidFill>
                <a:effectLst/>
                <a:uFill>
                  <a:solidFill>
                    <a:srgbClr val="000000"/>
                  </a:solidFill>
                </a:uFill>
                <a:latin typeface="+mn-lt"/>
                <a:ea typeface="Eurostile"/>
                <a:cs typeface="Eurostile"/>
                <a:sym typeface="Eurostile"/>
              </a:rPr>
              <a:t> </a:t>
            </a:r>
            <a:r>
              <a:rPr kumimoji="0" lang="fr-FR" sz="1200" b="1" i="0" u="none" strike="noStrike" cap="none" spc="0" normalizeH="0" baseline="0" err="1">
                <a:ln>
                  <a:noFill/>
                </a:ln>
                <a:solidFill>
                  <a:schemeClr val="tx1"/>
                </a:solidFill>
                <a:effectLst/>
                <a:uFill>
                  <a:solidFill>
                    <a:srgbClr val="000000"/>
                  </a:solidFill>
                </a:uFill>
                <a:latin typeface="+mn-lt"/>
                <a:ea typeface="Eurostile"/>
                <a:cs typeface="Eurostile"/>
                <a:sym typeface="Eurostile"/>
              </a:rPr>
              <a:t>cells</a:t>
            </a:r>
            <a:endParaRPr kumimoji="0" lang="en" sz="1200" b="1" i="0" u="none" strike="noStrike" cap="none" spc="0" normalizeH="0" baseline="0">
              <a:ln>
                <a:noFill/>
              </a:ln>
              <a:solidFill>
                <a:schemeClr val="tx1"/>
              </a:solidFill>
              <a:effectLst/>
              <a:uFill>
                <a:solidFill>
                  <a:srgbClr val="000000"/>
                </a:solidFill>
              </a:uFill>
              <a:latin typeface="+mn-lt"/>
              <a:ea typeface="Eurostile"/>
              <a:cs typeface="Eurostile"/>
              <a:sym typeface="Eurostile"/>
            </a:endParaRPr>
          </a:p>
        </p:txBody>
      </p:sp>
      <p:cxnSp>
        <p:nvCxnSpPr>
          <p:cNvPr id="28" name="Connecteur droit avec flèche 39">
            <a:extLst>
              <a:ext uri="{FF2B5EF4-FFF2-40B4-BE49-F238E27FC236}">
                <a16:creationId xmlns:a16="http://schemas.microsoft.com/office/drawing/2014/main" id="{5F57D936-9F79-4BE9-8C42-F45501E7F713}"/>
              </a:ext>
            </a:extLst>
          </p:cNvPr>
          <p:cNvCxnSpPr>
            <a:cxnSpLocks/>
          </p:cNvCxnSpPr>
          <p:nvPr/>
        </p:nvCxnSpPr>
        <p:spPr>
          <a:xfrm flipV="1">
            <a:off x="7265960" y="4267200"/>
            <a:ext cx="735040" cy="337662"/>
          </a:xfrm>
          <a:prstGeom prst="straightConnector1">
            <a:avLst/>
          </a:prstGeom>
          <a:noFill/>
          <a:ln w="9525"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9" name="Connecteur droit avec flèche 40">
            <a:extLst>
              <a:ext uri="{FF2B5EF4-FFF2-40B4-BE49-F238E27FC236}">
                <a16:creationId xmlns:a16="http://schemas.microsoft.com/office/drawing/2014/main" id="{83CBEAC3-41C6-4C4E-B68C-E119099966A6}"/>
              </a:ext>
            </a:extLst>
          </p:cNvPr>
          <p:cNvCxnSpPr>
            <a:cxnSpLocks/>
          </p:cNvCxnSpPr>
          <p:nvPr/>
        </p:nvCxnSpPr>
        <p:spPr>
          <a:xfrm flipH="1" flipV="1">
            <a:off x="5105400" y="4269896"/>
            <a:ext cx="749054" cy="334613"/>
          </a:xfrm>
          <a:prstGeom prst="straightConnector1">
            <a:avLst/>
          </a:prstGeom>
          <a:noFill/>
          <a:ln w="9525"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sp>
        <p:nvSpPr>
          <p:cNvPr id="30" name="Rectangle 29">
            <a:extLst>
              <a:ext uri="{FF2B5EF4-FFF2-40B4-BE49-F238E27FC236}">
                <a16:creationId xmlns:a16="http://schemas.microsoft.com/office/drawing/2014/main" id="{0066A8D5-B023-4F36-8996-4D8D36C8C604}"/>
              </a:ext>
            </a:extLst>
          </p:cNvPr>
          <p:cNvSpPr/>
          <p:nvPr/>
        </p:nvSpPr>
        <p:spPr>
          <a:xfrm>
            <a:off x="5223431" y="4861981"/>
            <a:ext cx="2763216" cy="400110"/>
          </a:xfrm>
          <a:prstGeom prst="rect">
            <a:avLst/>
          </a:prstGeom>
        </p:spPr>
        <p:txBody>
          <a:bodyPr wrap="square">
            <a:spAutoFit/>
          </a:bodyPr>
          <a:lstStyle/>
          <a:p>
            <a:pPr marL="0" lvl="1" algn="ctr">
              <a:spcBef>
                <a:spcPts val="600"/>
              </a:spcBef>
            </a:pPr>
            <a:r>
              <a:rPr lang="en-US" sz="1000"/>
              <a:t>High magnification microcopy shows EC migration and proliferation for </a:t>
            </a:r>
            <a:r>
              <a:rPr lang="en-US" sz="1000" err="1"/>
              <a:t>eG</a:t>
            </a:r>
            <a:r>
              <a:rPr lang="en-US" sz="1000"/>
              <a:t> Coating</a:t>
            </a:r>
          </a:p>
        </p:txBody>
      </p:sp>
      <p:pic>
        <p:nvPicPr>
          <p:cNvPr id="6" name="Picture 5">
            <a:extLst>
              <a:ext uri="{FF2B5EF4-FFF2-40B4-BE49-F238E27FC236}">
                <a16:creationId xmlns:a16="http://schemas.microsoft.com/office/drawing/2014/main" id="{657B179F-AEA0-4661-BC7B-B3DE07E205FE}"/>
              </a:ext>
            </a:extLst>
          </p:cNvPr>
          <p:cNvPicPr>
            <a:picLocks noChangeAspect="1"/>
          </p:cNvPicPr>
          <p:nvPr/>
        </p:nvPicPr>
        <p:blipFill rotWithShape="1">
          <a:blip r:embed="rId6">
            <a:extLst>
              <a:ext uri="{28A0092B-C50C-407E-A947-70E740481C1C}">
                <a14:useLocalDpi xmlns:a14="http://schemas.microsoft.com/office/drawing/2010/main" val="0"/>
              </a:ext>
            </a:extLst>
          </a:blip>
          <a:srcRect l="16999" r="18775" b="8530"/>
          <a:stretch/>
        </p:blipFill>
        <p:spPr>
          <a:xfrm rot="16200000">
            <a:off x="713303" y="1065786"/>
            <a:ext cx="3215064" cy="3434147"/>
          </a:xfrm>
          <a:prstGeom prst="rect">
            <a:avLst/>
          </a:prstGeom>
        </p:spPr>
      </p:pic>
      <p:grpSp>
        <p:nvGrpSpPr>
          <p:cNvPr id="8" name="Groupe 7">
            <a:extLst>
              <a:ext uri="{FF2B5EF4-FFF2-40B4-BE49-F238E27FC236}">
                <a16:creationId xmlns:a16="http://schemas.microsoft.com/office/drawing/2014/main" id="{B73A6F61-3086-4D4C-8954-134CA78E3311}"/>
              </a:ext>
            </a:extLst>
          </p:cNvPr>
          <p:cNvGrpSpPr/>
          <p:nvPr/>
        </p:nvGrpSpPr>
        <p:grpSpPr>
          <a:xfrm>
            <a:off x="7180901" y="1312403"/>
            <a:ext cx="1332338" cy="1401383"/>
            <a:chOff x="7180901" y="1312403"/>
            <a:chExt cx="1332338" cy="1401383"/>
          </a:xfrm>
        </p:grpSpPr>
        <p:pic>
          <p:nvPicPr>
            <p:cNvPr id="14" name="image4.png">
              <a:extLst>
                <a:ext uri="{FF2B5EF4-FFF2-40B4-BE49-F238E27FC236}">
                  <a16:creationId xmlns:a16="http://schemas.microsoft.com/office/drawing/2014/main" id="{4541FC44-5225-6149-B32C-BC645E49F62A}"/>
                </a:ext>
              </a:extLst>
            </p:cNvPr>
            <p:cNvPicPr>
              <a:picLocks noChangeAspect="1"/>
            </p:cNvPicPr>
            <p:nvPr/>
          </p:nvPicPr>
          <p:blipFill rotWithShape="1">
            <a:blip r:embed="rId7"/>
            <a:srcRect l="10099" t="16583" b="10215"/>
            <a:stretch/>
          </p:blipFill>
          <p:spPr>
            <a:xfrm>
              <a:off x="7180901" y="1312403"/>
              <a:ext cx="1332338" cy="1386510"/>
            </a:xfrm>
            <a:prstGeom prst="rect">
              <a:avLst/>
            </a:prstGeom>
            <a:ln/>
          </p:spPr>
        </p:pic>
        <p:sp>
          <p:nvSpPr>
            <p:cNvPr id="4" name="ZoneTexte 3">
              <a:extLst>
                <a:ext uri="{FF2B5EF4-FFF2-40B4-BE49-F238E27FC236}">
                  <a16:creationId xmlns:a16="http://schemas.microsoft.com/office/drawing/2014/main" id="{D0613428-6EA2-2147-BE99-8B8E1236D4E5}"/>
                </a:ext>
              </a:extLst>
            </p:cNvPr>
            <p:cNvSpPr txBox="1"/>
            <p:nvPr/>
          </p:nvSpPr>
          <p:spPr>
            <a:xfrm rot="16200000">
              <a:off x="6943360" y="1695785"/>
              <a:ext cx="696024" cy="200055"/>
            </a:xfrm>
            <a:prstGeom prst="rect">
              <a:avLst/>
            </a:prstGeom>
            <a:noFill/>
          </p:spPr>
          <p:txBody>
            <a:bodyPr wrap="none" rtlCol="0">
              <a:spAutoFit/>
            </a:bodyPr>
            <a:lstStyle/>
            <a:p>
              <a:r>
                <a:rPr lang="fr-FR" sz="700" b="1" err="1"/>
                <a:t>Wound</a:t>
              </a:r>
              <a:r>
                <a:rPr lang="fr-FR" sz="700" b="1"/>
                <a:t> </a:t>
              </a:r>
              <a:r>
                <a:rPr lang="fr-FR" sz="700" b="1" err="1"/>
                <a:t>width</a:t>
              </a:r>
              <a:endParaRPr lang="fr-FR" sz="700" b="1"/>
            </a:p>
          </p:txBody>
        </p:sp>
        <p:sp>
          <p:nvSpPr>
            <p:cNvPr id="5" name="ZoneTexte 4">
              <a:extLst>
                <a:ext uri="{FF2B5EF4-FFF2-40B4-BE49-F238E27FC236}">
                  <a16:creationId xmlns:a16="http://schemas.microsoft.com/office/drawing/2014/main" id="{BD006FA6-23C3-124C-8DAA-0B9D04994D25}"/>
                </a:ext>
              </a:extLst>
            </p:cNvPr>
            <p:cNvSpPr txBox="1"/>
            <p:nvPr/>
          </p:nvSpPr>
          <p:spPr>
            <a:xfrm>
              <a:off x="7684125" y="2209800"/>
              <a:ext cx="720069" cy="215444"/>
            </a:xfrm>
            <a:prstGeom prst="rect">
              <a:avLst/>
            </a:prstGeom>
            <a:noFill/>
          </p:spPr>
          <p:txBody>
            <a:bodyPr wrap="none" rtlCol="0">
              <a:spAutoFit/>
            </a:bodyPr>
            <a:lstStyle/>
            <a:p>
              <a:r>
                <a:rPr lang="fr-FR" sz="800" b="1" i="1" err="1">
                  <a:solidFill>
                    <a:srgbClr val="CA1998"/>
                  </a:solidFill>
                </a:rPr>
                <a:t>e</a:t>
              </a:r>
              <a:r>
                <a:rPr lang="fr-FR" sz="800" b="1" err="1">
                  <a:solidFill>
                    <a:srgbClr val="CA1998"/>
                  </a:solidFill>
                </a:rPr>
                <a:t>G</a:t>
              </a:r>
              <a:r>
                <a:rPr lang="fr-FR" sz="800" b="1">
                  <a:solidFill>
                    <a:srgbClr val="CA1998"/>
                  </a:solidFill>
                </a:rPr>
                <a:t> </a:t>
              </a:r>
              <a:r>
                <a:rPr lang="fr-FR" sz="800" b="1" err="1">
                  <a:solidFill>
                    <a:srgbClr val="CA1998"/>
                  </a:solidFill>
                </a:rPr>
                <a:t>Coating</a:t>
              </a:r>
              <a:r>
                <a:rPr lang="fr-FR" sz="800" b="1">
                  <a:solidFill>
                    <a:srgbClr val="CA1998"/>
                  </a:solidFill>
                </a:rPr>
                <a:t>™</a:t>
              </a:r>
            </a:p>
          </p:txBody>
        </p:sp>
        <p:sp>
          <p:nvSpPr>
            <p:cNvPr id="17" name="ZoneTexte 16">
              <a:extLst>
                <a:ext uri="{FF2B5EF4-FFF2-40B4-BE49-F238E27FC236}">
                  <a16:creationId xmlns:a16="http://schemas.microsoft.com/office/drawing/2014/main" id="{86F240DD-FFED-F84F-A9B4-CDFFC0B12034}"/>
                </a:ext>
              </a:extLst>
            </p:cNvPr>
            <p:cNvSpPr txBox="1"/>
            <p:nvPr/>
          </p:nvSpPr>
          <p:spPr>
            <a:xfrm>
              <a:off x="8001768" y="1676400"/>
              <a:ext cx="380232" cy="215444"/>
            </a:xfrm>
            <a:prstGeom prst="rect">
              <a:avLst/>
            </a:prstGeom>
            <a:noFill/>
          </p:spPr>
          <p:txBody>
            <a:bodyPr wrap="none" rtlCol="0">
              <a:spAutoFit/>
            </a:bodyPr>
            <a:lstStyle/>
            <a:p>
              <a:r>
                <a:rPr lang="fr-FR" sz="800" b="1" i="1">
                  <a:solidFill>
                    <a:srgbClr val="1A9BFC"/>
                  </a:solidFill>
                </a:rPr>
                <a:t>BMS</a:t>
              </a:r>
              <a:endParaRPr lang="fr-FR" sz="800" b="1">
                <a:solidFill>
                  <a:srgbClr val="1A9BFC"/>
                </a:solidFill>
              </a:endParaRPr>
            </a:p>
          </p:txBody>
        </p:sp>
        <p:sp>
          <p:nvSpPr>
            <p:cNvPr id="7" name="ZoneTexte 6">
              <a:extLst>
                <a:ext uri="{FF2B5EF4-FFF2-40B4-BE49-F238E27FC236}">
                  <a16:creationId xmlns:a16="http://schemas.microsoft.com/office/drawing/2014/main" id="{7AA54A11-A9B5-C546-85B3-CF30015C513E}"/>
                </a:ext>
              </a:extLst>
            </p:cNvPr>
            <p:cNvSpPr txBox="1"/>
            <p:nvPr/>
          </p:nvSpPr>
          <p:spPr>
            <a:xfrm>
              <a:off x="8062138" y="2513731"/>
              <a:ext cx="370614" cy="200055"/>
            </a:xfrm>
            <a:prstGeom prst="rect">
              <a:avLst/>
            </a:prstGeom>
            <a:noFill/>
          </p:spPr>
          <p:txBody>
            <a:bodyPr wrap="none" rtlCol="0">
              <a:spAutoFit/>
            </a:bodyPr>
            <a:lstStyle/>
            <a:p>
              <a:r>
                <a:rPr lang="fr-FR" sz="700" b="1"/>
                <a:t>Time</a:t>
              </a:r>
            </a:p>
          </p:txBody>
        </p:sp>
      </p:grpSp>
      <p:sp>
        <p:nvSpPr>
          <p:cNvPr id="9" name="ZoneTexte 8">
            <a:extLst>
              <a:ext uri="{FF2B5EF4-FFF2-40B4-BE49-F238E27FC236}">
                <a16:creationId xmlns:a16="http://schemas.microsoft.com/office/drawing/2014/main" id="{383A4421-5618-FA4D-8365-EE68149E3AA9}"/>
              </a:ext>
            </a:extLst>
          </p:cNvPr>
          <p:cNvSpPr txBox="1"/>
          <p:nvPr/>
        </p:nvSpPr>
        <p:spPr>
          <a:xfrm>
            <a:off x="6019800" y="3916310"/>
            <a:ext cx="987771" cy="287771"/>
          </a:xfrm>
          <a:prstGeom prst="rect">
            <a:avLst/>
          </a:prstGeom>
          <a:noFill/>
        </p:spPr>
        <p:txBody>
          <a:bodyPr wrap="none" rtlCol="0">
            <a:spAutoFit/>
          </a:bodyPr>
          <a:lstStyle/>
          <a:p>
            <a:r>
              <a:rPr lang="fr-FR" sz="1050" b="1" err="1">
                <a:solidFill>
                  <a:schemeClr val="bg1"/>
                </a:solidFill>
              </a:rPr>
              <a:t>Wound</a:t>
            </a:r>
            <a:r>
              <a:rPr lang="fr-FR" sz="1050" b="1">
                <a:solidFill>
                  <a:schemeClr val="bg1"/>
                </a:solidFill>
              </a:rPr>
              <a:t> </a:t>
            </a:r>
            <a:r>
              <a:rPr lang="fr-FR" sz="1050" b="1" err="1">
                <a:solidFill>
                  <a:schemeClr val="bg1"/>
                </a:solidFill>
              </a:rPr>
              <a:t>width</a:t>
            </a:r>
            <a:endParaRPr lang="fr-FR" sz="1050" b="1">
              <a:solidFill>
                <a:schemeClr val="bg1"/>
              </a:solidFill>
            </a:endParaRPr>
          </a:p>
        </p:txBody>
      </p:sp>
      <p:pic>
        <p:nvPicPr>
          <p:cNvPr id="31" name="Image 13">
            <a:extLst>
              <a:ext uri="{FF2B5EF4-FFF2-40B4-BE49-F238E27FC236}">
                <a16:creationId xmlns:a16="http://schemas.microsoft.com/office/drawing/2014/main" id="{B18D486A-922D-439B-87B0-A8289E0B178D}"/>
              </a:ext>
            </a:extLst>
          </p:cNvPr>
          <p:cNvPicPr>
            <a:picLocks noChangeAspect="1"/>
          </p:cNvPicPr>
          <p:nvPr/>
        </p:nvPicPr>
        <p:blipFill>
          <a:blip r:embed="rId8"/>
          <a:stretch>
            <a:fillRect/>
          </a:stretch>
        </p:blipFill>
        <p:spPr>
          <a:xfrm>
            <a:off x="4572000" y="1175221"/>
            <a:ext cx="4011119" cy="3202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8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70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mediacall" presetSubtype="0" fill="hold" nodeType="withEffect">
                                  <p:stCondLst>
                                    <p:cond delay="200"/>
                                  </p:stCondLst>
                                  <p:childTnLst>
                                    <p:cmd type="call" cmd="playFrom(0.0)">
                                      <p:cBhvr>
                                        <p:cTn id="8" dur="17858" fill="hold"/>
                                        <p:tgtEl>
                                          <p:spTgt spid="24"/>
                                        </p:tgtEl>
                                      </p:cBhvr>
                                    </p:cmd>
                                  </p:childTnLst>
                                </p:cTn>
                              </p:par>
                              <p:par>
                                <p:cTn id="9" presetID="5" presetClass="entr" presetSubtype="10" fill="hold" nodeType="withEffect">
                                  <p:stCondLst>
                                    <p:cond delay="350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10000" fill="remove" display="0">
                  <p:stCondLst>
                    <p:cond delay="indefinite"/>
                  </p:stCondLst>
                  <p:endCondLst>
                    <p:cond evt="onNext" delay="0">
                      <p:tgtEl>
                        <p:sldTgt/>
                      </p:tgtEl>
                    </p:cond>
                  </p:endCondLst>
                </p:cTn>
                <p:tgtEl>
                  <p:spTgt spid="2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2">
            <a:extLst>
              <a:ext uri="{FF2B5EF4-FFF2-40B4-BE49-F238E27FC236}">
                <a16:creationId xmlns:a16="http://schemas.microsoft.com/office/drawing/2014/main" id="{7AA13F45-4A06-7A44-A7C5-50644261F43B}"/>
              </a:ext>
            </a:extLst>
          </p:cNvPr>
          <p:cNvSpPr txBox="1">
            <a:spLocks/>
          </p:cNvSpPr>
          <p:nvPr/>
        </p:nvSpPr>
        <p:spPr>
          <a:xfrm>
            <a:off x="3124200" y="0"/>
            <a:ext cx="5715000" cy="857043"/>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400" spc="0">
                <a:latin typeface="Arial" panose="020B0604020202020204" pitchFamily="34" charset="0"/>
                <a:ea typeface="+mn-ea"/>
                <a:cs typeface="Arial" panose="020B0604020202020204" pitchFamily="34" charset="0"/>
              </a:rPr>
              <a:t>Restoration of the Endothelium Function at</a:t>
            </a:r>
            <a:r>
              <a:rPr lang="en-US" sz="2400" kern="1200" spc="0">
                <a:latin typeface="Arial" panose="020B0604020202020204" pitchFamily="34" charset="0"/>
                <a:ea typeface="+mn-ea"/>
                <a:cs typeface="Arial" panose="020B0604020202020204" pitchFamily="34" charset="0"/>
              </a:rPr>
              <a:t> 90 days</a:t>
            </a:r>
            <a:endParaRPr lang="en-US" sz="2400" kern="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6A8D690-4EE6-D448-B037-2AD3B014C13A}"/>
              </a:ext>
            </a:extLst>
          </p:cNvPr>
          <p:cNvSpPr txBox="1"/>
          <p:nvPr/>
        </p:nvSpPr>
        <p:spPr>
          <a:xfrm>
            <a:off x="4042703" y="5515658"/>
            <a:ext cx="4586512" cy="246221"/>
          </a:xfrm>
          <a:prstGeom prst="rect">
            <a:avLst/>
          </a:prstGeom>
          <a:noFill/>
        </p:spPr>
        <p:txBody>
          <a:bodyPr wrap="none" rtlCol="0">
            <a:spAutoFit/>
          </a:bodyPr>
          <a:lstStyle/>
          <a:p>
            <a:r>
              <a:rPr lang="en-US" sz="1000" b="0" i="0" dirty="0">
                <a:effectLst/>
                <a:latin typeface="Calibri" panose="020F0502020204030204" pitchFamily="34" charset="0"/>
              </a:rPr>
              <a:t>Sakamoto A, Finn AV, Cardiovasc </a:t>
            </a:r>
            <a:r>
              <a:rPr lang="en-US" sz="1000" b="0" i="0" dirty="0" err="1">
                <a:effectLst/>
                <a:latin typeface="Calibri" panose="020F0502020204030204" pitchFamily="34" charset="0"/>
              </a:rPr>
              <a:t>Revasc</a:t>
            </a:r>
            <a:r>
              <a:rPr lang="en-US" sz="1000" b="0" i="0" dirty="0">
                <a:effectLst/>
                <a:latin typeface="Calibri" panose="020F0502020204030204" pitchFamily="34" charset="0"/>
              </a:rPr>
              <a:t> Med. 2020 Aug 13;S1553-8389(20)30481-4.</a:t>
            </a:r>
            <a:endParaRPr lang="en-US" sz="1000" dirty="0"/>
          </a:p>
        </p:txBody>
      </p:sp>
      <p:grpSp>
        <p:nvGrpSpPr>
          <p:cNvPr id="87" name="Group 86">
            <a:extLst>
              <a:ext uri="{FF2B5EF4-FFF2-40B4-BE49-F238E27FC236}">
                <a16:creationId xmlns:a16="http://schemas.microsoft.com/office/drawing/2014/main" id="{FD973A8A-7885-4676-9A4D-1A7054EACB65}"/>
              </a:ext>
            </a:extLst>
          </p:cNvPr>
          <p:cNvGrpSpPr/>
          <p:nvPr/>
        </p:nvGrpSpPr>
        <p:grpSpPr>
          <a:xfrm>
            <a:off x="914400" y="938955"/>
            <a:ext cx="7086601" cy="3074480"/>
            <a:chOff x="914400" y="938955"/>
            <a:chExt cx="7086601" cy="3074480"/>
          </a:xfrm>
        </p:grpSpPr>
        <p:sp>
          <p:nvSpPr>
            <p:cNvPr id="7" name="TextBox 6">
              <a:extLst>
                <a:ext uri="{FF2B5EF4-FFF2-40B4-BE49-F238E27FC236}">
                  <a16:creationId xmlns:a16="http://schemas.microsoft.com/office/drawing/2014/main" id="{5D215802-2230-41E3-9C3D-B46037EE89FD}"/>
                </a:ext>
              </a:extLst>
            </p:cNvPr>
            <p:cNvSpPr txBox="1"/>
            <p:nvPr/>
          </p:nvSpPr>
          <p:spPr>
            <a:xfrm>
              <a:off x="914400" y="951841"/>
              <a:ext cx="1905000" cy="369332"/>
            </a:xfrm>
            <a:prstGeom prst="rect">
              <a:avLst/>
            </a:prstGeom>
            <a:noFill/>
          </p:spPr>
          <p:txBody>
            <a:bodyPr wrap="square" rtlCol="0">
              <a:spAutoFit/>
            </a:bodyPr>
            <a:lstStyle/>
            <a:p>
              <a:pPr algn="ctr"/>
              <a:r>
                <a:rPr lang="en-US" sz="1800" b="1" i="1">
                  <a:latin typeface="Arial" panose="020B0604020202020204" pitchFamily="34" charset="0"/>
                  <a:cs typeface="Arial" panose="020B0604020202020204" pitchFamily="34" charset="0"/>
                </a:rPr>
                <a:t>Supreme HT</a:t>
              </a:r>
            </a:p>
          </p:txBody>
        </p:sp>
        <p:sp>
          <p:nvSpPr>
            <p:cNvPr id="9" name="TextBox 8">
              <a:extLst>
                <a:ext uri="{FF2B5EF4-FFF2-40B4-BE49-F238E27FC236}">
                  <a16:creationId xmlns:a16="http://schemas.microsoft.com/office/drawing/2014/main" id="{F7B04520-C86B-4CA7-94B9-D69476B01F6C}"/>
                </a:ext>
              </a:extLst>
            </p:cNvPr>
            <p:cNvSpPr txBox="1"/>
            <p:nvPr/>
          </p:nvSpPr>
          <p:spPr>
            <a:xfrm>
              <a:off x="4507159" y="954832"/>
              <a:ext cx="1703142" cy="369332"/>
            </a:xfrm>
            <a:prstGeom prst="rect">
              <a:avLst/>
            </a:prstGeom>
            <a:noFill/>
          </p:spPr>
          <p:txBody>
            <a:bodyPr wrap="square" rtlCol="0">
              <a:spAutoFit/>
            </a:bodyPr>
            <a:lstStyle/>
            <a:p>
              <a:pPr algn="ctr"/>
              <a:r>
                <a:rPr lang="en-US" sz="1800" b="1" i="1">
                  <a:latin typeface="Arial" panose="020B0604020202020204" pitchFamily="34" charset="0"/>
                  <a:cs typeface="Arial" panose="020B0604020202020204" pitchFamily="34" charset="0"/>
                </a:rPr>
                <a:t>Synergy</a:t>
              </a:r>
            </a:p>
          </p:txBody>
        </p:sp>
        <p:sp>
          <p:nvSpPr>
            <p:cNvPr id="11" name="TextBox 10">
              <a:extLst>
                <a:ext uri="{FF2B5EF4-FFF2-40B4-BE49-F238E27FC236}">
                  <a16:creationId xmlns:a16="http://schemas.microsoft.com/office/drawing/2014/main" id="{B04DA5B6-BA99-428D-9136-AA13E4D7E984}"/>
                </a:ext>
              </a:extLst>
            </p:cNvPr>
            <p:cNvSpPr txBox="1"/>
            <p:nvPr/>
          </p:nvSpPr>
          <p:spPr>
            <a:xfrm>
              <a:off x="2819400" y="951841"/>
              <a:ext cx="1664164" cy="369332"/>
            </a:xfrm>
            <a:prstGeom prst="rect">
              <a:avLst/>
            </a:prstGeom>
            <a:noFill/>
          </p:spPr>
          <p:txBody>
            <a:bodyPr wrap="square" rtlCol="0">
              <a:spAutoFit/>
            </a:bodyPr>
            <a:lstStyle/>
            <a:p>
              <a:pPr algn="ctr"/>
              <a:r>
                <a:rPr lang="en-US" sz="1800" b="1" i="1" err="1">
                  <a:latin typeface="Arial" panose="020B0604020202020204" pitchFamily="34" charset="0"/>
                  <a:cs typeface="Arial" panose="020B0604020202020204" pitchFamily="34" charset="0"/>
                </a:rPr>
                <a:t>Xience</a:t>
              </a:r>
              <a:endParaRPr lang="en-US" sz="1800" b="1" i="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E0BD5C2-E5CF-4359-93CD-7303CE67BD7F}"/>
                </a:ext>
              </a:extLst>
            </p:cNvPr>
            <p:cNvSpPr txBox="1"/>
            <p:nvPr/>
          </p:nvSpPr>
          <p:spPr>
            <a:xfrm>
              <a:off x="6210301" y="938955"/>
              <a:ext cx="1790700" cy="369332"/>
            </a:xfrm>
            <a:prstGeom prst="rect">
              <a:avLst/>
            </a:prstGeom>
            <a:noFill/>
          </p:spPr>
          <p:txBody>
            <a:bodyPr wrap="square" rtlCol="0">
              <a:spAutoFit/>
            </a:bodyPr>
            <a:lstStyle/>
            <a:p>
              <a:pPr algn="ctr"/>
              <a:r>
                <a:rPr lang="en-US" sz="1800" b="1" i="1">
                  <a:latin typeface="Arial" panose="020B0604020202020204" pitchFamily="34" charset="0"/>
                  <a:cs typeface="Arial" panose="020B0604020202020204" pitchFamily="34" charset="0"/>
                </a:rPr>
                <a:t>Vision</a:t>
              </a:r>
            </a:p>
          </p:txBody>
        </p:sp>
        <p:pic>
          <p:nvPicPr>
            <p:cNvPr id="22" name="Picture 21">
              <a:extLst>
                <a:ext uri="{FF2B5EF4-FFF2-40B4-BE49-F238E27FC236}">
                  <a16:creationId xmlns:a16="http://schemas.microsoft.com/office/drawing/2014/main" id="{A136A79D-2A36-4F03-8E3A-9661FACF5A68}"/>
                </a:ext>
              </a:extLst>
            </p:cNvPr>
            <p:cNvPicPr>
              <a:picLocks noChangeAspect="1"/>
            </p:cNvPicPr>
            <p:nvPr/>
          </p:nvPicPr>
          <p:blipFill>
            <a:blip r:embed="rId3"/>
            <a:stretch>
              <a:fillRect/>
            </a:stretch>
          </p:blipFill>
          <p:spPr>
            <a:xfrm>
              <a:off x="990601" y="1295400"/>
              <a:ext cx="7010400" cy="2718035"/>
            </a:xfrm>
            <a:prstGeom prst="rect">
              <a:avLst/>
            </a:prstGeom>
          </p:spPr>
        </p:pic>
      </p:grpSp>
      <p:grpSp>
        <p:nvGrpSpPr>
          <p:cNvPr id="86" name="Group 85">
            <a:extLst>
              <a:ext uri="{FF2B5EF4-FFF2-40B4-BE49-F238E27FC236}">
                <a16:creationId xmlns:a16="http://schemas.microsoft.com/office/drawing/2014/main" id="{131DA377-0238-44B5-AA08-A19B4CF39BC1}"/>
              </a:ext>
            </a:extLst>
          </p:cNvPr>
          <p:cNvGrpSpPr/>
          <p:nvPr/>
        </p:nvGrpSpPr>
        <p:grpSpPr>
          <a:xfrm>
            <a:off x="1003246" y="3999733"/>
            <a:ext cx="7041962" cy="1377629"/>
            <a:chOff x="1003246" y="3999733"/>
            <a:chExt cx="7041962" cy="1377629"/>
          </a:xfrm>
        </p:grpSpPr>
        <p:sp>
          <p:nvSpPr>
            <p:cNvPr id="59" name="TextBox 58">
              <a:extLst>
                <a:ext uri="{FF2B5EF4-FFF2-40B4-BE49-F238E27FC236}">
                  <a16:creationId xmlns:a16="http://schemas.microsoft.com/office/drawing/2014/main" id="{1E8C36BF-6C83-425D-A521-DC953285E81F}"/>
                </a:ext>
              </a:extLst>
            </p:cNvPr>
            <p:cNvSpPr txBox="1"/>
            <p:nvPr/>
          </p:nvSpPr>
          <p:spPr>
            <a:xfrm>
              <a:off x="1220138" y="3999733"/>
              <a:ext cx="1664164" cy="261610"/>
            </a:xfrm>
            <a:prstGeom prst="rect">
              <a:avLst/>
            </a:prstGeom>
            <a:noFill/>
          </p:spPr>
          <p:txBody>
            <a:bodyPr wrap="square">
              <a:spAutoFit/>
            </a:bodyPr>
            <a:lstStyle/>
            <a:p>
              <a:pPr algn="ctr" rtl="0" eaLnBrk="0" fontAlgn="base" hangingPunct="0">
                <a:defRPr sz="1100" b="0" i="0" u="none" strike="noStrike" kern="1200" spc="0" baseline="0">
                  <a:solidFill>
                    <a:prstClr val="black">
                      <a:lumMod val="65000"/>
                      <a:lumOff val="35000"/>
                    </a:prstClr>
                  </a:solidFill>
                  <a:latin typeface="+mn-lt"/>
                  <a:ea typeface="+mn-ea"/>
                  <a:cs typeface="+mn-cs"/>
                </a:defRPr>
              </a:pPr>
              <a:r>
                <a:rPr lang="en-US" sz="1100" b="1">
                  <a:solidFill>
                    <a:schemeClr val="tx1"/>
                  </a:solidFill>
                  <a:effectLst/>
                </a:rPr>
                <a:t>Evans Blue Uptake (%)</a:t>
              </a:r>
              <a:endParaRPr lang="en-CH" sz="1100">
                <a:solidFill>
                  <a:schemeClr val="tx1"/>
                </a:solidFill>
                <a:effectLst/>
              </a:endParaRPr>
            </a:p>
          </p:txBody>
        </p:sp>
        <p:sp>
          <p:nvSpPr>
            <p:cNvPr id="19" name="TextBox 18">
              <a:extLst>
                <a:ext uri="{FF2B5EF4-FFF2-40B4-BE49-F238E27FC236}">
                  <a16:creationId xmlns:a16="http://schemas.microsoft.com/office/drawing/2014/main" id="{2A177CCF-B8B8-4321-B4F4-128708DFF6F5}"/>
                </a:ext>
              </a:extLst>
            </p:cNvPr>
            <p:cNvSpPr txBox="1"/>
            <p:nvPr/>
          </p:nvSpPr>
          <p:spPr>
            <a:xfrm>
              <a:off x="5770675" y="4007428"/>
              <a:ext cx="2274533" cy="246221"/>
            </a:xfrm>
            <a:prstGeom prst="rect">
              <a:avLst/>
            </a:prstGeom>
            <a:noFill/>
          </p:spPr>
          <p:txBody>
            <a:bodyPr wrap="square" rtlCol="0">
              <a:spAutoFit/>
            </a:bodyPr>
            <a:lstStyle/>
            <a:p>
              <a:pPr algn="ctr"/>
              <a:r>
                <a:rPr lang="en-US" sz="1000" b="1">
                  <a:latin typeface="Arial" panose="020B0604020202020204" pitchFamily="34" charset="0"/>
                  <a:cs typeface="Arial" panose="020B0604020202020204" pitchFamily="34" charset="0"/>
                </a:rPr>
                <a:t>Endothelial Coverage in SEM (%)</a:t>
              </a:r>
            </a:p>
          </p:txBody>
        </p:sp>
        <p:graphicFrame>
          <p:nvGraphicFramePr>
            <p:cNvPr id="27" name="Chart 26">
              <a:extLst>
                <a:ext uri="{FF2B5EF4-FFF2-40B4-BE49-F238E27FC236}">
                  <a16:creationId xmlns:a16="http://schemas.microsoft.com/office/drawing/2014/main" id="{E530C419-DFCE-4493-A4C6-0A31F7FE9584}"/>
                </a:ext>
              </a:extLst>
            </p:cNvPr>
            <p:cNvGraphicFramePr/>
            <p:nvPr>
              <p:extLst>
                <p:ext uri="{D42A27DB-BD31-4B8C-83A1-F6EECF244321}">
                  <p14:modId xmlns:p14="http://schemas.microsoft.com/office/powerpoint/2010/main" val="349505120"/>
                </p:ext>
              </p:extLst>
            </p:nvPr>
          </p:nvGraphicFramePr>
          <p:xfrm>
            <a:off x="1003246" y="4057715"/>
            <a:ext cx="2097949" cy="1319647"/>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1">
              <a:extLst>
                <a:ext uri="{FF2B5EF4-FFF2-40B4-BE49-F238E27FC236}">
                  <a16:creationId xmlns:a16="http://schemas.microsoft.com/office/drawing/2014/main" id="{1913F80A-CABE-4232-B5C6-56CCA47B6BE9}"/>
                </a:ext>
              </a:extLst>
            </p:cNvPr>
            <p:cNvSpPr txBox="1"/>
            <p:nvPr/>
          </p:nvSpPr>
          <p:spPr>
            <a:xfrm>
              <a:off x="1133095" y="4798766"/>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solidFill>
                    <a:schemeClr val="bg1"/>
                  </a:solidFill>
                </a:rPr>
                <a:t>23.2 </a:t>
              </a:r>
            </a:p>
            <a:p>
              <a:pPr algn="ctr">
                <a:lnSpc>
                  <a:spcPct val="80000"/>
                </a:lnSpc>
              </a:pPr>
              <a:r>
                <a:rPr lang="en-US" sz="800">
                  <a:solidFill>
                    <a:schemeClr val="bg1"/>
                  </a:solidFill>
                </a:rPr>
                <a:t>± 7.6</a:t>
              </a:r>
              <a:endParaRPr lang="en-CH" sz="800">
                <a:solidFill>
                  <a:schemeClr val="bg1"/>
                </a:solidFill>
              </a:endParaRPr>
            </a:p>
          </p:txBody>
        </p:sp>
        <p:sp>
          <p:nvSpPr>
            <p:cNvPr id="65" name="TextBox 1">
              <a:extLst>
                <a:ext uri="{FF2B5EF4-FFF2-40B4-BE49-F238E27FC236}">
                  <a16:creationId xmlns:a16="http://schemas.microsoft.com/office/drawing/2014/main" id="{4F77BE3D-C166-471C-8382-AD8F25283007}"/>
                </a:ext>
              </a:extLst>
            </p:cNvPr>
            <p:cNvSpPr txBox="1"/>
            <p:nvPr/>
          </p:nvSpPr>
          <p:spPr>
            <a:xfrm>
              <a:off x="1629194" y="4671016"/>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34.1</a:t>
              </a:r>
            </a:p>
            <a:p>
              <a:pPr algn="ctr">
                <a:lnSpc>
                  <a:spcPct val="80000"/>
                </a:lnSpc>
              </a:pPr>
              <a:r>
                <a:rPr lang="en-US" sz="800"/>
                <a:t>± 14.2</a:t>
              </a:r>
              <a:endParaRPr lang="en-CH" sz="800"/>
            </a:p>
          </p:txBody>
        </p:sp>
        <p:sp>
          <p:nvSpPr>
            <p:cNvPr id="66" name="TextBox 1">
              <a:extLst>
                <a:ext uri="{FF2B5EF4-FFF2-40B4-BE49-F238E27FC236}">
                  <a16:creationId xmlns:a16="http://schemas.microsoft.com/office/drawing/2014/main" id="{B21FDC1A-C58F-4F93-9BA1-9A7165167902}"/>
                </a:ext>
              </a:extLst>
            </p:cNvPr>
            <p:cNvSpPr txBox="1"/>
            <p:nvPr/>
          </p:nvSpPr>
          <p:spPr>
            <a:xfrm>
              <a:off x="2127675" y="4798766"/>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26.4</a:t>
              </a:r>
            </a:p>
            <a:p>
              <a:pPr algn="ctr">
                <a:lnSpc>
                  <a:spcPct val="80000"/>
                </a:lnSpc>
              </a:pPr>
              <a:r>
                <a:rPr lang="en-US" sz="800"/>
                <a:t>± 19.2</a:t>
              </a:r>
              <a:endParaRPr lang="en-CH" sz="800"/>
            </a:p>
          </p:txBody>
        </p:sp>
        <p:sp>
          <p:nvSpPr>
            <p:cNvPr id="67" name="TextBox 1">
              <a:extLst>
                <a:ext uri="{FF2B5EF4-FFF2-40B4-BE49-F238E27FC236}">
                  <a16:creationId xmlns:a16="http://schemas.microsoft.com/office/drawing/2014/main" id="{DD035839-888C-4400-A121-4D5BD6F988F7}"/>
                </a:ext>
              </a:extLst>
            </p:cNvPr>
            <p:cNvSpPr txBox="1"/>
            <p:nvPr/>
          </p:nvSpPr>
          <p:spPr>
            <a:xfrm>
              <a:off x="2636142" y="4638362"/>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5.7</a:t>
              </a:r>
            </a:p>
            <a:p>
              <a:pPr algn="ctr">
                <a:lnSpc>
                  <a:spcPct val="80000"/>
                </a:lnSpc>
              </a:pPr>
              <a:r>
                <a:rPr lang="en-US" sz="800"/>
                <a:t>± 4.9</a:t>
              </a:r>
              <a:endParaRPr lang="en-CH" sz="800"/>
            </a:p>
          </p:txBody>
        </p:sp>
        <p:graphicFrame>
          <p:nvGraphicFramePr>
            <p:cNvPr id="68" name="Chart 67">
              <a:extLst>
                <a:ext uri="{FF2B5EF4-FFF2-40B4-BE49-F238E27FC236}">
                  <a16:creationId xmlns:a16="http://schemas.microsoft.com/office/drawing/2014/main" id="{588DA608-9E9D-4423-8591-A63E064E70A4}"/>
                </a:ext>
              </a:extLst>
            </p:cNvPr>
            <p:cNvGraphicFramePr/>
            <p:nvPr>
              <p:extLst>
                <p:ext uri="{D42A27DB-BD31-4B8C-83A1-F6EECF244321}">
                  <p14:modId xmlns:p14="http://schemas.microsoft.com/office/powerpoint/2010/main" val="1647150079"/>
                </p:ext>
              </p:extLst>
            </p:nvPr>
          </p:nvGraphicFramePr>
          <p:xfrm>
            <a:off x="3393179" y="4057715"/>
            <a:ext cx="2123058" cy="1319647"/>
          </p:xfrm>
          <a:graphic>
            <a:graphicData uri="http://schemas.openxmlformats.org/drawingml/2006/chart">
              <c:chart xmlns:c="http://schemas.openxmlformats.org/drawingml/2006/chart" xmlns:r="http://schemas.openxmlformats.org/officeDocument/2006/relationships" r:id="rId5"/>
            </a:graphicData>
          </a:graphic>
        </p:graphicFrame>
        <p:sp>
          <p:nvSpPr>
            <p:cNvPr id="71" name="TextBox 70">
              <a:extLst>
                <a:ext uri="{FF2B5EF4-FFF2-40B4-BE49-F238E27FC236}">
                  <a16:creationId xmlns:a16="http://schemas.microsoft.com/office/drawing/2014/main" id="{81AF6337-040C-406B-AEB9-A8059127EB75}"/>
                </a:ext>
              </a:extLst>
            </p:cNvPr>
            <p:cNvSpPr txBox="1"/>
            <p:nvPr/>
          </p:nvSpPr>
          <p:spPr>
            <a:xfrm>
              <a:off x="3377734" y="3999733"/>
              <a:ext cx="1904689" cy="261610"/>
            </a:xfrm>
            <a:prstGeom prst="rect">
              <a:avLst/>
            </a:prstGeom>
            <a:noFill/>
          </p:spPr>
          <p:txBody>
            <a:bodyPr wrap="none" rtlCol="0">
              <a:spAutoFit/>
            </a:bodyPr>
            <a:lstStyle/>
            <a:p>
              <a:r>
                <a:rPr lang="en-US" sz="1100" b="1">
                  <a:latin typeface="+mj-lt"/>
                  <a:cs typeface="Arial" panose="020B0604020202020204" pitchFamily="34" charset="0"/>
                </a:rPr>
                <a:t>EC Barrier Co-Localization (%)</a:t>
              </a:r>
              <a:endParaRPr lang="en-CH" sz="1100" b="1">
                <a:latin typeface="+mj-lt"/>
                <a:cs typeface="Arial" panose="020B0604020202020204" pitchFamily="34" charset="0"/>
              </a:endParaRPr>
            </a:p>
          </p:txBody>
        </p:sp>
        <p:sp>
          <p:nvSpPr>
            <p:cNvPr id="72" name="TextBox 1">
              <a:extLst>
                <a:ext uri="{FF2B5EF4-FFF2-40B4-BE49-F238E27FC236}">
                  <a16:creationId xmlns:a16="http://schemas.microsoft.com/office/drawing/2014/main" id="{A513BCA4-7AC7-41CE-806C-AD6246E39B91}"/>
                </a:ext>
              </a:extLst>
            </p:cNvPr>
            <p:cNvSpPr txBox="1"/>
            <p:nvPr/>
          </p:nvSpPr>
          <p:spPr>
            <a:xfrm>
              <a:off x="3514295" y="4641244"/>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solidFill>
                    <a:schemeClr val="bg1"/>
                  </a:solidFill>
                </a:rPr>
                <a:t>77.7</a:t>
              </a:r>
            </a:p>
            <a:p>
              <a:pPr algn="ctr">
                <a:lnSpc>
                  <a:spcPct val="80000"/>
                </a:lnSpc>
              </a:pPr>
              <a:r>
                <a:rPr lang="en-US" sz="800">
                  <a:solidFill>
                    <a:schemeClr val="bg1"/>
                  </a:solidFill>
                </a:rPr>
                <a:t>± 22.6</a:t>
              </a:r>
              <a:endParaRPr lang="en-CH" sz="800">
                <a:solidFill>
                  <a:schemeClr val="bg1"/>
                </a:solidFill>
              </a:endParaRPr>
            </a:p>
          </p:txBody>
        </p:sp>
        <p:sp>
          <p:nvSpPr>
            <p:cNvPr id="73" name="TextBox 1">
              <a:extLst>
                <a:ext uri="{FF2B5EF4-FFF2-40B4-BE49-F238E27FC236}">
                  <a16:creationId xmlns:a16="http://schemas.microsoft.com/office/drawing/2014/main" id="{5C8D8E03-7180-426E-934B-1F606B60E174}"/>
                </a:ext>
              </a:extLst>
            </p:cNvPr>
            <p:cNvSpPr txBox="1"/>
            <p:nvPr/>
          </p:nvSpPr>
          <p:spPr>
            <a:xfrm>
              <a:off x="4029314" y="4705214"/>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64.8</a:t>
              </a:r>
            </a:p>
            <a:p>
              <a:pPr algn="ctr">
                <a:lnSpc>
                  <a:spcPct val="80000"/>
                </a:lnSpc>
              </a:pPr>
              <a:r>
                <a:rPr lang="en-US" sz="800"/>
                <a:t>± 25.6</a:t>
              </a:r>
              <a:endParaRPr lang="en-CH" sz="800"/>
            </a:p>
          </p:txBody>
        </p:sp>
        <p:sp>
          <p:nvSpPr>
            <p:cNvPr id="74" name="TextBox 1">
              <a:extLst>
                <a:ext uri="{FF2B5EF4-FFF2-40B4-BE49-F238E27FC236}">
                  <a16:creationId xmlns:a16="http://schemas.microsoft.com/office/drawing/2014/main" id="{F488BB4D-E8E7-4469-B6E5-5366AAF41FEA}"/>
                </a:ext>
              </a:extLst>
            </p:cNvPr>
            <p:cNvSpPr txBox="1"/>
            <p:nvPr/>
          </p:nvSpPr>
          <p:spPr>
            <a:xfrm>
              <a:off x="4541751" y="4590914"/>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81.3</a:t>
              </a:r>
            </a:p>
            <a:p>
              <a:pPr algn="ctr">
                <a:lnSpc>
                  <a:spcPct val="80000"/>
                </a:lnSpc>
              </a:pPr>
              <a:r>
                <a:rPr lang="en-US" sz="800"/>
                <a:t>± 19.0</a:t>
              </a:r>
              <a:endParaRPr lang="en-CH" sz="800"/>
            </a:p>
          </p:txBody>
        </p:sp>
        <p:sp>
          <p:nvSpPr>
            <p:cNvPr id="75" name="TextBox 1">
              <a:extLst>
                <a:ext uri="{FF2B5EF4-FFF2-40B4-BE49-F238E27FC236}">
                  <a16:creationId xmlns:a16="http://schemas.microsoft.com/office/drawing/2014/main" id="{B1984A2B-C962-4EF6-81F5-991AE6A65DC8}"/>
                </a:ext>
              </a:extLst>
            </p:cNvPr>
            <p:cNvSpPr txBox="1"/>
            <p:nvPr/>
          </p:nvSpPr>
          <p:spPr>
            <a:xfrm>
              <a:off x="5065663" y="4500610"/>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97.1</a:t>
              </a:r>
            </a:p>
            <a:p>
              <a:pPr algn="ctr">
                <a:lnSpc>
                  <a:spcPct val="80000"/>
                </a:lnSpc>
              </a:pPr>
              <a:r>
                <a:rPr lang="en-US" sz="800"/>
                <a:t>± 4.6</a:t>
              </a:r>
              <a:endParaRPr lang="en-CH" sz="800"/>
            </a:p>
          </p:txBody>
        </p:sp>
        <p:graphicFrame>
          <p:nvGraphicFramePr>
            <p:cNvPr id="76" name="Chart 75">
              <a:extLst>
                <a:ext uri="{FF2B5EF4-FFF2-40B4-BE49-F238E27FC236}">
                  <a16:creationId xmlns:a16="http://schemas.microsoft.com/office/drawing/2014/main" id="{520F7ECF-B1AD-425B-9554-9C7927682BDC}"/>
                </a:ext>
              </a:extLst>
            </p:cNvPr>
            <p:cNvGraphicFramePr/>
            <p:nvPr>
              <p:extLst>
                <p:ext uri="{D42A27DB-BD31-4B8C-83A1-F6EECF244321}">
                  <p14:modId xmlns:p14="http://schemas.microsoft.com/office/powerpoint/2010/main" val="3790787533"/>
                </p:ext>
              </p:extLst>
            </p:nvPr>
          </p:nvGraphicFramePr>
          <p:xfrm>
            <a:off x="5808221" y="4057715"/>
            <a:ext cx="2130206" cy="1319647"/>
          </p:xfrm>
          <a:graphic>
            <a:graphicData uri="http://schemas.openxmlformats.org/drawingml/2006/chart">
              <c:chart xmlns:c="http://schemas.openxmlformats.org/drawingml/2006/chart" xmlns:r="http://schemas.openxmlformats.org/officeDocument/2006/relationships" r:id="rId6"/>
            </a:graphicData>
          </a:graphic>
        </p:graphicFrame>
        <p:sp>
          <p:nvSpPr>
            <p:cNvPr id="80" name="TextBox 1">
              <a:extLst>
                <a:ext uri="{FF2B5EF4-FFF2-40B4-BE49-F238E27FC236}">
                  <a16:creationId xmlns:a16="http://schemas.microsoft.com/office/drawing/2014/main" id="{448504CE-86B6-43BE-9569-C86A8D0E6910}"/>
                </a:ext>
              </a:extLst>
            </p:cNvPr>
            <p:cNvSpPr txBox="1"/>
            <p:nvPr/>
          </p:nvSpPr>
          <p:spPr>
            <a:xfrm>
              <a:off x="5954959" y="4420420"/>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solidFill>
                    <a:schemeClr val="bg1"/>
                  </a:solidFill>
                </a:rPr>
                <a:t>98.7</a:t>
              </a:r>
            </a:p>
            <a:p>
              <a:pPr algn="ctr">
                <a:lnSpc>
                  <a:spcPct val="80000"/>
                </a:lnSpc>
              </a:pPr>
              <a:r>
                <a:rPr lang="en-US" sz="800">
                  <a:solidFill>
                    <a:schemeClr val="bg1"/>
                  </a:solidFill>
                </a:rPr>
                <a:t>± 1.2</a:t>
              </a:r>
              <a:endParaRPr lang="en-CH" sz="800">
                <a:solidFill>
                  <a:schemeClr val="bg1"/>
                </a:solidFill>
              </a:endParaRPr>
            </a:p>
          </p:txBody>
        </p:sp>
        <p:sp>
          <p:nvSpPr>
            <p:cNvPr id="81" name="TextBox 1">
              <a:extLst>
                <a:ext uri="{FF2B5EF4-FFF2-40B4-BE49-F238E27FC236}">
                  <a16:creationId xmlns:a16="http://schemas.microsoft.com/office/drawing/2014/main" id="{870D744D-1F28-4151-BDF7-71AE184FC948}"/>
                </a:ext>
              </a:extLst>
            </p:cNvPr>
            <p:cNvSpPr txBox="1"/>
            <p:nvPr/>
          </p:nvSpPr>
          <p:spPr>
            <a:xfrm>
              <a:off x="6454099" y="4451792"/>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93.7</a:t>
              </a:r>
            </a:p>
            <a:p>
              <a:pPr algn="ctr">
                <a:lnSpc>
                  <a:spcPct val="80000"/>
                </a:lnSpc>
              </a:pPr>
              <a:r>
                <a:rPr lang="en-US" sz="800"/>
                <a:t>± 8.5</a:t>
              </a:r>
              <a:endParaRPr lang="en-CH" sz="800"/>
            </a:p>
          </p:txBody>
        </p:sp>
        <p:sp>
          <p:nvSpPr>
            <p:cNvPr id="83" name="TextBox 1">
              <a:extLst>
                <a:ext uri="{FF2B5EF4-FFF2-40B4-BE49-F238E27FC236}">
                  <a16:creationId xmlns:a16="http://schemas.microsoft.com/office/drawing/2014/main" id="{AA121BD3-63DE-4C5B-80B0-9FD70684FC86}"/>
                </a:ext>
              </a:extLst>
            </p:cNvPr>
            <p:cNvSpPr txBox="1"/>
            <p:nvPr/>
          </p:nvSpPr>
          <p:spPr>
            <a:xfrm>
              <a:off x="6981837" y="4394548"/>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99.5</a:t>
              </a:r>
            </a:p>
            <a:p>
              <a:pPr algn="ctr">
                <a:lnSpc>
                  <a:spcPct val="80000"/>
                </a:lnSpc>
              </a:pPr>
              <a:r>
                <a:rPr lang="en-US" sz="800"/>
                <a:t>± 0.3</a:t>
              </a:r>
              <a:endParaRPr lang="en-CH" sz="800"/>
            </a:p>
          </p:txBody>
        </p:sp>
        <p:sp>
          <p:nvSpPr>
            <p:cNvPr id="85" name="TextBox 1">
              <a:extLst>
                <a:ext uri="{FF2B5EF4-FFF2-40B4-BE49-F238E27FC236}">
                  <a16:creationId xmlns:a16="http://schemas.microsoft.com/office/drawing/2014/main" id="{1F0228ED-FAF9-40EA-BCD5-46C162CD454C}"/>
                </a:ext>
              </a:extLst>
            </p:cNvPr>
            <p:cNvSpPr txBox="1"/>
            <p:nvPr/>
          </p:nvSpPr>
          <p:spPr>
            <a:xfrm>
              <a:off x="7481440" y="4408222"/>
              <a:ext cx="381000" cy="22860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800"/>
                <a:t>99.9</a:t>
              </a:r>
            </a:p>
            <a:p>
              <a:pPr algn="ctr">
                <a:lnSpc>
                  <a:spcPct val="80000"/>
                </a:lnSpc>
              </a:pPr>
              <a:r>
                <a:rPr lang="en-US" sz="800"/>
                <a:t>± 0.1</a:t>
              </a:r>
              <a:endParaRPr lang="en-CH" sz="800"/>
            </a:p>
          </p:txBody>
        </p:sp>
      </p:grpSp>
      <p:sp>
        <p:nvSpPr>
          <p:cNvPr id="64" name="TextBox 63">
            <a:extLst>
              <a:ext uri="{FF2B5EF4-FFF2-40B4-BE49-F238E27FC236}">
                <a16:creationId xmlns:a16="http://schemas.microsoft.com/office/drawing/2014/main" id="{4BCF918A-75D2-4249-9803-77C6D223C5B5}"/>
              </a:ext>
            </a:extLst>
          </p:cNvPr>
          <p:cNvSpPr txBox="1"/>
          <p:nvPr/>
        </p:nvSpPr>
        <p:spPr>
          <a:xfrm>
            <a:off x="816777" y="5263290"/>
            <a:ext cx="4254691" cy="215444"/>
          </a:xfrm>
          <a:prstGeom prst="rect">
            <a:avLst/>
          </a:prstGeom>
          <a:noFill/>
        </p:spPr>
        <p:txBody>
          <a:bodyPr wrap="none" rtlCol="0">
            <a:spAutoFit/>
          </a:bodyPr>
          <a:lstStyle/>
          <a:p>
            <a:r>
              <a:rPr lang="en-US" sz="800"/>
              <a:t>* p&lt;0.05 vs Supreme, †p&lt;0.05 vs </a:t>
            </a:r>
            <a:r>
              <a:rPr lang="en-US" sz="800" err="1"/>
              <a:t>Xience</a:t>
            </a:r>
            <a:r>
              <a:rPr lang="en-US" sz="800"/>
              <a:t>, ‡p&lt;0.05 vs Synergy (generalized estimating equation)</a:t>
            </a:r>
            <a:endParaRPr lang="en-CH" sz="800"/>
          </a:p>
        </p:txBody>
      </p:sp>
    </p:spTree>
    <p:extLst>
      <p:ext uri="{BB962C8B-B14F-4D97-AF65-F5344CB8AC3E}">
        <p14:creationId xmlns:p14="http://schemas.microsoft.com/office/powerpoint/2010/main" val="305035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F8E64708-3EFB-CD48-88F4-DEB88BDEB835}"/>
              </a:ext>
            </a:extLst>
          </p:cNvPr>
          <p:cNvSpPr>
            <a:spLocks noChangeShapeType="1"/>
          </p:cNvSpPr>
          <p:nvPr/>
        </p:nvSpPr>
        <p:spPr bwMode="blackWhite">
          <a:xfrm>
            <a:off x="2351806" y="3586581"/>
            <a:ext cx="0" cy="144000"/>
          </a:xfrm>
          <a:prstGeom prst="line">
            <a:avLst/>
          </a:prstGeom>
          <a:noFill/>
          <a:ln w="762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000" b="1" i="0">
              <a:solidFill>
                <a:schemeClr val="bg1"/>
              </a:solidFill>
              <a:latin typeface="Arial"/>
              <a:ea typeface="+mn-ea"/>
              <a:cs typeface="Arial"/>
            </a:endParaRPr>
          </a:p>
        </p:txBody>
      </p:sp>
      <p:sp>
        <p:nvSpPr>
          <p:cNvPr id="20" name="Line 3">
            <a:extLst>
              <a:ext uri="{FF2B5EF4-FFF2-40B4-BE49-F238E27FC236}">
                <a16:creationId xmlns:a16="http://schemas.microsoft.com/office/drawing/2014/main" id="{03DB68B2-2577-1648-AA40-821F752F763F}"/>
              </a:ext>
            </a:extLst>
          </p:cNvPr>
          <p:cNvSpPr>
            <a:spLocks noChangeShapeType="1"/>
          </p:cNvSpPr>
          <p:nvPr/>
        </p:nvSpPr>
        <p:spPr bwMode="blackWhite">
          <a:xfrm>
            <a:off x="3615427" y="3586581"/>
            <a:ext cx="0" cy="144000"/>
          </a:xfrm>
          <a:prstGeom prst="line">
            <a:avLst/>
          </a:prstGeom>
          <a:noFill/>
          <a:ln w="762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000" b="1" i="0">
              <a:solidFill>
                <a:schemeClr val="bg1"/>
              </a:solidFill>
              <a:latin typeface="Arial"/>
              <a:ea typeface="+mn-ea"/>
              <a:cs typeface="Arial"/>
            </a:endParaRPr>
          </a:p>
        </p:txBody>
      </p:sp>
      <p:sp>
        <p:nvSpPr>
          <p:cNvPr id="23" name="Line 4">
            <a:extLst>
              <a:ext uri="{FF2B5EF4-FFF2-40B4-BE49-F238E27FC236}">
                <a16:creationId xmlns:a16="http://schemas.microsoft.com/office/drawing/2014/main" id="{D32F9BC4-C07B-F343-8D49-E0B85D021A3A}"/>
              </a:ext>
            </a:extLst>
          </p:cNvPr>
          <p:cNvSpPr>
            <a:spLocks noChangeShapeType="1"/>
          </p:cNvSpPr>
          <p:nvPr/>
        </p:nvSpPr>
        <p:spPr bwMode="blackWhite">
          <a:xfrm>
            <a:off x="7665818" y="3586581"/>
            <a:ext cx="0" cy="144000"/>
          </a:xfrm>
          <a:prstGeom prst="line">
            <a:avLst/>
          </a:prstGeom>
          <a:noFill/>
          <a:ln w="762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000" b="1" i="0">
              <a:solidFill>
                <a:schemeClr val="bg1"/>
              </a:solidFill>
              <a:latin typeface="Arial"/>
              <a:ea typeface="+mn-ea"/>
              <a:cs typeface="Arial"/>
            </a:endParaRPr>
          </a:p>
        </p:txBody>
      </p:sp>
      <p:sp>
        <p:nvSpPr>
          <p:cNvPr id="24" name="Line 5">
            <a:extLst>
              <a:ext uri="{FF2B5EF4-FFF2-40B4-BE49-F238E27FC236}">
                <a16:creationId xmlns:a16="http://schemas.microsoft.com/office/drawing/2014/main" id="{0336D8AA-71DD-9E4A-B83A-817D6AAA3562}"/>
              </a:ext>
            </a:extLst>
          </p:cNvPr>
          <p:cNvSpPr>
            <a:spLocks noChangeShapeType="1"/>
          </p:cNvSpPr>
          <p:nvPr/>
        </p:nvSpPr>
        <p:spPr bwMode="blackWhite">
          <a:xfrm>
            <a:off x="6797892" y="3586581"/>
            <a:ext cx="0" cy="144000"/>
          </a:xfrm>
          <a:prstGeom prst="line">
            <a:avLst/>
          </a:prstGeom>
          <a:noFill/>
          <a:ln w="762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000" b="1" i="0">
              <a:solidFill>
                <a:schemeClr val="bg1"/>
              </a:solidFill>
              <a:latin typeface="Arial"/>
              <a:ea typeface="+mn-ea"/>
              <a:cs typeface="Arial"/>
            </a:endParaRPr>
          </a:p>
        </p:txBody>
      </p:sp>
      <p:sp>
        <p:nvSpPr>
          <p:cNvPr id="25" name="Line 6">
            <a:extLst>
              <a:ext uri="{FF2B5EF4-FFF2-40B4-BE49-F238E27FC236}">
                <a16:creationId xmlns:a16="http://schemas.microsoft.com/office/drawing/2014/main" id="{AD73EF8F-58BF-2C49-A3AA-370CEE47B4D4}"/>
              </a:ext>
            </a:extLst>
          </p:cNvPr>
          <p:cNvSpPr>
            <a:spLocks noChangeShapeType="1"/>
          </p:cNvSpPr>
          <p:nvPr/>
        </p:nvSpPr>
        <p:spPr bwMode="blackWhite">
          <a:xfrm>
            <a:off x="5907377" y="3586581"/>
            <a:ext cx="0" cy="144000"/>
          </a:xfrm>
          <a:prstGeom prst="line">
            <a:avLst/>
          </a:prstGeom>
          <a:noFill/>
          <a:ln w="762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000" b="1" i="0">
              <a:solidFill>
                <a:schemeClr val="bg1"/>
              </a:solidFill>
              <a:latin typeface="Arial"/>
              <a:ea typeface="+mn-ea"/>
              <a:cs typeface="Arial"/>
            </a:endParaRPr>
          </a:p>
        </p:txBody>
      </p:sp>
      <p:sp>
        <p:nvSpPr>
          <p:cNvPr id="26" name="Line 7">
            <a:extLst>
              <a:ext uri="{FF2B5EF4-FFF2-40B4-BE49-F238E27FC236}">
                <a16:creationId xmlns:a16="http://schemas.microsoft.com/office/drawing/2014/main" id="{2C819A81-4936-D441-AB33-B085B1C7EBC3}"/>
              </a:ext>
            </a:extLst>
          </p:cNvPr>
          <p:cNvSpPr>
            <a:spLocks noChangeShapeType="1"/>
          </p:cNvSpPr>
          <p:nvPr/>
        </p:nvSpPr>
        <p:spPr bwMode="blackWhite">
          <a:xfrm>
            <a:off x="4932363" y="3586581"/>
            <a:ext cx="0" cy="144000"/>
          </a:xfrm>
          <a:prstGeom prst="line">
            <a:avLst/>
          </a:prstGeom>
          <a:noFill/>
          <a:ln w="762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sz="2000" b="1" i="0">
              <a:solidFill>
                <a:schemeClr val="bg1"/>
              </a:solidFill>
              <a:latin typeface="Arial"/>
              <a:ea typeface="+mn-ea"/>
              <a:cs typeface="Arial"/>
            </a:endParaRPr>
          </a:p>
        </p:txBody>
      </p:sp>
      <p:sp>
        <p:nvSpPr>
          <p:cNvPr id="27" name="Line 9">
            <a:extLst>
              <a:ext uri="{FF2B5EF4-FFF2-40B4-BE49-F238E27FC236}">
                <a16:creationId xmlns:a16="http://schemas.microsoft.com/office/drawing/2014/main" id="{F36DDBAC-26A5-314B-9AE8-0B5EC848703A}"/>
              </a:ext>
            </a:extLst>
          </p:cNvPr>
          <p:cNvSpPr>
            <a:spLocks noChangeShapeType="1"/>
          </p:cNvSpPr>
          <p:nvPr/>
        </p:nvSpPr>
        <p:spPr bwMode="blackWhite">
          <a:xfrm>
            <a:off x="8532813" y="3586581"/>
            <a:ext cx="0" cy="144000"/>
          </a:xfrm>
          <a:prstGeom prst="line">
            <a:avLst/>
          </a:prstGeom>
          <a:noFill/>
          <a:ln w="762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000" b="1" i="0">
              <a:solidFill>
                <a:schemeClr val="bg1"/>
              </a:solidFill>
              <a:latin typeface="Arial"/>
              <a:ea typeface="+mn-ea"/>
              <a:cs typeface="Arial"/>
            </a:endParaRPr>
          </a:p>
        </p:txBody>
      </p:sp>
      <p:sp>
        <p:nvSpPr>
          <p:cNvPr id="30" name="矩形 53">
            <a:extLst>
              <a:ext uri="{FF2B5EF4-FFF2-40B4-BE49-F238E27FC236}">
                <a16:creationId xmlns:a16="http://schemas.microsoft.com/office/drawing/2014/main" id="{6E899B28-9C4F-5745-BDF7-951835A7D2D4}"/>
              </a:ext>
            </a:extLst>
          </p:cNvPr>
          <p:cNvSpPr/>
          <p:nvPr/>
        </p:nvSpPr>
        <p:spPr>
          <a:xfrm>
            <a:off x="179512" y="3724487"/>
            <a:ext cx="8784480" cy="288000"/>
          </a:xfrm>
          <a:prstGeom prst="rect">
            <a:avLst/>
          </a:prstGeom>
          <a:gradFill flip="none" rotWithShape="1">
            <a:gsLst>
              <a:gs pos="0">
                <a:srgbClr val="4461A8"/>
              </a:gs>
              <a:gs pos="50000">
                <a:srgbClr val="6699FF"/>
              </a:gs>
              <a:gs pos="100000">
                <a:srgbClr val="4461A8"/>
              </a:gs>
            </a:gsLst>
            <a:lin ang="10800000" scaled="1"/>
            <a:tileRect/>
          </a:gradFill>
          <a:ln w="25400" cap="flat" cmpd="sng" algn="ctr">
            <a:noFill/>
            <a:prstDash val="solid"/>
          </a:ln>
          <a:effectLst/>
        </p:spPr>
        <p:txBody>
          <a:bodyPr rtlCol="0" anchor="ctr"/>
          <a:lstStyle/>
          <a:p>
            <a:pPr algn="ctr" eaLnBrk="1" fontAlgn="auto" hangingPunct="1">
              <a:spcBef>
                <a:spcPts val="0"/>
              </a:spcBef>
              <a:spcAft>
                <a:spcPts val="0"/>
              </a:spcAft>
              <a:defRPr/>
            </a:pPr>
            <a:endParaRPr lang="zh-CN" altLang="en-US" sz="1600" b="1" i="0" kern="0">
              <a:solidFill>
                <a:schemeClr val="accent1">
                  <a:lumMod val="50000"/>
                </a:schemeClr>
              </a:solidFill>
              <a:latin typeface="Arial"/>
              <a:ea typeface="宋体"/>
              <a:cs typeface="Arial"/>
            </a:endParaRPr>
          </a:p>
        </p:txBody>
      </p:sp>
      <p:sp>
        <p:nvSpPr>
          <p:cNvPr id="32" name="Text Box 12">
            <a:extLst>
              <a:ext uri="{FF2B5EF4-FFF2-40B4-BE49-F238E27FC236}">
                <a16:creationId xmlns:a16="http://schemas.microsoft.com/office/drawing/2014/main" id="{B66F84B8-4228-354D-B35D-A01846EDF720}"/>
              </a:ext>
            </a:extLst>
          </p:cNvPr>
          <p:cNvSpPr txBox="1">
            <a:spLocks noChangeArrowheads="1"/>
          </p:cNvSpPr>
          <p:nvPr/>
        </p:nvSpPr>
        <p:spPr bwMode="blackWhite">
          <a:xfrm>
            <a:off x="3152393" y="2369742"/>
            <a:ext cx="2864635"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sz="1400">
                <a:latin typeface="Arial" panose="020B0604020202020204" pitchFamily="34" charset="0"/>
                <a:cs typeface="Arial" panose="020B0604020202020204" pitchFamily="34" charset="0"/>
              </a:rPr>
              <a:t>2:1 Randomization </a:t>
            </a:r>
          </a:p>
          <a:p>
            <a:pPr algn="ctr"/>
            <a:r>
              <a:rPr lang="en-US" sz="1400">
                <a:latin typeface="Arial" panose="020B0604020202020204" pitchFamily="34" charset="0"/>
                <a:cs typeface="Arial" panose="020B0604020202020204" pitchFamily="34" charset="0"/>
              </a:rPr>
              <a:t> 74 sites (US, CAN, JP, EU)</a:t>
            </a:r>
          </a:p>
        </p:txBody>
      </p:sp>
      <p:sp>
        <p:nvSpPr>
          <p:cNvPr id="33" name="Text Box 13">
            <a:extLst>
              <a:ext uri="{FF2B5EF4-FFF2-40B4-BE49-F238E27FC236}">
                <a16:creationId xmlns:a16="http://schemas.microsoft.com/office/drawing/2014/main" id="{D256A13F-7A9C-A14F-BB8E-1460AD85C661}"/>
              </a:ext>
            </a:extLst>
          </p:cNvPr>
          <p:cNvSpPr txBox="1">
            <a:spLocks noChangeArrowheads="1"/>
          </p:cNvSpPr>
          <p:nvPr/>
        </p:nvSpPr>
        <p:spPr bwMode="gray">
          <a:xfrm>
            <a:off x="179512" y="4381538"/>
            <a:ext cx="8784000" cy="953491"/>
          </a:xfrm>
          <a:prstGeom prst="rect">
            <a:avLst/>
          </a:prstGeom>
          <a:solidFill>
            <a:srgbClr val="FFFFFF"/>
          </a:solidFill>
          <a:ln w="12700" algn="ctr">
            <a:solidFill>
              <a:srgbClr val="558ED5"/>
            </a:solidFill>
            <a:miter lim="800000"/>
            <a:headEnd/>
            <a:tailEnd/>
          </a:ln>
          <a:effectLst/>
        </p:spPr>
        <p:txBody>
          <a:bodyPr wrap="square" anchor="ct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ct val="120000"/>
              </a:lnSpc>
            </a:pPr>
            <a:r>
              <a:rPr lang="en-GB" altLang="zh-CN" sz="1400" b="1" i="0">
                <a:solidFill>
                  <a:schemeClr val="accent1">
                    <a:lumMod val="50000"/>
                  </a:schemeClr>
                </a:solidFill>
                <a:latin typeface="Arial"/>
                <a:cs typeface="Arial"/>
              </a:rPr>
              <a:t>Primary Endpoint: TLF (</a:t>
            </a:r>
            <a:r>
              <a:rPr lang="en-GB" altLang="zh-CN" sz="1400" b="1" i="0" err="1">
                <a:solidFill>
                  <a:schemeClr val="accent1">
                    <a:lumMod val="50000"/>
                  </a:schemeClr>
                </a:solidFill>
                <a:latin typeface="Arial"/>
                <a:cs typeface="Arial"/>
              </a:rPr>
              <a:t>DoCE</a:t>
            </a:r>
            <a:r>
              <a:rPr lang="en-GB" altLang="zh-CN" sz="1400" b="1" i="0">
                <a:solidFill>
                  <a:schemeClr val="accent1">
                    <a:lumMod val="50000"/>
                  </a:schemeClr>
                </a:solidFill>
                <a:latin typeface="Arial"/>
                <a:cs typeface="Arial"/>
              </a:rPr>
              <a:t>) = Cardiac Death, Target Vessel MI, ID-TLR at 12mo </a:t>
            </a:r>
          </a:p>
          <a:p>
            <a:pPr>
              <a:lnSpc>
                <a:spcPct val="120000"/>
              </a:lnSpc>
            </a:pPr>
            <a:r>
              <a:rPr lang="en-GB" altLang="zh-CN" sz="1400" b="1" i="0">
                <a:solidFill>
                  <a:schemeClr val="accent1">
                    <a:lumMod val="50000"/>
                  </a:schemeClr>
                </a:solidFill>
                <a:latin typeface="Arial"/>
                <a:cs typeface="Arial"/>
              </a:rPr>
              <a:t>Powered Secondary Endpoints: TLF from 1-5 years by landmark analysis</a:t>
            </a:r>
          </a:p>
          <a:p>
            <a:pPr>
              <a:lnSpc>
                <a:spcPct val="120000"/>
              </a:lnSpc>
              <a:spcAft>
                <a:spcPts val="0"/>
              </a:spcAft>
            </a:pPr>
            <a:r>
              <a:rPr lang="en-GB" altLang="zh-CN" sz="1400" b="1" i="0">
                <a:solidFill>
                  <a:schemeClr val="accent1">
                    <a:lumMod val="50000"/>
                  </a:schemeClr>
                </a:solidFill>
                <a:latin typeface="Arial"/>
                <a:cs typeface="Arial"/>
              </a:rPr>
              <a:t>Secondary Endpoints: </a:t>
            </a:r>
            <a:r>
              <a:rPr lang="en-GB" altLang="zh-CN" sz="1400" b="1">
                <a:solidFill>
                  <a:schemeClr val="accent1">
                    <a:lumMod val="50000"/>
                  </a:schemeClr>
                </a:solidFill>
                <a:latin typeface="Arial"/>
                <a:cs typeface="Arial"/>
              </a:rPr>
              <a:t>Lesion, device success, </a:t>
            </a:r>
            <a:r>
              <a:rPr lang="en-GB" altLang="zh-CN" sz="1400" b="1" i="0">
                <a:solidFill>
                  <a:schemeClr val="accent1">
                    <a:lumMod val="50000"/>
                  </a:schemeClr>
                </a:solidFill>
                <a:latin typeface="Arial"/>
                <a:cs typeface="Arial"/>
              </a:rPr>
              <a:t>TLF, TVF, TLR, MACE (all death, all MI*, any revascularization), Stent thrombosis (ARC defined) at each F/U time point</a:t>
            </a:r>
          </a:p>
        </p:txBody>
      </p:sp>
      <p:sp>
        <p:nvSpPr>
          <p:cNvPr id="34" name="Rectangle 14">
            <a:extLst>
              <a:ext uri="{FF2B5EF4-FFF2-40B4-BE49-F238E27FC236}">
                <a16:creationId xmlns:a16="http://schemas.microsoft.com/office/drawing/2014/main" id="{0A8837DD-7C6D-8C49-A012-6E7B9017F69F}"/>
              </a:ext>
            </a:extLst>
          </p:cNvPr>
          <p:cNvSpPr>
            <a:spLocks noChangeArrowheads="1"/>
          </p:cNvSpPr>
          <p:nvPr/>
        </p:nvSpPr>
        <p:spPr bwMode="blackWhite">
          <a:xfrm>
            <a:off x="2195326" y="3802871"/>
            <a:ext cx="243074"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30d</a:t>
            </a:r>
          </a:p>
        </p:txBody>
      </p:sp>
      <p:sp>
        <p:nvSpPr>
          <p:cNvPr id="36" name="Rectangle 16">
            <a:extLst>
              <a:ext uri="{FF2B5EF4-FFF2-40B4-BE49-F238E27FC236}">
                <a16:creationId xmlns:a16="http://schemas.microsoft.com/office/drawing/2014/main" id="{8EBE1E62-878C-5840-B8CC-B01F08EF255C}"/>
              </a:ext>
            </a:extLst>
          </p:cNvPr>
          <p:cNvSpPr>
            <a:spLocks noChangeArrowheads="1"/>
          </p:cNvSpPr>
          <p:nvPr/>
        </p:nvSpPr>
        <p:spPr bwMode="blackWhite">
          <a:xfrm>
            <a:off x="7560597" y="3802871"/>
            <a:ext cx="211803"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4yr</a:t>
            </a:r>
          </a:p>
        </p:txBody>
      </p:sp>
      <p:sp>
        <p:nvSpPr>
          <p:cNvPr id="37" name="Rectangle 17">
            <a:extLst>
              <a:ext uri="{FF2B5EF4-FFF2-40B4-BE49-F238E27FC236}">
                <a16:creationId xmlns:a16="http://schemas.microsoft.com/office/drawing/2014/main" id="{E986D85F-2D0C-FC42-BBF4-BF27BD01B212}"/>
              </a:ext>
            </a:extLst>
          </p:cNvPr>
          <p:cNvSpPr>
            <a:spLocks noChangeArrowheads="1"/>
          </p:cNvSpPr>
          <p:nvPr/>
        </p:nvSpPr>
        <p:spPr bwMode="blackWhite">
          <a:xfrm>
            <a:off x="6705600" y="3802871"/>
            <a:ext cx="211803"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3yr</a:t>
            </a:r>
          </a:p>
        </p:txBody>
      </p:sp>
      <p:sp>
        <p:nvSpPr>
          <p:cNvPr id="38" name="Rectangle 18">
            <a:extLst>
              <a:ext uri="{FF2B5EF4-FFF2-40B4-BE49-F238E27FC236}">
                <a16:creationId xmlns:a16="http://schemas.microsoft.com/office/drawing/2014/main" id="{91DEB7E7-60FA-B241-B49A-2F284C46E9F1}"/>
              </a:ext>
            </a:extLst>
          </p:cNvPr>
          <p:cNvSpPr>
            <a:spLocks noChangeArrowheads="1"/>
          </p:cNvSpPr>
          <p:nvPr/>
        </p:nvSpPr>
        <p:spPr bwMode="blackWhite">
          <a:xfrm>
            <a:off x="5791200" y="3802871"/>
            <a:ext cx="211803"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2yr</a:t>
            </a:r>
          </a:p>
        </p:txBody>
      </p:sp>
      <p:sp>
        <p:nvSpPr>
          <p:cNvPr id="39" name="Rectangle 19">
            <a:extLst>
              <a:ext uri="{FF2B5EF4-FFF2-40B4-BE49-F238E27FC236}">
                <a16:creationId xmlns:a16="http://schemas.microsoft.com/office/drawing/2014/main" id="{25FEB28E-56BC-CE49-B97D-876F41C3B4E0}"/>
              </a:ext>
            </a:extLst>
          </p:cNvPr>
          <p:cNvSpPr>
            <a:spLocks noChangeArrowheads="1"/>
          </p:cNvSpPr>
          <p:nvPr/>
        </p:nvSpPr>
        <p:spPr bwMode="blackWhite">
          <a:xfrm>
            <a:off x="3443750" y="3802871"/>
            <a:ext cx="290050"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6mo</a:t>
            </a:r>
          </a:p>
        </p:txBody>
      </p:sp>
      <p:sp>
        <p:nvSpPr>
          <p:cNvPr id="40" name="Rectangle 20">
            <a:extLst>
              <a:ext uri="{FF2B5EF4-FFF2-40B4-BE49-F238E27FC236}">
                <a16:creationId xmlns:a16="http://schemas.microsoft.com/office/drawing/2014/main" id="{AA992B25-3025-9B43-B9E2-F855235EA66B}"/>
              </a:ext>
            </a:extLst>
          </p:cNvPr>
          <p:cNvSpPr>
            <a:spLocks noChangeArrowheads="1"/>
          </p:cNvSpPr>
          <p:nvPr/>
        </p:nvSpPr>
        <p:spPr bwMode="blackWhite">
          <a:xfrm>
            <a:off x="4737110" y="3802871"/>
            <a:ext cx="368503"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12mo</a:t>
            </a:r>
          </a:p>
        </p:txBody>
      </p:sp>
      <p:sp>
        <p:nvSpPr>
          <p:cNvPr id="41" name="Rectangle 21">
            <a:extLst>
              <a:ext uri="{FF2B5EF4-FFF2-40B4-BE49-F238E27FC236}">
                <a16:creationId xmlns:a16="http://schemas.microsoft.com/office/drawing/2014/main" id="{0F7C97F2-DE3A-D243-90CB-2372199E0AA5}"/>
              </a:ext>
            </a:extLst>
          </p:cNvPr>
          <p:cNvSpPr>
            <a:spLocks noChangeArrowheads="1"/>
          </p:cNvSpPr>
          <p:nvPr/>
        </p:nvSpPr>
        <p:spPr bwMode="blackWhite">
          <a:xfrm>
            <a:off x="8445060" y="3802871"/>
            <a:ext cx="211803" cy="15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1E1FF"/>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wrap="none" lIns="0" tIns="0" rIns="0" bIns="0" anchor="ctr">
            <a:spAutoFit/>
          </a:bodyPr>
          <a:lstStyle/>
          <a:p>
            <a:pPr>
              <a:lnSpc>
                <a:spcPct val="90000"/>
              </a:lnSpc>
            </a:pPr>
            <a:r>
              <a:rPr lang="en-GB" altLang="zh-CN" sz="1100" b="1" i="0">
                <a:solidFill>
                  <a:schemeClr val="bg1"/>
                </a:solidFill>
                <a:latin typeface="Arial"/>
                <a:ea typeface="+mn-ea"/>
                <a:cs typeface="Arial"/>
              </a:rPr>
              <a:t>5yr</a:t>
            </a:r>
          </a:p>
        </p:txBody>
      </p:sp>
      <p:sp>
        <p:nvSpPr>
          <p:cNvPr id="42" name="Rectangle 22">
            <a:extLst>
              <a:ext uri="{FF2B5EF4-FFF2-40B4-BE49-F238E27FC236}">
                <a16:creationId xmlns:a16="http://schemas.microsoft.com/office/drawing/2014/main" id="{282C033C-687E-C14D-B0CF-9A1888FB689F}"/>
              </a:ext>
            </a:extLst>
          </p:cNvPr>
          <p:cNvSpPr>
            <a:spLocks noChangeArrowheads="1"/>
          </p:cNvSpPr>
          <p:nvPr/>
        </p:nvSpPr>
        <p:spPr bwMode="blackWhite">
          <a:xfrm>
            <a:off x="242888" y="3538880"/>
            <a:ext cx="83797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GB" altLang="zh-CN" sz="1200" b="1" i="0">
                <a:solidFill>
                  <a:schemeClr val="accent1">
                    <a:lumMod val="50000"/>
                  </a:schemeClr>
                </a:solidFill>
                <a:latin typeface="Arial"/>
                <a:ea typeface="+mn-ea"/>
                <a:cs typeface="Arial"/>
              </a:rPr>
              <a:t>Clinical F/U</a:t>
            </a:r>
          </a:p>
        </p:txBody>
      </p:sp>
      <p:sp>
        <p:nvSpPr>
          <p:cNvPr id="43" name="Rectangle 23">
            <a:extLst>
              <a:ext uri="{FF2B5EF4-FFF2-40B4-BE49-F238E27FC236}">
                <a16:creationId xmlns:a16="http://schemas.microsoft.com/office/drawing/2014/main" id="{21FFF014-7D22-E846-BAEF-A23C0EE949F1}"/>
              </a:ext>
            </a:extLst>
          </p:cNvPr>
          <p:cNvSpPr>
            <a:spLocks noChangeArrowheads="1"/>
          </p:cNvSpPr>
          <p:nvPr/>
        </p:nvSpPr>
        <p:spPr bwMode="blackWhite">
          <a:xfrm>
            <a:off x="242890" y="4017765"/>
            <a:ext cx="115576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GB" altLang="zh-CN" sz="1200" b="1" i="0">
                <a:solidFill>
                  <a:schemeClr val="accent1">
                    <a:lumMod val="50000"/>
                  </a:schemeClr>
                </a:solidFill>
                <a:latin typeface="Arial"/>
                <a:ea typeface="+mn-ea"/>
                <a:cs typeface="Arial"/>
              </a:rPr>
              <a:t>Angio Baseline</a:t>
            </a:r>
            <a:r>
              <a:rPr lang="en-GB" altLang="zh-CN" b="1">
                <a:solidFill>
                  <a:schemeClr val="accent1">
                    <a:lumMod val="50000"/>
                  </a:schemeClr>
                </a:solidFill>
                <a:latin typeface="Arial"/>
                <a:cs typeface="Arial"/>
              </a:rPr>
              <a:t> </a:t>
            </a:r>
            <a:endParaRPr lang="en-GB" altLang="zh-CN" sz="1200" b="1" i="0">
              <a:solidFill>
                <a:schemeClr val="accent1">
                  <a:lumMod val="50000"/>
                </a:schemeClr>
              </a:solidFill>
              <a:latin typeface="Arial"/>
              <a:ea typeface="+mn-ea"/>
              <a:cs typeface="Arial"/>
            </a:endParaRPr>
          </a:p>
        </p:txBody>
      </p:sp>
      <p:cxnSp>
        <p:nvCxnSpPr>
          <p:cNvPr id="45" name="AutoShape 25">
            <a:extLst>
              <a:ext uri="{FF2B5EF4-FFF2-40B4-BE49-F238E27FC236}">
                <a16:creationId xmlns:a16="http://schemas.microsoft.com/office/drawing/2014/main" id="{2C690EB7-8539-EF43-902A-6621629DD14F}"/>
              </a:ext>
            </a:extLst>
          </p:cNvPr>
          <p:cNvCxnSpPr>
            <a:cxnSpLocks noChangeShapeType="1"/>
            <a:stCxn id="47" idx="1"/>
            <a:endCxn id="48" idx="0"/>
          </p:cNvCxnSpPr>
          <p:nvPr/>
        </p:nvCxnSpPr>
        <p:spPr bwMode="auto">
          <a:xfrm rot="10800000" flipV="1">
            <a:off x="1543133" y="1706998"/>
            <a:ext cx="761013" cy="753192"/>
          </a:xfrm>
          <a:prstGeom prst="bentConnector2">
            <a:avLst/>
          </a:prstGeom>
          <a:noFill/>
          <a:ln w="28575">
            <a:solidFill>
              <a:srgbClr val="7F7F7F"/>
            </a:solidFill>
            <a:miter lim="800000"/>
            <a:headEnd/>
            <a:tailEnd type="triangle" w="med" len="med"/>
          </a:ln>
          <a:effectLst/>
          <a:extLst>
            <a:ext uri="{909E8E84-426E-40DD-AFC4-6F175D3DCCD1}">
              <a14:hiddenFill xmlns:a14="http://schemas.microsoft.com/office/drawing/2010/main">
                <a:noFill/>
              </a14:hiddenFill>
            </a:ext>
          </a:extLst>
        </p:spPr>
      </p:cxnSp>
      <p:cxnSp>
        <p:nvCxnSpPr>
          <p:cNvPr id="46" name="AutoShape 26">
            <a:extLst>
              <a:ext uri="{FF2B5EF4-FFF2-40B4-BE49-F238E27FC236}">
                <a16:creationId xmlns:a16="http://schemas.microsoft.com/office/drawing/2014/main" id="{362C49FB-5340-D540-8FE4-C5627938E40E}"/>
              </a:ext>
            </a:extLst>
          </p:cNvPr>
          <p:cNvCxnSpPr>
            <a:cxnSpLocks noChangeShapeType="1"/>
            <a:stCxn id="47" idx="3"/>
            <a:endCxn id="49" idx="0"/>
          </p:cNvCxnSpPr>
          <p:nvPr/>
        </p:nvCxnSpPr>
        <p:spPr bwMode="auto">
          <a:xfrm>
            <a:off x="6857995" y="1706998"/>
            <a:ext cx="770564" cy="751586"/>
          </a:xfrm>
          <a:prstGeom prst="bentConnector2">
            <a:avLst/>
          </a:prstGeom>
          <a:noFill/>
          <a:ln w="28575">
            <a:solidFill>
              <a:srgbClr val="7F7F7F"/>
            </a:solidFill>
            <a:miter lim="800000"/>
            <a:headEnd/>
            <a:tailEnd type="triangle" w="med" len="med"/>
          </a:ln>
          <a:effectLst/>
          <a:extLst>
            <a:ext uri="{909E8E84-426E-40DD-AFC4-6F175D3DCCD1}">
              <a14:hiddenFill xmlns:a14="http://schemas.microsoft.com/office/drawing/2010/main">
                <a:noFill/>
              </a14:hiddenFill>
            </a:ext>
          </a:extLst>
        </p:spPr>
      </p:cxnSp>
      <p:sp>
        <p:nvSpPr>
          <p:cNvPr id="47" name="Text Box 29">
            <a:extLst>
              <a:ext uri="{FF2B5EF4-FFF2-40B4-BE49-F238E27FC236}">
                <a16:creationId xmlns:a16="http://schemas.microsoft.com/office/drawing/2014/main" id="{6DFDD369-DDD8-654C-A13C-DA2D71C1E297}"/>
              </a:ext>
            </a:extLst>
          </p:cNvPr>
          <p:cNvSpPr txBox="1">
            <a:spLocks noChangeArrowheads="1"/>
          </p:cNvSpPr>
          <p:nvPr/>
        </p:nvSpPr>
        <p:spPr bwMode="gray">
          <a:xfrm>
            <a:off x="2304145" y="1143000"/>
            <a:ext cx="4553850" cy="1127996"/>
          </a:xfrm>
          <a:prstGeom prst="rect">
            <a:avLst/>
          </a:prstGeom>
          <a:solidFill>
            <a:srgbClr val="FFFFFF"/>
          </a:solidFill>
          <a:ln w="12700" algn="ctr">
            <a:solidFill>
              <a:srgbClr val="558ED5"/>
            </a:solidFill>
            <a:miter lim="800000"/>
            <a:headEnd/>
            <a:tailEnd/>
          </a:ln>
          <a:effectLst/>
        </p:spPr>
        <p:txBody>
          <a:bodyPr wrap="square" anchor="ct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defTabSz="342891"/>
            <a:r>
              <a:rPr lang="en-US" sz="1400">
                <a:solidFill>
                  <a:prstClr val="black"/>
                </a:solidFill>
                <a:latin typeface="Arial" panose="020B0604020202020204" pitchFamily="34" charset="0"/>
                <a:cs typeface="Arial" panose="020B0604020202020204" pitchFamily="34" charset="0"/>
              </a:rPr>
              <a:t>Subjects with CCS and ACS (no STEMI)</a:t>
            </a:r>
            <a:br>
              <a:rPr lang="en-US" sz="1400">
                <a:solidFill>
                  <a:prstClr val="black"/>
                </a:solidFill>
                <a:latin typeface="Arial" panose="020B0604020202020204" pitchFamily="34" charset="0"/>
                <a:cs typeface="Arial" panose="020B0604020202020204" pitchFamily="34" charset="0"/>
              </a:rPr>
            </a:br>
            <a:r>
              <a:rPr lang="en-US" sz="1400">
                <a:solidFill>
                  <a:prstClr val="black"/>
                </a:solidFill>
                <a:latin typeface="Arial" panose="020B0604020202020204" pitchFamily="34" charset="0"/>
                <a:cs typeface="Arial" panose="020B0604020202020204" pitchFamily="34" charset="0"/>
              </a:rPr>
              <a:t>Up to 3 </a:t>
            </a:r>
            <a:r>
              <a:rPr lang="en-US" sz="1400" i="1">
                <a:solidFill>
                  <a:prstClr val="black"/>
                </a:solidFill>
                <a:latin typeface="Arial" panose="020B0604020202020204" pitchFamily="34" charset="0"/>
                <a:cs typeface="Arial" panose="020B0604020202020204" pitchFamily="34" charset="0"/>
              </a:rPr>
              <a:t>de novo </a:t>
            </a:r>
            <a:r>
              <a:rPr lang="en-US" sz="1400">
                <a:solidFill>
                  <a:prstClr val="black"/>
                </a:solidFill>
                <a:latin typeface="Arial" panose="020B0604020202020204" pitchFamily="34" charset="0"/>
                <a:cs typeface="Arial" panose="020B0604020202020204" pitchFamily="34" charset="0"/>
              </a:rPr>
              <a:t>native lesions in up to 2 major vessels</a:t>
            </a:r>
          </a:p>
          <a:p>
            <a:pPr algn="ctr" defTabSz="342891"/>
            <a:r>
              <a:rPr lang="en-US" sz="1400">
                <a:solidFill>
                  <a:prstClr val="black"/>
                </a:solidFill>
                <a:latin typeface="Arial" panose="020B0604020202020204" pitchFamily="34" charset="0"/>
                <a:cs typeface="Arial" panose="020B0604020202020204" pitchFamily="34" charset="0"/>
              </a:rPr>
              <a:t>RVD ≥ 2.25 to ≤ 4.0 mm, Length ≤ 31 mm</a:t>
            </a:r>
          </a:p>
          <a:p>
            <a:pPr algn="ctr" defTabSz="342891"/>
            <a:r>
              <a:rPr lang="en-US" sz="1400" b="1">
                <a:solidFill>
                  <a:prstClr val="black"/>
                </a:solidFill>
                <a:latin typeface="Arial" panose="020B0604020202020204" pitchFamily="34" charset="0"/>
                <a:cs typeface="Arial" panose="020B0604020202020204" pitchFamily="34" charset="0"/>
              </a:rPr>
              <a:t>N = 1632</a:t>
            </a:r>
            <a:endParaRPr lang="en-GB" altLang="zh-CN" sz="1400" b="1" i="0">
              <a:solidFill>
                <a:schemeClr val="accent1">
                  <a:lumMod val="50000"/>
                </a:schemeClr>
              </a:solidFill>
              <a:latin typeface="Arial"/>
              <a:cs typeface="Arial"/>
            </a:endParaRPr>
          </a:p>
        </p:txBody>
      </p:sp>
      <p:sp>
        <p:nvSpPr>
          <p:cNvPr id="48" name="Text Box 30">
            <a:extLst>
              <a:ext uri="{FF2B5EF4-FFF2-40B4-BE49-F238E27FC236}">
                <a16:creationId xmlns:a16="http://schemas.microsoft.com/office/drawing/2014/main" id="{C644F194-2098-B042-8C8A-2D166D13DD92}"/>
              </a:ext>
            </a:extLst>
          </p:cNvPr>
          <p:cNvSpPr txBox="1">
            <a:spLocks noChangeArrowheads="1"/>
          </p:cNvSpPr>
          <p:nvPr/>
        </p:nvSpPr>
        <p:spPr bwMode="gray">
          <a:xfrm>
            <a:off x="597775" y="2460190"/>
            <a:ext cx="1890713" cy="698186"/>
          </a:xfrm>
          <a:prstGeom prst="rect">
            <a:avLst/>
          </a:prstGeom>
          <a:solidFill>
            <a:schemeClr val="accent1">
              <a:lumMod val="60000"/>
              <a:lumOff val="40000"/>
            </a:schemeClr>
          </a:solidFill>
          <a:ln w="12700">
            <a:noFill/>
            <a:miter lim="800000"/>
            <a:headEnd/>
            <a:tailEnd/>
          </a:ln>
          <a:effectLst/>
        </p:spPr>
        <p:txBody>
          <a:bodyPr wrap="none" anchor="ct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GB" altLang="zh-CN" sz="1600" b="1" i="0">
                <a:solidFill>
                  <a:schemeClr val="accent1">
                    <a:lumMod val="50000"/>
                  </a:schemeClr>
                </a:solidFill>
                <a:latin typeface="Arial"/>
                <a:cs typeface="Arial"/>
              </a:rPr>
              <a:t>Supreme</a:t>
            </a:r>
          </a:p>
          <a:p>
            <a:pPr algn="ctr"/>
            <a:r>
              <a:rPr lang="en-GB" altLang="zh-CN" sz="1600" b="1">
                <a:solidFill>
                  <a:schemeClr val="accent1">
                    <a:lumMod val="50000"/>
                  </a:schemeClr>
                </a:solidFill>
                <a:latin typeface="Arial"/>
                <a:cs typeface="Arial"/>
              </a:rPr>
              <a:t>(HT-DES)</a:t>
            </a:r>
            <a:endParaRPr lang="en-GB" altLang="zh-CN" sz="1600" b="1" i="0">
              <a:solidFill>
                <a:schemeClr val="accent1">
                  <a:lumMod val="50000"/>
                </a:schemeClr>
              </a:solidFill>
              <a:latin typeface="Arial"/>
              <a:cs typeface="Arial"/>
            </a:endParaRPr>
          </a:p>
          <a:p>
            <a:pPr algn="ctr" defTabSz="342891"/>
            <a:r>
              <a:rPr lang="en-US" sz="1600">
                <a:latin typeface="Arial" panose="020B0604020202020204" pitchFamily="34" charset="0"/>
                <a:cs typeface="Arial" panose="020B0604020202020204" pitchFamily="34" charset="0"/>
              </a:rPr>
              <a:t>n=1088</a:t>
            </a:r>
          </a:p>
        </p:txBody>
      </p:sp>
      <p:sp>
        <p:nvSpPr>
          <p:cNvPr id="49" name="Text Box 31">
            <a:extLst>
              <a:ext uri="{FF2B5EF4-FFF2-40B4-BE49-F238E27FC236}">
                <a16:creationId xmlns:a16="http://schemas.microsoft.com/office/drawing/2014/main" id="{079040EA-396B-D843-8338-25E787878C7A}"/>
              </a:ext>
            </a:extLst>
          </p:cNvPr>
          <p:cNvSpPr txBox="1">
            <a:spLocks noChangeArrowheads="1"/>
          </p:cNvSpPr>
          <p:nvPr/>
        </p:nvSpPr>
        <p:spPr bwMode="gray">
          <a:xfrm>
            <a:off x="6681615" y="2458584"/>
            <a:ext cx="1893888" cy="699761"/>
          </a:xfrm>
          <a:prstGeom prst="rect">
            <a:avLst/>
          </a:prstGeom>
          <a:solidFill>
            <a:schemeClr val="accent2"/>
          </a:solidFill>
          <a:ln w="12700">
            <a:noFill/>
            <a:miter lim="800000"/>
            <a:headEnd/>
            <a:tailEnd/>
          </a:ln>
          <a:effectLst/>
        </p:spPr>
        <p:txBody>
          <a:bodyPr wrap="none" anchor="ct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GB" altLang="zh-CN" sz="1600" b="1" i="0" err="1">
                <a:solidFill>
                  <a:schemeClr val="accent1">
                    <a:lumMod val="50000"/>
                  </a:schemeClr>
                </a:solidFill>
                <a:latin typeface="Arial"/>
                <a:cs typeface="Arial"/>
              </a:rPr>
              <a:t>Xience</a:t>
            </a:r>
            <a:r>
              <a:rPr lang="en-GB" altLang="zh-CN" sz="1600" b="1" i="0">
                <a:solidFill>
                  <a:schemeClr val="accent1">
                    <a:lumMod val="50000"/>
                  </a:schemeClr>
                </a:solidFill>
                <a:latin typeface="Arial"/>
                <a:cs typeface="Arial"/>
              </a:rPr>
              <a:t>/Promus</a:t>
            </a:r>
          </a:p>
          <a:p>
            <a:pPr algn="ctr"/>
            <a:r>
              <a:rPr lang="en-GB" altLang="zh-CN" sz="1600" b="1">
                <a:solidFill>
                  <a:schemeClr val="accent1">
                    <a:lumMod val="50000"/>
                  </a:schemeClr>
                </a:solidFill>
                <a:latin typeface="Arial"/>
                <a:cs typeface="Arial"/>
              </a:rPr>
              <a:t>(DP DES)</a:t>
            </a:r>
            <a:endParaRPr lang="en-GB" altLang="zh-CN" sz="1600" b="1" i="0">
              <a:solidFill>
                <a:schemeClr val="accent1">
                  <a:lumMod val="50000"/>
                </a:schemeClr>
              </a:solidFill>
              <a:latin typeface="Arial"/>
              <a:cs typeface="Arial"/>
            </a:endParaRPr>
          </a:p>
          <a:p>
            <a:pPr algn="ctr" defTabSz="342891"/>
            <a:r>
              <a:rPr lang="en-US" sz="1600">
                <a:latin typeface="Arial" panose="020B0604020202020204" pitchFamily="34" charset="0"/>
                <a:cs typeface="Arial" panose="020B0604020202020204" pitchFamily="34" charset="0"/>
              </a:rPr>
              <a:t>n=544</a:t>
            </a:r>
          </a:p>
        </p:txBody>
      </p:sp>
      <p:sp>
        <p:nvSpPr>
          <p:cNvPr id="60" name="Rectangle 24">
            <a:extLst>
              <a:ext uri="{FF2B5EF4-FFF2-40B4-BE49-F238E27FC236}">
                <a16:creationId xmlns:a16="http://schemas.microsoft.com/office/drawing/2014/main" id="{1C213622-5E49-D443-87CF-0809565857C1}"/>
              </a:ext>
            </a:extLst>
          </p:cNvPr>
          <p:cNvSpPr>
            <a:spLocks noChangeArrowheads="1"/>
          </p:cNvSpPr>
          <p:nvPr/>
        </p:nvSpPr>
        <p:spPr bwMode="auto">
          <a:xfrm>
            <a:off x="3883257" y="3340641"/>
            <a:ext cx="210661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pPr>
            <a:r>
              <a:rPr lang="en-GB" altLang="zh-CN" sz="1200" b="1" i="0">
                <a:solidFill>
                  <a:schemeClr val="accent1">
                    <a:lumMod val="50000"/>
                  </a:schemeClr>
                </a:solidFill>
                <a:latin typeface="Arial"/>
                <a:cs typeface="Arial"/>
              </a:rPr>
              <a:t>Primary Endpoint</a:t>
            </a:r>
          </a:p>
        </p:txBody>
      </p:sp>
      <p:sp>
        <p:nvSpPr>
          <p:cNvPr id="61" name="TextBox 3">
            <a:extLst>
              <a:ext uri="{FF2B5EF4-FFF2-40B4-BE49-F238E27FC236}">
                <a16:creationId xmlns:a16="http://schemas.microsoft.com/office/drawing/2014/main" id="{A62AD1D2-0B31-8E43-9DC4-C02C12F5E081}"/>
              </a:ext>
            </a:extLst>
          </p:cNvPr>
          <p:cNvSpPr txBox="1"/>
          <p:nvPr/>
        </p:nvSpPr>
        <p:spPr>
          <a:xfrm>
            <a:off x="-139700" y="5445383"/>
            <a:ext cx="9131300" cy="261610"/>
          </a:xfrm>
          <a:prstGeom prst="rect">
            <a:avLst/>
          </a:prstGeom>
          <a:noFill/>
        </p:spPr>
        <p:txBody>
          <a:bodyPr wrap="square" rtlCol="0">
            <a:spAutoFit/>
          </a:bodyPr>
          <a:lstStyle/>
          <a:p>
            <a:pPr algn="ctr"/>
            <a:r>
              <a:rPr lang="en-US" altLang="zh-CN" sz="1100" err="1">
                <a:solidFill>
                  <a:schemeClr val="bg1"/>
                </a:solidFill>
                <a:latin typeface="Arial"/>
                <a:cs typeface="Arial"/>
              </a:rPr>
              <a:t>ClinicalTrials.gov</a:t>
            </a:r>
            <a:r>
              <a:rPr lang="en-US" altLang="zh-CN" sz="1100">
                <a:solidFill>
                  <a:schemeClr val="bg1"/>
                </a:solidFill>
                <a:latin typeface="Arial"/>
                <a:cs typeface="Arial"/>
              </a:rPr>
              <a:t> Identifier: NCT02520180</a:t>
            </a:r>
            <a:endParaRPr lang="zh-CN" altLang="en-US" sz="1100">
              <a:solidFill>
                <a:schemeClr val="bg1"/>
              </a:solidFill>
              <a:latin typeface="Arial"/>
              <a:cs typeface="Arial"/>
            </a:endParaRPr>
          </a:p>
        </p:txBody>
      </p:sp>
      <p:sp>
        <p:nvSpPr>
          <p:cNvPr id="44" name="Title 2">
            <a:extLst>
              <a:ext uri="{FF2B5EF4-FFF2-40B4-BE49-F238E27FC236}">
                <a16:creationId xmlns:a16="http://schemas.microsoft.com/office/drawing/2014/main" id="{1A40E369-88D4-F143-9230-4010505A1E60}"/>
              </a:ext>
            </a:extLst>
          </p:cNvPr>
          <p:cNvSpPr txBox="1">
            <a:spLocks/>
          </p:cNvSpPr>
          <p:nvPr/>
        </p:nvSpPr>
        <p:spPr>
          <a:xfrm>
            <a:off x="3276600" y="-43572"/>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400" spc="0">
                <a:latin typeface="Arial" panose="020B0604020202020204" pitchFamily="34" charset="0"/>
                <a:cs typeface="Arial" panose="020B0604020202020204" pitchFamily="34" charset="0"/>
              </a:rPr>
              <a:t>PIONEER III </a:t>
            </a:r>
            <a:r>
              <a:rPr lang="en-US" sz="2400" kern="1200" spc="0">
                <a:latin typeface="Arial" panose="020B0604020202020204" pitchFamily="34" charset="0"/>
                <a:ea typeface="+mn-ea"/>
                <a:cs typeface="Arial" panose="020B0604020202020204" pitchFamily="34" charset="0"/>
              </a:rPr>
              <a:t>Trial Design</a:t>
            </a:r>
            <a:endParaRPr lang="en-US" sz="2400" kern="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E6ADF5-21B4-4E46-A777-CFCC158F8288}"/>
              </a:ext>
            </a:extLst>
          </p:cNvPr>
          <p:cNvSpPr txBox="1"/>
          <p:nvPr/>
        </p:nvSpPr>
        <p:spPr>
          <a:xfrm>
            <a:off x="6971047" y="5091177"/>
            <a:ext cx="2020553" cy="276999"/>
          </a:xfrm>
          <a:prstGeom prst="rect">
            <a:avLst/>
          </a:prstGeom>
          <a:noFill/>
        </p:spPr>
        <p:txBody>
          <a:bodyPr wrap="none" rtlCol="0">
            <a:spAutoFit/>
          </a:bodyPr>
          <a:lstStyle/>
          <a:p>
            <a:r>
              <a:rPr lang="en-US"/>
              <a:t>*Third universal MI definition</a:t>
            </a:r>
          </a:p>
        </p:txBody>
      </p:sp>
    </p:spTree>
    <p:extLst>
      <p:ext uri="{BB962C8B-B14F-4D97-AF65-F5344CB8AC3E}">
        <p14:creationId xmlns:p14="http://schemas.microsoft.com/office/powerpoint/2010/main" val="2759834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6F67BE-48D1-214D-B70F-7D1030D34415}"/>
              </a:ext>
            </a:extLst>
          </p:cNvPr>
          <p:cNvSpPr>
            <a:spLocks noGrp="1"/>
          </p:cNvSpPr>
          <p:nvPr>
            <p:ph type="subTitle" idx="1"/>
          </p:nvPr>
        </p:nvSpPr>
        <p:spPr>
          <a:xfrm>
            <a:off x="276030" y="1143000"/>
            <a:ext cx="8591939" cy="4547118"/>
          </a:xfrm>
        </p:spPr>
        <p:txBody>
          <a:bodyPr/>
          <a:lstStyle/>
          <a:p>
            <a:r>
              <a:rPr lang="en-US" sz="1600" b="1">
                <a:solidFill>
                  <a:schemeClr val="tx1"/>
                </a:solidFill>
                <a:latin typeface="Arial" panose="020B0604020202020204" pitchFamily="34" charset="0"/>
                <a:cs typeface="Arial" panose="020B0604020202020204" pitchFamily="34" charset="0"/>
              </a:rPr>
              <a:t>Primary Endpoint</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Non-inferiority test of TLF at 12 months </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Estimated control TLF rate = 6.5% (derived from 14 DES trials, 13,833 patients) </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Non-inferiority margin = 3.58% (preserves 60% of treatment effect of DES vs BMS)</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One-sided type 1 error = 0.025</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Expected attrition rate at 12 months = 5%  </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Power = 80%</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N= 1632 (HT-DES=1088, DP-DES=544, 2:1 randomization)</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Farrington-Manning test</a:t>
            </a:r>
          </a:p>
          <a:p>
            <a:r>
              <a:rPr lang="en-US" sz="1600" b="1">
                <a:solidFill>
                  <a:schemeClr val="tx1"/>
                </a:solidFill>
                <a:latin typeface="Arial" panose="020B0604020202020204" pitchFamily="34" charset="0"/>
                <a:cs typeface="Arial" panose="020B0604020202020204" pitchFamily="34" charset="0"/>
              </a:rPr>
              <a:t>Powered Secondary Endpoint</a:t>
            </a:r>
          </a:p>
          <a:p>
            <a:pPr marL="285750" lvl="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Test of superiority of TLF between 1 to 5 years follow-up in a landmark analysis </a:t>
            </a:r>
          </a:p>
          <a:p>
            <a:r>
              <a:rPr lang="en-US" sz="1600" b="1">
                <a:solidFill>
                  <a:schemeClr val="tx1"/>
                </a:solidFill>
                <a:latin typeface="Arial" panose="020B0604020202020204" pitchFamily="34" charset="0"/>
                <a:cs typeface="Arial" panose="020B0604020202020204" pitchFamily="34" charset="0"/>
              </a:rPr>
              <a:t>Population</a:t>
            </a:r>
            <a:r>
              <a:rPr lang="en-US" sz="160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Primary: Intention to treat population (ITT)</a:t>
            </a:r>
          </a:p>
          <a:p>
            <a:pPr marL="285750" indent="-28575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Secondary: Per protocol population</a:t>
            </a:r>
          </a:p>
        </p:txBody>
      </p:sp>
      <p:sp>
        <p:nvSpPr>
          <p:cNvPr id="4" name="Title 2">
            <a:extLst>
              <a:ext uri="{FF2B5EF4-FFF2-40B4-BE49-F238E27FC236}">
                <a16:creationId xmlns:a16="http://schemas.microsoft.com/office/drawing/2014/main" id="{D03D065F-E734-6F44-AD99-DD33F065FE9A}"/>
              </a:ext>
            </a:extLst>
          </p:cNvPr>
          <p:cNvSpPr txBox="1">
            <a:spLocks/>
          </p:cNvSpPr>
          <p:nvPr/>
        </p:nvSpPr>
        <p:spPr>
          <a:xfrm>
            <a:off x="2895600" y="-60713"/>
            <a:ext cx="5715000" cy="999995"/>
          </a:xfrm>
          <a:prstGeom prst="rect">
            <a:avLst/>
          </a:prstGeom>
        </p:spPr>
        <p:txBody>
          <a:bodyPr anchor="b"/>
          <a:lstStyle>
            <a:lvl1pPr algn="ctr" rtl="0" eaLnBrk="1" fontAlgn="base" hangingPunct="1">
              <a:spcBef>
                <a:spcPct val="0"/>
              </a:spcBef>
              <a:spcAft>
                <a:spcPct val="0"/>
              </a:spcAft>
              <a:defRPr sz="3200" b="1" i="0" spc="300">
                <a:solidFill>
                  <a:srgbClr val="C10E21"/>
                </a:solidFill>
                <a:latin typeface="Lub Dub Heavy" panose="020B0603030403020204" pitchFamily="34" charset="77"/>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a:lstStyle>
          <a:p>
            <a:pPr algn="r" defTabSz="914400" fontAlgn="auto">
              <a:lnSpc>
                <a:spcPct val="90000"/>
              </a:lnSpc>
              <a:spcBef>
                <a:spcPts val="1000"/>
              </a:spcBef>
              <a:spcAft>
                <a:spcPts val="0"/>
              </a:spcAft>
            </a:pPr>
            <a:r>
              <a:rPr lang="en-US" sz="2800" spc="0">
                <a:latin typeface="Arial" panose="020B0604020202020204" pitchFamily="34" charset="0"/>
                <a:ea typeface="+mn-ea"/>
                <a:cs typeface="Arial" panose="020B0604020202020204" pitchFamily="34" charset="0"/>
              </a:rPr>
              <a:t>Statistical Methods</a:t>
            </a:r>
            <a:endParaRPr lang="en-US" sz="2800" ker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558255"/>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HA PPT Template 10x7" id="{66A57EA8-874D-480A-B389-742FB2439609}" vid="{92267ED8-1417-4429-9537-00A158482545}"/>
    </a:ext>
  </a:extLst>
</a:theme>
</file>

<file path=ppt/theme/theme2.xml><?xml version="1.0" encoding="utf-8"?>
<a:theme xmlns:a="http://schemas.openxmlformats.org/drawingml/2006/main" name="Transi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HA PPT Template 10x7" id="{66A57EA8-874D-480A-B389-742FB2439609}" vid="{82542DCF-F0B9-481A-B6FE-61EE34948F01}"/>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19DA46DA-4706-440C-9F2C-5E859C8BEDA0}"/>
    </a:ext>
  </a:extLst>
</a:theme>
</file>

<file path=ppt/theme/theme4.xml><?xml version="1.0" encoding="utf-8"?>
<a:theme xmlns:a="http://schemas.openxmlformats.org/drawingml/2006/main" name="Spli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6A6002D3-EF2D-4E24-B30C-FC06DC973717}"/>
    </a:ext>
  </a:extLst>
</a:theme>
</file>

<file path=ppt/theme/theme5.xml><?xml version="1.0" encoding="utf-8"?>
<a:theme xmlns:a="http://schemas.openxmlformats.org/drawingml/2006/main" name="Image Lef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73CE0B1D-26D9-4A44-8A40-853777AF5B4D}"/>
    </a:ext>
  </a:extLst>
</a:theme>
</file>

<file path=ppt/theme/theme6.xml><?xml version="1.0" encoding="utf-8"?>
<a:theme xmlns:a="http://schemas.openxmlformats.org/drawingml/2006/main" name="Image Right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F2B7D4C1-307A-43F8-8738-688AB9E1743A}"/>
    </a:ext>
  </a:extLst>
</a:theme>
</file>

<file path=ppt/theme/theme7.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34D9ED8D-BFD0-47C6-99F1-40CB94607E8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794A7C37168C408BEAA0710529DA08" ma:contentTypeVersion="12" ma:contentTypeDescription="Create a new document." ma:contentTypeScope="" ma:versionID="550059b6cf619679bdf84544c1b1c6aa">
  <xsd:schema xmlns:xsd="http://www.w3.org/2001/XMLSchema" xmlns:xs="http://www.w3.org/2001/XMLSchema" xmlns:p="http://schemas.microsoft.com/office/2006/metadata/properties" xmlns:ns2="cec6dd85-5110-452a-8782-348d40c4fa07" xmlns:ns3="544a30ab-1fec-4c54-8060-eafa771254b6" targetNamespace="http://schemas.microsoft.com/office/2006/metadata/properties" ma:root="true" ma:fieldsID="c09f54ae591dbc9d348b9754db51febe" ns2:_="" ns3:_="">
    <xsd:import namespace="cec6dd85-5110-452a-8782-348d40c4fa07"/>
    <xsd:import namespace="544a30ab-1fec-4c54-8060-eafa771254b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6dd85-5110-452a-8782-348d40c4f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4a30ab-1fec-4c54-8060-eafa771254b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B415D-F713-481A-825C-C29CFC796B32}">
  <ds:schemaRefs>
    <ds:schemaRef ds:uri="544a30ab-1fec-4c54-8060-eafa771254b6"/>
    <ds:schemaRef ds:uri="cec6dd85-5110-452a-8782-348d40c4fa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C0638DF-0380-4EA7-8066-4F074B234336}">
  <ds:schemaRefs>
    <ds:schemaRef ds:uri="64940433-79d5-41bc-a35f-464b2f72126e"/>
    <ds:schemaRef ds:uri="78037a7d-fd1a-4270-bbfc-87b485c7ab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EF3605-6A43-48F2-842F-BACA29A495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 Slides</Template>
  <TotalTime>112</TotalTime>
  <Words>2341</Words>
  <Application>Microsoft Macintosh PowerPoint</Application>
  <PresentationFormat>Custom</PresentationFormat>
  <Paragraphs>558</Paragraphs>
  <Slides>23</Slides>
  <Notes>1</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23</vt:i4>
      </vt:variant>
    </vt:vector>
  </HeadingPairs>
  <TitlesOfParts>
    <vt:vector size="42" baseType="lpstr">
      <vt:lpstr>等线</vt:lpstr>
      <vt:lpstr>微软雅黑</vt:lpstr>
      <vt:lpstr>Albany AMT</vt:lpstr>
      <vt:lpstr>Arial</vt:lpstr>
      <vt:lpstr>Calibri</vt:lpstr>
      <vt:lpstr>Eurostile</vt:lpstr>
      <vt:lpstr>Lub Dub</vt:lpstr>
      <vt:lpstr>Lub Dub Heavy</vt:lpstr>
      <vt:lpstr>Lub Dub Medium</vt:lpstr>
      <vt:lpstr>Symbol</vt:lpstr>
      <vt:lpstr>Times New Roman</vt:lpstr>
      <vt:lpstr>Wingdings</vt:lpstr>
      <vt:lpstr>Title Slides</vt:lpstr>
      <vt:lpstr>Transition Slides</vt:lpstr>
      <vt:lpstr>Simple Slides</vt:lpstr>
      <vt:lpstr>Split Content</vt:lpstr>
      <vt:lpstr>Image Left</vt:lpstr>
      <vt:lpstr>Image Right </vt:lpstr>
      <vt:lpstr>Closing Slides</vt:lpstr>
      <vt:lpstr>PowerPoint Presentation</vt:lpstr>
      <vt:lpstr> Disclosures</vt:lpstr>
      <vt:lpstr>PowerPoint Presentation</vt:lpstr>
      <vt:lpstr>Supreme HT-DES  Technology Overview</vt:lpstr>
      <vt:lpstr>HT-DES Synchronizes Drug Release with Proliferation of Smooth Muscle Cell </vt:lpstr>
      <vt:lpstr>Healing Functions of the Electro-Grafted Coating (eG CoatingTM)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Pre-specified Subgroup Analyses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Anderson</dc:creator>
  <cp:lastModifiedBy>Scott MacDonald</cp:lastModifiedBy>
  <cp:revision>6</cp:revision>
  <dcterms:created xsi:type="dcterms:W3CDTF">2020-02-12T18:58:06Z</dcterms:created>
  <dcterms:modified xsi:type="dcterms:W3CDTF">2020-11-09T23:19:20Z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2019-07-31T00:00:00Z</vt:filetime>
  </property>
  <property fmtid="{D5CDD505-2E9C-101B-9397-08002B2CF9AE}" pid="3" name="Creator">
    <vt:lpwstr>Adobe InDesign 14.0 (Macintosh)</vt:lpwstr>
  </property>
  <property fmtid="{D5CDD505-2E9C-101B-9397-08002B2CF9AE}" pid="4" name="LastSaved">
    <vt:filetime>2019-07-31T00:00:00Z</vt:filetime>
  </property>
  <property fmtid="{D5CDD505-2E9C-101B-9397-08002B2CF9AE}" pid="5" name="ContentTypeId">
    <vt:lpwstr>0x0101001A794A7C37168C408BEAA0710529DA08</vt:lpwstr>
  </property>
</Properties>
</file>